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222.xml"/>
  <Override ContentType="application/vnd.openxmlformats-officedocument.presentationml.notesSlide+xml" PartName="/ppt/notesSlides/notesSlide311.xml"/>
  <Override ContentType="application/vnd.openxmlformats-officedocument.presentationml.notesSlide+xml" PartName="/ppt/notesSlides/notesSlide257.xml"/>
  <Override ContentType="application/vnd.openxmlformats-officedocument.presentationml.notesSlide+xml" PartName="/ppt/notesSlides/notesSlide265.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249.xml"/>
  <Override ContentType="application/vnd.openxmlformats-officedocument.presentationml.notesSlide+xml" PartName="/ppt/notesSlides/notesSlide273.xml"/>
  <Override ContentType="application/vnd.openxmlformats-officedocument.presentationml.notesSlide+xml" PartName="/ppt/notesSlides/notesSlide206.xml"/>
  <Override ContentType="application/vnd.openxmlformats-officedocument.presentationml.notesSlide+xml" PartName="/ppt/notesSlides/notesSlide230.xml"/>
  <Override ContentType="application/vnd.openxmlformats-officedocument.presentationml.notesSlide+xml" PartName="/ppt/notesSlides/notesSlide338.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303.xml"/>
  <Override ContentType="application/vnd.openxmlformats-officedocument.presentationml.notesSlide+xml" PartName="/ppt/notesSlides/notesSlide346.xml"/>
  <Override ContentType="application/vnd.openxmlformats-officedocument.presentationml.notesSlide+xml" PartName="/ppt/notesSlides/notesSlide214.xml"/>
  <Override ContentType="application/vnd.openxmlformats-officedocument.presentationml.notesSlide+xml" PartName="/ppt/notesSlides/notesSlide1.xml"/>
  <Override ContentType="application/vnd.openxmlformats-officedocument.presentationml.notesSlide+xml" PartName="/ppt/notesSlides/notesSlide196.xml"/>
  <Override ContentType="application/vnd.openxmlformats-officedocument.presentationml.notesSlide+xml" PartName="/ppt/notesSlides/notesSlide250.xml"/>
  <Override ContentType="application/vnd.openxmlformats-officedocument.presentationml.notesSlide+xml" PartName="/ppt/notesSlides/notesSlide105.xml"/>
  <Override ContentType="application/vnd.openxmlformats-officedocument.presentationml.notesSlide+xml" PartName="/ppt/notesSlides/notesSlide148.xml"/>
  <Override ContentType="application/vnd.openxmlformats-officedocument.presentationml.notesSlide+xml" PartName="/ppt/notesSlides/notesSlide202.xml"/>
  <Override ContentType="application/vnd.openxmlformats-officedocument.presentationml.notesSlide+xml" PartName="/ppt/notesSlides/notesSlide39.xml"/>
  <Override ContentType="application/vnd.openxmlformats-officedocument.presentationml.notesSlide+xml" PartName="/ppt/notesSlides/notesSlide293.xml"/>
  <Override ContentType="application/vnd.openxmlformats-officedocument.presentationml.notesSlide+xml" PartName="/ppt/notesSlides/notesSlide137.xml"/>
  <Override ContentType="application/vnd.openxmlformats-officedocument.presentationml.notesSlide+xml" PartName="/ppt/notesSlides/notesSlide277.xml"/>
  <Override ContentType="application/vnd.openxmlformats-officedocument.presentationml.notesSlide+xml" PartName="/ppt/notesSlides/notesSlide87.xml"/>
  <Override ContentType="application/vnd.openxmlformats-officedocument.presentationml.notesSlide+xml" PartName="/ppt/notesSlides/notesSlide44.xml"/>
  <Override ContentType="application/vnd.openxmlformats-officedocument.presentationml.notesSlide+xml" PartName="/ppt/notesSlides/notesSlide23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326.xml"/>
  <Override ContentType="application/vnd.openxmlformats-officedocument.presentationml.notesSlide+xml" PartName="/ppt/notesSlides/notesSlide110.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281.xml"/>
  <Override ContentType="application/vnd.openxmlformats-officedocument.presentationml.notesSlide+xml" PartName="/ppt/notesSlides/notesSlide331.xml"/>
  <Override ContentType="application/vnd.openxmlformats-officedocument.presentationml.notesSlide+xml" PartName="/ppt/notesSlides/notesSlide229.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261.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342.xml"/>
  <Override ContentType="application/vnd.openxmlformats-officedocument.presentationml.notesSlide+xml" PartName="/ppt/notesSlides/notesSlide270.xml"/>
  <Override ContentType="application/vnd.openxmlformats-officedocument.presentationml.notesSlide+xml" PartName="/ppt/notesSlides/notesSlide20.xml"/>
  <Override ContentType="application/vnd.openxmlformats-officedocument.presentationml.notesSlide+xml" PartName="/ppt/notesSlides/notesSlide210.xml"/>
  <Override ContentType="application/vnd.openxmlformats-officedocument.presentationml.notesSlide+xml" PartName="/ppt/notesSlides/notesSlide315.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296.xml"/>
  <Override ContentType="application/vnd.openxmlformats-officedocument.presentationml.notesSlide+xml" PartName="/ppt/notesSlides/notesSlide253.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238.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52.xml"/>
  <Override ContentType="application/vnd.openxmlformats-officedocument.presentationml.notesSlide+xml" PartName="/ppt/notesSlides/notesSlide319.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334.xml"/>
  <Override ContentType="application/vnd.openxmlformats-officedocument.presentationml.notesSlide+xml" PartName="/ppt/notesSlides/notesSlide306.xml"/>
  <Override ContentType="application/vnd.openxmlformats-officedocument.presentationml.notesSlide+xml" PartName="/ppt/notesSlides/notesSlide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323.xml"/>
  <Override ContentType="application/vnd.openxmlformats-officedocument.presentationml.notesSlide+xml" PartName="/ppt/notesSlides/notesSlide71.xml"/>
  <Override ContentType="application/vnd.openxmlformats-officedocument.presentationml.notesSlide+xml" PartName="/ppt/notesSlides/notesSlide285.xml"/>
  <Override ContentType="application/vnd.openxmlformats-officedocument.presentationml.notesSlide+xml" PartName="/ppt/notesSlides/notesSlide225.xml"/>
  <Override ContentType="application/vnd.openxmlformats-officedocument.presentationml.notesSlide+xml" PartName="/ppt/notesSlides/notesSlide242.xml"/>
  <Override ContentType="application/vnd.openxmlformats-officedocument.presentationml.notesSlide+xml" PartName="/ppt/notesSlides/notesSlide268.xml"/>
  <Override ContentType="application/vnd.openxmlformats-officedocument.presentationml.notesSlide+xml" PartName="/ppt/notesSlides/notesSlide329.xml"/>
  <Override ContentType="application/vnd.openxmlformats-officedocument.presentationml.notesSlide+xml" PartName="/ppt/notesSlides/notesSlide290.xml"/>
  <Override ContentType="application/vnd.openxmlformats-officedocument.presentationml.notesSlide+xml" PartName="/ppt/notesSlides/notesSlide274.xml"/>
  <Override ContentType="application/vnd.openxmlformats-officedocument.presentationml.notesSlide+xml" PartName="/ppt/notesSlides/notesSlide84.xml"/>
  <Override ContentType="application/vnd.openxmlformats-officedocument.presentationml.notesSlide+xml" PartName="/ppt/notesSlides/notesSlide302.xml"/>
  <Override ContentType="application/vnd.openxmlformats-officedocument.presentationml.notesSlide+xml" PartName="/ppt/notesSlides/notesSlide76.xml"/>
  <Override ContentType="application/vnd.openxmlformats-officedocument.presentationml.notesSlide+xml" PartName="/ppt/notesSlides/notesSlide345.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256.xml"/>
  <Override ContentType="application/vnd.openxmlformats-officedocument.presentationml.notesSlide+xml" PartName="/ppt/notesSlides/notesSlide213.xml"/>
  <Override ContentType="application/vnd.openxmlformats-officedocument.presentationml.notesSlide+xml" PartName="/ppt/notesSlides/notesSlide223.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231.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266.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320.xml"/>
  <Override ContentType="application/vnd.openxmlformats-officedocument.presentationml.notesSlide+xml" PartName="/ppt/notesSlides/notesSlide4.xml"/>
  <Override ContentType="application/vnd.openxmlformats-officedocument.presentationml.notesSlide+xml" PartName="/ppt/notesSlides/notesSlide203.xml"/>
  <Override ContentType="application/vnd.openxmlformats-officedocument.presentationml.notesSlide+xml" PartName="/ppt/notesSlides/notesSlide330.xml"/>
  <Override ContentType="application/vnd.openxmlformats-officedocument.presentationml.notesSlide+xml" PartName="/ppt/notesSlides/notesSlide13.xml"/>
  <Override ContentType="application/vnd.openxmlformats-officedocument.presentationml.notesSlide+xml" PartName="/ppt/notesSlides/notesSlide24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95.xml"/>
  <Override ContentType="application/vnd.openxmlformats-officedocument.presentationml.notesSlide+xml" PartName="/ppt/notesSlides/notesSlide289.xml"/>
  <Override ContentType="application/vnd.openxmlformats-officedocument.presentationml.notesSlide+xml" PartName="/ppt/notesSlides/notesSlide280.xml"/>
  <Override ContentType="application/vnd.openxmlformats-officedocument.presentationml.notesSlide+xml" PartName="/ppt/notesSlides/notesSlide183.xml"/>
  <Override ContentType="application/vnd.openxmlformats-officedocument.presentationml.notesSlide+xml" PartName="/ppt/notesSlides/notesSlide217.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167.xml"/>
  <Override ContentType="application/vnd.openxmlformats-officedocument.presentationml.notesSlide+xml" PartName="/ppt/notesSlides/notesSlide140.xml"/>
  <Override ContentType="application/vnd.openxmlformats-officedocument.presentationml.notesSlide+xml" PartName="/ppt/notesSlides/notesSlide314.xml"/>
  <Override ContentType="application/vnd.openxmlformats-officedocument.presentationml.notesSlide+xml" PartName="/ppt/notesSlides/notesSlide27.xml"/>
  <Override ContentType="application/vnd.openxmlformats-officedocument.presentationml.notesSlide+xml" PartName="/ppt/notesSlides/notesSlide339.xml"/>
  <Override ContentType="application/vnd.openxmlformats-officedocument.presentationml.notesSlide+xml" PartName="/ppt/notesSlides/notesSlide88.xml"/>
  <Override ContentType="application/vnd.openxmlformats-officedocument.presentationml.notesSlide+xml" PartName="/ppt/notesSlides/notesSlide251.xml"/>
  <Override ContentType="application/vnd.openxmlformats-officedocument.presentationml.notesSlide+xml" PartName="/ppt/notesSlides/notesSlide294.xml"/>
  <Override ContentType="application/vnd.openxmlformats-officedocument.presentationml.notesSlide+xml" PartName="/ppt/notesSlides/notesSlide149.xml"/>
  <Override ContentType="application/vnd.openxmlformats-officedocument.presentationml.notesSlide+xml" PartName="/ppt/notesSlides/notesSlide252.xml"/>
  <Override ContentType="application/vnd.openxmlformats-officedocument.presentationml.notesSlide+xml" PartName="/ppt/notesSlides/notesSlide62.xml"/>
  <Override ContentType="application/vnd.openxmlformats-officedocument.presentationml.notesSlide+xml" PartName="/ppt/notesSlides/notesSlide295.xml"/>
  <Override ContentType="application/vnd.openxmlformats-officedocument.presentationml.notesSlide+xml" PartName="/ppt/notesSlides/notesSlide324.xml"/>
  <Override ContentType="application/vnd.openxmlformats-officedocument.presentationml.notesSlide+xml" PartName="/ppt/notesSlides/notesSlide235.xml"/>
  <Override ContentType="application/vnd.openxmlformats-officedocument.presentationml.notesSlide+xml" PartName="/ppt/notesSlides/notesSlide341.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39.xml"/>
  <Override ContentType="application/vnd.openxmlformats-officedocument.presentationml.notesSlide+xml" PartName="/ppt/notesSlides/notesSlide278.xml"/>
  <Override ContentType="application/vnd.openxmlformats-officedocument.presentationml.notesSlide+xml" PartName="/ppt/notesSlides/notesSlide228.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199.xml"/>
  <Override ContentType="application/vnd.openxmlformats-officedocument.presentationml.notesSlide+xml" PartName="/ppt/notesSlides/notesSlide245.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88.xml"/>
  <Override ContentType="application/vnd.openxmlformats-officedocument.presentationml.notesSlide+xml" PartName="/ppt/notesSlides/notesSlide190.xml"/>
  <Override ContentType="application/vnd.openxmlformats-officedocument.presentationml.notesSlide+xml" PartName="/ppt/notesSlides/notesSlide218.xml"/>
  <Override ContentType="application/vnd.openxmlformats-officedocument.presentationml.notesSlide+xml" PartName="/ppt/notesSlides/notesSlide262.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307.xml"/>
  <Override ContentType="application/vnd.openxmlformats-officedocument.presentationml.notesSlide+xml" PartName="/ppt/notesSlides/notesSlide335.xml"/>
  <Override ContentType="application/vnd.openxmlformats-officedocument.presentationml.notesSlide+xml" PartName="/ppt/notesSlides/notesSlide318.xml"/>
  <Override ContentType="application/vnd.openxmlformats-officedocument.presentationml.notesSlide+xml" PartName="/ppt/notesSlides/notesSlide284.xml"/>
  <Override ContentType="application/vnd.openxmlformats-officedocument.presentationml.notesSlide+xml" PartName="/ppt/notesSlides/notesSlide128.xml"/>
  <Override ContentType="application/vnd.openxmlformats-officedocument.presentationml.notesSlide+xml" PartName="/ppt/notesSlides/notesSlide267.xml"/>
  <Override ContentType="application/vnd.openxmlformats-officedocument.presentationml.notesSlide+xml" PartName="/ppt/notesSlides/notesSlide224.xml"/>
  <Override ContentType="application/vnd.openxmlformats-officedocument.presentationml.notesSlide+xml" PartName="/ppt/notesSlides/notesSlide241.xml"/>
  <Override ContentType="application/vnd.openxmlformats-officedocument.presentationml.notesSlide+xml" PartName="/ppt/notesSlides/notesSlide162.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207.xml"/>
  <Override ContentType="application/vnd.openxmlformats-officedocument.presentationml.notesSlide+xml" PartName="/ppt/notesSlides/notesSlide299.xml"/>
  <Override ContentType="application/vnd.openxmlformats-officedocument.presentationml.notesSlide+xml" PartName="/ppt/notesSlides/notesSlide102.xml"/>
  <Override ContentType="application/vnd.openxmlformats-officedocument.presentationml.notesSlide+xml" PartName="/ppt/notesSlides/notesSlide8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88.xml"/>
  <Override ContentType="application/vnd.openxmlformats-officedocument.presentationml.notesSlide+xml" PartName="/ppt/notesSlides/notesSlide3.xml"/>
  <Override ContentType="application/vnd.openxmlformats-officedocument.presentationml.notesSlide+xml" PartName="/ppt/notesSlides/notesSlide291.xml"/>
  <Override ContentType="application/vnd.openxmlformats-officedocument.presentationml.notesSlide+xml" PartName="/ppt/notesSlides/notesSlide50.xml"/>
  <Override ContentType="application/vnd.openxmlformats-officedocument.presentationml.notesSlide+xml" PartName="/ppt/notesSlides/notesSlide239.xml"/>
  <Override ContentType="application/vnd.openxmlformats-officedocument.presentationml.notesSlide+xml" PartName="/ppt/notesSlides/notesSlide24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283.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232.xml"/>
  <Override ContentType="application/vnd.openxmlformats-officedocument.presentationml.notesSlide+xml" PartName="/ppt/notesSlides/notesSlide275.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328.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263.xml"/>
  <Override ContentType="application/vnd.openxmlformats-officedocument.presentationml.notesSlide+xml" PartName="/ppt/notesSlides/notesSlide25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220.xml"/>
  <Override ContentType="application/vnd.openxmlformats-officedocument.presentationml.notesSlide+xml" PartName="/ppt/notesSlides/notesSlide313.xml"/>
  <Override ContentType="application/vnd.openxmlformats-officedocument.presentationml.notesSlide+xml" PartName="/ppt/notesSlides/notesSlide69.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204.xml"/>
  <Override ContentType="application/vnd.openxmlformats-officedocument.presentationml.notesSlide+xml" PartName="/ppt/notesSlides/notesSlide247.xml"/>
  <Override ContentType="application/vnd.openxmlformats-officedocument.presentationml.notesSlide+xml" PartName="/ppt/notesSlides/notesSlide301.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344.xml"/>
  <Override ContentType="application/vnd.openxmlformats-officedocument.presentationml.notesSlide+xml" PartName="/ppt/notesSlides/notesSlide14.xml"/>
  <Override ContentType="application/vnd.openxmlformats-officedocument.presentationml.notesSlide+xml" PartName="/ppt/notesSlides/notesSlide216.xml"/>
  <Override ContentType="application/vnd.openxmlformats-officedocument.presentationml.notesSlide+xml" PartName="/ppt/notesSlides/notesSlide227.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98.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287.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219.xml"/>
  <Override ContentType="application/vnd.openxmlformats-officedocument.presentationml.notesSlide+xml" PartName="/ppt/notesSlides/notesSlide11.xml"/>
  <Override ContentType="application/vnd.openxmlformats-officedocument.presentationml.notesSlide+xml" PartName="/ppt/notesSlides/notesSlide332.xml"/>
  <Override ContentType="application/vnd.openxmlformats-officedocument.presentationml.notesSlide+xml" PartName="/ppt/notesSlides/notesSlide120.xml"/>
  <Override ContentType="application/vnd.openxmlformats-officedocument.presentationml.notesSlide+xml" PartName="/ppt/notesSlides/notesSlide308.xml"/>
  <Override ContentType="application/vnd.openxmlformats-officedocument.presentationml.notesSlide+xml" PartName="/ppt/notesSlides/notesSlide325.xml"/>
  <Override ContentType="application/vnd.openxmlformats-officedocument.presentationml.notesSlide+xml" PartName="/ppt/notesSlides/notesSlide279.xml"/>
  <Override ContentType="application/vnd.openxmlformats-officedocument.presentationml.notesSlide+xml" PartName="/ppt/notesSlides/notesSlide236.xml"/>
  <Override ContentType="application/vnd.openxmlformats-officedocument.presentationml.notesSlide+xml" PartName="/ppt/notesSlides/notesSlide244.xml"/>
  <Override ContentType="application/vnd.openxmlformats-officedocument.presentationml.notesSlide+xml" PartName="/ppt/notesSlides/notesSlide201.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91.xml"/>
  <Override ContentType="application/vnd.openxmlformats-officedocument.presentationml.notesSlide+xml" PartName="/ppt/notesSlides/notesSlide208.xml"/>
  <Override ContentType="application/vnd.openxmlformats-officedocument.presentationml.notesSlide+xml" PartName="/ppt/notesSlides/notesSlide22.xml"/>
  <Override ContentType="application/vnd.openxmlformats-officedocument.presentationml.notesSlide+xml" PartName="/ppt/notesSlides/notesSlide321.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174.xml"/>
  <Override ContentType="application/vnd.openxmlformats-officedocument.presentationml.notesSlide+xml" PartName="/ppt/notesSlides/notesSlide347.xml"/>
  <Override ContentType="application/vnd.openxmlformats-officedocument.presentationml.notesSlide+xml" PartName="/ppt/notesSlides/notesSlide317.xml"/>
  <Override ContentType="application/vnd.openxmlformats-officedocument.presentationml.notesSlide+xml" PartName="/ppt/notesSlides/notesSlide336.xml"/>
  <Override ContentType="application/vnd.openxmlformats-officedocument.presentationml.notesSlide+xml" PartName="/ppt/notesSlides/notesSlide304.xml"/>
  <Override ContentType="application/vnd.openxmlformats-officedocument.presentationml.notesSlide+xml" PartName="/ppt/notesSlides/notesSlide272.xml"/>
  <Override ContentType="application/vnd.openxmlformats-officedocument.presentationml.notesSlide+xml" PartName="/ppt/notesSlides/notesSlide310.xml"/>
  <Override ContentType="application/vnd.openxmlformats-officedocument.presentationml.notesSlide+xml" PartName="/ppt/notesSlides/notesSlide340.xml"/>
  <Override ContentType="application/vnd.openxmlformats-officedocument.presentationml.notesSlide+xml" PartName="/ppt/notesSlides/notesSlide255.xml"/>
  <Override ContentType="application/vnd.openxmlformats-officedocument.presentationml.notesSlide+xml" PartName="/ppt/notesSlides/notesSlide212.xml"/>
  <Override ContentType="application/vnd.openxmlformats-officedocument.presentationml.notesSlide+xml" PartName="/ppt/notesSlides/notesSlide298.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28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248.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21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258.xml"/>
  <Override ContentType="application/vnd.openxmlformats-officedocument.presentationml.notesSlide+xml" PartName="/ppt/notesSlides/notesSlide312.xml"/>
  <Override ContentType="application/vnd.openxmlformats-officedocument.presentationml.notesSlide+xml" PartName="/ppt/notesSlides/notesSlide169.xml"/>
  <Override ContentType="application/vnd.openxmlformats-officedocument.presentationml.notesSlide+xml" PartName="/ppt/notesSlides/notesSlide292.xml"/>
  <Override ContentType="application/vnd.openxmlformats-officedocument.presentationml.notesSlide+xml" PartName="/ppt/notesSlides/notesSlide205.xml"/>
  <Override ContentType="application/vnd.openxmlformats-officedocument.presentationml.notesSlide+xml" PartName="/ppt/notesSlides/notesSlide337.xml"/>
  <Override ContentType="application/vnd.openxmlformats-officedocument.presentationml.notesSlide+xml" PartName="/ppt/notesSlides/notesSlide108.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276.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343.xml"/>
  <Override ContentType="application/vnd.openxmlformats-officedocument.presentationml.notesSlide+xml" PartName="/ppt/notesSlides/notesSlide233.xml"/>
  <Override ContentType="application/vnd.openxmlformats-officedocument.presentationml.notesSlide+xml" PartName="/ppt/notesSlides/notesSlide300.xml"/>
  <Override ContentType="application/vnd.openxmlformats-officedocument.presentationml.notesSlide+xml" PartName="/ppt/notesSlides/notesSlide327.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264.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97.xml"/>
  <Override ContentType="application/vnd.openxmlformats-officedocument.presentationml.notesSlide+xml" PartName="/ppt/notesSlides/notesSlide221.xml"/>
  <Override ContentType="application/vnd.openxmlformats-officedocument.presentationml.notesSlide+xml" PartName="/ppt/notesSlides/notesSlide58.xml"/>
  <Override ContentType="application/vnd.openxmlformats-officedocument.presentationml.notesSlide+xml" PartName="/ppt/notesSlides/notesSlide154.xml"/>
  <Override ContentType="application/vnd.openxmlformats-officedocument.presentationml.notesSlide+xml" PartName="/ppt/notesSlides/notesSlide136.xml"/>
  <Override ContentType="application/vnd.openxmlformats-officedocument.presentationml.notesSlide+xml" PartName="/ppt/notesSlides/notesSlide309.xml"/>
  <Override ContentType="application/vnd.openxmlformats-officedocument.presentationml.notesSlide+xml" PartName="/ppt/notesSlides/notesSlide2.xml"/>
  <Override ContentType="application/vnd.openxmlformats-officedocument.presentationml.notesSlide+xml" PartName="/ppt/notesSlides/notesSlide260.xml"/>
  <Override ContentType="application/vnd.openxmlformats-officedocument.presentationml.notesSlide+xml" PartName="/ppt/notesSlides/notesSlide316.xml"/>
  <Override ContentType="application/vnd.openxmlformats-officedocument.presentationml.notesSlide+xml" PartName="/ppt/notesSlides/notesSlide70.xml"/>
  <Override ContentType="application/vnd.openxmlformats-officedocument.presentationml.notesSlide+xml" PartName="/ppt/notesSlides/notesSlide243.xml"/>
  <Override ContentType="application/vnd.openxmlformats-officedocument.presentationml.notesSlide+xml" PartName="/ppt/notesSlides/notesSlide111.xml"/>
  <Override ContentType="application/vnd.openxmlformats-officedocument.presentationml.notesSlide+xml" PartName="/ppt/notesSlides/notesSlide226.xml"/>
  <Override ContentType="application/vnd.openxmlformats-officedocument.presentationml.notesSlide+xml" PartName="/ppt/notesSlides/notesSlide269.xml"/>
  <Override ContentType="application/vnd.openxmlformats-officedocument.presentationml.notesSlide+xml" PartName="/ppt/notesSlides/notesSlide200.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209.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333.xml"/>
  <Override ContentType="application/vnd.openxmlformats-officedocument.presentationml.notesSlide+xml" PartName="/ppt/notesSlides/notesSlide305.xml"/>
  <Override ContentType="application/vnd.openxmlformats-officedocument.presentationml.notesSlide+xml" PartName="/ppt/notesSlides/notesSlide6.xml"/>
  <Override ContentType="application/vnd.openxmlformats-officedocument.presentationml.notesSlide+xml" PartName="/ppt/notesSlides/notesSlide271.xml"/>
  <Override ContentType="application/vnd.openxmlformats-officedocument.presentationml.notesSlide+xml" PartName="/ppt/notesSlides/notesSlide237.xml"/>
  <Override ContentType="application/vnd.openxmlformats-officedocument.presentationml.notesSlide+xml" PartName="/ppt/notesSlides/notesSlide297.xml"/>
  <Override ContentType="application/vnd.openxmlformats-officedocument.presentationml.notesSlide+xml" PartName="/ppt/notesSlides/notesSlide211.xml"/>
  <Override ContentType="application/vnd.openxmlformats-officedocument.presentationml.notesSlide+xml" PartName="/ppt/notesSlides/notesSlide254.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96.xml"/>
  <Override ContentType="application/vnd.openxmlformats-officedocument.presentationml.notesSlide+xml" PartName="/ppt/notesSlides/notesSlide192.xml"/>
  <Override ContentType="application/vnd.openxmlformats-officedocument.presentationml.notesSlide+xml" PartName="/ppt/notesSlides/notesSlide286.xml"/>
  <Override ContentType="application/vnd.openxmlformats-officedocument.presentationml.notesSlide+xml" PartName="/ppt/notesSlides/notesSlide19.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322.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296.xml"/>
  <Override ContentType="application/vnd.openxmlformats-officedocument.presentationml.slide+xml" PartName="/ppt/slides/slide164.xml"/>
  <Override ContentType="application/vnd.openxmlformats-officedocument.presentationml.slide+xml" PartName="/ppt/slides/slide253.xml"/>
  <Override ContentType="application/vnd.openxmlformats-officedocument.presentationml.slide+xml" PartName="/ppt/slides/slide43.xml"/>
  <Override ContentType="application/vnd.openxmlformats-officedocument.presentationml.slide+xml" PartName="/ppt/slides/slide199.xml"/>
  <Override ContentType="application/vnd.openxmlformats-officedocument.presentationml.slide+xml" PartName="/ppt/slides/slide210.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202.xml"/>
  <Override ContentType="application/vnd.openxmlformats-officedocument.presentationml.slide+xml" PartName="/ppt/slides/slide334.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326.xml"/>
  <Override ContentType="application/vnd.openxmlformats-officedocument.presentationml.slide+xml" PartName="/ppt/slides/slide5.xml"/>
  <Override ContentType="application/vnd.openxmlformats-officedocument.presentationml.slide+xml" PartName="/ppt/slides/slide237.xml"/>
  <Override ContentType="application/vnd.openxmlformats-officedocument.presentationml.slide+xml" PartName="/ppt/slides/slide261.xml"/>
  <Override ContentType="application/vnd.openxmlformats-officedocument.presentationml.slide+xml" PartName="/ppt/slides/slide51.xml"/>
  <Override ContentType="application/vnd.openxmlformats-officedocument.presentationml.slide+xml" PartName="/ppt/slides/slide245.xml"/>
  <Override ContentType="application/vnd.openxmlformats-officedocument.presentationml.slide+xml" PartName="/ppt/slides/slide113.xml"/>
  <Override ContentType="application/vnd.openxmlformats-officedocument.presentationml.slide+xml" PartName="/ppt/slides/slide288.xml"/>
  <Override ContentType="application/vnd.openxmlformats-officedocument.presentationml.slide+xml" PartName="/ppt/slides/slide342.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217.xml"/>
  <Override ContentType="application/vnd.openxmlformats-officedocument.presentationml.slide+xml" PartName="/ppt/slides/slide281.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276.xml"/>
  <Override ContentType="application/vnd.openxmlformats-officedocument.presentationml.slide+xml" PartName="/ppt/slides/slide233.xml"/>
  <Override ContentType="application/vnd.openxmlformats-officedocument.presentationml.slide+xml" PartName="/ppt/slides/slide66.xml"/>
  <Override ContentType="application/vnd.openxmlformats-officedocument.presentationml.slide+xml" PartName="/ppt/slides/slide265.xml"/>
  <Override ContentType="application/vnd.openxmlformats-officedocument.presentationml.slide+xml" PartName="/ppt/slides/slide23.xml"/>
  <Override ContentType="application/vnd.openxmlformats-officedocument.presentationml.slide+xml" PartName="/ppt/slides/slide229.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141.xml"/>
  <Override ContentType="application/vnd.openxmlformats-officedocument.presentationml.slide+xml" PartName="/ppt/slides/slide314.xml"/>
  <Override ContentType="application/vnd.openxmlformats-officedocument.presentationml.slide+xml" PartName="/ppt/slides/slide338.xml"/>
  <Override ContentType="application/vnd.openxmlformats-officedocument.presentationml.slide+xml" PartName="/ppt/slides/slide82.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257.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214.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206.xml"/>
  <Override ContentType="application/vnd.openxmlformats-officedocument.presentationml.slide+xml" PartName="/ppt/slides/slide55.xml"/>
  <Override ContentType="application/vnd.openxmlformats-officedocument.presentationml.slide+xml" PartName="/ppt/slides/slide249.xml"/>
  <Override ContentType="application/vnd.openxmlformats-officedocument.presentationml.slide+xml" PartName="/ppt/slides/slide195.xml"/>
  <Override ContentType="application/vnd.openxmlformats-officedocument.presentationml.slide+xml" PartName="/ppt/slides/slide306.xml"/>
  <Override ContentType="application/vnd.openxmlformats-officedocument.presentationml.slide+xml" PartName="/ppt/slides/slide272.xml"/>
  <Override ContentType="application/vnd.openxmlformats-officedocument.presentationml.slide+xml" PartName="/ppt/slides/slide59.xml"/>
  <Override ContentType="application/vnd.openxmlformats-officedocument.presentationml.slide+xml" PartName="/ppt/slides/slide285.xml"/>
  <Override ContentType="application/vnd.openxmlformats-officedocument.presentationml.slide+xml" PartName="/ppt/slides/slide89.xml"/>
  <Override ContentType="application/vnd.openxmlformats-officedocument.presentationml.slide+xml" PartName="/ppt/slides/slide323.xml"/>
  <Override ContentType="application/vnd.openxmlformats-officedocument.presentationml.slide+xml" PartName="/ppt/slides/slide242.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68.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225.xml"/>
  <Override ContentType="application/vnd.openxmlformats-officedocument.presentationml.slide+xml" PartName="/ppt/slides/slide310.xml"/>
  <Override ContentType="application/vnd.openxmlformats-officedocument.presentationml.slide+xml" PartName="/ppt/slides/slide180.xml"/>
  <Override ContentType="application/vnd.openxmlformats-officedocument.presentationml.slide+xml" PartName="/ppt/slides/slide18.xml"/>
  <Override ContentType="application/vnd.openxmlformats-officedocument.presentationml.slide+xml" PartName="/ppt/slides/slide333.xml"/>
  <Override ContentType="application/vnd.openxmlformats-officedocument.presentationml.slide+xml" PartName="/ppt/slides/slide201.xml"/>
  <Override ContentType="application/vnd.openxmlformats-officedocument.presentationml.slide+xml" PartName="/ppt/slides/slide309.xml"/>
  <Override ContentType="application/vnd.openxmlformats-officedocument.presentationml.slide+xml" PartName="/ppt/slides/slide244.xml"/>
  <Override ContentType="application/vnd.openxmlformats-officedocument.presentationml.slide+xml" PartName="/ppt/slides/slide52.xml"/>
  <Override ContentType="application/vnd.openxmlformats-officedocument.presentationml.slide+xml" PartName="/ppt/slides/slide287.xml"/>
  <Override ContentType="application/vnd.openxmlformats-officedocument.presentationml.slide+xml" PartName="/ppt/slides/slide270.xml"/>
  <Override ContentType="application/vnd.openxmlformats-officedocument.presentationml.slide+xml" PartName="/ppt/slides/slide95.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343.xml"/>
  <Override ContentType="application/vnd.openxmlformats-officedocument.presentationml.slide+xml" PartName="/ppt/slides/slide211.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297.xml"/>
  <Override ContentType="application/vnd.openxmlformats-officedocument.presentationml.slide+xml" PartName="/ppt/slides/slide34.xml"/>
  <Override ContentType="application/vnd.openxmlformats-officedocument.presentationml.slide+xml" PartName="/ppt/slides/slide254.xml"/>
  <Override ContentType="application/vnd.openxmlformats-officedocument.presentationml.slide+xml" PartName="/ppt/slides/slide122.xml"/>
  <Override ContentType="application/vnd.openxmlformats-officedocument.presentationml.slide+xml" PartName="/ppt/slides/slide147.xml"/>
  <Override ContentType="application/vnd.openxmlformats-officedocument.presentationml.slide+xml" PartName="/ppt/slides/slide191.xml"/>
  <Override ContentType="application/vnd.openxmlformats-officedocument.presentationml.slide+xml" PartName="/ppt/slides/slide279.xml"/>
  <Override ContentType="application/vnd.openxmlformats-officedocument.presentationml.slide+xml" PartName="/ppt/slides/slide23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293.xml"/>
  <Override ContentType="application/vnd.openxmlformats-officedocument.presentationml.slide+xml" PartName="/ppt/slides/slide250.xml"/>
  <Override ContentType="application/vnd.openxmlformats-officedocument.presentationml.slide+xml" PartName="/ppt/slides/slide153.xml"/>
  <Override ContentType="application/vnd.openxmlformats-officedocument.presentationml.slide+xml" PartName="/ppt/slides/slide248.xml"/>
  <Override ContentType="application/vnd.openxmlformats-officedocument.presentationml.slide+xml" PartName="/ppt/slides/slide67.xml"/>
  <Override ContentType="application/vnd.openxmlformats-officedocument.presentationml.slide+xml" PartName="/ppt/slides/slide196.xml"/>
  <Override ContentType="application/vnd.openxmlformats-officedocument.presentationml.slide+xml" PartName="/ppt/slides/slide300.xml"/>
  <Override ContentType="application/vnd.openxmlformats-officedocument.presentationml.slide+xml" PartName="/ppt/slides/slide315.xml"/>
  <Override ContentType="application/vnd.openxmlformats-officedocument.presentationml.slide+xml" PartName="/ppt/slides/slide171.xml"/>
  <Override ContentType="application/vnd.openxmlformats-officedocument.presentationml.slide+xml" PartName="/ppt/slides/slide259.xml"/>
  <Override ContentType="application/vnd.openxmlformats-officedocument.presentationml.slide+xml" PartName="/ppt/slides/slide282.xml"/>
  <Override ContentType="application/vnd.openxmlformats-officedocument.presentationml.slide+xml" PartName="/ppt/slides/slide49.xml"/>
  <Override ContentType="application/vnd.openxmlformats-officedocument.presentationml.slide+xml" PartName="/ppt/slides/slide216.xml"/>
  <Override ContentType="application/vnd.openxmlformats-officedocument.presentationml.slide+xml" PartName="/ppt/slides/slide327.xml"/>
  <Override ContentType="application/vnd.openxmlformats-officedocument.presentationml.slide+xml" PartName="/ppt/slides/slide83.xml"/>
  <Override ContentType="application/vnd.openxmlformats-officedocument.presentationml.slide+xml" PartName="/ppt/slides/slide6.xml"/>
  <Override ContentType="application/vnd.openxmlformats-officedocument.presentationml.slide+xml" PartName="/ppt/slides/slide264.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221.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258.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215.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311.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222.xml"/>
  <Override ContentType="application/vnd.openxmlformats-officedocument.presentationml.slide+xml" PartName="/ppt/slides/slide337.xml"/>
  <Override ContentType="application/vnd.openxmlformats-officedocument.presentationml.slide+xml" PartName="/ppt/slides/slide205.xml"/>
  <Override ContentType="application/vnd.openxmlformats-officedocument.presentationml.slide+xml" PartName="/ppt/slides/slide292.xml"/>
  <Override ContentType="application/vnd.openxmlformats-officedocument.presentationml.slide+xml" PartName="/ppt/slides/slide160.xml"/>
  <Override ContentType="application/vnd.openxmlformats-officedocument.presentationml.slide+xml" PartName="/ppt/slides/slide232.xml"/>
  <Override ContentType="application/vnd.openxmlformats-officedocument.presentationml.slide+xml" PartName="/ppt/slides/slide100.xml"/>
  <Override ContentType="application/vnd.openxmlformats-officedocument.presentationml.slide+xml" PartName="/ppt/slides/slide90.xml"/>
  <Override ContentType="application/vnd.openxmlformats-officedocument.presentationml.slide+xml" PartName="/ppt/slides/slide143.xml"/>
  <Override ContentType="application/vnd.openxmlformats-officedocument.presentationml.slide+xml" PartName="/ppt/slides/slide275.xml"/>
  <Override ContentType="application/vnd.openxmlformats-officedocument.presentationml.slide+xml" PartName="/ppt/slides/slide132.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269.xml"/>
  <Override ContentType="application/vnd.openxmlformats-officedocument.presentationml.slide+xml" PartName="/ppt/slides/slide322.xml"/>
  <Override ContentType="application/vnd.openxmlformats-officedocument.presentationml.slide+xml" PartName="/ppt/slides/slide1.xml"/>
  <Override ContentType="application/vnd.openxmlformats-officedocument.presentationml.slide+xml" PartName="/ppt/slides/slide192.xml"/>
  <Override ContentType="application/vnd.openxmlformats-officedocument.presentationml.slide+xml" PartName="/ppt/slides/slide45.xml"/>
  <Override ContentType="application/vnd.openxmlformats-officedocument.presentationml.slide+xml" PartName="/ppt/slides/slide226.xml"/>
  <Override ContentType="application/vnd.openxmlformats-officedocument.presentationml.slide+xml" PartName="/ppt/slides/slide28.xml"/>
  <Override ContentType="application/vnd.openxmlformats-officedocument.presentationml.slide+xml" PartName="/ppt/slides/slide209.xml"/>
  <Override ContentType="application/vnd.openxmlformats-officedocument.presentationml.slide+xml" PartName="/ppt/slides/slide305.xml"/>
  <Override ContentType="application/vnd.openxmlformats-officedocument.presentationml.slide+xml" PartName="/ppt/slides/slide200.xml"/>
  <Override ContentType="application/vnd.openxmlformats-officedocument.presentationml.slide+xml" PartName="/ppt/slides/slide243.xml"/>
  <Override ContentType="application/vnd.openxmlformats-officedocument.presentationml.slide+xml" PartName="/ppt/slides/slide88.xml"/>
  <Override ContentType="application/vnd.openxmlformats-officedocument.presentationml.slide+xml" PartName="/ppt/slides/slide286.xml"/>
  <Override ContentType="application/vnd.openxmlformats-officedocument.presentationml.slide+xml" PartName="/ppt/slides/slide158.xml"/>
  <Override ContentType="application/vnd.openxmlformats-officedocument.presentationml.slide+xml" PartName="/ppt/slides/slide115.xml"/>
  <Override ContentType="application/vnd.openxmlformats-officedocument.presentationml.slide+xml" PartName="/ppt/slides/slide260.xml"/>
  <Override ContentType="application/vnd.openxmlformats-officedocument.presentationml.slide+xml" PartName="/ppt/slides/slide308.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71.xml"/>
  <Override ContentType="application/vnd.openxmlformats-officedocument.presentationml.slide+xml" PartName="/ppt/slides/slide324.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190.xml"/>
  <Override ContentType="application/vnd.openxmlformats-officedocument.presentationml.slide+xml" PartName="/ppt/slides/slide227.xml"/>
  <Override ContentType="application/vnd.openxmlformats-officedocument.presentationml.slide+xml" PartName="/ppt/slides/slide33.xml"/>
  <Override ContentType="application/vnd.openxmlformats-officedocument.presentationml.slide+xml" PartName="/ppt/slides/slide219.xml"/>
  <Override ContentType="application/vnd.openxmlformats-officedocument.presentationml.slide+xml" PartName="/ppt/slides/slide316.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204.xml"/>
  <Override ContentType="application/vnd.openxmlformats-officedocument.presentationml.slide+xml" PartName="/ppt/slides/slide247.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44.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294.xml"/>
  <Override ContentType="application/vnd.openxmlformats-officedocument.presentationml.slide+xml" PartName="/ppt/slides/slide220.xml"/>
  <Override ContentType="application/vnd.openxmlformats-officedocument.presentationml.slide+xml" PartName="/ppt/slides/slide263.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328.xml"/>
  <Override ContentType="application/vnd.openxmlformats-officedocument.presentationml.slide+xml" PartName="/ppt/slides/slide7.xml"/>
  <Override ContentType="application/vnd.openxmlformats-officedocument.presentationml.slide+xml" PartName="/ppt/slides/slide235.xml"/>
  <Override ContentType="application/vnd.openxmlformats-officedocument.presentationml.slide+xml" PartName="/ppt/slides/slide278.xml"/>
  <Override ContentType="application/vnd.openxmlformats-officedocument.presentationml.slide+xml" PartName="/ppt/slides/slide332.xml"/>
  <Override ContentType="application/vnd.openxmlformats-officedocument.presentationml.slide+xml" PartName="/ppt/slides/slide154.xml"/>
  <Override ContentType="application/vnd.openxmlformats-officedocument.presentationml.slide+xml" PartName="/ppt/slides/slide197.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25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301.xml"/>
  <Override ContentType="application/vnd.openxmlformats-officedocument.presentationml.slide+xml" PartName="/ppt/slides/slide48.xml"/>
  <Override ContentType="application/vnd.openxmlformats-officedocument.presentationml.slide+xml" PartName="/ppt/slides/slide223.xml"/>
  <Override ContentType="application/vnd.openxmlformats-officedocument.presentationml.slide+xml" PartName="/ppt/slides/slide266.xml"/>
  <Override ContentType="application/vnd.openxmlformats-officedocument.presentationml.slide+xml" PartName="/ppt/slides/slide283.xml"/>
  <Override ContentType="application/vnd.openxmlformats-officedocument.presentationml.slide+xml" PartName="/ppt/slides/slide291.xml"/>
  <Override ContentType="application/vnd.openxmlformats-officedocument.presentationml.slide+xml" PartName="/ppt/slides/slide312.xml"/>
  <Override ContentType="application/vnd.openxmlformats-officedocument.presentationml.slide+xml" PartName="/ppt/slides/slide240.xml"/>
  <Override ContentType="application/vnd.openxmlformats-officedocument.presentationml.slide+xml" PartName="/ppt/slides/slide347.xml"/>
  <Override ContentType="application/vnd.openxmlformats-officedocument.presentationml.slide+xml" PartName="/ppt/slides/slide22.xml"/>
  <Override ContentType="application/vnd.openxmlformats-officedocument.presentationml.slide+xml" PartName="/ppt/slides/slide304.xml"/>
  <Override ContentType="application/vnd.openxmlformats-officedocument.presentationml.slide+xml" PartName="/ppt/slides/slide185.xml"/>
  <Override ContentType="application/vnd.openxmlformats-officedocument.presentationml.slide+xml" PartName="/ppt/slides/slide231.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274.xml"/>
  <Override ContentType="application/vnd.openxmlformats-officedocument.presentationml.slide+xml" PartName="/ppt/slides/slide142.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321.xml"/>
  <Override ContentType="application/vnd.openxmlformats-officedocument.presentationml.slide+xml" PartName="/ppt/slides/slide178.xml"/>
  <Override ContentType="application/vnd.openxmlformats-officedocument.presentationml.slide+xml" PartName="/ppt/slides/slide29.xml"/>
  <Override ContentType="application/vnd.openxmlformats-officedocument.presentationml.slide+xml" PartName="/ppt/slides/slide319.xml"/>
  <Override ContentType="application/vnd.openxmlformats-officedocument.presentationml.slide+xml" PartName="/ppt/slides/slide212.xml"/>
  <Override ContentType="application/vnd.openxmlformats-officedocument.presentationml.slide+xml" PartName="/ppt/slides/slide336.xml"/>
  <Override ContentType="application/vnd.openxmlformats-officedocument.presentationml.slide+xml" PartName="/ppt/slides/slide255.xml"/>
  <Override ContentType="application/vnd.openxmlformats-officedocument.presentationml.slide+xml" PartName="/ppt/slides/slide76.xml"/>
  <Override ContentType="application/vnd.openxmlformats-officedocument.presentationml.slide+xml" PartName="/ppt/slides/slide131.xml"/>
  <Override ContentType="application/vnd.openxmlformats-officedocument.presentationml.slide+xml" PartName="/ppt/slides/slide298.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238.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208.xml"/>
  <Override ContentType="application/vnd.openxmlformats-officedocument.presentationml.slide+xml" PartName="/ppt/slides/slide14.xml"/>
  <Override ContentType="application/vnd.openxmlformats-officedocument.presentationml.slide+xml" PartName="/ppt/slides/slide340.xml"/>
  <Override ContentType="application/vnd.openxmlformats-officedocument.presentationml.slide+xml" PartName="/ppt/slides/slide4.xml"/>
  <Override ContentType="application/vnd.openxmlformats-officedocument.presentationml.slide+xml" PartName="/ppt/slides/slide228.xml"/>
  <Override ContentType="application/vnd.openxmlformats-officedocument.presentationml.slide+xml" PartName="/ppt/slides/slide139.xml"/>
  <Override ContentType="application/vnd.openxmlformats-officedocument.presentationml.slide+xml" PartName="/ppt/slides/slide325.xml"/>
  <Override ContentType="application/vnd.openxmlformats-officedocument.presentationml.slide+xml" PartName="/ppt/slides/slide60.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198.xml"/>
  <Override ContentType="application/vnd.openxmlformats-officedocument.presentationml.slide+xml" PartName="/ppt/slides/slide317.xml"/>
  <Override ContentType="application/vnd.openxmlformats-officedocument.presentationml.slide+xml" PartName="/ppt/slides/slide155.xml"/>
  <Override ContentType="application/vnd.openxmlformats-officedocument.presentationml.slide+xml" PartName="/ppt/slides/slide341.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218.xml"/>
  <Override ContentType="application/vnd.openxmlformats-officedocument.presentationml.slide+xml" PartName="/ppt/slides/slide307.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262.xml"/>
  <Override ContentType="application/vnd.openxmlformats-officedocument.presentationml.slide+xml" PartName="/ppt/slides/slide97.xml"/>
  <Override ContentType="application/vnd.openxmlformats-officedocument.presentationml.slide+xml" PartName="/ppt/slides/slide331.xml"/>
  <Override ContentType="application/vnd.openxmlformats-officedocument.presentationml.slide+xml" PartName="/ppt/slides/slide140.xml"/>
  <Override ContentType="application/vnd.openxmlformats-officedocument.presentationml.slide+xml" PartName="/ppt/slides/slide277.xml"/>
  <Override ContentType="application/vnd.openxmlformats-officedocument.presentationml.slide+xml" PartName="/ppt/slides/slide11.xml"/>
  <Override ContentType="application/vnd.openxmlformats-officedocument.presentationml.slide+xml" PartName="/ppt/slides/slide280.xml"/>
  <Override ContentType="application/vnd.openxmlformats-officedocument.presentationml.slide+xml" PartName="/ppt/slides/slide345.xml"/>
  <Override ContentType="application/vnd.openxmlformats-officedocument.presentationml.slide+xml" PartName="/ppt/slides/slide302.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289.xml"/>
  <Override ContentType="application/vnd.openxmlformats-officedocument.presentationml.slide+xml" PartName="/ppt/slides/slide36.xml"/>
  <Override ContentType="application/vnd.openxmlformats-officedocument.presentationml.slide+xml" PartName="/ppt/slides/slide313.xml"/>
  <Override ContentType="application/vnd.openxmlformats-officedocument.presentationml.slide+xml" PartName="/ppt/slides/slide79.xml"/>
  <Override ContentType="application/vnd.openxmlformats-officedocument.presentationml.slide+xml" PartName="/ppt/slides/slide246.xml"/>
  <Override ContentType="application/vnd.openxmlformats-officedocument.presentationml.slide+xml" PartName="/ppt/slides/slide149.xml"/>
  <Override ContentType="application/vnd.openxmlformats-officedocument.presentationml.slide+xml" PartName="/ppt/slides/slide203.xml"/>
  <Override ContentType="application/vnd.openxmlformats-officedocument.presentationml.slide+xml" PartName="/ppt/slides/slide252.xml"/>
  <Override ContentType="application/vnd.openxmlformats-officedocument.presentationml.slide+xml" PartName="/ppt/slides/slide295.xml"/>
  <Override ContentType="application/vnd.openxmlformats-officedocument.presentationml.slide+xml" PartName="/ppt/slides/slide124.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234.xml"/>
  <Override ContentType="application/vnd.openxmlformats-officedocument.presentationml.slide+xml" PartName="/ppt/slides/slide194.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34.xml"/>
  <Override ContentType="application/vnd.openxmlformats-officedocument.presentationml.slide+xml" PartName="/ppt/slides/slide320.xml"/>
  <Override ContentType="application/vnd.openxmlformats-officedocument.presentationml.slide+xml" PartName="/ppt/slides/slide207.xml"/>
  <Override ContentType="application/vnd.openxmlformats-officedocument.presentationml.slide+xml" PartName="/ppt/slides/slide339.xml"/>
  <Override ContentType="application/vnd.openxmlformats-officedocument.presentationml.slide+xml" PartName="/ppt/slides/slide224.xml"/>
  <Override ContentType="application/vnd.openxmlformats-officedocument.presentationml.slide+xml" PartName="/ppt/slides/slide284.xml"/>
  <Override ContentType="application/vnd.openxmlformats-officedocument.presentationml.slide+xml" PartName="/ppt/slides/slide330.xml"/>
  <Override ContentType="application/vnd.openxmlformats-officedocument.presentationml.slide+xml" PartName="/ppt/slides/slide47.xml"/>
  <Override ContentType="application/vnd.openxmlformats-officedocument.presentationml.slide+xml" PartName="/ppt/slides/slide267.xml"/>
  <Override ContentType="application/vnd.openxmlformats-officedocument.presentationml.slide+xml" PartName="/ppt/slides/slide241.xml"/>
  <Override ContentType="application/vnd.openxmlformats-officedocument.presentationml.slide+xml" PartName="/ppt/slides/slide21.xml"/>
  <Override ContentType="application/vnd.openxmlformats-officedocument.presentationml.slide+xml" PartName="/ppt/slides/slide346.xml"/>
  <Override ContentType="application/vnd.openxmlformats-officedocument.presentationml.slide+xml" PartName="/ppt/slides/slide303.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9.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213.xml"/>
  <Override ContentType="application/vnd.openxmlformats-officedocument.presentationml.slide+xml" PartName="/ppt/slides/slide58.xml"/>
  <Override ContentType="application/vnd.openxmlformats-officedocument.presentationml.slide+xml" PartName="/ppt/slides/slide239.xml"/>
  <Override ContentType="application/vnd.openxmlformats-officedocument.presentationml.slide+xml" PartName="/ppt/slides/slide15.xml"/>
  <Override ContentType="application/vnd.openxmlformats-officedocument.presentationml.slide+xml" PartName="/ppt/slides/slide318.xml"/>
  <Override ContentType="application/vnd.openxmlformats-officedocument.presentationml.slide+xml" PartName="/ppt/slides/slide230.xml"/>
  <Override ContentType="application/vnd.openxmlformats-officedocument.presentationml.slide+xml" PartName="/ppt/slides/slide290.xml"/>
  <Override ContentType="application/vnd.openxmlformats-officedocument.presentationml.slide+xml" PartName="/ppt/slides/slide335.xml"/>
  <Override ContentType="application/vnd.openxmlformats-officedocument.presentationml.slide+xml" PartName="/ppt/slides/slide256.xml"/>
  <Override ContentType="application/vnd.openxmlformats-officedocument.presentationml.slide+xml" PartName="/ppt/slides/slide299.xml"/>
  <Override ContentType="application/vnd.openxmlformats-officedocument.presentationml.slide+xml" PartName="/ppt/slides/slide128.xml"/>
  <Override ContentType="application/vnd.openxmlformats-officedocument.presentationml.slide+xml" PartName="/ppt/slides/slide273.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 id="424" r:id="rId175"/>
    <p:sldId id="425" r:id="rId176"/>
    <p:sldId id="426" r:id="rId177"/>
    <p:sldId id="427" r:id="rId178"/>
    <p:sldId id="428" r:id="rId179"/>
    <p:sldId id="429" r:id="rId180"/>
    <p:sldId id="430" r:id="rId181"/>
    <p:sldId id="431" r:id="rId182"/>
    <p:sldId id="432" r:id="rId183"/>
    <p:sldId id="433" r:id="rId184"/>
    <p:sldId id="434" r:id="rId185"/>
    <p:sldId id="435" r:id="rId186"/>
    <p:sldId id="436" r:id="rId187"/>
    <p:sldId id="437" r:id="rId188"/>
    <p:sldId id="438" r:id="rId189"/>
    <p:sldId id="439" r:id="rId190"/>
    <p:sldId id="440" r:id="rId191"/>
    <p:sldId id="441" r:id="rId192"/>
    <p:sldId id="442" r:id="rId193"/>
    <p:sldId id="443" r:id="rId194"/>
    <p:sldId id="444" r:id="rId195"/>
    <p:sldId id="445" r:id="rId196"/>
    <p:sldId id="446" r:id="rId197"/>
    <p:sldId id="447" r:id="rId198"/>
    <p:sldId id="448" r:id="rId199"/>
    <p:sldId id="449" r:id="rId200"/>
    <p:sldId id="450" r:id="rId201"/>
    <p:sldId id="451" r:id="rId202"/>
    <p:sldId id="452" r:id="rId203"/>
    <p:sldId id="453" r:id="rId204"/>
    <p:sldId id="454" r:id="rId205"/>
    <p:sldId id="455" r:id="rId206"/>
    <p:sldId id="456" r:id="rId207"/>
    <p:sldId id="457" r:id="rId208"/>
    <p:sldId id="458" r:id="rId209"/>
    <p:sldId id="459" r:id="rId210"/>
    <p:sldId id="460" r:id="rId211"/>
    <p:sldId id="461" r:id="rId212"/>
    <p:sldId id="462" r:id="rId213"/>
    <p:sldId id="463" r:id="rId214"/>
    <p:sldId id="464" r:id="rId215"/>
    <p:sldId id="465" r:id="rId216"/>
    <p:sldId id="466" r:id="rId217"/>
    <p:sldId id="467" r:id="rId218"/>
    <p:sldId id="468" r:id="rId219"/>
    <p:sldId id="469" r:id="rId220"/>
    <p:sldId id="470" r:id="rId221"/>
    <p:sldId id="471" r:id="rId222"/>
    <p:sldId id="472" r:id="rId223"/>
    <p:sldId id="473" r:id="rId224"/>
    <p:sldId id="474" r:id="rId225"/>
    <p:sldId id="475" r:id="rId226"/>
    <p:sldId id="476" r:id="rId227"/>
    <p:sldId id="477" r:id="rId228"/>
    <p:sldId id="478" r:id="rId229"/>
    <p:sldId id="479" r:id="rId230"/>
    <p:sldId id="480" r:id="rId231"/>
    <p:sldId id="481" r:id="rId232"/>
    <p:sldId id="482" r:id="rId233"/>
    <p:sldId id="483" r:id="rId234"/>
    <p:sldId id="484" r:id="rId235"/>
    <p:sldId id="485" r:id="rId236"/>
    <p:sldId id="486" r:id="rId237"/>
    <p:sldId id="487" r:id="rId238"/>
    <p:sldId id="488" r:id="rId239"/>
    <p:sldId id="489" r:id="rId240"/>
    <p:sldId id="490" r:id="rId241"/>
    <p:sldId id="491" r:id="rId242"/>
    <p:sldId id="492" r:id="rId243"/>
    <p:sldId id="493" r:id="rId244"/>
    <p:sldId id="494" r:id="rId245"/>
    <p:sldId id="495" r:id="rId246"/>
    <p:sldId id="496" r:id="rId247"/>
    <p:sldId id="497" r:id="rId248"/>
    <p:sldId id="498" r:id="rId249"/>
    <p:sldId id="499" r:id="rId250"/>
    <p:sldId id="500" r:id="rId251"/>
    <p:sldId id="501" r:id="rId252"/>
    <p:sldId id="502" r:id="rId253"/>
    <p:sldId id="503" r:id="rId254"/>
    <p:sldId id="504" r:id="rId255"/>
    <p:sldId id="505" r:id="rId256"/>
    <p:sldId id="506" r:id="rId257"/>
    <p:sldId id="507" r:id="rId258"/>
    <p:sldId id="508" r:id="rId259"/>
    <p:sldId id="509" r:id="rId260"/>
    <p:sldId id="510" r:id="rId261"/>
    <p:sldId id="511" r:id="rId262"/>
    <p:sldId id="512" r:id="rId263"/>
    <p:sldId id="513" r:id="rId264"/>
    <p:sldId id="514" r:id="rId265"/>
    <p:sldId id="515" r:id="rId266"/>
    <p:sldId id="516" r:id="rId267"/>
    <p:sldId id="517" r:id="rId268"/>
    <p:sldId id="518" r:id="rId269"/>
    <p:sldId id="519" r:id="rId270"/>
    <p:sldId id="520" r:id="rId271"/>
    <p:sldId id="521" r:id="rId272"/>
    <p:sldId id="522" r:id="rId273"/>
    <p:sldId id="523" r:id="rId274"/>
    <p:sldId id="524" r:id="rId275"/>
    <p:sldId id="525" r:id="rId276"/>
    <p:sldId id="526" r:id="rId277"/>
    <p:sldId id="527" r:id="rId278"/>
    <p:sldId id="528" r:id="rId279"/>
    <p:sldId id="529" r:id="rId280"/>
    <p:sldId id="530" r:id="rId281"/>
    <p:sldId id="531" r:id="rId282"/>
    <p:sldId id="532" r:id="rId283"/>
    <p:sldId id="533" r:id="rId284"/>
    <p:sldId id="534" r:id="rId285"/>
    <p:sldId id="535" r:id="rId286"/>
    <p:sldId id="536" r:id="rId287"/>
    <p:sldId id="537" r:id="rId288"/>
    <p:sldId id="538" r:id="rId289"/>
    <p:sldId id="539" r:id="rId290"/>
    <p:sldId id="540" r:id="rId291"/>
    <p:sldId id="541" r:id="rId292"/>
    <p:sldId id="542" r:id="rId293"/>
    <p:sldId id="543" r:id="rId294"/>
    <p:sldId id="544" r:id="rId295"/>
    <p:sldId id="545" r:id="rId296"/>
    <p:sldId id="546" r:id="rId297"/>
    <p:sldId id="547" r:id="rId298"/>
    <p:sldId id="548" r:id="rId299"/>
    <p:sldId id="549" r:id="rId300"/>
    <p:sldId id="550" r:id="rId301"/>
    <p:sldId id="551" r:id="rId302"/>
    <p:sldId id="552" r:id="rId303"/>
    <p:sldId id="553" r:id="rId304"/>
    <p:sldId id="554" r:id="rId305"/>
    <p:sldId id="555" r:id="rId306"/>
    <p:sldId id="556" r:id="rId307"/>
    <p:sldId id="557" r:id="rId308"/>
    <p:sldId id="558" r:id="rId309"/>
    <p:sldId id="559" r:id="rId310"/>
    <p:sldId id="560" r:id="rId311"/>
    <p:sldId id="561" r:id="rId312"/>
    <p:sldId id="562" r:id="rId313"/>
    <p:sldId id="563" r:id="rId314"/>
    <p:sldId id="564" r:id="rId315"/>
    <p:sldId id="565" r:id="rId316"/>
    <p:sldId id="566" r:id="rId317"/>
    <p:sldId id="567" r:id="rId318"/>
    <p:sldId id="568" r:id="rId319"/>
    <p:sldId id="569" r:id="rId320"/>
    <p:sldId id="570" r:id="rId321"/>
    <p:sldId id="571" r:id="rId322"/>
    <p:sldId id="572" r:id="rId323"/>
    <p:sldId id="573" r:id="rId324"/>
    <p:sldId id="574" r:id="rId325"/>
    <p:sldId id="575" r:id="rId326"/>
    <p:sldId id="576" r:id="rId327"/>
    <p:sldId id="577" r:id="rId328"/>
    <p:sldId id="578" r:id="rId329"/>
    <p:sldId id="579" r:id="rId330"/>
    <p:sldId id="580" r:id="rId331"/>
    <p:sldId id="581" r:id="rId332"/>
    <p:sldId id="582" r:id="rId333"/>
    <p:sldId id="583" r:id="rId334"/>
    <p:sldId id="584" r:id="rId335"/>
    <p:sldId id="585" r:id="rId336"/>
    <p:sldId id="586" r:id="rId337"/>
    <p:sldId id="587" r:id="rId338"/>
    <p:sldId id="588" r:id="rId339"/>
    <p:sldId id="589" r:id="rId340"/>
    <p:sldId id="590" r:id="rId341"/>
    <p:sldId id="591" r:id="rId342"/>
    <p:sldId id="592" r:id="rId343"/>
    <p:sldId id="593" r:id="rId344"/>
    <p:sldId id="594" r:id="rId345"/>
    <p:sldId id="595" r:id="rId346"/>
    <p:sldId id="596" r:id="rId347"/>
    <p:sldId id="597" r:id="rId348"/>
    <p:sldId id="598" r:id="rId349"/>
    <p:sldId id="599" r:id="rId350"/>
    <p:sldId id="600" r:id="rId351"/>
    <p:sldId id="601" r:id="rId352"/>
    <p:sldId id="602" r:id="rId353"/>
  </p:sldIdLst>
  <p:sldSz cy="5143500" cx="9144000"/>
  <p:notesSz cx="6858000" cy="9144000"/>
  <p:embeddedFontLst>
    <p:embeddedFont>
      <p:font typeface="Roboto"/>
      <p:regular r:id="rId354"/>
      <p:bold r:id="rId355"/>
      <p:italic r:id="rId356"/>
      <p:boldItalic r:id="rId3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BEEF426-199C-4D6D-BFC0-2B8E4FDA7E99}">
  <a:tblStyle styleId="{4BEEF426-199C-4D6D-BFC0-2B8E4FDA7E99}" styleName="Table_0">
    <a:wholeTbl>
      <a:tcTxStyle b="off" i="off">
        <a:font>
          <a:latin typeface="Arial"/>
          <a:ea typeface="Arial"/>
          <a:cs typeface="Arial"/>
        </a:font>
        <a:srgbClr val="000000"/>
      </a:tcTxStyle>
      <a:tcStyle>
        <a:tcBdr>
          <a:left>
            <a:ln cap="flat" cmpd="sng" w="9525">
              <a:solidFill>
                <a:srgbClr val="999999"/>
              </a:solidFill>
              <a:prstDash val="solid"/>
              <a:round/>
              <a:headEnd len="sm" w="sm" type="none"/>
              <a:tailEnd len="sm" w="sm" type="none"/>
            </a:ln>
          </a:left>
          <a:right>
            <a:ln cap="flat" cmpd="sng" w="9525">
              <a:solidFill>
                <a:srgbClr val="999999"/>
              </a:solidFill>
              <a:prstDash val="solid"/>
              <a:round/>
              <a:headEnd len="sm" w="sm" type="none"/>
              <a:tailEnd len="sm" w="sm" type="none"/>
            </a:ln>
          </a:right>
          <a:top>
            <a:ln cap="flat" cmpd="sng" w="9525">
              <a:solidFill>
                <a:srgbClr val="999999"/>
              </a:solidFill>
              <a:prstDash val="solid"/>
              <a:round/>
              <a:headEnd len="sm" w="sm" type="none"/>
              <a:tailEnd len="sm" w="sm" type="none"/>
            </a:ln>
          </a:top>
          <a:bottom>
            <a:ln cap="flat" cmpd="sng" w="9525">
              <a:solidFill>
                <a:srgbClr val="999999"/>
              </a:solidFill>
              <a:prstDash val="solid"/>
              <a:round/>
              <a:headEnd len="sm" w="sm" type="none"/>
              <a:tailEnd len="sm" w="sm" type="none"/>
            </a:ln>
          </a:bottom>
          <a:insideH>
            <a:ln cap="flat" cmpd="sng" w="9525">
              <a:solidFill>
                <a:srgbClr val="999999"/>
              </a:solidFill>
              <a:prstDash val="solid"/>
              <a:round/>
              <a:headEnd len="sm" w="sm" type="none"/>
              <a:tailEnd len="sm" w="sm" type="none"/>
            </a:ln>
          </a:insideH>
          <a:insideV>
            <a:ln cap="flat" cmpd="sng" w="9525">
              <a:solidFill>
                <a:srgbClr val="999999"/>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190" Type="http://schemas.openxmlformats.org/officeDocument/2006/relationships/slide" Target="slides/slide18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194" Type="http://schemas.openxmlformats.org/officeDocument/2006/relationships/slide" Target="slides/slide188.xml"/><Relationship Id="rId43" Type="http://schemas.openxmlformats.org/officeDocument/2006/relationships/slide" Target="slides/slide37.xml"/><Relationship Id="rId193" Type="http://schemas.openxmlformats.org/officeDocument/2006/relationships/slide" Target="slides/slide187.xml"/><Relationship Id="rId46" Type="http://schemas.openxmlformats.org/officeDocument/2006/relationships/slide" Target="slides/slide40.xml"/><Relationship Id="rId192" Type="http://schemas.openxmlformats.org/officeDocument/2006/relationships/slide" Target="slides/slide186.xml"/><Relationship Id="rId45" Type="http://schemas.openxmlformats.org/officeDocument/2006/relationships/slide" Target="slides/slide39.xml"/><Relationship Id="rId191" Type="http://schemas.openxmlformats.org/officeDocument/2006/relationships/slide" Target="slides/slide185.xml"/><Relationship Id="rId48" Type="http://schemas.openxmlformats.org/officeDocument/2006/relationships/slide" Target="slides/slide42.xml"/><Relationship Id="rId187" Type="http://schemas.openxmlformats.org/officeDocument/2006/relationships/slide" Target="slides/slide181.xml"/><Relationship Id="rId47" Type="http://schemas.openxmlformats.org/officeDocument/2006/relationships/slide" Target="slides/slide41.xml"/><Relationship Id="rId186" Type="http://schemas.openxmlformats.org/officeDocument/2006/relationships/slide" Target="slides/slide180.xml"/><Relationship Id="rId185" Type="http://schemas.openxmlformats.org/officeDocument/2006/relationships/slide" Target="slides/slide179.xml"/><Relationship Id="rId49" Type="http://schemas.openxmlformats.org/officeDocument/2006/relationships/slide" Target="slides/slide43.xml"/><Relationship Id="rId184" Type="http://schemas.openxmlformats.org/officeDocument/2006/relationships/slide" Target="slides/slide178.xml"/><Relationship Id="rId189" Type="http://schemas.openxmlformats.org/officeDocument/2006/relationships/slide" Target="slides/slide183.xml"/><Relationship Id="rId188" Type="http://schemas.openxmlformats.org/officeDocument/2006/relationships/slide" Target="slides/slide18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183" Type="http://schemas.openxmlformats.org/officeDocument/2006/relationships/slide" Target="slides/slide177.xml"/><Relationship Id="rId32" Type="http://schemas.openxmlformats.org/officeDocument/2006/relationships/slide" Target="slides/slide26.xml"/><Relationship Id="rId182" Type="http://schemas.openxmlformats.org/officeDocument/2006/relationships/slide" Target="slides/slide176.xml"/><Relationship Id="rId35" Type="http://schemas.openxmlformats.org/officeDocument/2006/relationships/slide" Target="slides/slide29.xml"/><Relationship Id="rId181" Type="http://schemas.openxmlformats.org/officeDocument/2006/relationships/slide" Target="slides/slide175.xml"/><Relationship Id="rId34" Type="http://schemas.openxmlformats.org/officeDocument/2006/relationships/slide" Target="slides/slide28.xml"/><Relationship Id="rId180" Type="http://schemas.openxmlformats.org/officeDocument/2006/relationships/slide" Target="slides/slide174.xml"/><Relationship Id="rId37" Type="http://schemas.openxmlformats.org/officeDocument/2006/relationships/slide" Target="slides/slide31.xml"/><Relationship Id="rId176" Type="http://schemas.openxmlformats.org/officeDocument/2006/relationships/slide" Target="slides/slide170.xml"/><Relationship Id="rId297" Type="http://schemas.openxmlformats.org/officeDocument/2006/relationships/slide" Target="slides/slide291.xml"/><Relationship Id="rId36" Type="http://schemas.openxmlformats.org/officeDocument/2006/relationships/slide" Target="slides/slide30.xml"/><Relationship Id="rId175" Type="http://schemas.openxmlformats.org/officeDocument/2006/relationships/slide" Target="slides/slide169.xml"/><Relationship Id="rId296" Type="http://schemas.openxmlformats.org/officeDocument/2006/relationships/slide" Target="slides/slide290.xml"/><Relationship Id="rId39" Type="http://schemas.openxmlformats.org/officeDocument/2006/relationships/slide" Target="slides/slide33.xml"/><Relationship Id="rId174" Type="http://schemas.openxmlformats.org/officeDocument/2006/relationships/slide" Target="slides/slide168.xml"/><Relationship Id="rId295" Type="http://schemas.openxmlformats.org/officeDocument/2006/relationships/slide" Target="slides/slide289.xml"/><Relationship Id="rId38" Type="http://schemas.openxmlformats.org/officeDocument/2006/relationships/slide" Target="slides/slide32.xml"/><Relationship Id="rId173" Type="http://schemas.openxmlformats.org/officeDocument/2006/relationships/slide" Target="slides/slide167.xml"/><Relationship Id="rId294" Type="http://schemas.openxmlformats.org/officeDocument/2006/relationships/slide" Target="slides/slide288.xml"/><Relationship Id="rId179" Type="http://schemas.openxmlformats.org/officeDocument/2006/relationships/slide" Target="slides/slide173.xml"/><Relationship Id="rId178" Type="http://schemas.openxmlformats.org/officeDocument/2006/relationships/slide" Target="slides/slide172.xml"/><Relationship Id="rId299" Type="http://schemas.openxmlformats.org/officeDocument/2006/relationships/slide" Target="slides/slide293.xml"/><Relationship Id="rId177" Type="http://schemas.openxmlformats.org/officeDocument/2006/relationships/slide" Target="slides/slide171.xml"/><Relationship Id="rId298" Type="http://schemas.openxmlformats.org/officeDocument/2006/relationships/slide" Target="slides/slide29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98" Type="http://schemas.openxmlformats.org/officeDocument/2006/relationships/slide" Target="slides/slide192.xml"/><Relationship Id="rId14" Type="http://schemas.openxmlformats.org/officeDocument/2006/relationships/slide" Target="slides/slide8.xml"/><Relationship Id="rId197" Type="http://schemas.openxmlformats.org/officeDocument/2006/relationships/slide" Target="slides/slide191.xml"/><Relationship Id="rId17" Type="http://schemas.openxmlformats.org/officeDocument/2006/relationships/slide" Target="slides/slide11.xml"/><Relationship Id="rId196" Type="http://schemas.openxmlformats.org/officeDocument/2006/relationships/slide" Target="slides/slide190.xml"/><Relationship Id="rId16" Type="http://schemas.openxmlformats.org/officeDocument/2006/relationships/slide" Target="slides/slide10.xml"/><Relationship Id="rId195" Type="http://schemas.openxmlformats.org/officeDocument/2006/relationships/slide" Target="slides/slide189.xml"/><Relationship Id="rId19" Type="http://schemas.openxmlformats.org/officeDocument/2006/relationships/slide" Target="slides/slide13.xml"/><Relationship Id="rId18" Type="http://schemas.openxmlformats.org/officeDocument/2006/relationships/slide" Target="slides/slide12.xml"/><Relationship Id="rId199" Type="http://schemas.openxmlformats.org/officeDocument/2006/relationships/slide" Target="slides/slide193.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150" Type="http://schemas.openxmlformats.org/officeDocument/2006/relationships/slide" Target="slides/slide144.xml"/><Relationship Id="rId271" Type="http://schemas.openxmlformats.org/officeDocument/2006/relationships/slide" Target="slides/slide265.xml"/><Relationship Id="rId87" Type="http://schemas.openxmlformats.org/officeDocument/2006/relationships/slide" Target="slides/slide81.xml"/><Relationship Id="rId270" Type="http://schemas.openxmlformats.org/officeDocument/2006/relationships/slide" Target="slides/slide264.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3.xml"/><Relationship Id="rId4" Type="http://schemas.openxmlformats.org/officeDocument/2006/relationships/tableStyles" Target="tableStyles.xml"/><Relationship Id="rId148" Type="http://schemas.openxmlformats.org/officeDocument/2006/relationships/slide" Target="slides/slide142.xml"/><Relationship Id="rId269" Type="http://schemas.openxmlformats.org/officeDocument/2006/relationships/slide" Target="slides/slide263.xml"/><Relationship Id="rId9" Type="http://schemas.openxmlformats.org/officeDocument/2006/relationships/slide" Target="slides/slide3.xml"/><Relationship Id="rId143" Type="http://schemas.openxmlformats.org/officeDocument/2006/relationships/slide" Target="slides/slide137.xml"/><Relationship Id="rId264" Type="http://schemas.openxmlformats.org/officeDocument/2006/relationships/slide" Target="slides/slide258.xml"/><Relationship Id="rId142" Type="http://schemas.openxmlformats.org/officeDocument/2006/relationships/slide" Target="slides/slide136.xml"/><Relationship Id="rId263" Type="http://schemas.openxmlformats.org/officeDocument/2006/relationships/slide" Target="slides/slide257.xml"/><Relationship Id="rId141" Type="http://schemas.openxmlformats.org/officeDocument/2006/relationships/slide" Target="slides/slide135.xml"/><Relationship Id="rId262" Type="http://schemas.openxmlformats.org/officeDocument/2006/relationships/slide" Target="slides/slide256.xml"/><Relationship Id="rId140" Type="http://schemas.openxmlformats.org/officeDocument/2006/relationships/slide" Target="slides/slide134.xml"/><Relationship Id="rId261" Type="http://schemas.openxmlformats.org/officeDocument/2006/relationships/slide" Target="slides/slide255.xml"/><Relationship Id="rId5" Type="http://schemas.openxmlformats.org/officeDocument/2006/relationships/slideMaster" Target="slideMasters/slideMaster1.xml"/><Relationship Id="rId147" Type="http://schemas.openxmlformats.org/officeDocument/2006/relationships/slide" Target="slides/slide141.xml"/><Relationship Id="rId268" Type="http://schemas.openxmlformats.org/officeDocument/2006/relationships/slide" Target="slides/slide262.xml"/><Relationship Id="rId6" Type="http://schemas.openxmlformats.org/officeDocument/2006/relationships/notesMaster" Target="notesMasters/notesMaster1.xml"/><Relationship Id="rId146" Type="http://schemas.openxmlformats.org/officeDocument/2006/relationships/slide" Target="slides/slide140.xml"/><Relationship Id="rId267" Type="http://schemas.openxmlformats.org/officeDocument/2006/relationships/slide" Target="slides/slide261.xml"/><Relationship Id="rId7" Type="http://schemas.openxmlformats.org/officeDocument/2006/relationships/slide" Target="slides/slide1.xml"/><Relationship Id="rId145" Type="http://schemas.openxmlformats.org/officeDocument/2006/relationships/slide" Target="slides/slide139.xml"/><Relationship Id="rId266" Type="http://schemas.openxmlformats.org/officeDocument/2006/relationships/slide" Target="slides/slide260.xml"/><Relationship Id="rId8" Type="http://schemas.openxmlformats.org/officeDocument/2006/relationships/slide" Target="slides/slide2.xml"/><Relationship Id="rId144" Type="http://schemas.openxmlformats.org/officeDocument/2006/relationships/slide" Target="slides/slide138.xml"/><Relationship Id="rId265" Type="http://schemas.openxmlformats.org/officeDocument/2006/relationships/slide" Target="slides/slide259.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260" Type="http://schemas.openxmlformats.org/officeDocument/2006/relationships/slide" Target="slides/slide254.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slide" Target="slides/slide133.xml"/><Relationship Id="rId138" Type="http://schemas.openxmlformats.org/officeDocument/2006/relationships/slide" Target="slides/slide132.xml"/><Relationship Id="rId259" Type="http://schemas.openxmlformats.org/officeDocument/2006/relationships/slide" Target="slides/slide253.xml"/><Relationship Id="rId137" Type="http://schemas.openxmlformats.org/officeDocument/2006/relationships/slide" Target="slides/slide131.xml"/><Relationship Id="rId258" Type="http://schemas.openxmlformats.org/officeDocument/2006/relationships/slide" Target="slides/slide252.xml"/><Relationship Id="rId132" Type="http://schemas.openxmlformats.org/officeDocument/2006/relationships/slide" Target="slides/slide126.xml"/><Relationship Id="rId253" Type="http://schemas.openxmlformats.org/officeDocument/2006/relationships/slide" Target="slides/slide247.xml"/><Relationship Id="rId131" Type="http://schemas.openxmlformats.org/officeDocument/2006/relationships/slide" Target="slides/slide125.xml"/><Relationship Id="rId252" Type="http://schemas.openxmlformats.org/officeDocument/2006/relationships/slide" Target="slides/slide246.xml"/><Relationship Id="rId130" Type="http://schemas.openxmlformats.org/officeDocument/2006/relationships/slide" Target="slides/slide124.xml"/><Relationship Id="rId251" Type="http://schemas.openxmlformats.org/officeDocument/2006/relationships/slide" Target="slides/slide245.xml"/><Relationship Id="rId250" Type="http://schemas.openxmlformats.org/officeDocument/2006/relationships/slide" Target="slides/slide244.xml"/><Relationship Id="rId136" Type="http://schemas.openxmlformats.org/officeDocument/2006/relationships/slide" Target="slides/slide130.xml"/><Relationship Id="rId257" Type="http://schemas.openxmlformats.org/officeDocument/2006/relationships/slide" Target="slides/slide251.xml"/><Relationship Id="rId135" Type="http://schemas.openxmlformats.org/officeDocument/2006/relationships/slide" Target="slides/slide129.xml"/><Relationship Id="rId256" Type="http://schemas.openxmlformats.org/officeDocument/2006/relationships/slide" Target="slides/slide250.xml"/><Relationship Id="rId134" Type="http://schemas.openxmlformats.org/officeDocument/2006/relationships/slide" Target="slides/slide128.xml"/><Relationship Id="rId255" Type="http://schemas.openxmlformats.org/officeDocument/2006/relationships/slide" Target="slides/slide249.xml"/><Relationship Id="rId133" Type="http://schemas.openxmlformats.org/officeDocument/2006/relationships/slide" Target="slides/slide127.xml"/><Relationship Id="rId254" Type="http://schemas.openxmlformats.org/officeDocument/2006/relationships/slide" Target="slides/slide248.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172" Type="http://schemas.openxmlformats.org/officeDocument/2006/relationships/slide" Target="slides/slide166.xml"/><Relationship Id="rId293" Type="http://schemas.openxmlformats.org/officeDocument/2006/relationships/slide" Target="slides/slide287.xml"/><Relationship Id="rId65" Type="http://schemas.openxmlformats.org/officeDocument/2006/relationships/slide" Target="slides/slide59.xml"/><Relationship Id="rId171" Type="http://schemas.openxmlformats.org/officeDocument/2006/relationships/slide" Target="slides/slide165.xml"/><Relationship Id="rId292" Type="http://schemas.openxmlformats.org/officeDocument/2006/relationships/slide" Target="slides/slide286.xml"/><Relationship Id="rId68" Type="http://schemas.openxmlformats.org/officeDocument/2006/relationships/slide" Target="slides/slide62.xml"/><Relationship Id="rId170" Type="http://schemas.openxmlformats.org/officeDocument/2006/relationships/slide" Target="slides/slide164.xml"/><Relationship Id="rId291" Type="http://schemas.openxmlformats.org/officeDocument/2006/relationships/slide" Target="slides/slide285.xml"/><Relationship Id="rId67" Type="http://schemas.openxmlformats.org/officeDocument/2006/relationships/slide" Target="slides/slide61.xml"/><Relationship Id="rId290" Type="http://schemas.openxmlformats.org/officeDocument/2006/relationships/slide" Target="slides/slide284.xml"/><Relationship Id="rId60" Type="http://schemas.openxmlformats.org/officeDocument/2006/relationships/slide" Target="slides/slide54.xml"/><Relationship Id="rId165" Type="http://schemas.openxmlformats.org/officeDocument/2006/relationships/slide" Target="slides/slide159.xml"/><Relationship Id="rId286" Type="http://schemas.openxmlformats.org/officeDocument/2006/relationships/slide" Target="slides/slide280.xml"/><Relationship Id="rId69" Type="http://schemas.openxmlformats.org/officeDocument/2006/relationships/slide" Target="slides/slide63.xml"/><Relationship Id="rId164" Type="http://schemas.openxmlformats.org/officeDocument/2006/relationships/slide" Target="slides/slide158.xml"/><Relationship Id="rId285" Type="http://schemas.openxmlformats.org/officeDocument/2006/relationships/slide" Target="slides/slide279.xml"/><Relationship Id="rId163" Type="http://schemas.openxmlformats.org/officeDocument/2006/relationships/slide" Target="slides/slide157.xml"/><Relationship Id="rId284" Type="http://schemas.openxmlformats.org/officeDocument/2006/relationships/slide" Target="slides/slide278.xml"/><Relationship Id="rId162" Type="http://schemas.openxmlformats.org/officeDocument/2006/relationships/slide" Target="slides/slide156.xml"/><Relationship Id="rId283" Type="http://schemas.openxmlformats.org/officeDocument/2006/relationships/slide" Target="slides/slide277.xml"/><Relationship Id="rId169" Type="http://schemas.openxmlformats.org/officeDocument/2006/relationships/slide" Target="slides/slide163.xml"/><Relationship Id="rId168" Type="http://schemas.openxmlformats.org/officeDocument/2006/relationships/slide" Target="slides/slide162.xml"/><Relationship Id="rId289" Type="http://schemas.openxmlformats.org/officeDocument/2006/relationships/slide" Target="slides/slide283.xml"/><Relationship Id="rId167" Type="http://schemas.openxmlformats.org/officeDocument/2006/relationships/slide" Target="slides/slide161.xml"/><Relationship Id="rId288" Type="http://schemas.openxmlformats.org/officeDocument/2006/relationships/slide" Target="slides/slide282.xml"/><Relationship Id="rId166" Type="http://schemas.openxmlformats.org/officeDocument/2006/relationships/slide" Target="slides/slide160.xml"/><Relationship Id="rId287" Type="http://schemas.openxmlformats.org/officeDocument/2006/relationships/slide" Target="slides/slide281.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161" Type="http://schemas.openxmlformats.org/officeDocument/2006/relationships/slide" Target="slides/slide155.xml"/><Relationship Id="rId282" Type="http://schemas.openxmlformats.org/officeDocument/2006/relationships/slide" Target="slides/slide276.xml"/><Relationship Id="rId54" Type="http://schemas.openxmlformats.org/officeDocument/2006/relationships/slide" Target="slides/slide48.xml"/><Relationship Id="rId160" Type="http://schemas.openxmlformats.org/officeDocument/2006/relationships/slide" Target="slides/slide154.xml"/><Relationship Id="rId281" Type="http://schemas.openxmlformats.org/officeDocument/2006/relationships/slide" Target="slides/slide275.xml"/><Relationship Id="rId57" Type="http://schemas.openxmlformats.org/officeDocument/2006/relationships/slide" Target="slides/slide51.xml"/><Relationship Id="rId280" Type="http://schemas.openxmlformats.org/officeDocument/2006/relationships/slide" Target="slides/slide274.xml"/><Relationship Id="rId56" Type="http://schemas.openxmlformats.org/officeDocument/2006/relationships/slide" Target="slides/slide50.xml"/><Relationship Id="rId159" Type="http://schemas.openxmlformats.org/officeDocument/2006/relationships/slide" Target="slides/slide153.xml"/><Relationship Id="rId59" Type="http://schemas.openxmlformats.org/officeDocument/2006/relationships/slide" Target="slides/slide53.xml"/><Relationship Id="rId154" Type="http://schemas.openxmlformats.org/officeDocument/2006/relationships/slide" Target="slides/slide148.xml"/><Relationship Id="rId275" Type="http://schemas.openxmlformats.org/officeDocument/2006/relationships/slide" Target="slides/slide269.xml"/><Relationship Id="rId58" Type="http://schemas.openxmlformats.org/officeDocument/2006/relationships/slide" Target="slides/slide52.xml"/><Relationship Id="rId153" Type="http://schemas.openxmlformats.org/officeDocument/2006/relationships/slide" Target="slides/slide147.xml"/><Relationship Id="rId274" Type="http://schemas.openxmlformats.org/officeDocument/2006/relationships/slide" Target="slides/slide268.xml"/><Relationship Id="rId152" Type="http://schemas.openxmlformats.org/officeDocument/2006/relationships/slide" Target="slides/slide146.xml"/><Relationship Id="rId273" Type="http://schemas.openxmlformats.org/officeDocument/2006/relationships/slide" Target="slides/slide267.xml"/><Relationship Id="rId151" Type="http://schemas.openxmlformats.org/officeDocument/2006/relationships/slide" Target="slides/slide145.xml"/><Relationship Id="rId272" Type="http://schemas.openxmlformats.org/officeDocument/2006/relationships/slide" Target="slides/slide266.xml"/><Relationship Id="rId158" Type="http://schemas.openxmlformats.org/officeDocument/2006/relationships/slide" Target="slides/slide152.xml"/><Relationship Id="rId279" Type="http://schemas.openxmlformats.org/officeDocument/2006/relationships/slide" Target="slides/slide273.xml"/><Relationship Id="rId157" Type="http://schemas.openxmlformats.org/officeDocument/2006/relationships/slide" Target="slides/slide151.xml"/><Relationship Id="rId278" Type="http://schemas.openxmlformats.org/officeDocument/2006/relationships/slide" Target="slides/slide272.xml"/><Relationship Id="rId156" Type="http://schemas.openxmlformats.org/officeDocument/2006/relationships/slide" Target="slides/slide150.xml"/><Relationship Id="rId277" Type="http://schemas.openxmlformats.org/officeDocument/2006/relationships/slide" Target="slides/slide271.xml"/><Relationship Id="rId155" Type="http://schemas.openxmlformats.org/officeDocument/2006/relationships/slide" Target="slides/slide149.xml"/><Relationship Id="rId276" Type="http://schemas.openxmlformats.org/officeDocument/2006/relationships/slide" Target="slides/slide270.xml"/><Relationship Id="rId107" Type="http://schemas.openxmlformats.org/officeDocument/2006/relationships/slide" Target="slides/slide101.xml"/><Relationship Id="rId228" Type="http://schemas.openxmlformats.org/officeDocument/2006/relationships/slide" Target="slides/slide222.xml"/><Relationship Id="rId349" Type="http://schemas.openxmlformats.org/officeDocument/2006/relationships/slide" Target="slides/slide343.xml"/><Relationship Id="rId106" Type="http://schemas.openxmlformats.org/officeDocument/2006/relationships/slide" Target="slides/slide100.xml"/><Relationship Id="rId227" Type="http://schemas.openxmlformats.org/officeDocument/2006/relationships/slide" Target="slides/slide221.xml"/><Relationship Id="rId348" Type="http://schemas.openxmlformats.org/officeDocument/2006/relationships/slide" Target="slides/slide342.xml"/><Relationship Id="rId105" Type="http://schemas.openxmlformats.org/officeDocument/2006/relationships/slide" Target="slides/slide99.xml"/><Relationship Id="rId226" Type="http://schemas.openxmlformats.org/officeDocument/2006/relationships/slide" Target="slides/slide220.xml"/><Relationship Id="rId347" Type="http://schemas.openxmlformats.org/officeDocument/2006/relationships/slide" Target="slides/slide341.xml"/><Relationship Id="rId104" Type="http://schemas.openxmlformats.org/officeDocument/2006/relationships/slide" Target="slides/slide98.xml"/><Relationship Id="rId225" Type="http://schemas.openxmlformats.org/officeDocument/2006/relationships/slide" Target="slides/slide219.xml"/><Relationship Id="rId346" Type="http://schemas.openxmlformats.org/officeDocument/2006/relationships/slide" Target="slides/slide340.xml"/><Relationship Id="rId109" Type="http://schemas.openxmlformats.org/officeDocument/2006/relationships/slide" Target="slides/slide103.xml"/><Relationship Id="rId108" Type="http://schemas.openxmlformats.org/officeDocument/2006/relationships/slide" Target="slides/slide102.xml"/><Relationship Id="rId229" Type="http://schemas.openxmlformats.org/officeDocument/2006/relationships/slide" Target="slides/slide223.xml"/><Relationship Id="rId220" Type="http://schemas.openxmlformats.org/officeDocument/2006/relationships/slide" Target="slides/slide214.xml"/><Relationship Id="rId341" Type="http://schemas.openxmlformats.org/officeDocument/2006/relationships/slide" Target="slides/slide335.xml"/><Relationship Id="rId340" Type="http://schemas.openxmlformats.org/officeDocument/2006/relationships/slide" Target="slides/slide334.xml"/><Relationship Id="rId103" Type="http://schemas.openxmlformats.org/officeDocument/2006/relationships/slide" Target="slides/slide97.xml"/><Relationship Id="rId224" Type="http://schemas.openxmlformats.org/officeDocument/2006/relationships/slide" Target="slides/slide218.xml"/><Relationship Id="rId345" Type="http://schemas.openxmlformats.org/officeDocument/2006/relationships/slide" Target="slides/slide339.xml"/><Relationship Id="rId102" Type="http://schemas.openxmlformats.org/officeDocument/2006/relationships/slide" Target="slides/slide96.xml"/><Relationship Id="rId223" Type="http://schemas.openxmlformats.org/officeDocument/2006/relationships/slide" Target="slides/slide217.xml"/><Relationship Id="rId344" Type="http://schemas.openxmlformats.org/officeDocument/2006/relationships/slide" Target="slides/slide338.xml"/><Relationship Id="rId101" Type="http://schemas.openxmlformats.org/officeDocument/2006/relationships/slide" Target="slides/slide95.xml"/><Relationship Id="rId222" Type="http://schemas.openxmlformats.org/officeDocument/2006/relationships/slide" Target="slides/slide216.xml"/><Relationship Id="rId343" Type="http://schemas.openxmlformats.org/officeDocument/2006/relationships/slide" Target="slides/slide337.xml"/><Relationship Id="rId100" Type="http://schemas.openxmlformats.org/officeDocument/2006/relationships/slide" Target="slides/slide94.xml"/><Relationship Id="rId221" Type="http://schemas.openxmlformats.org/officeDocument/2006/relationships/slide" Target="slides/slide215.xml"/><Relationship Id="rId342" Type="http://schemas.openxmlformats.org/officeDocument/2006/relationships/slide" Target="slides/slide336.xml"/><Relationship Id="rId217" Type="http://schemas.openxmlformats.org/officeDocument/2006/relationships/slide" Target="slides/slide211.xml"/><Relationship Id="rId338" Type="http://schemas.openxmlformats.org/officeDocument/2006/relationships/slide" Target="slides/slide332.xml"/><Relationship Id="rId216" Type="http://schemas.openxmlformats.org/officeDocument/2006/relationships/slide" Target="slides/slide210.xml"/><Relationship Id="rId337" Type="http://schemas.openxmlformats.org/officeDocument/2006/relationships/slide" Target="slides/slide331.xml"/><Relationship Id="rId215" Type="http://schemas.openxmlformats.org/officeDocument/2006/relationships/slide" Target="slides/slide209.xml"/><Relationship Id="rId336" Type="http://schemas.openxmlformats.org/officeDocument/2006/relationships/slide" Target="slides/slide330.xml"/><Relationship Id="rId214" Type="http://schemas.openxmlformats.org/officeDocument/2006/relationships/slide" Target="slides/slide208.xml"/><Relationship Id="rId335" Type="http://schemas.openxmlformats.org/officeDocument/2006/relationships/slide" Target="slides/slide329.xml"/><Relationship Id="rId219" Type="http://schemas.openxmlformats.org/officeDocument/2006/relationships/slide" Target="slides/slide213.xml"/><Relationship Id="rId218" Type="http://schemas.openxmlformats.org/officeDocument/2006/relationships/slide" Target="slides/slide212.xml"/><Relationship Id="rId339" Type="http://schemas.openxmlformats.org/officeDocument/2006/relationships/slide" Target="slides/slide333.xml"/><Relationship Id="rId330" Type="http://schemas.openxmlformats.org/officeDocument/2006/relationships/slide" Target="slides/slide324.xml"/><Relationship Id="rId213" Type="http://schemas.openxmlformats.org/officeDocument/2006/relationships/slide" Target="slides/slide207.xml"/><Relationship Id="rId334" Type="http://schemas.openxmlformats.org/officeDocument/2006/relationships/slide" Target="slides/slide328.xml"/><Relationship Id="rId212" Type="http://schemas.openxmlformats.org/officeDocument/2006/relationships/slide" Target="slides/slide206.xml"/><Relationship Id="rId333" Type="http://schemas.openxmlformats.org/officeDocument/2006/relationships/slide" Target="slides/slide327.xml"/><Relationship Id="rId211" Type="http://schemas.openxmlformats.org/officeDocument/2006/relationships/slide" Target="slides/slide205.xml"/><Relationship Id="rId332" Type="http://schemas.openxmlformats.org/officeDocument/2006/relationships/slide" Target="slides/slide326.xml"/><Relationship Id="rId210" Type="http://schemas.openxmlformats.org/officeDocument/2006/relationships/slide" Target="slides/slide204.xml"/><Relationship Id="rId331" Type="http://schemas.openxmlformats.org/officeDocument/2006/relationships/slide" Target="slides/slide325.xml"/><Relationship Id="rId129" Type="http://schemas.openxmlformats.org/officeDocument/2006/relationships/slide" Target="slides/slide123.xml"/><Relationship Id="rId128" Type="http://schemas.openxmlformats.org/officeDocument/2006/relationships/slide" Target="slides/slide122.xml"/><Relationship Id="rId249" Type="http://schemas.openxmlformats.org/officeDocument/2006/relationships/slide" Target="slides/slide243.xml"/><Relationship Id="rId127" Type="http://schemas.openxmlformats.org/officeDocument/2006/relationships/slide" Target="slides/slide121.xml"/><Relationship Id="rId248" Type="http://schemas.openxmlformats.org/officeDocument/2006/relationships/slide" Target="slides/slide242.xml"/><Relationship Id="rId126" Type="http://schemas.openxmlformats.org/officeDocument/2006/relationships/slide" Target="slides/slide120.xml"/><Relationship Id="rId247" Type="http://schemas.openxmlformats.org/officeDocument/2006/relationships/slide" Target="slides/slide241.xml"/><Relationship Id="rId121" Type="http://schemas.openxmlformats.org/officeDocument/2006/relationships/slide" Target="slides/slide115.xml"/><Relationship Id="rId242" Type="http://schemas.openxmlformats.org/officeDocument/2006/relationships/slide" Target="slides/slide236.xml"/><Relationship Id="rId120" Type="http://schemas.openxmlformats.org/officeDocument/2006/relationships/slide" Target="slides/slide114.xml"/><Relationship Id="rId241" Type="http://schemas.openxmlformats.org/officeDocument/2006/relationships/slide" Target="slides/slide235.xml"/><Relationship Id="rId240" Type="http://schemas.openxmlformats.org/officeDocument/2006/relationships/slide" Target="slides/slide234.xml"/><Relationship Id="rId125" Type="http://schemas.openxmlformats.org/officeDocument/2006/relationships/slide" Target="slides/slide119.xml"/><Relationship Id="rId246" Type="http://schemas.openxmlformats.org/officeDocument/2006/relationships/slide" Target="slides/slide240.xml"/><Relationship Id="rId124" Type="http://schemas.openxmlformats.org/officeDocument/2006/relationships/slide" Target="slides/slide118.xml"/><Relationship Id="rId245" Type="http://schemas.openxmlformats.org/officeDocument/2006/relationships/slide" Target="slides/slide239.xml"/><Relationship Id="rId123" Type="http://schemas.openxmlformats.org/officeDocument/2006/relationships/slide" Target="slides/slide117.xml"/><Relationship Id="rId244" Type="http://schemas.openxmlformats.org/officeDocument/2006/relationships/slide" Target="slides/slide238.xml"/><Relationship Id="rId122" Type="http://schemas.openxmlformats.org/officeDocument/2006/relationships/slide" Target="slides/slide116.xml"/><Relationship Id="rId243" Type="http://schemas.openxmlformats.org/officeDocument/2006/relationships/slide" Target="slides/slide237.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99" Type="http://schemas.openxmlformats.org/officeDocument/2006/relationships/slide" Target="slides/slide93.xml"/><Relationship Id="rId98" Type="http://schemas.openxmlformats.org/officeDocument/2006/relationships/slide" Target="slides/slide92.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239" Type="http://schemas.openxmlformats.org/officeDocument/2006/relationships/slide" Target="slides/slide233.xml"/><Relationship Id="rId117" Type="http://schemas.openxmlformats.org/officeDocument/2006/relationships/slide" Target="slides/slide111.xml"/><Relationship Id="rId238" Type="http://schemas.openxmlformats.org/officeDocument/2006/relationships/slide" Target="slides/slide232.xml"/><Relationship Id="rId116" Type="http://schemas.openxmlformats.org/officeDocument/2006/relationships/slide" Target="slides/slide110.xml"/><Relationship Id="rId237" Type="http://schemas.openxmlformats.org/officeDocument/2006/relationships/slide" Target="slides/slide231.xml"/><Relationship Id="rId115" Type="http://schemas.openxmlformats.org/officeDocument/2006/relationships/slide" Target="slides/slide109.xml"/><Relationship Id="rId236" Type="http://schemas.openxmlformats.org/officeDocument/2006/relationships/slide" Target="slides/slide230.xml"/><Relationship Id="rId357" Type="http://schemas.openxmlformats.org/officeDocument/2006/relationships/font" Target="fonts/Roboto-boldItalic.fntdata"/><Relationship Id="rId119" Type="http://schemas.openxmlformats.org/officeDocument/2006/relationships/slide" Target="slides/slide113.xml"/><Relationship Id="rId110" Type="http://schemas.openxmlformats.org/officeDocument/2006/relationships/slide" Target="slides/slide104.xml"/><Relationship Id="rId231" Type="http://schemas.openxmlformats.org/officeDocument/2006/relationships/slide" Target="slides/slide225.xml"/><Relationship Id="rId352" Type="http://schemas.openxmlformats.org/officeDocument/2006/relationships/slide" Target="slides/slide346.xml"/><Relationship Id="rId230" Type="http://schemas.openxmlformats.org/officeDocument/2006/relationships/slide" Target="slides/slide224.xml"/><Relationship Id="rId351" Type="http://schemas.openxmlformats.org/officeDocument/2006/relationships/slide" Target="slides/slide345.xml"/><Relationship Id="rId350" Type="http://schemas.openxmlformats.org/officeDocument/2006/relationships/slide" Target="slides/slide344.xml"/><Relationship Id="rId114" Type="http://schemas.openxmlformats.org/officeDocument/2006/relationships/slide" Target="slides/slide108.xml"/><Relationship Id="rId235" Type="http://schemas.openxmlformats.org/officeDocument/2006/relationships/slide" Target="slides/slide229.xml"/><Relationship Id="rId356" Type="http://schemas.openxmlformats.org/officeDocument/2006/relationships/font" Target="fonts/Roboto-italic.fntdata"/><Relationship Id="rId113" Type="http://schemas.openxmlformats.org/officeDocument/2006/relationships/slide" Target="slides/slide107.xml"/><Relationship Id="rId234" Type="http://schemas.openxmlformats.org/officeDocument/2006/relationships/slide" Target="slides/slide228.xml"/><Relationship Id="rId355" Type="http://schemas.openxmlformats.org/officeDocument/2006/relationships/font" Target="fonts/Roboto-bold.fntdata"/><Relationship Id="rId112" Type="http://schemas.openxmlformats.org/officeDocument/2006/relationships/slide" Target="slides/slide106.xml"/><Relationship Id="rId233" Type="http://schemas.openxmlformats.org/officeDocument/2006/relationships/slide" Target="slides/slide227.xml"/><Relationship Id="rId354" Type="http://schemas.openxmlformats.org/officeDocument/2006/relationships/font" Target="fonts/Roboto-regular.fntdata"/><Relationship Id="rId111" Type="http://schemas.openxmlformats.org/officeDocument/2006/relationships/slide" Target="slides/slide105.xml"/><Relationship Id="rId232" Type="http://schemas.openxmlformats.org/officeDocument/2006/relationships/slide" Target="slides/slide226.xml"/><Relationship Id="rId353" Type="http://schemas.openxmlformats.org/officeDocument/2006/relationships/slide" Target="slides/slide347.xml"/><Relationship Id="rId305" Type="http://schemas.openxmlformats.org/officeDocument/2006/relationships/slide" Target="slides/slide299.xml"/><Relationship Id="rId304" Type="http://schemas.openxmlformats.org/officeDocument/2006/relationships/slide" Target="slides/slide298.xml"/><Relationship Id="rId303" Type="http://schemas.openxmlformats.org/officeDocument/2006/relationships/slide" Target="slides/slide297.xml"/><Relationship Id="rId302" Type="http://schemas.openxmlformats.org/officeDocument/2006/relationships/slide" Target="slides/slide296.xml"/><Relationship Id="rId309" Type="http://schemas.openxmlformats.org/officeDocument/2006/relationships/slide" Target="slides/slide303.xml"/><Relationship Id="rId308" Type="http://schemas.openxmlformats.org/officeDocument/2006/relationships/slide" Target="slides/slide302.xml"/><Relationship Id="rId307" Type="http://schemas.openxmlformats.org/officeDocument/2006/relationships/slide" Target="slides/slide301.xml"/><Relationship Id="rId306" Type="http://schemas.openxmlformats.org/officeDocument/2006/relationships/slide" Target="slides/slide300.xml"/><Relationship Id="rId301" Type="http://schemas.openxmlformats.org/officeDocument/2006/relationships/slide" Target="slides/slide295.xml"/><Relationship Id="rId300" Type="http://schemas.openxmlformats.org/officeDocument/2006/relationships/slide" Target="slides/slide294.xml"/><Relationship Id="rId206" Type="http://schemas.openxmlformats.org/officeDocument/2006/relationships/slide" Target="slides/slide200.xml"/><Relationship Id="rId327" Type="http://schemas.openxmlformats.org/officeDocument/2006/relationships/slide" Target="slides/slide321.xml"/><Relationship Id="rId205" Type="http://schemas.openxmlformats.org/officeDocument/2006/relationships/slide" Target="slides/slide199.xml"/><Relationship Id="rId326" Type="http://schemas.openxmlformats.org/officeDocument/2006/relationships/slide" Target="slides/slide320.xml"/><Relationship Id="rId204" Type="http://schemas.openxmlformats.org/officeDocument/2006/relationships/slide" Target="slides/slide198.xml"/><Relationship Id="rId325" Type="http://schemas.openxmlformats.org/officeDocument/2006/relationships/slide" Target="slides/slide319.xml"/><Relationship Id="rId203" Type="http://schemas.openxmlformats.org/officeDocument/2006/relationships/slide" Target="slides/slide197.xml"/><Relationship Id="rId324" Type="http://schemas.openxmlformats.org/officeDocument/2006/relationships/slide" Target="slides/slide318.xml"/><Relationship Id="rId209" Type="http://schemas.openxmlformats.org/officeDocument/2006/relationships/slide" Target="slides/slide203.xml"/><Relationship Id="rId208" Type="http://schemas.openxmlformats.org/officeDocument/2006/relationships/slide" Target="slides/slide202.xml"/><Relationship Id="rId329" Type="http://schemas.openxmlformats.org/officeDocument/2006/relationships/slide" Target="slides/slide323.xml"/><Relationship Id="rId207" Type="http://schemas.openxmlformats.org/officeDocument/2006/relationships/slide" Target="slides/slide201.xml"/><Relationship Id="rId328" Type="http://schemas.openxmlformats.org/officeDocument/2006/relationships/slide" Target="slides/slide322.xml"/><Relationship Id="rId202" Type="http://schemas.openxmlformats.org/officeDocument/2006/relationships/slide" Target="slides/slide196.xml"/><Relationship Id="rId323" Type="http://schemas.openxmlformats.org/officeDocument/2006/relationships/slide" Target="slides/slide317.xml"/><Relationship Id="rId201" Type="http://schemas.openxmlformats.org/officeDocument/2006/relationships/slide" Target="slides/slide195.xml"/><Relationship Id="rId322" Type="http://schemas.openxmlformats.org/officeDocument/2006/relationships/slide" Target="slides/slide316.xml"/><Relationship Id="rId200" Type="http://schemas.openxmlformats.org/officeDocument/2006/relationships/slide" Target="slides/slide194.xml"/><Relationship Id="rId321" Type="http://schemas.openxmlformats.org/officeDocument/2006/relationships/slide" Target="slides/slide315.xml"/><Relationship Id="rId320" Type="http://schemas.openxmlformats.org/officeDocument/2006/relationships/slide" Target="slides/slide314.xml"/><Relationship Id="rId316" Type="http://schemas.openxmlformats.org/officeDocument/2006/relationships/slide" Target="slides/slide310.xml"/><Relationship Id="rId315" Type="http://schemas.openxmlformats.org/officeDocument/2006/relationships/slide" Target="slides/slide309.xml"/><Relationship Id="rId314" Type="http://schemas.openxmlformats.org/officeDocument/2006/relationships/slide" Target="slides/slide308.xml"/><Relationship Id="rId313" Type="http://schemas.openxmlformats.org/officeDocument/2006/relationships/slide" Target="slides/slide307.xml"/><Relationship Id="rId319" Type="http://schemas.openxmlformats.org/officeDocument/2006/relationships/slide" Target="slides/slide313.xml"/><Relationship Id="rId318" Type="http://schemas.openxmlformats.org/officeDocument/2006/relationships/slide" Target="slides/slide312.xml"/><Relationship Id="rId317" Type="http://schemas.openxmlformats.org/officeDocument/2006/relationships/slide" Target="slides/slide311.xml"/><Relationship Id="rId312" Type="http://schemas.openxmlformats.org/officeDocument/2006/relationships/slide" Target="slides/slide306.xml"/><Relationship Id="rId311" Type="http://schemas.openxmlformats.org/officeDocument/2006/relationships/slide" Target="slides/slide305.xml"/><Relationship Id="rId310" Type="http://schemas.openxmlformats.org/officeDocument/2006/relationships/slide" Target="slides/slide30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i.org/10.1002/hup.470050323" TargetMode="Externa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dpi.com/1422-0067/23/21/12924" TargetMode="Externa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dpi.com/1422-0067/23/21/12924" TargetMode="Externa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dpi.com/1422-0067/23/21/12924" TargetMode="Externa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dpi.com/1422-0067/23/21/12924" TargetMode="Externa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dpi.com/1422-0067/23/21/12924" TargetMode="Externa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7bcc01d40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7bcc01d40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7bcc01d40d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7bcc01d40d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0" name="Shape 1140"/>
        <p:cNvGrpSpPr/>
        <p:nvPr/>
      </p:nvGrpSpPr>
      <p:grpSpPr>
        <a:xfrm>
          <a:off x="0" y="0"/>
          <a:ext cx="0" cy="0"/>
          <a:chOff x="0" y="0"/>
          <a:chExt cx="0" cy="0"/>
        </a:xfrm>
      </p:grpSpPr>
      <p:sp>
        <p:nvSpPr>
          <p:cNvPr id="1141" name="Google Shape;1141;g29465ec0e5d_0_7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2" name="Google Shape;1142;g29465ec0e5d_0_7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6" name="Shape 1146"/>
        <p:cNvGrpSpPr/>
        <p:nvPr/>
      </p:nvGrpSpPr>
      <p:grpSpPr>
        <a:xfrm>
          <a:off x="0" y="0"/>
          <a:ext cx="0" cy="0"/>
          <a:chOff x="0" y="0"/>
          <a:chExt cx="0" cy="0"/>
        </a:xfrm>
      </p:grpSpPr>
      <p:sp>
        <p:nvSpPr>
          <p:cNvPr id="1147" name="Google Shape;1147;g29465ec0e5d_0_7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8" name="Google Shape;1148;g29465ec0e5d_0_7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g29465ec0e5d_0_7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7" name="Google Shape;1157;g29465ec0e5d_0_7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g29465ec0e5d_0_7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6" name="Google Shape;1166;g29465ec0e5d_0_7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9" name="Shape 1199"/>
        <p:cNvGrpSpPr/>
        <p:nvPr/>
      </p:nvGrpSpPr>
      <p:grpSpPr>
        <a:xfrm>
          <a:off x="0" y="0"/>
          <a:ext cx="0" cy="0"/>
          <a:chOff x="0" y="0"/>
          <a:chExt cx="0" cy="0"/>
        </a:xfrm>
      </p:grpSpPr>
      <p:sp>
        <p:nvSpPr>
          <p:cNvPr id="1200" name="Google Shape;1200;g29465ec0e5d_0_7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1" name="Google Shape;1201;g29465ec0e5d_0_7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3" name="Shape 1223"/>
        <p:cNvGrpSpPr/>
        <p:nvPr/>
      </p:nvGrpSpPr>
      <p:grpSpPr>
        <a:xfrm>
          <a:off x="0" y="0"/>
          <a:ext cx="0" cy="0"/>
          <a:chOff x="0" y="0"/>
          <a:chExt cx="0" cy="0"/>
        </a:xfrm>
      </p:grpSpPr>
      <p:sp>
        <p:nvSpPr>
          <p:cNvPr id="1224" name="Google Shape;1224;g25e5b203c8a_0_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5" name="Google Shape;1225;g25e5b203c8a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g25e5b203c8a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4" name="Google Shape;1234;g25e5b203c8a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1" name="Shape 1241"/>
        <p:cNvGrpSpPr/>
        <p:nvPr/>
      </p:nvGrpSpPr>
      <p:grpSpPr>
        <a:xfrm>
          <a:off x="0" y="0"/>
          <a:ext cx="0" cy="0"/>
          <a:chOff x="0" y="0"/>
          <a:chExt cx="0" cy="0"/>
        </a:xfrm>
      </p:grpSpPr>
      <p:sp>
        <p:nvSpPr>
          <p:cNvPr id="1242" name="Google Shape;1242;g25e5b203c8a_0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3" name="Google Shape;1243;g25e5b203c8a_0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0" name="Shape 1250"/>
        <p:cNvGrpSpPr/>
        <p:nvPr/>
      </p:nvGrpSpPr>
      <p:grpSpPr>
        <a:xfrm>
          <a:off x="0" y="0"/>
          <a:ext cx="0" cy="0"/>
          <a:chOff x="0" y="0"/>
          <a:chExt cx="0" cy="0"/>
        </a:xfrm>
      </p:grpSpPr>
      <p:sp>
        <p:nvSpPr>
          <p:cNvPr id="1251" name="Google Shape;1251;g25e5b203c8a_0_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2" name="Google Shape;1252;g25e5b203c8a_0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9" name="Shape 1259"/>
        <p:cNvGrpSpPr/>
        <p:nvPr/>
      </p:nvGrpSpPr>
      <p:grpSpPr>
        <a:xfrm>
          <a:off x="0" y="0"/>
          <a:ext cx="0" cy="0"/>
          <a:chOff x="0" y="0"/>
          <a:chExt cx="0" cy="0"/>
        </a:xfrm>
      </p:grpSpPr>
      <p:sp>
        <p:nvSpPr>
          <p:cNvPr id="1260" name="Google Shape;1260;g25e5b203c8a_0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1" name="Google Shape;1261;g25e5b203c8a_0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7bcc01d40d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7bcc01d40d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8" name="Shape 1268"/>
        <p:cNvGrpSpPr/>
        <p:nvPr/>
      </p:nvGrpSpPr>
      <p:grpSpPr>
        <a:xfrm>
          <a:off x="0" y="0"/>
          <a:ext cx="0" cy="0"/>
          <a:chOff x="0" y="0"/>
          <a:chExt cx="0" cy="0"/>
        </a:xfrm>
      </p:grpSpPr>
      <p:sp>
        <p:nvSpPr>
          <p:cNvPr id="1269" name="Google Shape;1269;g25e5b203c8a_0_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0" name="Google Shape;1270;g25e5b203c8a_0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7" name="Shape 1277"/>
        <p:cNvGrpSpPr/>
        <p:nvPr/>
      </p:nvGrpSpPr>
      <p:grpSpPr>
        <a:xfrm>
          <a:off x="0" y="0"/>
          <a:ext cx="0" cy="0"/>
          <a:chOff x="0" y="0"/>
          <a:chExt cx="0" cy="0"/>
        </a:xfrm>
      </p:grpSpPr>
      <p:sp>
        <p:nvSpPr>
          <p:cNvPr id="1278" name="Google Shape;1278;g25e5b203c8a_0_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9" name="Google Shape;1279;g25e5b203c8a_0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7" name="Shape 1287"/>
        <p:cNvGrpSpPr/>
        <p:nvPr/>
      </p:nvGrpSpPr>
      <p:grpSpPr>
        <a:xfrm>
          <a:off x="0" y="0"/>
          <a:ext cx="0" cy="0"/>
          <a:chOff x="0" y="0"/>
          <a:chExt cx="0" cy="0"/>
        </a:xfrm>
      </p:grpSpPr>
      <p:sp>
        <p:nvSpPr>
          <p:cNvPr id="1288" name="Google Shape;1288;g25e5b203c8a_0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9" name="Google Shape;1289;g25e5b203c8a_0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8" name="Shape 1298"/>
        <p:cNvGrpSpPr/>
        <p:nvPr/>
      </p:nvGrpSpPr>
      <p:grpSpPr>
        <a:xfrm>
          <a:off x="0" y="0"/>
          <a:ext cx="0" cy="0"/>
          <a:chOff x="0" y="0"/>
          <a:chExt cx="0" cy="0"/>
        </a:xfrm>
      </p:grpSpPr>
      <p:sp>
        <p:nvSpPr>
          <p:cNvPr id="1299" name="Google Shape;1299;g25e5b203c8a_0_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0" name="Google Shape;1300;g25e5b203c8a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g25e5b203c8a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2" name="Google Shape;1312;g25e5b203c8a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6" name="Shape 1316"/>
        <p:cNvGrpSpPr/>
        <p:nvPr/>
      </p:nvGrpSpPr>
      <p:grpSpPr>
        <a:xfrm>
          <a:off x="0" y="0"/>
          <a:ext cx="0" cy="0"/>
          <a:chOff x="0" y="0"/>
          <a:chExt cx="0" cy="0"/>
        </a:xfrm>
      </p:grpSpPr>
      <p:sp>
        <p:nvSpPr>
          <p:cNvPr id="1317" name="Google Shape;1317;g29465ec0e5d_0_8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8" name="Google Shape;1318;g29465ec0e5d_0_8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2" name="Shape 1322"/>
        <p:cNvGrpSpPr/>
        <p:nvPr/>
      </p:nvGrpSpPr>
      <p:grpSpPr>
        <a:xfrm>
          <a:off x="0" y="0"/>
          <a:ext cx="0" cy="0"/>
          <a:chOff x="0" y="0"/>
          <a:chExt cx="0" cy="0"/>
        </a:xfrm>
      </p:grpSpPr>
      <p:sp>
        <p:nvSpPr>
          <p:cNvPr id="1323" name="Google Shape;1323;g29465ec0e5d_0_8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4" name="Google Shape;1324;g29465ec0e5d_0_8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8" name="Shape 1328"/>
        <p:cNvGrpSpPr/>
        <p:nvPr/>
      </p:nvGrpSpPr>
      <p:grpSpPr>
        <a:xfrm>
          <a:off x="0" y="0"/>
          <a:ext cx="0" cy="0"/>
          <a:chOff x="0" y="0"/>
          <a:chExt cx="0" cy="0"/>
        </a:xfrm>
      </p:grpSpPr>
      <p:sp>
        <p:nvSpPr>
          <p:cNvPr id="1329" name="Google Shape;1329;g2410ed818b0_0_15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0" name="Google Shape;1330;g2410ed818b0_0_15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8" name="Shape 1338"/>
        <p:cNvGrpSpPr/>
        <p:nvPr/>
      </p:nvGrpSpPr>
      <p:grpSpPr>
        <a:xfrm>
          <a:off x="0" y="0"/>
          <a:ext cx="0" cy="0"/>
          <a:chOff x="0" y="0"/>
          <a:chExt cx="0" cy="0"/>
        </a:xfrm>
      </p:grpSpPr>
      <p:sp>
        <p:nvSpPr>
          <p:cNvPr id="1339" name="Google Shape;1339;g29465ec0e5d_0_8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0" name="Google Shape;1340;g29465ec0e5d_0_8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2" name="Shape 1352"/>
        <p:cNvGrpSpPr/>
        <p:nvPr/>
      </p:nvGrpSpPr>
      <p:grpSpPr>
        <a:xfrm>
          <a:off x="0" y="0"/>
          <a:ext cx="0" cy="0"/>
          <a:chOff x="0" y="0"/>
          <a:chExt cx="0" cy="0"/>
        </a:xfrm>
      </p:grpSpPr>
      <p:sp>
        <p:nvSpPr>
          <p:cNvPr id="1353" name="Google Shape;1353;g29465ec0e5d_0_8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4" name="Google Shape;1354;g29465ec0e5d_0_8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7bcc01d40d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7bcc01d40d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7" name="Shape 1367"/>
        <p:cNvGrpSpPr/>
        <p:nvPr/>
      </p:nvGrpSpPr>
      <p:grpSpPr>
        <a:xfrm>
          <a:off x="0" y="0"/>
          <a:ext cx="0" cy="0"/>
          <a:chOff x="0" y="0"/>
          <a:chExt cx="0" cy="0"/>
        </a:xfrm>
      </p:grpSpPr>
      <p:sp>
        <p:nvSpPr>
          <p:cNvPr id="1368" name="Google Shape;1368;g2410ed818b0_0_15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9" name="Google Shape;1369;g2410ed818b0_0_15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7" name="Shape 1387"/>
        <p:cNvGrpSpPr/>
        <p:nvPr/>
      </p:nvGrpSpPr>
      <p:grpSpPr>
        <a:xfrm>
          <a:off x="0" y="0"/>
          <a:ext cx="0" cy="0"/>
          <a:chOff x="0" y="0"/>
          <a:chExt cx="0" cy="0"/>
        </a:xfrm>
      </p:grpSpPr>
      <p:sp>
        <p:nvSpPr>
          <p:cNvPr id="1388" name="Google Shape;1388;g29465ec0e5d_0_8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9" name="Google Shape;1389;g29465ec0e5d_0_8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8" name="Shape 1408"/>
        <p:cNvGrpSpPr/>
        <p:nvPr/>
      </p:nvGrpSpPr>
      <p:grpSpPr>
        <a:xfrm>
          <a:off x="0" y="0"/>
          <a:ext cx="0" cy="0"/>
          <a:chOff x="0" y="0"/>
          <a:chExt cx="0" cy="0"/>
        </a:xfrm>
      </p:grpSpPr>
      <p:sp>
        <p:nvSpPr>
          <p:cNvPr id="1409" name="Google Shape;1409;g2410ed818b0_0_14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0" name="Google Shape;1410;g2410ed818b0_0_14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4" name="Shape 1434"/>
        <p:cNvGrpSpPr/>
        <p:nvPr/>
      </p:nvGrpSpPr>
      <p:grpSpPr>
        <a:xfrm>
          <a:off x="0" y="0"/>
          <a:ext cx="0" cy="0"/>
          <a:chOff x="0" y="0"/>
          <a:chExt cx="0" cy="0"/>
        </a:xfrm>
      </p:grpSpPr>
      <p:sp>
        <p:nvSpPr>
          <p:cNvPr id="1435" name="Google Shape;1435;g29465ec0e5d_0_8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6" name="Google Shape;1436;g29465ec0e5d_0_8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1" name="Shape 1461"/>
        <p:cNvGrpSpPr/>
        <p:nvPr/>
      </p:nvGrpSpPr>
      <p:grpSpPr>
        <a:xfrm>
          <a:off x="0" y="0"/>
          <a:ext cx="0" cy="0"/>
          <a:chOff x="0" y="0"/>
          <a:chExt cx="0" cy="0"/>
        </a:xfrm>
      </p:grpSpPr>
      <p:sp>
        <p:nvSpPr>
          <p:cNvPr id="1462" name="Google Shape;1462;g23baa21a88d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3" name="Google Shape;1463;g23baa21a88d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2" name="Shape 1482"/>
        <p:cNvGrpSpPr/>
        <p:nvPr/>
      </p:nvGrpSpPr>
      <p:grpSpPr>
        <a:xfrm>
          <a:off x="0" y="0"/>
          <a:ext cx="0" cy="0"/>
          <a:chOff x="0" y="0"/>
          <a:chExt cx="0" cy="0"/>
        </a:xfrm>
      </p:grpSpPr>
      <p:sp>
        <p:nvSpPr>
          <p:cNvPr id="1483" name="Google Shape;1483;g241061440f1_0_7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4" name="Google Shape;1484;g241061440f1_0_7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7" name="Shape 1517"/>
        <p:cNvGrpSpPr/>
        <p:nvPr/>
      </p:nvGrpSpPr>
      <p:grpSpPr>
        <a:xfrm>
          <a:off x="0" y="0"/>
          <a:ext cx="0" cy="0"/>
          <a:chOff x="0" y="0"/>
          <a:chExt cx="0" cy="0"/>
        </a:xfrm>
      </p:grpSpPr>
      <p:sp>
        <p:nvSpPr>
          <p:cNvPr id="1518" name="Google Shape;1518;g29465ec0e5d_0_9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9" name="Google Shape;1519;g29465ec0e5d_0_9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6" name="Shape 1556"/>
        <p:cNvGrpSpPr/>
        <p:nvPr/>
      </p:nvGrpSpPr>
      <p:grpSpPr>
        <a:xfrm>
          <a:off x="0" y="0"/>
          <a:ext cx="0" cy="0"/>
          <a:chOff x="0" y="0"/>
          <a:chExt cx="0" cy="0"/>
        </a:xfrm>
      </p:grpSpPr>
      <p:sp>
        <p:nvSpPr>
          <p:cNvPr id="1557" name="Google Shape;1557;g23baa21a88d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8" name="Google Shape;1558;g23baa21a88d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8" name="Shape 1578"/>
        <p:cNvGrpSpPr/>
        <p:nvPr/>
      </p:nvGrpSpPr>
      <p:grpSpPr>
        <a:xfrm>
          <a:off x="0" y="0"/>
          <a:ext cx="0" cy="0"/>
          <a:chOff x="0" y="0"/>
          <a:chExt cx="0" cy="0"/>
        </a:xfrm>
      </p:grpSpPr>
      <p:sp>
        <p:nvSpPr>
          <p:cNvPr id="1579" name="Google Shape;1579;g241061440f1_0_8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0" name="Google Shape;1580;g241061440f1_0_8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4" name="Shape 1614"/>
        <p:cNvGrpSpPr/>
        <p:nvPr/>
      </p:nvGrpSpPr>
      <p:grpSpPr>
        <a:xfrm>
          <a:off x="0" y="0"/>
          <a:ext cx="0" cy="0"/>
          <a:chOff x="0" y="0"/>
          <a:chExt cx="0" cy="0"/>
        </a:xfrm>
      </p:grpSpPr>
      <p:sp>
        <p:nvSpPr>
          <p:cNvPr id="1615" name="Google Shape;1615;g29465ec0e5d_0_9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6" name="Google Shape;1616;g29465ec0e5d_0_9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7bcc01d40d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27bcc01d40d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1" name="Shape 1651"/>
        <p:cNvGrpSpPr/>
        <p:nvPr/>
      </p:nvGrpSpPr>
      <p:grpSpPr>
        <a:xfrm>
          <a:off x="0" y="0"/>
          <a:ext cx="0" cy="0"/>
          <a:chOff x="0" y="0"/>
          <a:chExt cx="0" cy="0"/>
        </a:xfrm>
      </p:grpSpPr>
      <p:sp>
        <p:nvSpPr>
          <p:cNvPr id="1652" name="Google Shape;1652;g2410ed818b0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3" name="Google Shape;1653;g2410ed818b0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3" name="Shape 1673"/>
        <p:cNvGrpSpPr/>
        <p:nvPr/>
      </p:nvGrpSpPr>
      <p:grpSpPr>
        <a:xfrm>
          <a:off x="0" y="0"/>
          <a:ext cx="0" cy="0"/>
          <a:chOff x="0" y="0"/>
          <a:chExt cx="0" cy="0"/>
        </a:xfrm>
      </p:grpSpPr>
      <p:sp>
        <p:nvSpPr>
          <p:cNvPr id="1674" name="Google Shape;1674;g23baa21a88d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5" name="Google Shape;1675;g23baa21a88d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9" name="Shape 1709"/>
        <p:cNvGrpSpPr/>
        <p:nvPr/>
      </p:nvGrpSpPr>
      <p:grpSpPr>
        <a:xfrm>
          <a:off x="0" y="0"/>
          <a:ext cx="0" cy="0"/>
          <a:chOff x="0" y="0"/>
          <a:chExt cx="0" cy="0"/>
        </a:xfrm>
      </p:grpSpPr>
      <p:sp>
        <p:nvSpPr>
          <p:cNvPr id="1710" name="Google Shape;1710;g29465ec0e5d_0_10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1" name="Google Shape;1711;g29465ec0e5d_0_10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6" name="Shape 1746"/>
        <p:cNvGrpSpPr/>
        <p:nvPr/>
      </p:nvGrpSpPr>
      <p:grpSpPr>
        <a:xfrm>
          <a:off x="0" y="0"/>
          <a:ext cx="0" cy="0"/>
          <a:chOff x="0" y="0"/>
          <a:chExt cx="0" cy="0"/>
        </a:xfrm>
      </p:grpSpPr>
      <p:sp>
        <p:nvSpPr>
          <p:cNvPr id="1747" name="Google Shape;1747;g23baa21a88d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8" name="Google Shape;1748;g23baa21a88d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7" name="Shape 1767"/>
        <p:cNvGrpSpPr/>
        <p:nvPr/>
      </p:nvGrpSpPr>
      <p:grpSpPr>
        <a:xfrm>
          <a:off x="0" y="0"/>
          <a:ext cx="0" cy="0"/>
          <a:chOff x="0" y="0"/>
          <a:chExt cx="0" cy="0"/>
        </a:xfrm>
      </p:grpSpPr>
      <p:sp>
        <p:nvSpPr>
          <p:cNvPr id="1768" name="Google Shape;1768;g241061440f1_0_8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9" name="Google Shape;1769;g241061440f1_0_8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2" name="Shape 1802"/>
        <p:cNvGrpSpPr/>
        <p:nvPr/>
      </p:nvGrpSpPr>
      <p:grpSpPr>
        <a:xfrm>
          <a:off x="0" y="0"/>
          <a:ext cx="0" cy="0"/>
          <a:chOff x="0" y="0"/>
          <a:chExt cx="0" cy="0"/>
        </a:xfrm>
      </p:grpSpPr>
      <p:sp>
        <p:nvSpPr>
          <p:cNvPr id="1803" name="Google Shape;1803;g29465ec0e5d_0_9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4" name="Google Shape;1804;g29465ec0e5d_0_9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1" name="Shape 1841"/>
        <p:cNvGrpSpPr/>
        <p:nvPr/>
      </p:nvGrpSpPr>
      <p:grpSpPr>
        <a:xfrm>
          <a:off x="0" y="0"/>
          <a:ext cx="0" cy="0"/>
          <a:chOff x="0" y="0"/>
          <a:chExt cx="0" cy="0"/>
        </a:xfrm>
      </p:grpSpPr>
      <p:sp>
        <p:nvSpPr>
          <p:cNvPr id="1842" name="Google Shape;1842;g2410ed818b0_0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3" name="Google Shape;1843;g2410ed818b0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3" name="Shape 1853"/>
        <p:cNvGrpSpPr/>
        <p:nvPr/>
      </p:nvGrpSpPr>
      <p:grpSpPr>
        <a:xfrm>
          <a:off x="0" y="0"/>
          <a:ext cx="0" cy="0"/>
          <a:chOff x="0" y="0"/>
          <a:chExt cx="0" cy="0"/>
        </a:xfrm>
      </p:grpSpPr>
      <p:sp>
        <p:nvSpPr>
          <p:cNvPr id="1854" name="Google Shape;1854;g241061440f1_0_9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5" name="Google Shape;1855;g241061440f1_0_9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4" name="Shape 1874"/>
        <p:cNvGrpSpPr/>
        <p:nvPr/>
      </p:nvGrpSpPr>
      <p:grpSpPr>
        <a:xfrm>
          <a:off x="0" y="0"/>
          <a:ext cx="0" cy="0"/>
          <a:chOff x="0" y="0"/>
          <a:chExt cx="0" cy="0"/>
        </a:xfrm>
      </p:grpSpPr>
      <p:sp>
        <p:nvSpPr>
          <p:cNvPr id="1875" name="Google Shape;1875;g23baa21a88d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6" name="Google Shape;1876;g23baa21a88d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9" name="Shape 1909"/>
        <p:cNvGrpSpPr/>
        <p:nvPr/>
      </p:nvGrpSpPr>
      <p:grpSpPr>
        <a:xfrm>
          <a:off x="0" y="0"/>
          <a:ext cx="0" cy="0"/>
          <a:chOff x="0" y="0"/>
          <a:chExt cx="0" cy="0"/>
        </a:xfrm>
      </p:grpSpPr>
      <p:sp>
        <p:nvSpPr>
          <p:cNvPr id="1910" name="Google Shape;1910;g241061440f1_0_9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1" name="Google Shape;1911;g241061440f1_0_9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7bcc01d40d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7bcc01d40d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0" name="Shape 1930"/>
        <p:cNvGrpSpPr/>
        <p:nvPr/>
      </p:nvGrpSpPr>
      <p:grpSpPr>
        <a:xfrm>
          <a:off x="0" y="0"/>
          <a:ext cx="0" cy="0"/>
          <a:chOff x="0" y="0"/>
          <a:chExt cx="0" cy="0"/>
        </a:xfrm>
      </p:grpSpPr>
      <p:sp>
        <p:nvSpPr>
          <p:cNvPr id="1931" name="Google Shape;1931;g2410ed818b0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2" name="Google Shape;1932;g2410ed818b0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5" name="Shape 1965"/>
        <p:cNvGrpSpPr/>
        <p:nvPr/>
      </p:nvGrpSpPr>
      <p:grpSpPr>
        <a:xfrm>
          <a:off x="0" y="0"/>
          <a:ext cx="0" cy="0"/>
          <a:chOff x="0" y="0"/>
          <a:chExt cx="0" cy="0"/>
        </a:xfrm>
      </p:grpSpPr>
      <p:sp>
        <p:nvSpPr>
          <p:cNvPr id="1966" name="Google Shape;1966;g23baa21a88d_0_3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7" name="Google Shape;1967;g23baa21a88d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8" name="Shape 1988"/>
        <p:cNvGrpSpPr/>
        <p:nvPr/>
      </p:nvGrpSpPr>
      <p:grpSpPr>
        <a:xfrm>
          <a:off x="0" y="0"/>
          <a:ext cx="0" cy="0"/>
          <a:chOff x="0" y="0"/>
          <a:chExt cx="0" cy="0"/>
        </a:xfrm>
      </p:grpSpPr>
      <p:sp>
        <p:nvSpPr>
          <p:cNvPr id="1989" name="Google Shape;1989;g2410ed818b0_0_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0" name="Google Shape;1990;g2410ed818b0_0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3" name="Shape 2013"/>
        <p:cNvGrpSpPr/>
        <p:nvPr/>
      </p:nvGrpSpPr>
      <p:grpSpPr>
        <a:xfrm>
          <a:off x="0" y="0"/>
          <a:ext cx="0" cy="0"/>
          <a:chOff x="0" y="0"/>
          <a:chExt cx="0" cy="0"/>
        </a:xfrm>
      </p:grpSpPr>
      <p:sp>
        <p:nvSpPr>
          <p:cNvPr id="2014" name="Google Shape;2014;g23baa21a88d_0_4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5" name="Google Shape;2015;g23baa21a88d_0_4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7" name="Shape 2037"/>
        <p:cNvGrpSpPr/>
        <p:nvPr/>
      </p:nvGrpSpPr>
      <p:grpSpPr>
        <a:xfrm>
          <a:off x="0" y="0"/>
          <a:ext cx="0" cy="0"/>
          <a:chOff x="0" y="0"/>
          <a:chExt cx="0" cy="0"/>
        </a:xfrm>
      </p:grpSpPr>
      <p:sp>
        <p:nvSpPr>
          <p:cNvPr id="2038" name="Google Shape;2038;g2410ed818b0_0_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9" name="Google Shape;2039;g2410ed818b0_0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2" name="Shape 2062"/>
        <p:cNvGrpSpPr/>
        <p:nvPr/>
      </p:nvGrpSpPr>
      <p:grpSpPr>
        <a:xfrm>
          <a:off x="0" y="0"/>
          <a:ext cx="0" cy="0"/>
          <a:chOff x="0" y="0"/>
          <a:chExt cx="0" cy="0"/>
        </a:xfrm>
      </p:grpSpPr>
      <p:sp>
        <p:nvSpPr>
          <p:cNvPr id="2063" name="Google Shape;2063;g27aff254733_0_8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4" name="Google Shape;2064;g27aff254733_0_8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7" name="Shape 2087"/>
        <p:cNvGrpSpPr/>
        <p:nvPr/>
      </p:nvGrpSpPr>
      <p:grpSpPr>
        <a:xfrm>
          <a:off x="0" y="0"/>
          <a:ext cx="0" cy="0"/>
          <a:chOff x="0" y="0"/>
          <a:chExt cx="0" cy="0"/>
        </a:xfrm>
      </p:grpSpPr>
      <p:sp>
        <p:nvSpPr>
          <p:cNvPr id="2088" name="Google Shape;2088;g27aff254733_0_10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9" name="Google Shape;2089;g27aff254733_0_10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1" name="Shape 2111"/>
        <p:cNvGrpSpPr/>
        <p:nvPr/>
      </p:nvGrpSpPr>
      <p:grpSpPr>
        <a:xfrm>
          <a:off x="0" y="0"/>
          <a:ext cx="0" cy="0"/>
          <a:chOff x="0" y="0"/>
          <a:chExt cx="0" cy="0"/>
        </a:xfrm>
      </p:grpSpPr>
      <p:sp>
        <p:nvSpPr>
          <p:cNvPr id="2112" name="Google Shape;2112;g27aff254733_0_10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3" name="Google Shape;2113;g27aff254733_0_10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7" name="Shape 2137"/>
        <p:cNvGrpSpPr/>
        <p:nvPr/>
      </p:nvGrpSpPr>
      <p:grpSpPr>
        <a:xfrm>
          <a:off x="0" y="0"/>
          <a:ext cx="0" cy="0"/>
          <a:chOff x="0" y="0"/>
          <a:chExt cx="0" cy="0"/>
        </a:xfrm>
      </p:grpSpPr>
      <p:sp>
        <p:nvSpPr>
          <p:cNvPr id="2138" name="Google Shape;2138;g2410ed818b0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9" name="Google Shape;2139;g2410ed818b0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3" name="Shape 2163"/>
        <p:cNvGrpSpPr/>
        <p:nvPr/>
      </p:nvGrpSpPr>
      <p:grpSpPr>
        <a:xfrm>
          <a:off x="0" y="0"/>
          <a:ext cx="0" cy="0"/>
          <a:chOff x="0" y="0"/>
          <a:chExt cx="0" cy="0"/>
        </a:xfrm>
      </p:grpSpPr>
      <p:sp>
        <p:nvSpPr>
          <p:cNvPr id="2164" name="Google Shape;2164;g2410ed818b0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5" name="Google Shape;2165;g2410ed818b0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7bcc01d40d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7bcc01d40d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0" name="Shape 2190"/>
        <p:cNvGrpSpPr/>
        <p:nvPr/>
      </p:nvGrpSpPr>
      <p:grpSpPr>
        <a:xfrm>
          <a:off x="0" y="0"/>
          <a:ext cx="0" cy="0"/>
          <a:chOff x="0" y="0"/>
          <a:chExt cx="0" cy="0"/>
        </a:xfrm>
      </p:grpSpPr>
      <p:sp>
        <p:nvSpPr>
          <p:cNvPr id="2191" name="Google Shape;2191;g23baa21a88d_0_4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2" name="Google Shape;2192;g23baa21a88d_0_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2" name="Shape 2212"/>
        <p:cNvGrpSpPr/>
        <p:nvPr/>
      </p:nvGrpSpPr>
      <p:grpSpPr>
        <a:xfrm>
          <a:off x="0" y="0"/>
          <a:ext cx="0" cy="0"/>
          <a:chOff x="0" y="0"/>
          <a:chExt cx="0" cy="0"/>
        </a:xfrm>
      </p:grpSpPr>
      <p:sp>
        <p:nvSpPr>
          <p:cNvPr id="2213" name="Google Shape;2213;g2410ed818b0_0_4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4" name="Google Shape;2214;g2410ed818b0_0_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5" name="Shape 2235"/>
        <p:cNvGrpSpPr/>
        <p:nvPr/>
      </p:nvGrpSpPr>
      <p:grpSpPr>
        <a:xfrm>
          <a:off x="0" y="0"/>
          <a:ext cx="0" cy="0"/>
          <a:chOff x="0" y="0"/>
          <a:chExt cx="0" cy="0"/>
        </a:xfrm>
      </p:grpSpPr>
      <p:sp>
        <p:nvSpPr>
          <p:cNvPr id="2236" name="Google Shape;2236;g23baa21a88d_0_5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7" name="Google Shape;2237;g23baa21a88d_0_5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6" name="Shape 2256"/>
        <p:cNvGrpSpPr/>
        <p:nvPr/>
      </p:nvGrpSpPr>
      <p:grpSpPr>
        <a:xfrm>
          <a:off x="0" y="0"/>
          <a:ext cx="0" cy="0"/>
          <a:chOff x="0" y="0"/>
          <a:chExt cx="0" cy="0"/>
        </a:xfrm>
      </p:grpSpPr>
      <p:sp>
        <p:nvSpPr>
          <p:cNvPr id="2257" name="Google Shape;2257;g2410ed818b0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8" name="Google Shape;2258;g2410ed818b0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8" name="Shape 2278"/>
        <p:cNvGrpSpPr/>
        <p:nvPr/>
      </p:nvGrpSpPr>
      <p:grpSpPr>
        <a:xfrm>
          <a:off x="0" y="0"/>
          <a:ext cx="0" cy="0"/>
          <a:chOff x="0" y="0"/>
          <a:chExt cx="0" cy="0"/>
        </a:xfrm>
      </p:grpSpPr>
      <p:sp>
        <p:nvSpPr>
          <p:cNvPr id="2279" name="Google Shape;2279;g27aff254733_0_1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0" name="Google Shape;2280;g27aff254733_0_1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1" name="Shape 2301"/>
        <p:cNvGrpSpPr/>
        <p:nvPr/>
      </p:nvGrpSpPr>
      <p:grpSpPr>
        <a:xfrm>
          <a:off x="0" y="0"/>
          <a:ext cx="0" cy="0"/>
          <a:chOff x="0" y="0"/>
          <a:chExt cx="0" cy="0"/>
        </a:xfrm>
      </p:grpSpPr>
      <p:sp>
        <p:nvSpPr>
          <p:cNvPr id="2302" name="Google Shape;2302;g27aff254733_0_1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3" name="Google Shape;2303;g27aff254733_0_1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5" name="Shape 2325"/>
        <p:cNvGrpSpPr/>
        <p:nvPr/>
      </p:nvGrpSpPr>
      <p:grpSpPr>
        <a:xfrm>
          <a:off x="0" y="0"/>
          <a:ext cx="0" cy="0"/>
          <a:chOff x="0" y="0"/>
          <a:chExt cx="0" cy="0"/>
        </a:xfrm>
      </p:grpSpPr>
      <p:sp>
        <p:nvSpPr>
          <p:cNvPr id="2326" name="Google Shape;2326;g27aff254733_0_1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7" name="Google Shape;2327;g27aff254733_0_1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7" name="Shape 2347"/>
        <p:cNvGrpSpPr/>
        <p:nvPr/>
      </p:nvGrpSpPr>
      <p:grpSpPr>
        <a:xfrm>
          <a:off x="0" y="0"/>
          <a:ext cx="0" cy="0"/>
          <a:chOff x="0" y="0"/>
          <a:chExt cx="0" cy="0"/>
        </a:xfrm>
      </p:grpSpPr>
      <p:sp>
        <p:nvSpPr>
          <p:cNvPr id="2348" name="Google Shape;2348;g2410ed818b0_0_5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9" name="Google Shape;2349;g2410ed818b0_0_5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0" name="Shape 2370"/>
        <p:cNvGrpSpPr/>
        <p:nvPr/>
      </p:nvGrpSpPr>
      <p:grpSpPr>
        <a:xfrm>
          <a:off x="0" y="0"/>
          <a:ext cx="0" cy="0"/>
          <a:chOff x="0" y="0"/>
          <a:chExt cx="0" cy="0"/>
        </a:xfrm>
      </p:grpSpPr>
      <p:sp>
        <p:nvSpPr>
          <p:cNvPr id="2371" name="Google Shape;2371;g23baa21a88d_0_5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2" name="Google Shape;2372;g23baa21a88d_0_5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5" name="Shape 2395"/>
        <p:cNvGrpSpPr/>
        <p:nvPr/>
      </p:nvGrpSpPr>
      <p:grpSpPr>
        <a:xfrm>
          <a:off x="0" y="0"/>
          <a:ext cx="0" cy="0"/>
          <a:chOff x="0" y="0"/>
          <a:chExt cx="0" cy="0"/>
        </a:xfrm>
      </p:grpSpPr>
      <p:sp>
        <p:nvSpPr>
          <p:cNvPr id="2396" name="Google Shape;2396;g2410ed818b0_0_5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7" name="Google Shape;2397;g2410ed818b0_0_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7bcc01d40d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7bcc01d40d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2" name="Shape 2422"/>
        <p:cNvGrpSpPr/>
        <p:nvPr/>
      </p:nvGrpSpPr>
      <p:grpSpPr>
        <a:xfrm>
          <a:off x="0" y="0"/>
          <a:ext cx="0" cy="0"/>
          <a:chOff x="0" y="0"/>
          <a:chExt cx="0" cy="0"/>
        </a:xfrm>
      </p:grpSpPr>
      <p:sp>
        <p:nvSpPr>
          <p:cNvPr id="2423" name="Google Shape;2423;g2410ed818b0_0_1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4" name="Google Shape;2424;g2410ed818b0_0_1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6" name="Shape 2446"/>
        <p:cNvGrpSpPr/>
        <p:nvPr/>
      </p:nvGrpSpPr>
      <p:grpSpPr>
        <a:xfrm>
          <a:off x="0" y="0"/>
          <a:ext cx="0" cy="0"/>
          <a:chOff x="0" y="0"/>
          <a:chExt cx="0" cy="0"/>
        </a:xfrm>
      </p:grpSpPr>
      <p:sp>
        <p:nvSpPr>
          <p:cNvPr id="2447" name="Google Shape;2447;g2410ed818b0_0_1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8" name="Google Shape;2448;g2410ed818b0_0_1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1" name="Shape 2471"/>
        <p:cNvGrpSpPr/>
        <p:nvPr/>
      </p:nvGrpSpPr>
      <p:grpSpPr>
        <a:xfrm>
          <a:off x="0" y="0"/>
          <a:ext cx="0" cy="0"/>
          <a:chOff x="0" y="0"/>
          <a:chExt cx="0" cy="0"/>
        </a:xfrm>
      </p:grpSpPr>
      <p:sp>
        <p:nvSpPr>
          <p:cNvPr id="2472" name="Google Shape;2472;g29465ec0e5d_0_10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3" name="Google Shape;2473;g29465ec0e5d_0_10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4" name="Shape 2494"/>
        <p:cNvGrpSpPr/>
        <p:nvPr/>
      </p:nvGrpSpPr>
      <p:grpSpPr>
        <a:xfrm>
          <a:off x="0" y="0"/>
          <a:ext cx="0" cy="0"/>
          <a:chOff x="0" y="0"/>
          <a:chExt cx="0" cy="0"/>
        </a:xfrm>
      </p:grpSpPr>
      <p:sp>
        <p:nvSpPr>
          <p:cNvPr id="2495" name="Google Shape;2495;g27aff254733_0_1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6" name="Google Shape;2496;g27aff254733_0_1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2" name="Shape 2502"/>
        <p:cNvGrpSpPr/>
        <p:nvPr/>
      </p:nvGrpSpPr>
      <p:grpSpPr>
        <a:xfrm>
          <a:off x="0" y="0"/>
          <a:ext cx="0" cy="0"/>
          <a:chOff x="0" y="0"/>
          <a:chExt cx="0" cy="0"/>
        </a:xfrm>
      </p:grpSpPr>
      <p:sp>
        <p:nvSpPr>
          <p:cNvPr id="2503" name="Google Shape;2503;g29465ec0e5d_0_1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4" name="Google Shape;2504;g29465ec0e5d_0_1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9" name="Shape 2509"/>
        <p:cNvGrpSpPr/>
        <p:nvPr/>
      </p:nvGrpSpPr>
      <p:grpSpPr>
        <a:xfrm>
          <a:off x="0" y="0"/>
          <a:ext cx="0" cy="0"/>
          <a:chOff x="0" y="0"/>
          <a:chExt cx="0" cy="0"/>
        </a:xfrm>
      </p:grpSpPr>
      <p:sp>
        <p:nvSpPr>
          <p:cNvPr id="2510" name="Google Shape;2510;g29465ec0e5d_0_1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1" name="Google Shape;2511;g29465ec0e5d_0_1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6" name="Shape 2516"/>
        <p:cNvGrpSpPr/>
        <p:nvPr/>
      </p:nvGrpSpPr>
      <p:grpSpPr>
        <a:xfrm>
          <a:off x="0" y="0"/>
          <a:ext cx="0" cy="0"/>
          <a:chOff x="0" y="0"/>
          <a:chExt cx="0" cy="0"/>
        </a:xfrm>
      </p:grpSpPr>
      <p:sp>
        <p:nvSpPr>
          <p:cNvPr id="2517" name="Google Shape;2517;g29465ec0e5d_0_1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8" name="Google Shape;2518;g29465ec0e5d_0_1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3" name="Shape 2523"/>
        <p:cNvGrpSpPr/>
        <p:nvPr/>
      </p:nvGrpSpPr>
      <p:grpSpPr>
        <a:xfrm>
          <a:off x="0" y="0"/>
          <a:ext cx="0" cy="0"/>
          <a:chOff x="0" y="0"/>
          <a:chExt cx="0" cy="0"/>
        </a:xfrm>
      </p:grpSpPr>
      <p:sp>
        <p:nvSpPr>
          <p:cNvPr id="2524" name="Google Shape;2524;g29465ec0e5d_0_1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5" name="Google Shape;2525;g29465ec0e5d_0_1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0" name="Shape 2530"/>
        <p:cNvGrpSpPr/>
        <p:nvPr/>
      </p:nvGrpSpPr>
      <p:grpSpPr>
        <a:xfrm>
          <a:off x="0" y="0"/>
          <a:ext cx="0" cy="0"/>
          <a:chOff x="0" y="0"/>
          <a:chExt cx="0" cy="0"/>
        </a:xfrm>
      </p:grpSpPr>
      <p:sp>
        <p:nvSpPr>
          <p:cNvPr id="2531" name="Google Shape;2531;g29465ec0e5d_0_1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2" name="Google Shape;2532;g29465ec0e5d_0_1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7" name="Shape 2537"/>
        <p:cNvGrpSpPr/>
        <p:nvPr/>
      </p:nvGrpSpPr>
      <p:grpSpPr>
        <a:xfrm>
          <a:off x="0" y="0"/>
          <a:ext cx="0" cy="0"/>
          <a:chOff x="0" y="0"/>
          <a:chExt cx="0" cy="0"/>
        </a:xfrm>
      </p:grpSpPr>
      <p:sp>
        <p:nvSpPr>
          <p:cNvPr id="2538" name="Google Shape;2538;g23baa21a88d_0_6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9" name="Google Shape;2539;g23baa21a88d_0_6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7bcc01d40d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7bcc01d40d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9" name="Shape 2559"/>
        <p:cNvGrpSpPr/>
        <p:nvPr/>
      </p:nvGrpSpPr>
      <p:grpSpPr>
        <a:xfrm>
          <a:off x="0" y="0"/>
          <a:ext cx="0" cy="0"/>
          <a:chOff x="0" y="0"/>
          <a:chExt cx="0" cy="0"/>
        </a:xfrm>
      </p:grpSpPr>
      <p:sp>
        <p:nvSpPr>
          <p:cNvPr id="2560" name="Google Shape;2560;g2410ed818b0_0_6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1" name="Google Shape;2561;g2410ed818b0_0_6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3" name="Shape 2583"/>
        <p:cNvGrpSpPr/>
        <p:nvPr/>
      </p:nvGrpSpPr>
      <p:grpSpPr>
        <a:xfrm>
          <a:off x="0" y="0"/>
          <a:ext cx="0" cy="0"/>
          <a:chOff x="0" y="0"/>
          <a:chExt cx="0" cy="0"/>
        </a:xfrm>
      </p:grpSpPr>
      <p:sp>
        <p:nvSpPr>
          <p:cNvPr id="2584" name="Google Shape;2584;g241061440f1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5" name="Google Shape;2585;g241061440f1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5" name="Shape 2605"/>
        <p:cNvGrpSpPr/>
        <p:nvPr/>
      </p:nvGrpSpPr>
      <p:grpSpPr>
        <a:xfrm>
          <a:off x="0" y="0"/>
          <a:ext cx="0" cy="0"/>
          <a:chOff x="0" y="0"/>
          <a:chExt cx="0" cy="0"/>
        </a:xfrm>
      </p:grpSpPr>
      <p:sp>
        <p:nvSpPr>
          <p:cNvPr id="2606" name="Google Shape;2606;g2410ed818b0_0_6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7" name="Google Shape;2607;g2410ed818b0_0_6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8" name="Shape 2628"/>
        <p:cNvGrpSpPr/>
        <p:nvPr/>
      </p:nvGrpSpPr>
      <p:grpSpPr>
        <a:xfrm>
          <a:off x="0" y="0"/>
          <a:ext cx="0" cy="0"/>
          <a:chOff x="0" y="0"/>
          <a:chExt cx="0" cy="0"/>
        </a:xfrm>
      </p:grpSpPr>
      <p:sp>
        <p:nvSpPr>
          <p:cNvPr id="2629" name="Google Shape;2629;g241061440f1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0" name="Google Shape;2630;g241061440f1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0" name="Shape 2650"/>
        <p:cNvGrpSpPr/>
        <p:nvPr/>
      </p:nvGrpSpPr>
      <p:grpSpPr>
        <a:xfrm>
          <a:off x="0" y="0"/>
          <a:ext cx="0" cy="0"/>
          <a:chOff x="0" y="0"/>
          <a:chExt cx="0" cy="0"/>
        </a:xfrm>
      </p:grpSpPr>
      <p:sp>
        <p:nvSpPr>
          <p:cNvPr id="2651" name="Google Shape;2651;g2410ed818b0_0_6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2" name="Google Shape;2652;g2410ed818b0_0_6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6" name="Shape 2686"/>
        <p:cNvGrpSpPr/>
        <p:nvPr/>
      </p:nvGrpSpPr>
      <p:grpSpPr>
        <a:xfrm>
          <a:off x="0" y="0"/>
          <a:ext cx="0" cy="0"/>
          <a:chOff x="0" y="0"/>
          <a:chExt cx="0" cy="0"/>
        </a:xfrm>
      </p:grpSpPr>
      <p:sp>
        <p:nvSpPr>
          <p:cNvPr id="2687" name="Google Shape;2687;g241061440f1_0_6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8" name="Google Shape;2688;g241061440f1_0_6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8" name="Shape 2708"/>
        <p:cNvGrpSpPr/>
        <p:nvPr/>
      </p:nvGrpSpPr>
      <p:grpSpPr>
        <a:xfrm>
          <a:off x="0" y="0"/>
          <a:ext cx="0" cy="0"/>
          <a:chOff x="0" y="0"/>
          <a:chExt cx="0" cy="0"/>
        </a:xfrm>
      </p:grpSpPr>
      <p:sp>
        <p:nvSpPr>
          <p:cNvPr id="2709" name="Google Shape;2709;g2410ed818b0_0_7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0" name="Google Shape;2710;g2410ed818b0_0_7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6" name="Shape 2736"/>
        <p:cNvGrpSpPr/>
        <p:nvPr/>
      </p:nvGrpSpPr>
      <p:grpSpPr>
        <a:xfrm>
          <a:off x="0" y="0"/>
          <a:ext cx="0" cy="0"/>
          <a:chOff x="0" y="0"/>
          <a:chExt cx="0" cy="0"/>
        </a:xfrm>
      </p:grpSpPr>
      <p:sp>
        <p:nvSpPr>
          <p:cNvPr id="2737" name="Google Shape;2737;g23baa21a88d_0_6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8" name="Google Shape;2738;g23baa21a88d_0_6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9" name="Shape 2759"/>
        <p:cNvGrpSpPr/>
        <p:nvPr/>
      </p:nvGrpSpPr>
      <p:grpSpPr>
        <a:xfrm>
          <a:off x="0" y="0"/>
          <a:ext cx="0" cy="0"/>
          <a:chOff x="0" y="0"/>
          <a:chExt cx="0" cy="0"/>
        </a:xfrm>
      </p:grpSpPr>
      <p:sp>
        <p:nvSpPr>
          <p:cNvPr id="2760" name="Google Shape;2760;g2410ed818b0_0_8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1" name="Google Shape;2761;g2410ed818b0_0_8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3" name="Shape 2783"/>
        <p:cNvGrpSpPr/>
        <p:nvPr/>
      </p:nvGrpSpPr>
      <p:grpSpPr>
        <a:xfrm>
          <a:off x="0" y="0"/>
          <a:ext cx="0" cy="0"/>
          <a:chOff x="0" y="0"/>
          <a:chExt cx="0" cy="0"/>
        </a:xfrm>
      </p:grpSpPr>
      <p:sp>
        <p:nvSpPr>
          <p:cNvPr id="2784" name="Google Shape;2784;g241061440f1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5" name="Google Shape;2785;g241061440f1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7bcc01d40d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7bcc01d40d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4" name="Shape 2804"/>
        <p:cNvGrpSpPr/>
        <p:nvPr/>
      </p:nvGrpSpPr>
      <p:grpSpPr>
        <a:xfrm>
          <a:off x="0" y="0"/>
          <a:ext cx="0" cy="0"/>
          <a:chOff x="0" y="0"/>
          <a:chExt cx="0" cy="0"/>
        </a:xfrm>
      </p:grpSpPr>
      <p:sp>
        <p:nvSpPr>
          <p:cNvPr id="2805" name="Google Shape;2805;g2410ed818b0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6" name="Google Shape;2806;g2410ed818b0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9" name="Shape 2839"/>
        <p:cNvGrpSpPr/>
        <p:nvPr/>
      </p:nvGrpSpPr>
      <p:grpSpPr>
        <a:xfrm>
          <a:off x="0" y="0"/>
          <a:ext cx="0" cy="0"/>
          <a:chOff x="0" y="0"/>
          <a:chExt cx="0" cy="0"/>
        </a:xfrm>
      </p:grpSpPr>
      <p:sp>
        <p:nvSpPr>
          <p:cNvPr id="2840" name="Google Shape;2840;g241061440f1_0_1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1" name="Google Shape;2841;g241061440f1_0_1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5" name="Shape 2845"/>
        <p:cNvGrpSpPr/>
        <p:nvPr/>
      </p:nvGrpSpPr>
      <p:grpSpPr>
        <a:xfrm>
          <a:off x="0" y="0"/>
          <a:ext cx="0" cy="0"/>
          <a:chOff x="0" y="0"/>
          <a:chExt cx="0" cy="0"/>
        </a:xfrm>
      </p:grpSpPr>
      <p:sp>
        <p:nvSpPr>
          <p:cNvPr id="2846" name="Google Shape;2846;g29465ec0e5d_0_1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7" name="Google Shape;2847;g29465ec0e5d_0_1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1" name="Shape 2851"/>
        <p:cNvGrpSpPr/>
        <p:nvPr/>
      </p:nvGrpSpPr>
      <p:grpSpPr>
        <a:xfrm>
          <a:off x="0" y="0"/>
          <a:ext cx="0" cy="0"/>
          <a:chOff x="0" y="0"/>
          <a:chExt cx="0" cy="0"/>
        </a:xfrm>
      </p:grpSpPr>
      <p:sp>
        <p:nvSpPr>
          <p:cNvPr id="2852" name="Google Shape;2852;g29465ec0e5d_0_1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3" name="Google Shape;2853;g29465ec0e5d_0_1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7" name="Shape 2857"/>
        <p:cNvGrpSpPr/>
        <p:nvPr/>
      </p:nvGrpSpPr>
      <p:grpSpPr>
        <a:xfrm>
          <a:off x="0" y="0"/>
          <a:ext cx="0" cy="0"/>
          <a:chOff x="0" y="0"/>
          <a:chExt cx="0" cy="0"/>
        </a:xfrm>
      </p:grpSpPr>
      <p:sp>
        <p:nvSpPr>
          <p:cNvPr id="2858" name="Google Shape;2858;g29465ec0e5d_0_1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9" name="Google Shape;2859;g29465ec0e5d_0_1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3" name="Shape 2863"/>
        <p:cNvGrpSpPr/>
        <p:nvPr/>
      </p:nvGrpSpPr>
      <p:grpSpPr>
        <a:xfrm>
          <a:off x="0" y="0"/>
          <a:ext cx="0" cy="0"/>
          <a:chOff x="0" y="0"/>
          <a:chExt cx="0" cy="0"/>
        </a:xfrm>
      </p:grpSpPr>
      <p:sp>
        <p:nvSpPr>
          <p:cNvPr id="2864" name="Google Shape;2864;g241061440f1_0_4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5" name="Google Shape;2865;g241061440f1_0_4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4" name="Shape 2884"/>
        <p:cNvGrpSpPr/>
        <p:nvPr/>
      </p:nvGrpSpPr>
      <p:grpSpPr>
        <a:xfrm>
          <a:off x="0" y="0"/>
          <a:ext cx="0" cy="0"/>
          <a:chOff x="0" y="0"/>
          <a:chExt cx="0" cy="0"/>
        </a:xfrm>
      </p:grpSpPr>
      <p:sp>
        <p:nvSpPr>
          <p:cNvPr id="2885" name="Google Shape;2885;g29465ec0e5d_0_1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6" name="Google Shape;2886;g29465ec0e5d_0_1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4" name="Shape 2894"/>
        <p:cNvGrpSpPr/>
        <p:nvPr/>
      </p:nvGrpSpPr>
      <p:grpSpPr>
        <a:xfrm>
          <a:off x="0" y="0"/>
          <a:ext cx="0" cy="0"/>
          <a:chOff x="0" y="0"/>
          <a:chExt cx="0" cy="0"/>
        </a:xfrm>
      </p:grpSpPr>
      <p:sp>
        <p:nvSpPr>
          <p:cNvPr id="2895" name="Google Shape;2895;g29465ec0e5d_0_1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6" name="Google Shape;2896;g29465ec0e5d_0_1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7" name="Shape 2917"/>
        <p:cNvGrpSpPr/>
        <p:nvPr/>
      </p:nvGrpSpPr>
      <p:grpSpPr>
        <a:xfrm>
          <a:off x="0" y="0"/>
          <a:ext cx="0" cy="0"/>
          <a:chOff x="0" y="0"/>
          <a:chExt cx="0" cy="0"/>
        </a:xfrm>
      </p:grpSpPr>
      <p:sp>
        <p:nvSpPr>
          <p:cNvPr id="2918" name="Google Shape;2918;g27aff254733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9" name="Google Shape;2919;g27aff254733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9" name="Shape 2939"/>
        <p:cNvGrpSpPr/>
        <p:nvPr/>
      </p:nvGrpSpPr>
      <p:grpSpPr>
        <a:xfrm>
          <a:off x="0" y="0"/>
          <a:ext cx="0" cy="0"/>
          <a:chOff x="0" y="0"/>
          <a:chExt cx="0" cy="0"/>
        </a:xfrm>
      </p:grpSpPr>
      <p:sp>
        <p:nvSpPr>
          <p:cNvPr id="2940" name="Google Shape;2940;g27aff254733_0_3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1" name="Google Shape;2941;g27aff254733_0_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7bcc01d40d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7bcc01d40d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3" name="Shape 2963"/>
        <p:cNvGrpSpPr/>
        <p:nvPr/>
      </p:nvGrpSpPr>
      <p:grpSpPr>
        <a:xfrm>
          <a:off x="0" y="0"/>
          <a:ext cx="0" cy="0"/>
          <a:chOff x="0" y="0"/>
          <a:chExt cx="0" cy="0"/>
        </a:xfrm>
      </p:grpSpPr>
      <p:sp>
        <p:nvSpPr>
          <p:cNvPr id="2964" name="Google Shape;2964;g27aff254733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5" name="Google Shape;2965;g27aff254733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5" name="Shape 2985"/>
        <p:cNvGrpSpPr/>
        <p:nvPr/>
      </p:nvGrpSpPr>
      <p:grpSpPr>
        <a:xfrm>
          <a:off x="0" y="0"/>
          <a:ext cx="0" cy="0"/>
          <a:chOff x="0" y="0"/>
          <a:chExt cx="0" cy="0"/>
        </a:xfrm>
      </p:grpSpPr>
      <p:sp>
        <p:nvSpPr>
          <p:cNvPr id="2986" name="Google Shape;2986;g2410ed818b0_0_8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7" name="Google Shape;2987;g2410ed818b0_0_8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5" name="Shape 3025"/>
        <p:cNvGrpSpPr/>
        <p:nvPr/>
      </p:nvGrpSpPr>
      <p:grpSpPr>
        <a:xfrm>
          <a:off x="0" y="0"/>
          <a:ext cx="0" cy="0"/>
          <a:chOff x="0" y="0"/>
          <a:chExt cx="0" cy="0"/>
        </a:xfrm>
      </p:grpSpPr>
      <p:sp>
        <p:nvSpPr>
          <p:cNvPr id="3026" name="Google Shape;3026;g2410ed818b0_0_9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7" name="Google Shape;3027;g2410ed818b0_0_9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9" name="Shape 3049"/>
        <p:cNvGrpSpPr/>
        <p:nvPr/>
      </p:nvGrpSpPr>
      <p:grpSpPr>
        <a:xfrm>
          <a:off x="0" y="0"/>
          <a:ext cx="0" cy="0"/>
          <a:chOff x="0" y="0"/>
          <a:chExt cx="0" cy="0"/>
        </a:xfrm>
      </p:grpSpPr>
      <p:sp>
        <p:nvSpPr>
          <p:cNvPr id="3050" name="Google Shape;3050;g2410ed818b0_0_9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1" name="Google Shape;3051;g2410ed818b0_0_9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6" name="Shape 3076"/>
        <p:cNvGrpSpPr/>
        <p:nvPr/>
      </p:nvGrpSpPr>
      <p:grpSpPr>
        <a:xfrm>
          <a:off x="0" y="0"/>
          <a:ext cx="0" cy="0"/>
          <a:chOff x="0" y="0"/>
          <a:chExt cx="0" cy="0"/>
        </a:xfrm>
      </p:grpSpPr>
      <p:sp>
        <p:nvSpPr>
          <p:cNvPr id="3077" name="Google Shape;3077;g25e68177e14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8" name="Google Shape;3078;g25e68177e14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7" name="Shape 3097"/>
        <p:cNvGrpSpPr/>
        <p:nvPr/>
      </p:nvGrpSpPr>
      <p:grpSpPr>
        <a:xfrm>
          <a:off x="0" y="0"/>
          <a:ext cx="0" cy="0"/>
          <a:chOff x="0" y="0"/>
          <a:chExt cx="0" cy="0"/>
        </a:xfrm>
      </p:grpSpPr>
      <p:sp>
        <p:nvSpPr>
          <p:cNvPr id="3098" name="Google Shape;3098;g25e68177e14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9" name="Google Shape;3099;g25e68177e14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0" name="Shape 3120"/>
        <p:cNvGrpSpPr/>
        <p:nvPr/>
      </p:nvGrpSpPr>
      <p:grpSpPr>
        <a:xfrm>
          <a:off x="0" y="0"/>
          <a:ext cx="0" cy="0"/>
          <a:chOff x="0" y="0"/>
          <a:chExt cx="0" cy="0"/>
        </a:xfrm>
      </p:grpSpPr>
      <p:sp>
        <p:nvSpPr>
          <p:cNvPr id="3121" name="Google Shape;3121;g23baa21a88d_0_6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2" name="Google Shape;3122;g23baa21a88d_0_6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1" name="Shape 3141"/>
        <p:cNvGrpSpPr/>
        <p:nvPr/>
      </p:nvGrpSpPr>
      <p:grpSpPr>
        <a:xfrm>
          <a:off x="0" y="0"/>
          <a:ext cx="0" cy="0"/>
          <a:chOff x="0" y="0"/>
          <a:chExt cx="0" cy="0"/>
        </a:xfrm>
      </p:grpSpPr>
      <p:sp>
        <p:nvSpPr>
          <p:cNvPr id="3142" name="Google Shape;3142;g2410ed818b0_0_8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3" name="Google Shape;3143;g2410ed818b0_0_8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9" name="Shape 3179"/>
        <p:cNvGrpSpPr/>
        <p:nvPr/>
      </p:nvGrpSpPr>
      <p:grpSpPr>
        <a:xfrm>
          <a:off x="0" y="0"/>
          <a:ext cx="0" cy="0"/>
          <a:chOff x="0" y="0"/>
          <a:chExt cx="0" cy="0"/>
        </a:xfrm>
      </p:grpSpPr>
      <p:sp>
        <p:nvSpPr>
          <p:cNvPr id="3180" name="Google Shape;3180;g25e5b203c8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1" name="Google Shape;3181;g25e5b203c8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050">
                <a:solidFill>
                  <a:srgbClr val="1C1D1E"/>
                </a:solidFill>
                <a:highlight>
                  <a:srgbClr val="FFFFFF"/>
                </a:highlight>
              </a:rPr>
              <a:t>Other neurodegenerative diseases.  +-Overlapping mechanisms with other neuroprotectants. </a:t>
            </a:r>
            <a:endParaRPr sz="1050">
              <a:solidFill>
                <a:srgbClr val="1C1D1E"/>
              </a:solidFill>
              <a:highlight>
                <a:srgbClr val="FFFFFF"/>
              </a:highlight>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8" name="Shape 3188"/>
        <p:cNvGrpSpPr/>
        <p:nvPr/>
      </p:nvGrpSpPr>
      <p:grpSpPr>
        <a:xfrm>
          <a:off x="0" y="0"/>
          <a:ext cx="0" cy="0"/>
          <a:chOff x="0" y="0"/>
          <a:chExt cx="0" cy="0"/>
        </a:xfrm>
      </p:grpSpPr>
      <p:sp>
        <p:nvSpPr>
          <p:cNvPr id="3189" name="Google Shape;3189;g25e5b203c8a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90" name="Google Shape;3190;g25e5b203c8a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050">
                <a:solidFill>
                  <a:srgbClr val="1C1D1E"/>
                </a:solidFill>
                <a:highlight>
                  <a:srgbClr val="FFFFFF"/>
                </a:highlight>
              </a:rPr>
              <a:t>Other neurodegenerative diseases.  +-Overlapping mechanisms with other neuroprotectants. </a:t>
            </a:r>
            <a:endParaRPr sz="1050">
              <a:solidFill>
                <a:srgbClr val="1C1D1E"/>
              </a:solidFill>
              <a:highlight>
                <a:srgbClr val="FFFFFF"/>
              </a:highligh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27bcc01d40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27bcc01d40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7bcc01d40d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7bcc01d40d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7" name="Shape 3197"/>
        <p:cNvGrpSpPr/>
        <p:nvPr/>
      </p:nvGrpSpPr>
      <p:grpSpPr>
        <a:xfrm>
          <a:off x="0" y="0"/>
          <a:ext cx="0" cy="0"/>
          <a:chOff x="0" y="0"/>
          <a:chExt cx="0" cy="0"/>
        </a:xfrm>
      </p:grpSpPr>
      <p:sp>
        <p:nvSpPr>
          <p:cNvPr id="3198" name="Google Shape;3198;g25e5b203c8a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99" name="Google Shape;3199;g25e5b203c8a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050">
                <a:solidFill>
                  <a:srgbClr val="1C1D1E"/>
                </a:solidFill>
                <a:highlight>
                  <a:srgbClr val="FFFFFF"/>
                </a:highlight>
              </a:rPr>
              <a:t>Other neurodegenerative diseases.  +-Overlapping mechanisms with other neuroprotectants. </a:t>
            </a:r>
            <a:endParaRPr sz="1050">
              <a:solidFill>
                <a:srgbClr val="1C1D1E"/>
              </a:solidFill>
              <a:highlight>
                <a:srgbClr val="FFFFFF"/>
              </a:highlight>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6" name="Shape 3206"/>
        <p:cNvGrpSpPr/>
        <p:nvPr/>
      </p:nvGrpSpPr>
      <p:grpSpPr>
        <a:xfrm>
          <a:off x="0" y="0"/>
          <a:ext cx="0" cy="0"/>
          <a:chOff x="0" y="0"/>
          <a:chExt cx="0" cy="0"/>
        </a:xfrm>
      </p:grpSpPr>
      <p:sp>
        <p:nvSpPr>
          <p:cNvPr id="3207" name="Google Shape;3207;g25e5b203c8a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08" name="Google Shape;3208;g25e5b203c8a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050">
                <a:solidFill>
                  <a:srgbClr val="1C1D1E"/>
                </a:solidFill>
                <a:highlight>
                  <a:srgbClr val="FFFFFF"/>
                </a:highlight>
              </a:rPr>
              <a:t>Other neurodegenerative diseases.  +-Overlapping mechanisms with other neuroprotectants. </a:t>
            </a:r>
            <a:endParaRPr sz="1050">
              <a:solidFill>
                <a:srgbClr val="1C1D1E"/>
              </a:solidFill>
              <a:highlight>
                <a:srgbClr val="FFFFFF"/>
              </a:highlight>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5" name="Shape 3215"/>
        <p:cNvGrpSpPr/>
        <p:nvPr/>
      </p:nvGrpSpPr>
      <p:grpSpPr>
        <a:xfrm>
          <a:off x="0" y="0"/>
          <a:ext cx="0" cy="0"/>
          <a:chOff x="0" y="0"/>
          <a:chExt cx="0" cy="0"/>
        </a:xfrm>
      </p:grpSpPr>
      <p:sp>
        <p:nvSpPr>
          <p:cNvPr id="3216" name="Google Shape;3216;g25e5b203c8a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17" name="Google Shape;3217;g25e5b203c8a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5" name="Shape 3225"/>
        <p:cNvGrpSpPr/>
        <p:nvPr/>
      </p:nvGrpSpPr>
      <p:grpSpPr>
        <a:xfrm>
          <a:off x="0" y="0"/>
          <a:ext cx="0" cy="0"/>
          <a:chOff x="0" y="0"/>
          <a:chExt cx="0" cy="0"/>
        </a:xfrm>
      </p:grpSpPr>
      <p:sp>
        <p:nvSpPr>
          <p:cNvPr id="3226" name="Google Shape;3226;g25e5b203c8a_0_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7" name="Google Shape;3227;g25e5b203c8a_0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Don’t worry, I’ll tell you about the other 9 neuroprotections…</a:t>
            </a:r>
            <a:endParaRPr/>
          </a:p>
          <a:p>
            <a:pPr indent="0" lvl="0" marL="0" rtl="0" algn="l">
              <a:lnSpc>
                <a:spcPct val="100000"/>
              </a:lnSpc>
              <a:spcBef>
                <a:spcPts val="0"/>
              </a:spcBef>
              <a:spcAft>
                <a:spcPts val="0"/>
              </a:spcAft>
              <a:buSzPts val="1100"/>
              <a:buNone/>
            </a:pPr>
            <a:r>
              <a:rPr lang="en"/>
              <a:t>Think about disease modifying… donepezil, and memantine don’t do this. </a:t>
            </a:r>
            <a:r>
              <a:rPr lang="en" sz="900">
                <a:solidFill>
                  <a:schemeClr val="dk1"/>
                </a:solidFill>
              </a:rPr>
              <a:t>neurofibrillary tangles composed of tau protein.  2 new antibody treatments that are disease modifying. Prevagen. </a:t>
            </a: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4" name="Shape 3234"/>
        <p:cNvGrpSpPr/>
        <p:nvPr/>
      </p:nvGrpSpPr>
      <p:grpSpPr>
        <a:xfrm>
          <a:off x="0" y="0"/>
          <a:ext cx="0" cy="0"/>
          <a:chOff x="0" y="0"/>
          <a:chExt cx="0" cy="0"/>
        </a:xfrm>
      </p:grpSpPr>
      <p:sp>
        <p:nvSpPr>
          <p:cNvPr id="3235" name="Google Shape;3235;g25e5b203c8a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36" name="Google Shape;3236;g25e5b203c8a_0_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2021 meta-analysis - still appears to be true. Some studies showed fewer homicides.</a:t>
            </a: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3" name="Shape 3243"/>
        <p:cNvGrpSpPr/>
        <p:nvPr/>
      </p:nvGrpSpPr>
      <p:grpSpPr>
        <a:xfrm>
          <a:off x="0" y="0"/>
          <a:ext cx="0" cy="0"/>
          <a:chOff x="0" y="0"/>
          <a:chExt cx="0" cy="0"/>
        </a:xfrm>
      </p:grpSpPr>
      <p:sp>
        <p:nvSpPr>
          <p:cNvPr id="3244" name="Google Shape;3244;g25e5b203c8a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45" name="Google Shape;3245;g25e5b203c8a_0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2021 meta-analysis - still appears to be true. Some studies showed fewer homicides.</a:t>
            </a: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2" name="Shape 3252"/>
        <p:cNvGrpSpPr/>
        <p:nvPr/>
      </p:nvGrpSpPr>
      <p:grpSpPr>
        <a:xfrm>
          <a:off x="0" y="0"/>
          <a:ext cx="0" cy="0"/>
          <a:chOff x="0" y="0"/>
          <a:chExt cx="0" cy="0"/>
        </a:xfrm>
      </p:grpSpPr>
      <p:sp>
        <p:nvSpPr>
          <p:cNvPr id="3253" name="Google Shape;3253;g25e5b203c8a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54" name="Google Shape;3254;g25e5b203c8a_0_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2021 meta-analysis - still appears to be true. Some studies showed fewer homicides.</a:t>
            </a:r>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1" name="Shape 3261"/>
        <p:cNvGrpSpPr/>
        <p:nvPr/>
      </p:nvGrpSpPr>
      <p:grpSpPr>
        <a:xfrm>
          <a:off x="0" y="0"/>
          <a:ext cx="0" cy="0"/>
          <a:chOff x="0" y="0"/>
          <a:chExt cx="0" cy="0"/>
        </a:xfrm>
      </p:grpSpPr>
      <p:sp>
        <p:nvSpPr>
          <p:cNvPr id="3262" name="Google Shape;3262;g25e5b203c8a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63" name="Google Shape;3263;g25e5b203c8a_0_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2021 meta-analysis - still appears to be true. Some studies showed fewer homicides.</a:t>
            </a:r>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0" name="Shape 3270"/>
        <p:cNvGrpSpPr/>
        <p:nvPr/>
      </p:nvGrpSpPr>
      <p:grpSpPr>
        <a:xfrm>
          <a:off x="0" y="0"/>
          <a:ext cx="0" cy="0"/>
          <a:chOff x="0" y="0"/>
          <a:chExt cx="0" cy="0"/>
        </a:xfrm>
      </p:grpSpPr>
      <p:sp>
        <p:nvSpPr>
          <p:cNvPr id="3271" name="Google Shape;3271;g25e5b203c8a_0_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72" name="Google Shape;3272;g25e5b203c8a_0_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2021 meta-analysis - still appears to be true. Some studies showed fewer homicides.</a:t>
            </a:r>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9" name="Shape 3279"/>
        <p:cNvGrpSpPr/>
        <p:nvPr/>
      </p:nvGrpSpPr>
      <p:grpSpPr>
        <a:xfrm>
          <a:off x="0" y="0"/>
          <a:ext cx="0" cy="0"/>
          <a:chOff x="0" y="0"/>
          <a:chExt cx="0" cy="0"/>
        </a:xfrm>
      </p:grpSpPr>
      <p:sp>
        <p:nvSpPr>
          <p:cNvPr id="3280" name="Google Shape;3280;g25e5b203c8a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81" name="Google Shape;3281;g25e5b203c8a_0_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Amount of lithium in water around here is low.   Many places have 10x more lithium in water, especially northern texas.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7bcc01d40d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7bcc01d40d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2" name="Shape 3292"/>
        <p:cNvGrpSpPr/>
        <p:nvPr/>
      </p:nvGrpSpPr>
      <p:grpSpPr>
        <a:xfrm>
          <a:off x="0" y="0"/>
          <a:ext cx="0" cy="0"/>
          <a:chOff x="0" y="0"/>
          <a:chExt cx="0" cy="0"/>
        </a:xfrm>
      </p:grpSpPr>
      <p:sp>
        <p:nvSpPr>
          <p:cNvPr id="3293" name="Google Shape;3293;g25e5b203c8a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94" name="Google Shape;3294;g25e5b203c8a_0_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200">
                <a:solidFill>
                  <a:srgbClr val="333333"/>
                </a:solidFill>
                <a:highlight>
                  <a:srgbClr val="FCFCFC"/>
                </a:highlight>
                <a:latin typeface="Roboto"/>
                <a:ea typeface="Roboto"/>
                <a:cs typeface="Roboto"/>
                <a:sym typeface="Roboto"/>
              </a:rPr>
              <a:t>Lithium may not only prevent aging of the brain, but aging throughout.  It extended the lifespan and health span of yeast and fruit flies.</a:t>
            </a:r>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1" name="Shape 3301"/>
        <p:cNvGrpSpPr/>
        <p:nvPr/>
      </p:nvGrpSpPr>
      <p:grpSpPr>
        <a:xfrm>
          <a:off x="0" y="0"/>
          <a:ext cx="0" cy="0"/>
          <a:chOff x="0" y="0"/>
          <a:chExt cx="0" cy="0"/>
        </a:xfrm>
      </p:grpSpPr>
      <p:sp>
        <p:nvSpPr>
          <p:cNvPr id="3302" name="Google Shape;3302;g25e5b203c8a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03" name="Google Shape;3303;g25e5b203c8a_0_1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1" name="Shape 3311"/>
        <p:cNvGrpSpPr/>
        <p:nvPr/>
      </p:nvGrpSpPr>
      <p:grpSpPr>
        <a:xfrm>
          <a:off x="0" y="0"/>
          <a:ext cx="0" cy="0"/>
          <a:chOff x="0" y="0"/>
          <a:chExt cx="0" cy="0"/>
        </a:xfrm>
      </p:grpSpPr>
      <p:sp>
        <p:nvSpPr>
          <p:cNvPr id="3312" name="Google Shape;3312;g25e5b203c8a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13" name="Google Shape;3313;g25e5b203c8a_0_1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The telomeres of people taking lithium were found to be 35% longer, which is theorized to represent a younger biologic age.  Telomeres of WBCs were tested, so this is outside of the brain.</a:t>
            </a:r>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3" name="Shape 3323"/>
        <p:cNvGrpSpPr/>
        <p:nvPr/>
      </p:nvGrpSpPr>
      <p:grpSpPr>
        <a:xfrm>
          <a:off x="0" y="0"/>
          <a:ext cx="0" cy="0"/>
          <a:chOff x="0" y="0"/>
          <a:chExt cx="0" cy="0"/>
        </a:xfrm>
      </p:grpSpPr>
      <p:sp>
        <p:nvSpPr>
          <p:cNvPr id="3324" name="Google Shape;3324;g25e5b203c8a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25" name="Google Shape;3325;g25e5b203c8a_0_1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Otherwise lithium appears to be cardioprotective, which could be a general anti-aging effect. </a:t>
            </a:r>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2" name="Shape 3332"/>
        <p:cNvGrpSpPr/>
        <p:nvPr/>
      </p:nvGrpSpPr>
      <p:grpSpPr>
        <a:xfrm>
          <a:off x="0" y="0"/>
          <a:ext cx="0" cy="0"/>
          <a:chOff x="0" y="0"/>
          <a:chExt cx="0" cy="0"/>
        </a:xfrm>
      </p:grpSpPr>
      <p:sp>
        <p:nvSpPr>
          <p:cNvPr id="3333" name="Google Shape;3333;g25e5b203c8a_0_1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34" name="Google Shape;3334;g25e5b203c8a_0_1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1" name="Shape 3341"/>
        <p:cNvGrpSpPr/>
        <p:nvPr/>
      </p:nvGrpSpPr>
      <p:grpSpPr>
        <a:xfrm>
          <a:off x="0" y="0"/>
          <a:ext cx="0" cy="0"/>
          <a:chOff x="0" y="0"/>
          <a:chExt cx="0" cy="0"/>
        </a:xfrm>
      </p:grpSpPr>
      <p:sp>
        <p:nvSpPr>
          <p:cNvPr id="3342" name="Google Shape;3342;g25e5b203c8a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43" name="Google Shape;3343;g25e5b203c8a_0_1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4" name="Shape 3354"/>
        <p:cNvGrpSpPr/>
        <p:nvPr/>
      </p:nvGrpSpPr>
      <p:grpSpPr>
        <a:xfrm>
          <a:off x="0" y="0"/>
          <a:ext cx="0" cy="0"/>
          <a:chOff x="0" y="0"/>
          <a:chExt cx="0" cy="0"/>
        </a:xfrm>
      </p:grpSpPr>
      <p:sp>
        <p:nvSpPr>
          <p:cNvPr id="3355" name="Google Shape;3355;g25e5b203c8a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56" name="Google Shape;3356;g25e5b203c8a_0_2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5" name="Shape 3365"/>
        <p:cNvGrpSpPr/>
        <p:nvPr/>
      </p:nvGrpSpPr>
      <p:grpSpPr>
        <a:xfrm>
          <a:off x="0" y="0"/>
          <a:ext cx="0" cy="0"/>
          <a:chOff x="0" y="0"/>
          <a:chExt cx="0" cy="0"/>
        </a:xfrm>
      </p:grpSpPr>
      <p:sp>
        <p:nvSpPr>
          <p:cNvPr id="3366" name="Google Shape;3366;g25e5b203c8a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67" name="Google Shape;3367;g25e5b203c8a_0_2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6" name="Shape 3376"/>
        <p:cNvGrpSpPr/>
        <p:nvPr/>
      </p:nvGrpSpPr>
      <p:grpSpPr>
        <a:xfrm>
          <a:off x="0" y="0"/>
          <a:ext cx="0" cy="0"/>
          <a:chOff x="0" y="0"/>
          <a:chExt cx="0" cy="0"/>
        </a:xfrm>
      </p:grpSpPr>
      <p:sp>
        <p:nvSpPr>
          <p:cNvPr id="3377" name="Google Shape;3377;g25e5b203c8a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78" name="Google Shape;3378;g25e5b203c8a_0_2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050">
                <a:solidFill>
                  <a:srgbClr val="1C1D1E"/>
                </a:solidFill>
                <a:highlight>
                  <a:srgbClr val="FFFFFF"/>
                </a:highlight>
              </a:rPr>
              <a:t>Batchelor, D.H. and Lowe, M.R. (1990), Reported neurotoxicity with the lithium/haloperidol combination and other neuroleptics—A literature review. Hum. Psychopharmacol. Clin. Exp., 5: 275-280. </a:t>
            </a:r>
            <a:r>
              <a:rPr lang="en" sz="1050">
                <a:solidFill>
                  <a:srgbClr val="005274"/>
                </a:solidFill>
                <a:highlight>
                  <a:srgbClr val="FFFFFF"/>
                </a:highlight>
                <a:uFill>
                  <a:noFill/>
                </a:uFill>
                <a:hlinkClick r:id="rId2">
                  <a:extLst>
                    <a:ext uri="{A12FA001-AC4F-418D-AE19-62706E023703}">
                      <ahyp:hlinkClr val="tx"/>
                    </a:ext>
                  </a:extLst>
                </a:hlinkClick>
              </a:rPr>
              <a:t>https://doi.org/10.1002/hup.470050323</a:t>
            </a:r>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6" name="Shape 3386"/>
        <p:cNvGrpSpPr/>
        <p:nvPr/>
      </p:nvGrpSpPr>
      <p:grpSpPr>
        <a:xfrm>
          <a:off x="0" y="0"/>
          <a:ext cx="0" cy="0"/>
          <a:chOff x="0" y="0"/>
          <a:chExt cx="0" cy="0"/>
        </a:xfrm>
      </p:grpSpPr>
      <p:sp>
        <p:nvSpPr>
          <p:cNvPr id="3387" name="Google Shape;3387;g25e5b203c8a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88" name="Google Shape;3388;g25e5b203c8a_0_2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This one of 1 mg elemental lithium.  1 mg would be a reasonable dose if you conceptualize the problem as lithium deficiency. The max OTC dose is 20x stronger than this.The ideal dose has not been defined.</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7bcc01d40d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7bcc01d40d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3" name="Shape 3403"/>
        <p:cNvGrpSpPr/>
        <p:nvPr/>
      </p:nvGrpSpPr>
      <p:grpSpPr>
        <a:xfrm>
          <a:off x="0" y="0"/>
          <a:ext cx="0" cy="0"/>
          <a:chOff x="0" y="0"/>
          <a:chExt cx="0" cy="0"/>
        </a:xfrm>
      </p:grpSpPr>
      <p:sp>
        <p:nvSpPr>
          <p:cNvPr id="3404" name="Google Shape;3404;g27aff254733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5" name="Google Shape;3405;g27aff254733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5" name="Shape 3425"/>
        <p:cNvGrpSpPr/>
        <p:nvPr/>
      </p:nvGrpSpPr>
      <p:grpSpPr>
        <a:xfrm>
          <a:off x="0" y="0"/>
          <a:ext cx="0" cy="0"/>
          <a:chOff x="0" y="0"/>
          <a:chExt cx="0" cy="0"/>
        </a:xfrm>
      </p:grpSpPr>
      <p:sp>
        <p:nvSpPr>
          <p:cNvPr id="3426" name="Google Shape;3426;g27aff254733_0_4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7" name="Google Shape;3427;g27aff254733_0_4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0" name="Shape 3450"/>
        <p:cNvGrpSpPr/>
        <p:nvPr/>
      </p:nvGrpSpPr>
      <p:grpSpPr>
        <a:xfrm>
          <a:off x="0" y="0"/>
          <a:ext cx="0" cy="0"/>
          <a:chOff x="0" y="0"/>
          <a:chExt cx="0" cy="0"/>
        </a:xfrm>
      </p:grpSpPr>
      <p:sp>
        <p:nvSpPr>
          <p:cNvPr id="3451" name="Google Shape;3451;g241061440f1_0_7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2" name="Google Shape;3452;g241061440f1_0_7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2" name="Shape 3472"/>
        <p:cNvGrpSpPr/>
        <p:nvPr/>
      </p:nvGrpSpPr>
      <p:grpSpPr>
        <a:xfrm>
          <a:off x="0" y="0"/>
          <a:ext cx="0" cy="0"/>
          <a:chOff x="0" y="0"/>
          <a:chExt cx="0" cy="0"/>
        </a:xfrm>
      </p:grpSpPr>
      <p:sp>
        <p:nvSpPr>
          <p:cNvPr id="3473" name="Google Shape;3473;g2410ed818b0_0_10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4" name="Google Shape;3474;g2410ed818b0_0_10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6" name="Shape 3496"/>
        <p:cNvGrpSpPr/>
        <p:nvPr/>
      </p:nvGrpSpPr>
      <p:grpSpPr>
        <a:xfrm>
          <a:off x="0" y="0"/>
          <a:ext cx="0" cy="0"/>
          <a:chOff x="0" y="0"/>
          <a:chExt cx="0" cy="0"/>
        </a:xfrm>
      </p:grpSpPr>
      <p:sp>
        <p:nvSpPr>
          <p:cNvPr id="3497" name="Google Shape;3497;g27aff254733_0_6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8" name="Google Shape;3498;g27aff254733_0_6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9" name="Shape 3519"/>
        <p:cNvGrpSpPr/>
        <p:nvPr/>
      </p:nvGrpSpPr>
      <p:grpSpPr>
        <a:xfrm>
          <a:off x="0" y="0"/>
          <a:ext cx="0" cy="0"/>
          <a:chOff x="0" y="0"/>
          <a:chExt cx="0" cy="0"/>
        </a:xfrm>
      </p:grpSpPr>
      <p:sp>
        <p:nvSpPr>
          <p:cNvPr id="3520" name="Google Shape;3520;g25e5b203c8a_0_4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1" name="Google Shape;3521;g25e5b203c8a_0_4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1" name="Shape 3541"/>
        <p:cNvGrpSpPr/>
        <p:nvPr/>
      </p:nvGrpSpPr>
      <p:grpSpPr>
        <a:xfrm>
          <a:off x="0" y="0"/>
          <a:ext cx="0" cy="0"/>
          <a:chOff x="0" y="0"/>
          <a:chExt cx="0" cy="0"/>
        </a:xfrm>
      </p:grpSpPr>
      <p:sp>
        <p:nvSpPr>
          <p:cNvPr id="3542" name="Google Shape;3542;g27aff254733_0_6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3" name="Google Shape;3543;g27aff254733_0_6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7" name="Shape 3567"/>
        <p:cNvGrpSpPr/>
        <p:nvPr/>
      </p:nvGrpSpPr>
      <p:grpSpPr>
        <a:xfrm>
          <a:off x="0" y="0"/>
          <a:ext cx="0" cy="0"/>
          <a:chOff x="0" y="0"/>
          <a:chExt cx="0" cy="0"/>
        </a:xfrm>
      </p:grpSpPr>
      <p:sp>
        <p:nvSpPr>
          <p:cNvPr id="3568" name="Google Shape;3568;g27aff254733_0_7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9" name="Google Shape;3569;g27aff254733_0_7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9" name="Shape 3589"/>
        <p:cNvGrpSpPr/>
        <p:nvPr/>
      </p:nvGrpSpPr>
      <p:grpSpPr>
        <a:xfrm>
          <a:off x="0" y="0"/>
          <a:ext cx="0" cy="0"/>
          <a:chOff x="0" y="0"/>
          <a:chExt cx="0" cy="0"/>
        </a:xfrm>
      </p:grpSpPr>
      <p:sp>
        <p:nvSpPr>
          <p:cNvPr id="3590" name="Google Shape;3590;g27aff254733_0_7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1" name="Google Shape;3591;g27aff254733_0_7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5" name="Shape 3615"/>
        <p:cNvGrpSpPr/>
        <p:nvPr/>
      </p:nvGrpSpPr>
      <p:grpSpPr>
        <a:xfrm>
          <a:off x="0" y="0"/>
          <a:ext cx="0" cy="0"/>
          <a:chOff x="0" y="0"/>
          <a:chExt cx="0" cy="0"/>
        </a:xfrm>
      </p:grpSpPr>
      <p:sp>
        <p:nvSpPr>
          <p:cNvPr id="3616" name="Google Shape;3616;g27aff254733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7" name="Google Shape;3617;g27aff254733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7bcc01d40d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7bcc01d40d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6" name="Shape 3636"/>
        <p:cNvGrpSpPr/>
        <p:nvPr/>
      </p:nvGrpSpPr>
      <p:grpSpPr>
        <a:xfrm>
          <a:off x="0" y="0"/>
          <a:ext cx="0" cy="0"/>
          <a:chOff x="0" y="0"/>
          <a:chExt cx="0" cy="0"/>
        </a:xfrm>
      </p:grpSpPr>
      <p:sp>
        <p:nvSpPr>
          <p:cNvPr id="3637" name="Google Shape;3637;g27aff254733_0_5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8" name="Google Shape;3638;g27aff254733_0_5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1" name="Shape 3671"/>
        <p:cNvGrpSpPr/>
        <p:nvPr/>
      </p:nvGrpSpPr>
      <p:grpSpPr>
        <a:xfrm>
          <a:off x="0" y="0"/>
          <a:ext cx="0" cy="0"/>
          <a:chOff x="0" y="0"/>
          <a:chExt cx="0" cy="0"/>
        </a:xfrm>
      </p:grpSpPr>
      <p:sp>
        <p:nvSpPr>
          <p:cNvPr id="3672" name="Google Shape;3672;g241061440f1_0_5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3" name="Google Shape;3673;g241061440f1_0_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2" name="Shape 3692"/>
        <p:cNvGrpSpPr/>
        <p:nvPr/>
      </p:nvGrpSpPr>
      <p:grpSpPr>
        <a:xfrm>
          <a:off x="0" y="0"/>
          <a:ext cx="0" cy="0"/>
          <a:chOff x="0" y="0"/>
          <a:chExt cx="0" cy="0"/>
        </a:xfrm>
      </p:grpSpPr>
      <p:sp>
        <p:nvSpPr>
          <p:cNvPr id="3693" name="Google Shape;3693;g27aff254733_0_7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4" name="Google Shape;3694;g27aff254733_0_7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2" name="Shape 3732"/>
        <p:cNvGrpSpPr/>
        <p:nvPr/>
      </p:nvGrpSpPr>
      <p:grpSpPr>
        <a:xfrm>
          <a:off x="0" y="0"/>
          <a:ext cx="0" cy="0"/>
          <a:chOff x="0" y="0"/>
          <a:chExt cx="0" cy="0"/>
        </a:xfrm>
      </p:grpSpPr>
      <p:sp>
        <p:nvSpPr>
          <p:cNvPr id="3733" name="Google Shape;3733;g29465ec0e5d_0_17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4" name="Google Shape;3734;g29465ec0e5d_0_17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3" name="Shape 3753"/>
        <p:cNvGrpSpPr/>
        <p:nvPr/>
      </p:nvGrpSpPr>
      <p:grpSpPr>
        <a:xfrm>
          <a:off x="0" y="0"/>
          <a:ext cx="0" cy="0"/>
          <a:chOff x="0" y="0"/>
          <a:chExt cx="0" cy="0"/>
        </a:xfrm>
      </p:grpSpPr>
      <p:sp>
        <p:nvSpPr>
          <p:cNvPr id="3754" name="Google Shape;3754;g29465ec0e5d_0_18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5" name="Google Shape;3755;g29465ec0e5d_0_18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9" name="Shape 3789"/>
        <p:cNvGrpSpPr/>
        <p:nvPr/>
      </p:nvGrpSpPr>
      <p:grpSpPr>
        <a:xfrm>
          <a:off x="0" y="0"/>
          <a:ext cx="0" cy="0"/>
          <a:chOff x="0" y="0"/>
          <a:chExt cx="0" cy="0"/>
        </a:xfrm>
      </p:grpSpPr>
      <p:sp>
        <p:nvSpPr>
          <p:cNvPr id="3790" name="Google Shape;3790;g29465ec0e5d_0_20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1" name="Google Shape;3791;g29465ec0e5d_0_20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0" name="Shape 3810"/>
        <p:cNvGrpSpPr/>
        <p:nvPr/>
      </p:nvGrpSpPr>
      <p:grpSpPr>
        <a:xfrm>
          <a:off x="0" y="0"/>
          <a:ext cx="0" cy="0"/>
          <a:chOff x="0" y="0"/>
          <a:chExt cx="0" cy="0"/>
        </a:xfrm>
      </p:grpSpPr>
      <p:sp>
        <p:nvSpPr>
          <p:cNvPr id="3811" name="Google Shape;3811;g29465ec0e5d_0_20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2" name="Google Shape;3812;g29465ec0e5d_0_20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7" name="Shape 3847"/>
        <p:cNvGrpSpPr/>
        <p:nvPr/>
      </p:nvGrpSpPr>
      <p:grpSpPr>
        <a:xfrm>
          <a:off x="0" y="0"/>
          <a:ext cx="0" cy="0"/>
          <a:chOff x="0" y="0"/>
          <a:chExt cx="0" cy="0"/>
        </a:xfrm>
      </p:grpSpPr>
      <p:sp>
        <p:nvSpPr>
          <p:cNvPr id="3848" name="Google Shape;3848;g29465ec0e5d_0_2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9" name="Google Shape;3849;g29465ec0e5d_0_2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8" name="Shape 3868"/>
        <p:cNvGrpSpPr/>
        <p:nvPr/>
      </p:nvGrpSpPr>
      <p:grpSpPr>
        <a:xfrm>
          <a:off x="0" y="0"/>
          <a:ext cx="0" cy="0"/>
          <a:chOff x="0" y="0"/>
          <a:chExt cx="0" cy="0"/>
        </a:xfrm>
      </p:grpSpPr>
      <p:sp>
        <p:nvSpPr>
          <p:cNvPr id="3869" name="Google Shape;3869;g29465ec0e5d_0_2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0" name="Google Shape;3870;g29465ec0e5d_0_2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5" name="Shape 3905"/>
        <p:cNvGrpSpPr/>
        <p:nvPr/>
      </p:nvGrpSpPr>
      <p:grpSpPr>
        <a:xfrm>
          <a:off x="0" y="0"/>
          <a:ext cx="0" cy="0"/>
          <a:chOff x="0" y="0"/>
          <a:chExt cx="0" cy="0"/>
        </a:xfrm>
      </p:grpSpPr>
      <p:sp>
        <p:nvSpPr>
          <p:cNvPr id="3906" name="Google Shape;3906;g29465ec0e5d_0_2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7" name="Google Shape;3907;g29465ec0e5d_0_2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7bcc01d40d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7bcc01d40d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6" name="Shape 3926"/>
        <p:cNvGrpSpPr/>
        <p:nvPr/>
      </p:nvGrpSpPr>
      <p:grpSpPr>
        <a:xfrm>
          <a:off x="0" y="0"/>
          <a:ext cx="0" cy="0"/>
          <a:chOff x="0" y="0"/>
          <a:chExt cx="0" cy="0"/>
        </a:xfrm>
      </p:grpSpPr>
      <p:sp>
        <p:nvSpPr>
          <p:cNvPr id="3927" name="Google Shape;3927;g29465ec0e5d_0_2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8" name="Google Shape;3928;g29465ec0e5d_0_2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2" name="Shape 3962"/>
        <p:cNvGrpSpPr/>
        <p:nvPr/>
      </p:nvGrpSpPr>
      <p:grpSpPr>
        <a:xfrm>
          <a:off x="0" y="0"/>
          <a:ext cx="0" cy="0"/>
          <a:chOff x="0" y="0"/>
          <a:chExt cx="0" cy="0"/>
        </a:xfrm>
      </p:grpSpPr>
      <p:sp>
        <p:nvSpPr>
          <p:cNvPr id="3963" name="Google Shape;3963;g29465ec0e5d_0_2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4" name="Google Shape;3964;g29465ec0e5d_0_2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3" name="Shape 3983"/>
        <p:cNvGrpSpPr/>
        <p:nvPr/>
      </p:nvGrpSpPr>
      <p:grpSpPr>
        <a:xfrm>
          <a:off x="0" y="0"/>
          <a:ext cx="0" cy="0"/>
          <a:chOff x="0" y="0"/>
          <a:chExt cx="0" cy="0"/>
        </a:xfrm>
      </p:grpSpPr>
      <p:sp>
        <p:nvSpPr>
          <p:cNvPr id="3984" name="Google Shape;3984;g29465ec0e5d_0_2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5" name="Google Shape;3985;g29465ec0e5d_0_2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9" name="Shape 4019"/>
        <p:cNvGrpSpPr/>
        <p:nvPr/>
      </p:nvGrpSpPr>
      <p:grpSpPr>
        <a:xfrm>
          <a:off x="0" y="0"/>
          <a:ext cx="0" cy="0"/>
          <a:chOff x="0" y="0"/>
          <a:chExt cx="0" cy="0"/>
        </a:xfrm>
      </p:grpSpPr>
      <p:sp>
        <p:nvSpPr>
          <p:cNvPr id="4020" name="Google Shape;4020;g25e2240481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1" name="Google Shape;4021;g25e2240481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1" name="Shape 4041"/>
        <p:cNvGrpSpPr/>
        <p:nvPr/>
      </p:nvGrpSpPr>
      <p:grpSpPr>
        <a:xfrm>
          <a:off x="0" y="0"/>
          <a:ext cx="0" cy="0"/>
          <a:chOff x="0" y="0"/>
          <a:chExt cx="0" cy="0"/>
        </a:xfrm>
      </p:grpSpPr>
      <p:sp>
        <p:nvSpPr>
          <p:cNvPr id="4042" name="Google Shape;4042;g25e22404818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3" name="Google Shape;4043;g25e22404818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5" name="Shape 4065"/>
        <p:cNvGrpSpPr/>
        <p:nvPr/>
      </p:nvGrpSpPr>
      <p:grpSpPr>
        <a:xfrm>
          <a:off x="0" y="0"/>
          <a:ext cx="0" cy="0"/>
          <a:chOff x="0" y="0"/>
          <a:chExt cx="0" cy="0"/>
        </a:xfrm>
      </p:grpSpPr>
      <p:sp>
        <p:nvSpPr>
          <p:cNvPr id="4066" name="Google Shape;4066;g25e22404818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7" name="Google Shape;4067;g25e22404818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6" name="Shape 4086"/>
        <p:cNvGrpSpPr/>
        <p:nvPr/>
      </p:nvGrpSpPr>
      <p:grpSpPr>
        <a:xfrm>
          <a:off x="0" y="0"/>
          <a:ext cx="0" cy="0"/>
          <a:chOff x="0" y="0"/>
          <a:chExt cx="0" cy="0"/>
        </a:xfrm>
      </p:grpSpPr>
      <p:sp>
        <p:nvSpPr>
          <p:cNvPr id="4087" name="Google Shape;4087;g25e22404818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8" name="Google Shape;4088;g25e22404818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1" name="Shape 4111"/>
        <p:cNvGrpSpPr/>
        <p:nvPr/>
      </p:nvGrpSpPr>
      <p:grpSpPr>
        <a:xfrm>
          <a:off x="0" y="0"/>
          <a:ext cx="0" cy="0"/>
          <a:chOff x="0" y="0"/>
          <a:chExt cx="0" cy="0"/>
        </a:xfrm>
      </p:grpSpPr>
      <p:sp>
        <p:nvSpPr>
          <p:cNvPr id="4112" name="Google Shape;4112;g25e5b203c8a_0_8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3" name="Google Shape;4113;g25e5b203c8a_0_8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2" name="Shape 4132"/>
        <p:cNvGrpSpPr/>
        <p:nvPr/>
      </p:nvGrpSpPr>
      <p:grpSpPr>
        <a:xfrm>
          <a:off x="0" y="0"/>
          <a:ext cx="0" cy="0"/>
          <a:chOff x="0" y="0"/>
          <a:chExt cx="0" cy="0"/>
        </a:xfrm>
      </p:grpSpPr>
      <p:sp>
        <p:nvSpPr>
          <p:cNvPr id="4133" name="Google Shape;4133;g25e5b203c8a_0_8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4" name="Google Shape;4134;g25e5b203c8a_0_8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6" name="Shape 4156"/>
        <p:cNvGrpSpPr/>
        <p:nvPr/>
      </p:nvGrpSpPr>
      <p:grpSpPr>
        <a:xfrm>
          <a:off x="0" y="0"/>
          <a:ext cx="0" cy="0"/>
          <a:chOff x="0" y="0"/>
          <a:chExt cx="0" cy="0"/>
        </a:xfrm>
      </p:grpSpPr>
      <p:sp>
        <p:nvSpPr>
          <p:cNvPr id="4157" name="Google Shape;4157;g25e5b203c8a_0_8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8" name="Google Shape;4158;g25e5b203c8a_0_8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7bcc01d40d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27bcc01d40d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7" name="Shape 4177"/>
        <p:cNvGrpSpPr/>
        <p:nvPr/>
      </p:nvGrpSpPr>
      <p:grpSpPr>
        <a:xfrm>
          <a:off x="0" y="0"/>
          <a:ext cx="0" cy="0"/>
          <a:chOff x="0" y="0"/>
          <a:chExt cx="0" cy="0"/>
        </a:xfrm>
      </p:grpSpPr>
      <p:sp>
        <p:nvSpPr>
          <p:cNvPr id="4178" name="Google Shape;4178;g25e5b203c8a_0_9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9" name="Google Shape;4179;g25e5b203c8a_0_9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1" name="Shape 4201"/>
        <p:cNvGrpSpPr/>
        <p:nvPr/>
      </p:nvGrpSpPr>
      <p:grpSpPr>
        <a:xfrm>
          <a:off x="0" y="0"/>
          <a:ext cx="0" cy="0"/>
          <a:chOff x="0" y="0"/>
          <a:chExt cx="0" cy="0"/>
        </a:xfrm>
      </p:grpSpPr>
      <p:sp>
        <p:nvSpPr>
          <p:cNvPr id="4202" name="Google Shape;4202;g25e5b203c8a_0_9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3" name="Google Shape;4203;g25e5b203c8a_0_9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2" name="Shape 4222"/>
        <p:cNvGrpSpPr/>
        <p:nvPr/>
      </p:nvGrpSpPr>
      <p:grpSpPr>
        <a:xfrm>
          <a:off x="0" y="0"/>
          <a:ext cx="0" cy="0"/>
          <a:chOff x="0" y="0"/>
          <a:chExt cx="0" cy="0"/>
        </a:xfrm>
      </p:grpSpPr>
      <p:sp>
        <p:nvSpPr>
          <p:cNvPr id="4223" name="Google Shape;4223;g25e5b203c8a_0_9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4" name="Google Shape;4224;g25e5b203c8a_0_9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3" name="Shape 4263"/>
        <p:cNvGrpSpPr/>
        <p:nvPr/>
      </p:nvGrpSpPr>
      <p:grpSpPr>
        <a:xfrm>
          <a:off x="0" y="0"/>
          <a:ext cx="0" cy="0"/>
          <a:chOff x="0" y="0"/>
          <a:chExt cx="0" cy="0"/>
        </a:xfrm>
      </p:grpSpPr>
      <p:sp>
        <p:nvSpPr>
          <p:cNvPr id="4264" name="Google Shape;4264;g25e5b203c8a_0_9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5" name="Google Shape;4265;g25e5b203c8a_0_9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4" name="Shape 4284"/>
        <p:cNvGrpSpPr/>
        <p:nvPr/>
      </p:nvGrpSpPr>
      <p:grpSpPr>
        <a:xfrm>
          <a:off x="0" y="0"/>
          <a:ext cx="0" cy="0"/>
          <a:chOff x="0" y="0"/>
          <a:chExt cx="0" cy="0"/>
        </a:xfrm>
      </p:grpSpPr>
      <p:sp>
        <p:nvSpPr>
          <p:cNvPr id="4285" name="Google Shape;4285;g25e5b203c8a_0_10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6" name="Google Shape;4286;g25e5b203c8a_0_10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5" name="Shape 4325"/>
        <p:cNvGrpSpPr/>
        <p:nvPr/>
      </p:nvGrpSpPr>
      <p:grpSpPr>
        <a:xfrm>
          <a:off x="0" y="0"/>
          <a:ext cx="0" cy="0"/>
          <a:chOff x="0" y="0"/>
          <a:chExt cx="0" cy="0"/>
        </a:xfrm>
      </p:grpSpPr>
      <p:sp>
        <p:nvSpPr>
          <p:cNvPr id="4326" name="Google Shape;4326;g25e5b203c8a_0_10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7" name="Google Shape;4327;g25e5b203c8a_0_10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3" name="Shape 4363"/>
        <p:cNvGrpSpPr/>
        <p:nvPr/>
      </p:nvGrpSpPr>
      <p:grpSpPr>
        <a:xfrm>
          <a:off x="0" y="0"/>
          <a:ext cx="0" cy="0"/>
          <a:chOff x="0" y="0"/>
          <a:chExt cx="0" cy="0"/>
        </a:xfrm>
      </p:grpSpPr>
      <p:sp>
        <p:nvSpPr>
          <p:cNvPr id="4364" name="Google Shape;4364;g27a890c60dd_0_6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5" name="Google Shape;4365;g27a890c60dd_0_6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9" name="Shape 4369"/>
        <p:cNvGrpSpPr/>
        <p:nvPr/>
      </p:nvGrpSpPr>
      <p:grpSpPr>
        <a:xfrm>
          <a:off x="0" y="0"/>
          <a:ext cx="0" cy="0"/>
          <a:chOff x="0" y="0"/>
          <a:chExt cx="0" cy="0"/>
        </a:xfrm>
      </p:grpSpPr>
      <p:sp>
        <p:nvSpPr>
          <p:cNvPr id="4370" name="Google Shape;4370;g2410ed818b0_0_1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1" name="Google Shape;4371;g2410ed818b0_0_1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6" name="Shape 4376"/>
        <p:cNvGrpSpPr/>
        <p:nvPr/>
      </p:nvGrpSpPr>
      <p:grpSpPr>
        <a:xfrm>
          <a:off x="0" y="0"/>
          <a:ext cx="0" cy="0"/>
          <a:chOff x="0" y="0"/>
          <a:chExt cx="0" cy="0"/>
        </a:xfrm>
      </p:grpSpPr>
      <p:sp>
        <p:nvSpPr>
          <p:cNvPr id="4377" name="Google Shape;4377;g2410ed818b0_0_1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8" name="Google Shape;4378;g2410ed818b0_0_1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1" name="Shape 4381"/>
        <p:cNvGrpSpPr/>
        <p:nvPr/>
      </p:nvGrpSpPr>
      <p:grpSpPr>
        <a:xfrm>
          <a:off x="0" y="0"/>
          <a:ext cx="0" cy="0"/>
          <a:chOff x="0" y="0"/>
          <a:chExt cx="0" cy="0"/>
        </a:xfrm>
      </p:grpSpPr>
      <p:sp>
        <p:nvSpPr>
          <p:cNvPr id="4382" name="Google Shape;4382;g2410ed818b0_0_1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3" name="Google Shape;4383;g2410ed818b0_0_1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7bcc01d40d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27bcc01d40d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9" name="Shape 4389"/>
        <p:cNvGrpSpPr/>
        <p:nvPr/>
      </p:nvGrpSpPr>
      <p:grpSpPr>
        <a:xfrm>
          <a:off x="0" y="0"/>
          <a:ext cx="0" cy="0"/>
          <a:chOff x="0" y="0"/>
          <a:chExt cx="0" cy="0"/>
        </a:xfrm>
      </p:grpSpPr>
      <p:sp>
        <p:nvSpPr>
          <p:cNvPr id="4390" name="Google Shape;4390;g2410ed818b0_0_1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1" name="Google Shape;4391;g2410ed818b0_0_1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7" name="Shape 4397"/>
        <p:cNvGrpSpPr/>
        <p:nvPr/>
      </p:nvGrpSpPr>
      <p:grpSpPr>
        <a:xfrm>
          <a:off x="0" y="0"/>
          <a:ext cx="0" cy="0"/>
          <a:chOff x="0" y="0"/>
          <a:chExt cx="0" cy="0"/>
        </a:xfrm>
      </p:grpSpPr>
      <p:sp>
        <p:nvSpPr>
          <p:cNvPr id="4398" name="Google Shape;4398;g2410ed818b0_0_1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9" name="Google Shape;4399;g2410ed818b0_0_1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5" name="Shape 4405"/>
        <p:cNvGrpSpPr/>
        <p:nvPr/>
      </p:nvGrpSpPr>
      <p:grpSpPr>
        <a:xfrm>
          <a:off x="0" y="0"/>
          <a:ext cx="0" cy="0"/>
          <a:chOff x="0" y="0"/>
          <a:chExt cx="0" cy="0"/>
        </a:xfrm>
      </p:grpSpPr>
      <p:sp>
        <p:nvSpPr>
          <p:cNvPr id="4406" name="Google Shape;4406;g2410ed818b0_0_1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7" name="Google Shape;4407;g2410ed818b0_0_1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3" name="Shape 4413"/>
        <p:cNvGrpSpPr/>
        <p:nvPr/>
      </p:nvGrpSpPr>
      <p:grpSpPr>
        <a:xfrm>
          <a:off x="0" y="0"/>
          <a:ext cx="0" cy="0"/>
          <a:chOff x="0" y="0"/>
          <a:chExt cx="0" cy="0"/>
        </a:xfrm>
      </p:grpSpPr>
      <p:sp>
        <p:nvSpPr>
          <p:cNvPr id="4414" name="Google Shape;4414;g2410ed818b0_0_1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5" name="Google Shape;4415;g2410ed818b0_0_1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1" name="Shape 4421"/>
        <p:cNvGrpSpPr/>
        <p:nvPr/>
      </p:nvGrpSpPr>
      <p:grpSpPr>
        <a:xfrm>
          <a:off x="0" y="0"/>
          <a:ext cx="0" cy="0"/>
          <a:chOff x="0" y="0"/>
          <a:chExt cx="0" cy="0"/>
        </a:xfrm>
      </p:grpSpPr>
      <p:sp>
        <p:nvSpPr>
          <p:cNvPr id="4422" name="Google Shape;4422;g2410ed818b0_0_1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3" name="Google Shape;4423;g2410ed818b0_0_1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9" name="Shape 4429"/>
        <p:cNvGrpSpPr/>
        <p:nvPr/>
      </p:nvGrpSpPr>
      <p:grpSpPr>
        <a:xfrm>
          <a:off x="0" y="0"/>
          <a:ext cx="0" cy="0"/>
          <a:chOff x="0" y="0"/>
          <a:chExt cx="0" cy="0"/>
        </a:xfrm>
      </p:grpSpPr>
      <p:sp>
        <p:nvSpPr>
          <p:cNvPr id="4430" name="Google Shape;4430;g2410ed818b0_0_1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1" name="Google Shape;4431;g2410ed818b0_0_1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7" name="Shape 4437"/>
        <p:cNvGrpSpPr/>
        <p:nvPr/>
      </p:nvGrpSpPr>
      <p:grpSpPr>
        <a:xfrm>
          <a:off x="0" y="0"/>
          <a:ext cx="0" cy="0"/>
          <a:chOff x="0" y="0"/>
          <a:chExt cx="0" cy="0"/>
        </a:xfrm>
      </p:grpSpPr>
      <p:sp>
        <p:nvSpPr>
          <p:cNvPr id="4438" name="Google Shape;4438;g2410ed818b0_0_1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9" name="Google Shape;4439;g2410ed818b0_0_1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4" name="Shape 4444"/>
        <p:cNvGrpSpPr/>
        <p:nvPr/>
      </p:nvGrpSpPr>
      <p:grpSpPr>
        <a:xfrm>
          <a:off x="0" y="0"/>
          <a:ext cx="0" cy="0"/>
          <a:chOff x="0" y="0"/>
          <a:chExt cx="0" cy="0"/>
        </a:xfrm>
      </p:grpSpPr>
      <p:sp>
        <p:nvSpPr>
          <p:cNvPr id="4445" name="Google Shape;4445;g29465ec0e5d_0_17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6" name="Google Shape;4446;g29465ec0e5d_0_17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0" name="Shape 4450"/>
        <p:cNvGrpSpPr/>
        <p:nvPr/>
      </p:nvGrpSpPr>
      <p:grpSpPr>
        <a:xfrm>
          <a:off x="0" y="0"/>
          <a:ext cx="0" cy="0"/>
          <a:chOff x="0" y="0"/>
          <a:chExt cx="0" cy="0"/>
        </a:xfrm>
      </p:grpSpPr>
      <p:sp>
        <p:nvSpPr>
          <p:cNvPr id="4451" name="Google Shape;4451;g29465ec0e5d_0_18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2" name="Google Shape;4452;g29465ec0e5d_0_18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7" name="Shape 4457"/>
        <p:cNvGrpSpPr/>
        <p:nvPr/>
      </p:nvGrpSpPr>
      <p:grpSpPr>
        <a:xfrm>
          <a:off x="0" y="0"/>
          <a:ext cx="0" cy="0"/>
          <a:chOff x="0" y="0"/>
          <a:chExt cx="0" cy="0"/>
        </a:xfrm>
      </p:grpSpPr>
      <p:sp>
        <p:nvSpPr>
          <p:cNvPr id="4458" name="Google Shape;4458;g29465ec0e5d_0_18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9" name="Google Shape;4459;g29465ec0e5d_0_18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7bcc01d40d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27bcc01d40d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5" name="Shape 4465"/>
        <p:cNvGrpSpPr/>
        <p:nvPr/>
      </p:nvGrpSpPr>
      <p:grpSpPr>
        <a:xfrm>
          <a:off x="0" y="0"/>
          <a:ext cx="0" cy="0"/>
          <a:chOff x="0" y="0"/>
          <a:chExt cx="0" cy="0"/>
        </a:xfrm>
      </p:grpSpPr>
      <p:sp>
        <p:nvSpPr>
          <p:cNvPr id="4466" name="Google Shape;4466;g29465ec0e5d_0_18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7" name="Google Shape;4467;g29465ec0e5d_0_18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3" name="Shape 4473"/>
        <p:cNvGrpSpPr/>
        <p:nvPr/>
      </p:nvGrpSpPr>
      <p:grpSpPr>
        <a:xfrm>
          <a:off x="0" y="0"/>
          <a:ext cx="0" cy="0"/>
          <a:chOff x="0" y="0"/>
          <a:chExt cx="0" cy="0"/>
        </a:xfrm>
      </p:grpSpPr>
      <p:sp>
        <p:nvSpPr>
          <p:cNvPr id="4474" name="Google Shape;4474;g29465ec0e5d_0_18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5" name="Google Shape;4475;g29465ec0e5d_0_18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1" name="Shape 4481"/>
        <p:cNvGrpSpPr/>
        <p:nvPr/>
      </p:nvGrpSpPr>
      <p:grpSpPr>
        <a:xfrm>
          <a:off x="0" y="0"/>
          <a:ext cx="0" cy="0"/>
          <a:chOff x="0" y="0"/>
          <a:chExt cx="0" cy="0"/>
        </a:xfrm>
      </p:grpSpPr>
      <p:sp>
        <p:nvSpPr>
          <p:cNvPr id="4482" name="Google Shape;4482;g29465ec0e5d_0_18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3" name="Google Shape;4483;g29465ec0e5d_0_18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9" name="Shape 4489"/>
        <p:cNvGrpSpPr/>
        <p:nvPr/>
      </p:nvGrpSpPr>
      <p:grpSpPr>
        <a:xfrm>
          <a:off x="0" y="0"/>
          <a:ext cx="0" cy="0"/>
          <a:chOff x="0" y="0"/>
          <a:chExt cx="0" cy="0"/>
        </a:xfrm>
      </p:grpSpPr>
      <p:sp>
        <p:nvSpPr>
          <p:cNvPr id="4490" name="Google Shape;4490;g29465ec0e5d_0_18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1" name="Google Shape;4491;g29465ec0e5d_0_18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7" name="Shape 4497"/>
        <p:cNvGrpSpPr/>
        <p:nvPr/>
      </p:nvGrpSpPr>
      <p:grpSpPr>
        <a:xfrm>
          <a:off x="0" y="0"/>
          <a:ext cx="0" cy="0"/>
          <a:chOff x="0" y="0"/>
          <a:chExt cx="0" cy="0"/>
        </a:xfrm>
      </p:grpSpPr>
      <p:sp>
        <p:nvSpPr>
          <p:cNvPr id="4498" name="Google Shape;4498;g29465ec0e5d_0_18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9" name="Google Shape;4499;g29465ec0e5d_0_18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5" name="Shape 4505"/>
        <p:cNvGrpSpPr/>
        <p:nvPr/>
      </p:nvGrpSpPr>
      <p:grpSpPr>
        <a:xfrm>
          <a:off x="0" y="0"/>
          <a:ext cx="0" cy="0"/>
          <a:chOff x="0" y="0"/>
          <a:chExt cx="0" cy="0"/>
        </a:xfrm>
      </p:grpSpPr>
      <p:sp>
        <p:nvSpPr>
          <p:cNvPr id="4506" name="Google Shape;4506;g29465ec0e5d_0_18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7" name="Google Shape;4507;g29465ec0e5d_0_18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3" name="Shape 4513"/>
        <p:cNvGrpSpPr/>
        <p:nvPr/>
      </p:nvGrpSpPr>
      <p:grpSpPr>
        <a:xfrm>
          <a:off x="0" y="0"/>
          <a:ext cx="0" cy="0"/>
          <a:chOff x="0" y="0"/>
          <a:chExt cx="0" cy="0"/>
        </a:xfrm>
      </p:grpSpPr>
      <p:sp>
        <p:nvSpPr>
          <p:cNvPr id="4514" name="Google Shape;4514;g29465ec0e5d_0_18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5" name="Google Shape;4515;g29465ec0e5d_0_18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2" name="Shape 4522"/>
        <p:cNvGrpSpPr/>
        <p:nvPr/>
      </p:nvGrpSpPr>
      <p:grpSpPr>
        <a:xfrm>
          <a:off x="0" y="0"/>
          <a:ext cx="0" cy="0"/>
          <a:chOff x="0" y="0"/>
          <a:chExt cx="0" cy="0"/>
        </a:xfrm>
      </p:grpSpPr>
      <p:sp>
        <p:nvSpPr>
          <p:cNvPr id="4523" name="Google Shape;4523;g29465ec0e5d_0_19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4" name="Google Shape;4524;g29465ec0e5d_0_19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2" name="Shape 4532"/>
        <p:cNvGrpSpPr/>
        <p:nvPr/>
      </p:nvGrpSpPr>
      <p:grpSpPr>
        <a:xfrm>
          <a:off x="0" y="0"/>
          <a:ext cx="0" cy="0"/>
          <a:chOff x="0" y="0"/>
          <a:chExt cx="0" cy="0"/>
        </a:xfrm>
      </p:grpSpPr>
      <p:sp>
        <p:nvSpPr>
          <p:cNvPr id="4533" name="Google Shape;4533;g29465ec0e5d_0_19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4" name="Google Shape;4534;g29465ec0e5d_0_19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3" name="Shape 4543"/>
        <p:cNvGrpSpPr/>
        <p:nvPr/>
      </p:nvGrpSpPr>
      <p:grpSpPr>
        <a:xfrm>
          <a:off x="0" y="0"/>
          <a:ext cx="0" cy="0"/>
          <a:chOff x="0" y="0"/>
          <a:chExt cx="0" cy="0"/>
        </a:xfrm>
      </p:grpSpPr>
      <p:sp>
        <p:nvSpPr>
          <p:cNvPr id="4544" name="Google Shape;4544;g29465ec0e5d_0_19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5" name="Google Shape;4545;g29465ec0e5d_0_19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7bcc01d40d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7bcc01d40d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5" name="Shape 4555"/>
        <p:cNvGrpSpPr/>
        <p:nvPr/>
      </p:nvGrpSpPr>
      <p:grpSpPr>
        <a:xfrm>
          <a:off x="0" y="0"/>
          <a:ext cx="0" cy="0"/>
          <a:chOff x="0" y="0"/>
          <a:chExt cx="0" cy="0"/>
        </a:xfrm>
      </p:grpSpPr>
      <p:sp>
        <p:nvSpPr>
          <p:cNvPr id="4556" name="Google Shape;4556;g29465ec0e5d_0_20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7" name="Google Shape;4557;g29465ec0e5d_0_20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9" name="Shape 4569"/>
        <p:cNvGrpSpPr/>
        <p:nvPr/>
      </p:nvGrpSpPr>
      <p:grpSpPr>
        <a:xfrm>
          <a:off x="0" y="0"/>
          <a:ext cx="0" cy="0"/>
          <a:chOff x="0" y="0"/>
          <a:chExt cx="0" cy="0"/>
        </a:xfrm>
      </p:grpSpPr>
      <p:sp>
        <p:nvSpPr>
          <p:cNvPr id="4570" name="Google Shape;4570;g29465ec0e5d_0_19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1" name="Google Shape;4571;g29465ec0e5d_0_19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8" name="Shape 4578"/>
        <p:cNvGrpSpPr/>
        <p:nvPr/>
      </p:nvGrpSpPr>
      <p:grpSpPr>
        <a:xfrm>
          <a:off x="0" y="0"/>
          <a:ext cx="0" cy="0"/>
          <a:chOff x="0" y="0"/>
          <a:chExt cx="0" cy="0"/>
        </a:xfrm>
      </p:grpSpPr>
      <p:sp>
        <p:nvSpPr>
          <p:cNvPr id="4579" name="Google Shape;4579;g29465ec0e5d_0_14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0" name="Google Shape;4580;g29465ec0e5d_0_1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1" name="Shape 4601"/>
        <p:cNvGrpSpPr/>
        <p:nvPr/>
      </p:nvGrpSpPr>
      <p:grpSpPr>
        <a:xfrm>
          <a:off x="0" y="0"/>
          <a:ext cx="0" cy="0"/>
          <a:chOff x="0" y="0"/>
          <a:chExt cx="0" cy="0"/>
        </a:xfrm>
      </p:grpSpPr>
      <p:sp>
        <p:nvSpPr>
          <p:cNvPr id="4602" name="Google Shape;4602;g29465ec0e5d_0_14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3" name="Google Shape;4603;g29465ec0e5d_0_14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6" name="Shape 4616"/>
        <p:cNvGrpSpPr/>
        <p:nvPr/>
      </p:nvGrpSpPr>
      <p:grpSpPr>
        <a:xfrm>
          <a:off x="0" y="0"/>
          <a:ext cx="0" cy="0"/>
          <a:chOff x="0" y="0"/>
          <a:chExt cx="0" cy="0"/>
        </a:xfrm>
      </p:grpSpPr>
      <p:sp>
        <p:nvSpPr>
          <p:cNvPr id="4617" name="Google Shape;4617;g29465ec0e5d_0_14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8" name="Google Shape;4618;g29465ec0e5d_0_1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6" name="Shape 4626"/>
        <p:cNvGrpSpPr/>
        <p:nvPr/>
      </p:nvGrpSpPr>
      <p:grpSpPr>
        <a:xfrm>
          <a:off x="0" y="0"/>
          <a:ext cx="0" cy="0"/>
          <a:chOff x="0" y="0"/>
          <a:chExt cx="0" cy="0"/>
        </a:xfrm>
      </p:grpSpPr>
      <p:sp>
        <p:nvSpPr>
          <p:cNvPr id="4627" name="Google Shape;4627;g29465ec0e5d_0_15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8" name="Google Shape;4628;g29465ec0e5d_0_1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6" name="Shape 4636"/>
        <p:cNvGrpSpPr/>
        <p:nvPr/>
      </p:nvGrpSpPr>
      <p:grpSpPr>
        <a:xfrm>
          <a:off x="0" y="0"/>
          <a:ext cx="0" cy="0"/>
          <a:chOff x="0" y="0"/>
          <a:chExt cx="0" cy="0"/>
        </a:xfrm>
      </p:grpSpPr>
      <p:sp>
        <p:nvSpPr>
          <p:cNvPr id="4637" name="Google Shape;4637;g29465ec0e5d_0_15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8" name="Google Shape;4638;g29465ec0e5d_0_15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7" name="Shape 4647"/>
        <p:cNvGrpSpPr/>
        <p:nvPr/>
      </p:nvGrpSpPr>
      <p:grpSpPr>
        <a:xfrm>
          <a:off x="0" y="0"/>
          <a:ext cx="0" cy="0"/>
          <a:chOff x="0" y="0"/>
          <a:chExt cx="0" cy="0"/>
        </a:xfrm>
      </p:grpSpPr>
      <p:sp>
        <p:nvSpPr>
          <p:cNvPr id="4648" name="Google Shape;4648;g29465ec0e5d_0_15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9" name="Google Shape;4649;g29465ec0e5d_0_15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9" name="Shape 4659"/>
        <p:cNvGrpSpPr/>
        <p:nvPr/>
      </p:nvGrpSpPr>
      <p:grpSpPr>
        <a:xfrm>
          <a:off x="0" y="0"/>
          <a:ext cx="0" cy="0"/>
          <a:chOff x="0" y="0"/>
          <a:chExt cx="0" cy="0"/>
        </a:xfrm>
      </p:grpSpPr>
      <p:sp>
        <p:nvSpPr>
          <p:cNvPr id="4660" name="Google Shape;4660;g29465ec0e5d_0_2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1" name="Google Shape;4661;g29465ec0e5d_0_2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9" name="Shape 4669"/>
        <p:cNvGrpSpPr/>
        <p:nvPr/>
      </p:nvGrpSpPr>
      <p:grpSpPr>
        <a:xfrm>
          <a:off x="0" y="0"/>
          <a:ext cx="0" cy="0"/>
          <a:chOff x="0" y="0"/>
          <a:chExt cx="0" cy="0"/>
        </a:xfrm>
      </p:grpSpPr>
      <p:sp>
        <p:nvSpPr>
          <p:cNvPr id="4670" name="Google Shape;4670;g29465ec0e5d_0_15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1" name="Google Shape;4671;g29465ec0e5d_0_15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7bcc01d40d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27bcc01d40d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9" name="Shape 4679"/>
        <p:cNvGrpSpPr/>
        <p:nvPr/>
      </p:nvGrpSpPr>
      <p:grpSpPr>
        <a:xfrm>
          <a:off x="0" y="0"/>
          <a:ext cx="0" cy="0"/>
          <a:chOff x="0" y="0"/>
          <a:chExt cx="0" cy="0"/>
        </a:xfrm>
      </p:grpSpPr>
      <p:sp>
        <p:nvSpPr>
          <p:cNvPr id="4680" name="Google Shape;4680;g29465ec0e5d_0_15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1" name="Google Shape;4681;g29465ec0e5d_0_15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9" name="Shape 4689"/>
        <p:cNvGrpSpPr/>
        <p:nvPr/>
      </p:nvGrpSpPr>
      <p:grpSpPr>
        <a:xfrm>
          <a:off x="0" y="0"/>
          <a:ext cx="0" cy="0"/>
          <a:chOff x="0" y="0"/>
          <a:chExt cx="0" cy="0"/>
        </a:xfrm>
      </p:grpSpPr>
      <p:sp>
        <p:nvSpPr>
          <p:cNvPr id="4690" name="Google Shape;4690;g29465ec0e5d_0_15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1" name="Google Shape;4691;g29465ec0e5d_0_15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9" name="Shape 4699"/>
        <p:cNvGrpSpPr/>
        <p:nvPr/>
      </p:nvGrpSpPr>
      <p:grpSpPr>
        <a:xfrm>
          <a:off x="0" y="0"/>
          <a:ext cx="0" cy="0"/>
          <a:chOff x="0" y="0"/>
          <a:chExt cx="0" cy="0"/>
        </a:xfrm>
      </p:grpSpPr>
      <p:sp>
        <p:nvSpPr>
          <p:cNvPr id="4700" name="Google Shape;4700;g29465ec0e5d_0_2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1" name="Google Shape;4701;g29465ec0e5d_0_2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2" name="Shape 4712"/>
        <p:cNvGrpSpPr/>
        <p:nvPr/>
      </p:nvGrpSpPr>
      <p:grpSpPr>
        <a:xfrm>
          <a:off x="0" y="0"/>
          <a:ext cx="0" cy="0"/>
          <a:chOff x="0" y="0"/>
          <a:chExt cx="0" cy="0"/>
        </a:xfrm>
      </p:grpSpPr>
      <p:sp>
        <p:nvSpPr>
          <p:cNvPr id="4713" name="Google Shape;4713;g29465ec0e5d_0_2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4" name="Google Shape;4714;g29465ec0e5d_0_2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3" name="Shape 4723"/>
        <p:cNvGrpSpPr/>
        <p:nvPr/>
      </p:nvGrpSpPr>
      <p:grpSpPr>
        <a:xfrm>
          <a:off x="0" y="0"/>
          <a:ext cx="0" cy="0"/>
          <a:chOff x="0" y="0"/>
          <a:chExt cx="0" cy="0"/>
        </a:xfrm>
      </p:grpSpPr>
      <p:sp>
        <p:nvSpPr>
          <p:cNvPr id="4724" name="Google Shape;4724;g29465ec0e5d_0_16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5" name="Google Shape;4725;g29465ec0e5d_0_16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4" name="Shape 4734"/>
        <p:cNvGrpSpPr/>
        <p:nvPr/>
      </p:nvGrpSpPr>
      <p:grpSpPr>
        <a:xfrm>
          <a:off x="0" y="0"/>
          <a:ext cx="0" cy="0"/>
          <a:chOff x="0" y="0"/>
          <a:chExt cx="0" cy="0"/>
        </a:xfrm>
      </p:grpSpPr>
      <p:sp>
        <p:nvSpPr>
          <p:cNvPr id="4735" name="Google Shape;4735;g29465ec0e5d_0_16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6" name="Google Shape;4736;g29465ec0e5d_0_16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3" name="Shape 4753"/>
        <p:cNvGrpSpPr/>
        <p:nvPr/>
      </p:nvGrpSpPr>
      <p:grpSpPr>
        <a:xfrm>
          <a:off x="0" y="0"/>
          <a:ext cx="0" cy="0"/>
          <a:chOff x="0" y="0"/>
          <a:chExt cx="0" cy="0"/>
        </a:xfrm>
      </p:grpSpPr>
      <p:sp>
        <p:nvSpPr>
          <p:cNvPr id="4754" name="Google Shape;4754;g29465ec0e5d_0_16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5" name="Google Shape;4755;g29465ec0e5d_0_16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3" name="Shape 4773"/>
        <p:cNvGrpSpPr/>
        <p:nvPr/>
      </p:nvGrpSpPr>
      <p:grpSpPr>
        <a:xfrm>
          <a:off x="0" y="0"/>
          <a:ext cx="0" cy="0"/>
          <a:chOff x="0" y="0"/>
          <a:chExt cx="0" cy="0"/>
        </a:xfrm>
      </p:grpSpPr>
      <p:sp>
        <p:nvSpPr>
          <p:cNvPr id="4774" name="Google Shape;4774;g29465ec0e5d_0_16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5" name="Google Shape;4775;g29465ec0e5d_0_16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4" name="Shape 4794"/>
        <p:cNvGrpSpPr/>
        <p:nvPr/>
      </p:nvGrpSpPr>
      <p:grpSpPr>
        <a:xfrm>
          <a:off x="0" y="0"/>
          <a:ext cx="0" cy="0"/>
          <a:chOff x="0" y="0"/>
          <a:chExt cx="0" cy="0"/>
        </a:xfrm>
      </p:grpSpPr>
      <p:sp>
        <p:nvSpPr>
          <p:cNvPr id="4795" name="Google Shape;4795;g29465ec0e5d_0_16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6" name="Google Shape;4796;g29465ec0e5d_0_16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6" name="Shape 4816"/>
        <p:cNvGrpSpPr/>
        <p:nvPr/>
      </p:nvGrpSpPr>
      <p:grpSpPr>
        <a:xfrm>
          <a:off x="0" y="0"/>
          <a:ext cx="0" cy="0"/>
          <a:chOff x="0" y="0"/>
          <a:chExt cx="0" cy="0"/>
        </a:xfrm>
      </p:grpSpPr>
      <p:sp>
        <p:nvSpPr>
          <p:cNvPr id="4817" name="Google Shape;4817;g29465ec0e5d_0_16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8" name="Google Shape;4818;g29465ec0e5d_0_16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27bcc01d40d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27bcc01d40d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7bcc01d40d_0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27bcc01d40d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9" name="Shape 4839"/>
        <p:cNvGrpSpPr/>
        <p:nvPr/>
      </p:nvGrpSpPr>
      <p:grpSpPr>
        <a:xfrm>
          <a:off x="0" y="0"/>
          <a:ext cx="0" cy="0"/>
          <a:chOff x="0" y="0"/>
          <a:chExt cx="0" cy="0"/>
        </a:xfrm>
      </p:grpSpPr>
      <p:sp>
        <p:nvSpPr>
          <p:cNvPr id="4840" name="Google Shape;4840;g27aff254733_0_1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1" name="Google Shape;4841;g27aff254733_0_1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8" name="Shape 4848"/>
        <p:cNvGrpSpPr/>
        <p:nvPr/>
      </p:nvGrpSpPr>
      <p:grpSpPr>
        <a:xfrm>
          <a:off x="0" y="0"/>
          <a:ext cx="0" cy="0"/>
          <a:chOff x="0" y="0"/>
          <a:chExt cx="0" cy="0"/>
        </a:xfrm>
      </p:grpSpPr>
      <p:sp>
        <p:nvSpPr>
          <p:cNvPr id="4849" name="Google Shape;4849;g29465ec0e5d_0_1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0" name="Google Shape;4850;g29465ec0e5d_0_1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8" name="Shape 4868"/>
        <p:cNvGrpSpPr/>
        <p:nvPr/>
      </p:nvGrpSpPr>
      <p:grpSpPr>
        <a:xfrm>
          <a:off x="0" y="0"/>
          <a:ext cx="0" cy="0"/>
          <a:chOff x="0" y="0"/>
          <a:chExt cx="0" cy="0"/>
        </a:xfrm>
      </p:grpSpPr>
      <p:sp>
        <p:nvSpPr>
          <p:cNvPr id="4869" name="Google Shape;4869;g25e5b203c8a_0_8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0" name="Google Shape;4870;g25e5b203c8a_0_8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3" name="Shape 4873"/>
        <p:cNvGrpSpPr/>
        <p:nvPr/>
      </p:nvGrpSpPr>
      <p:grpSpPr>
        <a:xfrm>
          <a:off x="0" y="0"/>
          <a:ext cx="0" cy="0"/>
          <a:chOff x="0" y="0"/>
          <a:chExt cx="0" cy="0"/>
        </a:xfrm>
      </p:grpSpPr>
      <p:sp>
        <p:nvSpPr>
          <p:cNvPr id="4874" name="Google Shape;4874;g25e5b203c8a_0_4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5" name="Google Shape;4875;g25e5b203c8a_0_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9" name="Shape 4879"/>
        <p:cNvGrpSpPr/>
        <p:nvPr/>
      </p:nvGrpSpPr>
      <p:grpSpPr>
        <a:xfrm>
          <a:off x="0" y="0"/>
          <a:ext cx="0" cy="0"/>
          <a:chOff x="0" y="0"/>
          <a:chExt cx="0" cy="0"/>
        </a:xfrm>
      </p:grpSpPr>
      <p:sp>
        <p:nvSpPr>
          <p:cNvPr id="4880" name="Google Shape;4880;g25e5b203c8a_0_4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1" name="Google Shape;4881;g25e5b203c8a_0_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5" name="Shape 4885"/>
        <p:cNvGrpSpPr/>
        <p:nvPr/>
      </p:nvGrpSpPr>
      <p:grpSpPr>
        <a:xfrm>
          <a:off x="0" y="0"/>
          <a:ext cx="0" cy="0"/>
          <a:chOff x="0" y="0"/>
          <a:chExt cx="0" cy="0"/>
        </a:xfrm>
      </p:grpSpPr>
      <p:sp>
        <p:nvSpPr>
          <p:cNvPr id="4886" name="Google Shape;4886;g25e5b203c8a_0_4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7" name="Google Shape;4887;g25e5b203c8a_0_4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1" name="Shape 4891"/>
        <p:cNvGrpSpPr/>
        <p:nvPr/>
      </p:nvGrpSpPr>
      <p:grpSpPr>
        <a:xfrm>
          <a:off x="0" y="0"/>
          <a:ext cx="0" cy="0"/>
          <a:chOff x="0" y="0"/>
          <a:chExt cx="0" cy="0"/>
        </a:xfrm>
      </p:grpSpPr>
      <p:sp>
        <p:nvSpPr>
          <p:cNvPr id="4892" name="Google Shape;4892;g25e5b203c8a_0_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3" name="Google Shape;4893;g25e5b203c8a_0_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7" name="Shape 4897"/>
        <p:cNvGrpSpPr/>
        <p:nvPr/>
      </p:nvGrpSpPr>
      <p:grpSpPr>
        <a:xfrm>
          <a:off x="0" y="0"/>
          <a:ext cx="0" cy="0"/>
          <a:chOff x="0" y="0"/>
          <a:chExt cx="0" cy="0"/>
        </a:xfrm>
      </p:grpSpPr>
      <p:sp>
        <p:nvSpPr>
          <p:cNvPr id="4898" name="Google Shape;4898;g25e5b203c8a_0_4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9" name="Google Shape;4899;g25e5b203c8a_0_4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3" name="Shape 4903"/>
        <p:cNvGrpSpPr/>
        <p:nvPr/>
      </p:nvGrpSpPr>
      <p:grpSpPr>
        <a:xfrm>
          <a:off x="0" y="0"/>
          <a:ext cx="0" cy="0"/>
          <a:chOff x="0" y="0"/>
          <a:chExt cx="0" cy="0"/>
        </a:xfrm>
      </p:grpSpPr>
      <p:sp>
        <p:nvSpPr>
          <p:cNvPr id="4904" name="Google Shape;4904;g25e5b203c8a_0_4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5" name="Google Shape;4905;g25e5b203c8a_0_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9" name="Shape 4909"/>
        <p:cNvGrpSpPr/>
        <p:nvPr/>
      </p:nvGrpSpPr>
      <p:grpSpPr>
        <a:xfrm>
          <a:off x="0" y="0"/>
          <a:ext cx="0" cy="0"/>
          <a:chOff x="0" y="0"/>
          <a:chExt cx="0" cy="0"/>
        </a:xfrm>
      </p:grpSpPr>
      <p:sp>
        <p:nvSpPr>
          <p:cNvPr id="4910" name="Google Shape;4910;g25e5b203c8a_0_4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1" name="Google Shape;4911;g25e5b203c8a_0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5" name="Shape 4915"/>
        <p:cNvGrpSpPr/>
        <p:nvPr/>
      </p:nvGrpSpPr>
      <p:grpSpPr>
        <a:xfrm>
          <a:off x="0" y="0"/>
          <a:ext cx="0" cy="0"/>
          <a:chOff x="0" y="0"/>
          <a:chExt cx="0" cy="0"/>
        </a:xfrm>
      </p:grpSpPr>
      <p:sp>
        <p:nvSpPr>
          <p:cNvPr id="4916" name="Google Shape;4916;g25e5b203c8a_0_4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7" name="Google Shape;4917;g25e5b203c8a_0_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1" name="Shape 4921"/>
        <p:cNvGrpSpPr/>
        <p:nvPr/>
      </p:nvGrpSpPr>
      <p:grpSpPr>
        <a:xfrm>
          <a:off x="0" y="0"/>
          <a:ext cx="0" cy="0"/>
          <a:chOff x="0" y="0"/>
          <a:chExt cx="0" cy="0"/>
        </a:xfrm>
      </p:grpSpPr>
      <p:sp>
        <p:nvSpPr>
          <p:cNvPr id="4922" name="Google Shape;4922;g25e5b203c8a_0_4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3" name="Google Shape;4923;g25e5b203c8a_0_4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7" name="Shape 4927"/>
        <p:cNvGrpSpPr/>
        <p:nvPr/>
      </p:nvGrpSpPr>
      <p:grpSpPr>
        <a:xfrm>
          <a:off x="0" y="0"/>
          <a:ext cx="0" cy="0"/>
          <a:chOff x="0" y="0"/>
          <a:chExt cx="0" cy="0"/>
        </a:xfrm>
      </p:grpSpPr>
      <p:sp>
        <p:nvSpPr>
          <p:cNvPr id="4928" name="Google Shape;4928;g25e5b203c8a_0_4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9" name="Google Shape;4929;g25e5b203c8a_0_4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3" name="Shape 4933"/>
        <p:cNvGrpSpPr/>
        <p:nvPr/>
      </p:nvGrpSpPr>
      <p:grpSpPr>
        <a:xfrm>
          <a:off x="0" y="0"/>
          <a:ext cx="0" cy="0"/>
          <a:chOff x="0" y="0"/>
          <a:chExt cx="0" cy="0"/>
        </a:xfrm>
      </p:grpSpPr>
      <p:sp>
        <p:nvSpPr>
          <p:cNvPr id="4934" name="Google Shape;4934;g25e5b203c8a_0_4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5" name="Google Shape;4935;g25e5b203c8a_0_4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9" name="Shape 4939"/>
        <p:cNvGrpSpPr/>
        <p:nvPr/>
      </p:nvGrpSpPr>
      <p:grpSpPr>
        <a:xfrm>
          <a:off x="0" y="0"/>
          <a:ext cx="0" cy="0"/>
          <a:chOff x="0" y="0"/>
          <a:chExt cx="0" cy="0"/>
        </a:xfrm>
      </p:grpSpPr>
      <p:sp>
        <p:nvSpPr>
          <p:cNvPr id="4940" name="Google Shape;4940;g25e5b203c8a_0_4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1" name="Google Shape;4941;g25e5b203c8a_0_4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5" name="Shape 4945"/>
        <p:cNvGrpSpPr/>
        <p:nvPr/>
      </p:nvGrpSpPr>
      <p:grpSpPr>
        <a:xfrm>
          <a:off x="0" y="0"/>
          <a:ext cx="0" cy="0"/>
          <a:chOff x="0" y="0"/>
          <a:chExt cx="0" cy="0"/>
        </a:xfrm>
      </p:grpSpPr>
      <p:sp>
        <p:nvSpPr>
          <p:cNvPr id="4946" name="Google Shape;4946;g25e5b203c8a_0_4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7" name="Google Shape;4947;g25e5b203c8a_0_4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2" name="Shape 4952"/>
        <p:cNvGrpSpPr/>
        <p:nvPr/>
      </p:nvGrpSpPr>
      <p:grpSpPr>
        <a:xfrm>
          <a:off x="0" y="0"/>
          <a:ext cx="0" cy="0"/>
          <a:chOff x="0" y="0"/>
          <a:chExt cx="0" cy="0"/>
        </a:xfrm>
      </p:grpSpPr>
      <p:sp>
        <p:nvSpPr>
          <p:cNvPr id="4953" name="Google Shape;4953;g25e5b203c8a_0_5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4" name="Google Shape;4954;g25e5b203c8a_0_5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8" name="Shape 4958"/>
        <p:cNvGrpSpPr/>
        <p:nvPr/>
      </p:nvGrpSpPr>
      <p:grpSpPr>
        <a:xfrm>
          <a:off x="0" y="0"/>
          <a:ext cx="0" cy="0"/>
          <a:chOff x="0" y="0"/>
          <a:chExt cx="0" cy="0"/>
        </a:xfrm>
      </p:grpSpPr>
      <p:sp>
        <p:nvSpPr>
          <p:cNvPr id="4959" name="Google Shape;4959;g25e5b203c8a_0_5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0" name="Google Shape;4960;g25e5b203c8a_0_5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4" name="Shape 4964"/>
        <p:cNvGrpSpPr/>
        <p:nvPr/>
      </p:nvGrpSpPr>
      <p:grpSpPr>
        <a:xfrm>
          <a:off x="0" y="0"/>
          <a:ext cx="0" cy="0"/>
          <a:chOff x="0" y="0"/>
          <a:chExt cx="0" cy="0"/>
        </a:xfrm>
      </p:grpSpPr>
      <p:sp>
        <p:nvSpPr>
          <p:cNvPr id="4965" name="Google Shape;4965;g25e5b203c8a_0_5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6" name="Google Shape;4966;g25e5b203c8a_0_5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0" name="Shape 4970"/>
        <p:cNvGrpSpPr/>
        <p:nvPr/>
      </p:nvGrpSpPr>
      <p:grpSpPr>
        <a:xfrm>
          <a:off x="0" y="0"/>
          <a:ext cx="0" cy="0"/>
          <a:chOff x="0" y="0"/>
          <a:chExt cx="0" cy="0"/>
        </a:xfrm>
      </p:grpSpPr>
      <p:sp>
        <p:nvSpPr>
          <p:cNvPr id="4971" name="Google Shape;4971;g25e5b203c8a_0_5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2" name="Google Shape;4972;g25e5b203c8a_0_5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7bcc01d40d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7bcc01d40d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7" name="Shape 4977"/>
        <p:cNvGrpSpPr/>
        <p:nvPr/>
      </p:nvGrpSpPr>
      <p:grpSpPr>
        <a:xfrm>
          <a:off x="0" y="0"/>
          <a:ext cx="0" cy="0"/>
          <a:chOff x="0" y="0"/>
          <a:chExt cx="0" cy="0"/>
        </a:xfrm>
      </p:grpSpPr>
      <p:sp>
        <p:nvSpPr>
          <p:cNvPr id="4978" name="Google Shape;4978;g25e5b203c8a_0_5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9" name="Google Shape;4979;g25e5b203c8a_0_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3" name="Shape 4983"/>
        <p:cNvGrpSpPr/>
        <p:nvPr/>
      </p:nvGrpSpPr>
      <p:grpSpPr>
        <a:xfrm>
          <a:off x="0" y="0"/>
          <a:ext cx="0" cy="0"/>
          <a:chOff x="0" y="0"/>
          <a:chExt cx="0" cy="0"/>
        </a:xfrm>
      </p:grpSpPr>
      <p:sp>
        <p:nvSpPr>
          <p:cNvPr id="4984" name="Google Shape;4984;g25e5b203c8a_0_5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5" name="Google Shape;4985;g25e5b203c8a_0_5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9" name="Shape 4989"/>
        <p:cNvGrpSpPr/>
        <p:nvPr/>
      </p:nvGrpSpPr>
      <p:grpSpPr>
        <a:xfrm>
          <a:off x="0" y="0"/>
          <a:ext cx="0" cy="0"/>
          <a:chOff x="0" y="0"/>
          <a:chExt cx="0" cy="0"/>
        </a:xfrm>
      </p:grpSpPr>
      <p:sp>
        <p:nvSpPr>
          <p:cNvPr id="4990" name="Google Shape;4990;g25e5b203c8a_0_5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1" name="Google Shape;4991;g25e5b203c8a_0_5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5" name="Shape 4995"/>
        <p:cNvGrpSpPr/>
        <p:nvPr/>
      </p:nvGrpSpPr>
      <p:grpSpPr>
        <a:xfrm>
          <a:off x="0" y="0"/>
          <a:ext cx="0" cy="0"/>
          <a:chOff x="0" y="0"/>
          <a:chExt cx="0" cy="0"/>
        </a:xfrm>
      </p:grpSpPr>
      <p:sp>
        <p:nvSpPr>
          <p:cNvPr id="4996" name="Google Shape;4996;g25e5b203c8a_0_5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7" name="Google Shape;4997;g25e5b203c8a_0_5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1" name="Shape 5001"/>
        <p:cNvGrpSpPr/>
        <p:nvPr/>
      </p:nvGrpSpPr>
      <p:grpSpPr>
        <a:xfrm>
          <a:off x="0" y="0"/>
          <a:ext cx="0" cy="0"/>
          <a:chOff x="0" y="0"/>
          <a:chExt cx="0" cy="0"/>
        </a:xfrm>
      </p:grpSpPr>
      <p:sp>
        <p:nvSpPr>
          <p:cNvPr id="5002" name="Google Shape;5002;g25e5b203c8a_0_5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3" name="Google Shape;5003;g25e5b203c8a_0_5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7" name="Shape 5007"/>
        <p:cNvGrpSpPr/>
        <p:nvPr/>
      </p:nvGrpSpPr>
      <p:grpSpPr>
        <a:xfrm>
          <a:off x="0" y="0"/>
          <a:ext cx="0" cy="0"/>
          <a:chOff x="0" y="0"/>
          <a:chExt cx="0" cy="0"/>
        </a:xfrm>
      </p:grpSpPr>
      <p:sp>
        <p:nvSpPr>
          <p:cNvPr id="5008" name="Google Shape;5008;g25e5b203c8a_0_5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9" name="Google Shape;5009;g25e5b203c8a_0_5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3" name="Shape 5013"/>
        <p:cNvGrpSpPr/>
        <p:nvPr/>
      </p:nvGrpSpPr>
      <p:grpSpPr>
        <a:xfrm>
          <a:off x="0" y="0"/>
          <a:ext cx="0" cy="0"/>
          <a:chOff x="0" y="0"/>
          <a:chExt cx="0" cy="0"/>
        </a:xfrm>
      </p:grpSpPr>
      <p:sp>
        <p:nvSpPr>
          <p:cNvPr id="5014" name="Google Shape;5014;g25e5b203c8a_0_5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5" name="Google Shape;5015;g25e5b203c8a_0_5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0" name="Shape 5020"/>
        <p:cNvGrpSpPr/>
        <p:nvPr/>
      </p:nvGrpSpPr>
      <p:grpSpPr>
        <a:xfrm>
          <a:off x="0" y="0"/>
          <a:ext cx="0" cy="0"/>
          <a:chOff x="0" y="0"/>
          <a:chExt cx="0" cy="0"/>
        </a:xfrm>
      </p:grpSpPr>
      <p:sp>
        <p:nvSpPr>
          <p:cNvPr id="5021" name="Google Shape;5021;g25e5b203c8a_0_5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2" name="Google Shape;5022;g25e5b203c8a_0_5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7" name="Shape 5027"/>
        <p:cNvGrpSpPr/>
        <p:nvPr/>
      </p:nvGrpSpPr>
      <p:grpSpPr>
        <a:xfrm>
          <a:off x="0" y="0"/>
          <a:ext cx="0" cy="0"/>
          <a:chOff x="0" y="0"/>
          <a:chExt cx="0" cy="0"/>
        </a:xfrm>
      </p:grpSpPr>
      <p:sp>
        <p:nvSpPr>
          <p:cNvPr id="5028" name="Google Shape;5028;g25e5b203c8a_0_5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9" name="Google Shape;5029;g25e5b203c8a_0_5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2" name="Shape 5042"/>
        <p:cNvGrpSpPr/>
        <p:nvPr/>
      </p:nvGrpSpPr>
      <p:grpSpPr>
        <a:xfrm>
          <a:off x="0" y="0"/>
          <a:ext cx="0" cy="0"/>
          <a:chOff x="0" y="0"/>
          <a:chExt cx="0" cy="0"/>
        </a:xfrm>
      </p:grpSpPr>
      <p:sp>
        <p:nvSpPr>
          <p:cNvPr id="5043" name="Google Shape;5043;g25e5b203c8a_0_5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4" name="Google Shape;5044;g25e5b203c8a_0_5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7bcc01d40d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27bcc01d40d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9" name="Shape 5079"/>
        <p:cNvGrpSpPr/>
        <p:nvPr/>
      </p:nvGrpSpPr>
      <p:grpSpPr>
        <a:xfrm>
          <a:off x="0" y="0"/>
          <a:ext cx="0" cy="0"/>
          <a:chOff x="0" y="0"/>
          <a:chExt cx="0" cy="0"/>
        </a:xfrm>
      </p:grpSpPr>
      <p:sp>
        <p:nvSpPr>
          <p:cNvPr id="5080" name="Google Shape;5080;g25e5b203c8a_0_6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1" name="Google Shape;5081;g25e5b203c8a_0_6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4" name="Shape 5134"/>
        <p:cNvGrpSpPr/>
        <p:nvPr/>
      </p:nvGrpSpPr>
      <p:grpSpPr>
        <a:xfrm>
          <a:off x="0" y="0"/>
          <a:ext cx="0" cy="0"/>
          <a:chOff x="0" y="0"/>
          <a:chExt cx="0" cy="0"/>
        </a:xfrm>
      </p:grpSpPr>
      <p:sp>
        <p:nvSpPr>
          <p:cNvPr id="5135" name="Google Shape;5135;g25e5b203c8a_0_6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6" name="Google Shape;5136;g25e5b203c8a_0_6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7" name="Shape 5197"/>
        <p:cNvGrpSpPr/>
        <p:nvPr/>
      </p:nvGrpSpPr>
      <p:grpSpPr>
        <a:xfrm>
          <a:off x="0" y="0"/>
          <a:ext cx="0" cy="0"/>
          <a:chOff x="0" y="0"/>
          <a:chExt cx="0" cy="0"/>
        </a:xfrm>
      </p:grpSpPr>
      <p:sp>
        <p:nvSpPr>
          <p:cNvPr id="5198" name="Google Shape;5198;g25e5b203c8a_0_7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9" name="Google Shape;5199;g25e5b203c8a_0_7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4" name="Shape 5204"/>
        <p:cNvGrpSpPr/>
        <p:nvPr/>
      </p:nvGrpSpPr>
      <p:grpSpPr>
        <a:xfrm>
          <a:off x="0" y="0"/>
          <a:ext cx="0" cy="0"/>
          <a:chOff x="0" y="0"/>
          <a:chExt cx="0" cy="0"/>
        </a:xfrm>
      </p:grpSpPr>
      <p:sp>
        <p:nvSpPr>
          <p:cNvPr id="5205" name="Google Shape;5205;g25e5b203c8a_0_7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6" name="Google Shape;5206;g25e5b203c8a_0_7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1" name="Shape 5211"/>
        <p:cNvGrpSpPr/>
        <p:nvPr/>
      </p:nvGrpSpPr>
      <p:grpSpPr>
        <a:xfrm>
          <a:off x="0" y="0"/>
          <a:ext cx="0" cy="0"/>
          <a:chOff x="0" y="0"/>
          <a:chExt cx="0" cy="0"/>
        </a:xfrm>
      </p:grpSpPr>
      <p:sp>
        <p:nvSpPr>
          <p:cNvPr id="5212" name="Google Shape;5212;g25e5b203c8a_0_7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3" name="Google Shape;5213;g25e5b203c8a_0_7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8" name="Shape 5218"/>
        <p:cNvGrpSpPr/>
        <p:nvPr/>
      </p:nvGrpSpPr>
      <p:grpSpPr>
        <a:xfrm>
          <a:off x="0" y="0"/>
          <a:ext cx="0" cy="0"/>
          <a:chOff x="0" y="0"/>
          <a:chExt cx="0" cy="0"/>
        </a:xfrm>
      </p:grpSpPr>
      <p:sp>
        <p:nvSpPr>
          <p:cNvPr id="5219" name="Google Shape;5219;g25e5b203c8a_0_7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0" name="Google Shape;5220;g25e5b203c8a_0_7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5" name="Shape 5225"/>
        <p:cNvGrpSpPr/>
        <p:nvPr/>
      </p:nvGrpSpPr>
      <p:grpSpPr>
        <a:xfrm>
          <a:off x="0" y="0"/>
          <a:ext cx="0" cy="0"/>
          <a:chOff x="0" y="0"/>
          <a:chExt cx="0" cy="0"/>
        </a:xfrm>
      </p:grpSpPr>
      <p:sp>
        <p:nvSpPr>
          <p:cNvPr id="5226" name="Google Shape;5226;g25e5b203c8a_0_7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7" name="Google Shape;5227;g25e5b203c8a_0_7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2" name="Shape 5232"/>
        <p:cNvGrpSpPr/>
        <p:nvPr/>
      </p:nvGrpSpPr>
      <p:grpSpPr>
        <a:xfrm>
          <a:off x="0" y="0"/>
          <a:ext cx="0" cy="0"/>
          <a:chOff x="0" y="0"/>
          <a:chExt cx="0" cy="0"/>
        </a:xfrm>
      </p:grpSpPr>
      <p:sp>
        <p:nvSpPr>
          <p:cNvPr id="5233" name="Google Shape;5233;g25e5b203c8a_0_7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4" name="Google Shape;5234;g25e5b203c8a_0_7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9" name="Shape 5239"/>
        <p:cNvGrpSpPr/>
        <p:nvPr/>
      </p:nvGrpSpPr>
      <p:grpSpPr>
        <a:xfrm>
          <a:off x="0" y="0"/>
          <a:ext cx="0" cy="0"/>
          <a:chOff x="0" y="0"/>
          <a:chExt cx="0" cy="0"/>
        </a:xfrm>
      </p:grpSpPr>
      <p:sp>
        <p:nvSpPr>
          <p:cNvPr id="5240" name="Google Shape;5240;g25e5b203c8a_0_7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1" name="Google Shape;5241;g25e5b203c8a_0_7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6" name="Shape 5246"/>
        <p:cNvGrpSpPr/>
        <p:nvPr/>
      </p:nvGrpSpPr>
      <p:grpSpPr>
        <a:xfrm>
          <a:off x="0" y="0"/>
          <a:ext cx="0" cy="0"/>
          <a:chOff x="0" y="0"/>
          <a:chExt cx="0" cy="0"/>
        </a:xfrm>
      </p:grpSpPr>
      <p:sp>
        <p:nvSpPr>
          <p:cNvPr id="5247" name="Google Shape;5247;g25e5b203c8a_0_7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8" name="Google Shape;5248;g25e5b203c8a_0_7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7bcc01d40d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27bcc01d40d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3" name="Shape 5253"/>
        <p:cNvGrpSpPr/>
        <p:nvPr/>
      </p:nvGrpSpPr>
      <p:grpSpPr>
        <a:xfrm>
          <a:off x="0" y="0"/>
          <a:ext cx="0" cy="0"/>
          <a:chOff x="0" y="0"/>
          <a:chExt cx="0" cy="0"/>
        </a:xfrm>
      </p:grpSpPr>
      <p:sp>
        <p:nvSpPr>
          <p:cNvPr id="5254" name="Google Shape;5254;g25e5b203c8a_0_7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5" name="Google Shape;5255;g25e5b203c8a_0_7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0" name="Shape 5260"/>
        <p:cNvGrpSpPr/>
        <p:nvPr/>
      </p:nvGrpSpPr>
      <p:grpSpPr>
        <a:xfrm>
          <a:off x="0" y="0"/>
          <a:ext cx="0" cy="0"/>
          <a:chOff x="0" y="0"/>
          <a:chExt cx="0" cy="0"/>
        </a:xfrm>
      </p:grpSpPr>
      <p:sp>
        <p:nvSpPr>
          <p:cNvPr id="5261" name="Google Shape;5261;g25e5b203c8a_0_7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2" name="Google Shape;5262;g25e5b203c8a_0_7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7" name="Shape 5267"/>
        <p:cNvGrpSpPr/>
        <p:nvPr/>
      </p:nvGrpSpPr>
      <p:grpSpPr>
        <a:xfrm>
          <a:off x="0" y="0"/>
          <a:ext cx="0" cy="0"/>
          <a:chOff x="0" y="0"/>
          <a:chExt cx="0" cy="0"/>
        </a:xfrm>
      </p:grpSpPr>
      <p:sp>
        <p:nvSpPr>
          <p:cNvPr id="5268" name="Google Shape;5268;g25e5b203c8a_0_7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9" name="Google Shape;5269;g25e5b203c8a_0_7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4" name="Shape 5274"/>
        <p:cNvGrpSpPr/>
        <p:nvPr/>
      </p:nvGrpSpPr>
      <p:grpSpPr>
        <a:xfrm>
          <a:off x="0" y="0"/>
          <a:ext cx="0" cy="0"/>
          <a:chOff x="0" y="0"/>
          <a:chExt cx="0" cy="0"/>
        </a:xfrm>
      </p:grpSpPr>
      <p:sp>
        <p:nvSpPr>
          <p:cNvPr id="5275" name="Google Shape;5275;g25e5b203c8a_0_7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6" name="Google Shape;5276;g25e5b203c8a_0_7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1" name="Shape 5281"/>
        <p:cNvGrpSpPr/>
        <p:nvPr/>
      </p:nvGrpSpPr>
      <p:grpSpPr>
        <a:xfrm>
          <a:off x="0" y="0"/>
          <a:ext cx="0" cy="0"/>
          <a:chOff x="0" y="0"/>
          <a:chExt cx="0" cy="0"/>
        </a:xfrm>
      </p:grpSpPr>
      <p:sp>
        <p:nvSpPr>
          <p:cNvPr id="5282" name="Google Shape;5282;g25e5b203c8a_0_8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3" name="Google Shape;5283;g25e5b203c8a_0_8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8" name="Shape 5288"/>
        <p:cNvGrpSpPr/>
        <p:nvPr/>
      </p:nvGrpSpPr>
      <p:grpSpPr>
        <a:xfrm>
          <a:off x="0" y="0"/>
          <a:ext cx="0" cy="0"/>
          <a:chOff x="0" y="0"/>
          <a:chExt cx="0" cy="0"/>
        </a:xfrm>
      </p:grpSpPr>
      <p:sp>
        <p:nvSpPr>
          <p:cNvPr id="5289" name="Google Shape;5289;g25e5b203c8a_0_8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0" name="Google Shape;5290;g25e5b203c8a_0_8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5" name="Shape 5295"/>
        <p:cNvGrpSpPr/>
        <p:nvPr/>
      </p:nvGrpSpPr>
      <p:grpSpPr>
        <a:xfrm>
          <a:off x="0" y="0"/>
          <a:ext cx="0" cy="0"/>
          <a:chOff x="0" y="0"/>
          <a:chExt cx="0" cy="0"/>
        </a:xfrm>
      </p:grpSpPr>
      <p:sp>
        <p:nvSpPr>
          <p:cNvPr id="5296" name="Google Shape;5296;g25e5b203c8a_0_8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7" name="Google Shape;5297;g25e5b203c8a_0_8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2" name="Shape 5302"/>
        <p:cNvGrpSpPr/>
        <p:nvPr/>
      </p:nvGrpSpPr>
      <p:grpSpPr>
        <a:xfrm>
          <a:off x="0" y="0"/>
          <a:ext cx="0" cy="0"/>
          <a:chOff x="0" y="0"/>
          <a:chExt cx="0" cy="0"/>
        </a:xfrm>
      </p:grpSpPr>
      <p:sp>
        <p:nvSpPr>
          <p:cNvPr id="5303" name="Google Shape;5303;g25e5b203c8a_0_8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4" name="Google Shape;5304;g25e5b203c8a_0_8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7bcc01d40d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27bcc01d40d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9465ec0e5d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29465ec0e5d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7905031e2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27905031e2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9465ec0e5d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29465ec0e5d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9465ec0e5d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29465ec0e5d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7bcc01d40d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7bcc01d40d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27905031e2c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27905031e2c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9465ec0e5d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29465ec0e5d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9465ec0e5d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29465ec0e5d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9465ec0e5d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29465ec0e5d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9465ec0e5d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29465ec0e5d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9465ec0e5d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29465ec0e5d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5e5b203c8a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2" name="Google Shape;462;g25e5b203c8a_0_2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There are biomarkers that can estimate the biologic age of various organs, including the length of telomeres. Telomeres form protective caps at the ends of chromosomes.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9465ec0e5d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29465ec0e5d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9465ec0e5d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29465ec0e5d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7905031e2c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27905031e2c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7bcc01d40d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27bcc01d40d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7905031e2c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27905031e2c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7905031e2c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27905031e2c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7905031e2c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27905031e2c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27905031e2c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27905031e2c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7905031e2c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27905031e2c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27905031e2c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27905031e2c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27905031e2c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27905031e2c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7905031e2c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27905031e2c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27905031e2c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27905031e2c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9465ec0e5d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29465ec0e5d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7bcc01d40d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27bcc01d40d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2410ed818b0_0_16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2410ed818b0_0_16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27aff254733_0_8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27aff254733_0_8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27aff254733_0_8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27aff254733_0_8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27aff254733_0_8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27aff254733_0_8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27aff254733_0_9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27aff254733_0_9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27aff254733_0_9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27aff254733_0_9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27aff254733_0_1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27aff254733_0_1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27aff254733_0_1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27aff254733_0_1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27a890c60dd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7" name="Google Shape;737;g27a890c60dd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27aff254733_0_9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27aff254733_0_9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7bcc01d40d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7bcc01d40d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27aff254733_0_9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27aff254733_0_9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27aff254733_0_9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1" name="Google Shape;761;g27aff254733_0_9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29465ec0e5d_0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2" name="Google Shape;772;g29465ec0e5d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29465ec0e5d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2" name="Google Shape;782;g29465ec0e5d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27aff254733_0_9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27aff254733_0_9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27aff254733_0_10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1" name="Google Shape;801;g27aff254733_0_10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g29465ec0e5d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3" name="Google Shape;813;g29465ec0e5d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g29465ec0e5d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6" name="Google Shape;826;g29465ec0e5d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29465ec0e5d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0" name="Google Shape;840;g29465ec0e5d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27941204013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5" name="Google Shape;845;g27941204013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7bcc01d40d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7bcc01d40d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29465ec0e5d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3" name="Google Shape;853;g29465ec0e5d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000" u="sng">
                <a:solidFill>
                  <a:schemeClr val="hlink"/>
                </a:solidFill>
                <a:highlight>
                  <a:srgbClr val="FFFFFF"/>
                </a:highlight>
                <a:hlinkClick r:id="rId2"/>
              </a:rPr>
              <a:t>https://www.mdpi.com/1422-0067/23/21/12924</a:t>
            </a:r>
            <a:endParaRPr b="1" sz="1000">
              <a:solidFill>
                <a:srgbClr val="222222"/>
              </a:solidFill>
              <a:highlight>
                <a:srgbClr val="FFFFFF"/>
              </a:highlight>
            </a:endParaRPr>
          </a:p>
          <a:p>
            <a:pPr indent="0" lvl="0" marL="0" rtl="0" algn="l">
              <a:spcBef>
                <a:spcPts val="0"/>
              </a:spcBef>
              <a:spcAft>
                <a:spcPts val="0"/>
              </a:spcAft>
              <a:buNone/>
            </a:pPr>
            <a:r>
              <a:rPr b="1" lang="en" sz="1000">
                <a:solidFill>
                  <a:srgbClr val="222222"/>
                </a:solidFill>
                <a:highlight>
                  <a:srgbClr val="FFFFFF"/>
                </a:highlight>
              </a:rPr>
              <a:t>Figure 5.</a:t>
            </a:r>
            <a:r>
              <a:rPr lang="en" sz="1000">
                <a:solidFill>
                  <a:srgbClr val="222222"/>
                </a:solidFill>
                <a:highlight>
                  <a:srgbClr val="FFFFFF"/>
                </a:highlight>
              </a:rPr>
              <a:t> Amyloid beta and tau protein at the synapse. In Alzheimer’s disease, amyloid precursor protein is processed into amyloid beta peptides that accumulate inside and outside the neuronal cells and form plaques. The deposition of amyloid plaques in the vicinity of the synapse causes synaptic loss and dysfunction. Moreover, glutamate recycling is also dysregulated in the presence of pathological amyloid beta levels in neurons. The soluble, hyperphosphorylated tau protein can directly move across the plasma membrane, or by another mechanism where the formation of nanotubules helps the translocation of tau intracellularly. The synergetic pathology of Aβ and tau at synapse causes synaptic loss and dysfunction.</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29465ec0e5d_0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0" name="Google Shape;860;g29465ec0e5d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000" u="sng">
                <a:solidFill>
                  <a:schemeClr val="hlink"/>
                </a:solidFill>
                <a:highlight>
                  <a:srgbClr val="FFFFFF"/>
                </a:highlight>
                <a:hlinkClick r:id="rId2"/>
              </a:rPr>
              <a:t>https://www.mdpi.com/1422-0067/23/21/12924</a:t>
            </a:r>
            <a:endParaRPr b="1" sz="1000">
              <a:solidFill>
                <a:srgbClr val="222222"/>
              </a:solidFill>
              <a:highlight>
                <a:srgbClr val="FFFFFF"/>
              </a:highlight>
            </a:endParaRPr>
          </a:p>
          <a:p>
            <a:pPr indent="0" lvl="0" marL="0" rtl="0" algn="l">
              <a:spcBef>
                <a:spcPts val="0"/>
              </a:spcBef>
              <a:spcAft>
                <a:spcPts val="0"/>
              </a:spcAft>
              <a:buNone/>
            </a:pPr>
            <a:r>
              <a:rPr b="1" lang="en" sz="1000">
                <a:solidFill>
                  <a:srgbClr val="222222"/>
                </a:solidFill>
                <a:highlight>
                  <a:srgbClr val="FFFFFF"/>
                </a:highlight>
              </a:rPr>
              <a:t>Figure 5.</a:t>
            </a:r>
            <a:r>
              <a:rPr lang="en" sz="1000">
                <a:solidFill>
                  <a:srgbClr val="222222"/>
                </a:solidFill>
                <a:highlight>
                  <a:srgbClr val="FFFFFF"/>
                </a:highlight>
              </a:rPr>
              <a:t> Amyloid beta and tau protein at the synapse. In Alzheimer’s disease, amyloid precursor protein is processed into amyloid beta peptides that accumulate inside and outside the neuronal cells and form plaques. The deposition of amyloid plaques in the vicinity of the synapse causes synaptic loss and dysfunction. Moreover, glutamate recycling is also dysregulated in the presence of pathological amyloid beta levels in neurons. The soluble, hyperphosphorylated tau protein can directly move across the plasma membrane, or by another mechanism where the formation of nanotubules helps the translocation of tau intracellularly. The synergetic pathology of Aβ and tau at synapse causes synaptic loss and dysfunction.</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g29465ec0e5d_0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7" name="Google Shape;867;g29465ec0e5d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000" u="sng">
                <a:solidFill>
                  <a:schemeClr val="hlink"/>
                </a:solidFill>
                <a:highlight>
                  <a:srgbClr val="FFFFFF"/>
                </a:highlight>
                <a:hlinkClick r:id="rId2"/>
              </a:rPr>
              <a:t>https://www.mdpi.com/1422-0067/23/21/12924</a:t>
            </a:r>
            <a:endParaRPr b="1" sz="1000">
              <a:solidFill>
                <a:srgbClr val="222222"/>
              </a:solidFill>
              <a:highlight>
                <a:srgbClr val="FFFFFF"/>
              </a:highlight>
            </a:endParaRPr>
          </a:p>
          <a:p>
            <a:pPr indent="0" lvl="0" marL="0" rtl="0" algn="l">
              <a:spcBef>
                <a:spcPts val="0"/>
              </a:spcBef>
              <a:spcAft>
                <a:spcPts val="0"/>
              </a:spcAft>
              <a:buNone/>
            </a:pPr>
            <a:r>
              <a:rPr b="1" lang="en" sz="1000">
                <a:solidFill>
                  <a:srgbClr val="222222"/>
                </a:solidFill>
                <a:highlight>
                  <a:srgbClr val="FFFFFF"/>
                </a:highlight>
              </a:rPr>
              <a:t>Figure 5.</a:t>
            </a:r>
            <a:r>
              <a:rPr lang="en" sz="1000">
                <a:solidFill>
                  <a:srgbClr val="222222"/>
                </a:solidFill>
                <a:highlight>
                  <a:srgbClr val="FFFFFF"/>
                </a:highlight>
              </a:rPr>
              <a:t> Amyloid beta and tau protein at the synapse. In Alzheimer’s disease, amyloid precursor protein is processed into amyloid beta peptides that accumulate inside and outside the neuronal cells and form plaques. The deposition of amyloid plaques in the vicinity of the synapse causes synaptic loss and dysfunction. Moreover, glutamate recycling is also dysregulated in the presence of pathological amyloid beta levels in neurons. The soluble, hyperphosphorylated tau protein can directly move across the plasma membrane, or by another mechanism where the formation of nanotubules helps the translocation of tau intracellularly. The synergetic pathology of Aβ and tau at synapse causes synaptic loss and dysfunction.</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29465ec0e5d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4" name="Google Shape;874;g29465ec0e5d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000" u="sng">
                <a:solidFill>
                  <a:schemeClr val="hlink"/>
                </a:solidFill>
                <a:highlight>
                  <a:srgbClr val="FFFFFF"/>
                </a:highlight>
                <a:hlinkClick r:id="rId2"/>
              </a:rPr>
              <a:t>https://www.mdpi.com/1422-0067/23/21/12924</a:t>
            </a:r>
            <a:endParaRPr b="1" sz="1000">
              <a:solidFill>
                <a:srgbClr val="222222"/>
              </a:solidFill>
              <a:highlight>
                <a:srgbClr val="FFFFFF"/>
              </a:highlight>
            </a:endParaRPr>
          </a:p>
          <a:p>
            <a:pPr indent="0" lvl="0" marL="0" rtl="0" algn="l">
              <a:spcBef>
                <a:spcPts val="0"/>
              </a:spcBef>
              <a:spcAft>
                <a:spcPts val="0"/>
              </a:spcAft>
              <a:buNone/>
            </a:pPr>
            <a:r>
              <a:rPr b="1" lang="en" sz="1000">
                <a:solidFill>
                  <a:srgbClr val="222222"/>
                </a:solidFill>
                <a:highlight>
                  <a:srgbClr val="FFFFFF"/>
                </a:highlight>
              </a:rPr>
              <a:t>Figure 5.</a:t>
            </a:r>
            <a:r>
              <a:rPr lang="en" sz="1000">
                <a:solidFill>
                  <a:srgbClr val="222222"/>
                </a:solidFill>
                <a:highlight>
                  <a:srgbClr val="FFFFFF"/>
                </a:highlight>
              </a:rPr>
              <a:t> Amyloid beta and tau protein at the synapse. In Alzheimer’s disease, amyloid precursor protein is processed into amyloid beta peptides that accumulate inside and outside the neuronal cells and form plaques. The deposition of amyloid plaques in the vicinity of the synapse causes synaptic loss and dysfunction. Moreover, glutamate recycling is also dysregulated in the presence of pathological amyloid beta levels in neurons. The soluble, hyperphosphorylated tau protein can directly move across the plasma membrane, or by another mechanism where the formation of nanotubules helps the translocation of tau intracellularly. The synergetic pathology of Aβ and tau at synapse causes synaptic loss and dysfunction.</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g29465ec0e5d_0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4" name="Google Shape;884;g29465ec0e5d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000" u="sng">
                <a:solidFill>
                  <a:schemeClr val="hlink"/>
                </a:solidFill>
                <a:highlight>
                  <a:srgbClr val="FFFFFF"/>
                </a:highlight>
                <a:hlinkClick r:id="rId2"/>
              </a:rPr>
              <a:t>https://www.mdpi.com/1422-0067/23/21/12924</a:t>
            </a:r>
            <a:endParaRPr b="1" sz="1000">
              <a:solidFill>
                <a:srgbClr val="222222"/>
              </a:solidFill>
              <a:highlight>
                <a:srgbClr val="FFFFFF"/>
              </a:highlight>
            </a:endParaRPr>
          </a:p>
          <a:p>
            <a:pPr indent="0" lvl="0" marL="0" rtl="0" algn="l">
              <a:spcBef>
                <a:spcPts val="0"/>
              </a:spcBef>
              <a:spcAft>
                <a:spcPts val="0"/>
              </a:spcAft>
              <a:buNone/>
            </a:pPr>
            <a:r>
              <a:rPr b="1" lang="en" sz="1000">
                <a:solidFill>
                  <a:srgbClr val="222222"/>
                </a:solidFill>
                <a:highlight>
                  <a:srgbClr val="FFFFFF"/>
                </a:highlight>
              </a:rPr>
              <a:t>Figure 5.</a:t>
            </a:r>
            <a:r>
              <a:rPr lang="en" sz="1000">
                <a:solidFill>
                  <a:srgbClr val="222222"/>
                </a:solidFill>
                <a:highlight>
                  <a:srgbClr val="FFFFFF"/>
                </a:highlight>
              </a:rPr>
              <a:t> Amyloid beta and tau protein at the synapse. In Alzheimer’s disease, amyloid precursor protein is processed into amyloid beta peptides that accumulate inside and outside the neuronal cells and form plaques. The deposition of amyloid plaques in the vicinity of the synapse causes synaptic loss and dysfunction. Moreover, glutamate recycling is also dysregulated in the presence of pathological amyloid beta levels in neurons. The soluble, hyperphosphorylated tau protein can directly move across the plasma membrane, or by another mechanism where the formation of nanotubules helps the translocation of tau intracellularly. The synergetic pathology of Aβ and tau at synapse causes synaptic loss and dysfunction.</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g27a890c60dd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6" name="Google Shape;896;g27a890c60dd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g29465ec0e5d_0_4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3" name="Google Shape;903;g29465ec0e5d_0_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29465ec0e5d_0_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4" name="Google Shape;914;g29465ec0e5d_0_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g29465ec0e5d_0_5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7" name="Google Shape;927;g29465ec0e5d_0_5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g29465ec0e5d_0_5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7" name="Google Shape;937;g29465ec0e5d_0_5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7bcc01d40d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7bcc01d40d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29465ec0e5d_0_5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9" name="Google Shape;949;g29465ec0e5d_0_5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g29465ec0e5d_0_5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9" name="Google Shape;959;g29465ec0e5d_0_5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29465ec0e5d_0_5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0" name="Google Shape;970;g29465ec0e5d_0_5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g29465ec0e5d_0_5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4" name="Google Shape;994;g29465ec0e5d_0_5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g29465ec0e5d_0_5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9" name="Google Shape;1019;g29465ec0e5d_0_5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g29465ec0e5d_0_6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3" name="Google Shape;1053;g29465ec0e5d_0_6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g29465ec0e5d_0_6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9" name="Google Shape;1089;g29465ec0e5d_0_6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g29465ec0e5d_0_6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8" name="Google Shape;1098;g29465ec0e5d_0_6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highlight>
                  <a:srgbClr val="FFFFFF"/>
                </a:highlight>
              </a:rPr>
              <a:t>https://www1.udel.edu/biology/Wags/histopage/colorpage/cne/cne.htm</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 name="Shape 1106"/>
        <p:cNvGrpSpPr/>
        <p:nvPr/>
      </p:nvGrpSpPr>
      <p:grpSpPr>
        <a:xfrm>
          <a:off x="0" y="0"/>
          <a:ext cx="0" cy="0"/>
          <a:chOff x="0" y="0"/>
          <a:chExt cx="0" cy="0"/>
        </a:xfrm>
      </p:grpSpPr>
      <p:sp>
        <p:nvSpPr>
          <p:cNvPr id="1107" name="Google Shape;1107;g29465ec0e5d_0_6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8" name="Google Shape;1108;g29465ec0e5d_0_6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highlight>
                  <a:srgbClr val="FFFFFF"/>
                </a:highlight>
              </a:rPr>
              <a:t>https://www1.udel.edu/biology/Wags/histopage/colorpage/cne/cne.htm</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8" name="Shape 1118"/>
        <p:cNvGrpSpPr/>
        <p:nvPr/>
      </p:nvGrpSpPr>
      <p:grpSpPr>
        <a:xfrm>
          <a:off x="0" y="0"/>
          <a:ext cx="0" cy="0"/>
          <a:chOff x="0" y="0"/>
          <a:chExt cx="0" cy="0"/>
        </a:xfrm>
      </p:grpSpPr>
      <p:sp>
        <p:nvSpPr>
          <p:cNvPr id="1119" name="Google Shape;1119;g29465ec0e5d_0_6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0" name="Google Shape;1120;g29465ec0e5d_0_6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 Id="rId3" Type="http://schemas.openxmlformats.org/officeDocument/2006/relationships/image" Target="../media/image59.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 Id="rId3" Type="http://schemas.openxmlformats.org/officeDocument/2006/relationships/image" Target="../media/image59.png"/><Relationship Id="rId4" Type="http://schemas.openxmlformats.org/officeDocument/2006/relationships/image" Target="../media/image4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 Id="rId3" Type="http://schemas.openxmlformats.org/officeDocument/2006/relationships/image" Target="../media/image59.png"/><Relationship Id="rId4" Type="http://schemas.openxmlformats.org/officeDocument/2006/relationships/image" Target="../media/image49.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3.xml"/><Relationship Id="rId3" Type="http://schemas.openxmlformats.org/officeDocument/2006/relationships/image" Target="../media/image59.png"/><Relationship Id="rId4" Type="http://schemas.openxmlformats.org/officeDocument/2006/relationships/image" Target="../media/image49.png"/><Relationship Id="rId5" Type="http://schemas.openxmlformats.org/officeDocument/2006/relationships/image" Target="../media/image50.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4.xml"/><Relationship Id="rId3" Type="http://schemas.openxmlformats.org/officeDocument/2006/relationships/image" Target="../media/image40.png"/><Relationship Id="rId4" Type="http://schemas.openxmlformats.org/officeDocument/2006/relationships/image" Target="../media/image50.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4.xml"/><Relationship Id="rId3" Type="http://schemas.openxmlformats.org/officeDocument/2006/relationships/image" Target="../media/image53.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5.xml"/><Relationship Id="rId3" Type="http://schemas.openxmlformats.org/officeDocument/2006/relationships/image" Target="../media/image53.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6.xml"/><Relationship Id="rId3" Type="http://schemas.openxmlformats.org/officeDocument/2006/relationships/image" Target="../media/image53.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8.xml"/><Relationship Id="rId3" Type="http://schemas.openxmlformats.org/officeDocument/2006/relationships/image" Target="../media/image54.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9.xml"/><Relationship Id="rId3" Type="http://schemas.openxmlformats.org/officeDocument/2006/relationships/image" Target="../media/image5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0.xml"/><Relationship Id="rId3" Type="http://schemas.openxmlformats.org/officeDocument/2006/relationships/image" Target="../media/image54.png"/><Relationship Id="rId4" Type="http://schemas.openxmlformats.org/officeDocument/2006/relationships/image" Target="../media/image57.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1.xml"/><Relationship Id="rId3" Type="http://schemas.openxmlformats.org/officeDocument/2006/relationships/image" Target="../media/image54.png"/><Relationship Id="rId4" Type="http://schemas.openxmlformats.org/officeDocument/2006/relationships/image" Target="../media/image57.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2.xml"/><Relationship Id="rId3" Type="http://schemas.openxmlformats.org/officeDocument/2006/relationships/image" Target="../media/image54.png"/><Relationship Id="rId4" Type="http://schemas.openxmlformats.org/officeDocument/2006/relationships/image" Target="../media/image57.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3.xml"/><Relationship Id="rId3" Type="http://schemas.openxmlformats.org/officeDocument/2006/relationships/image" Target="../media/image54.png"/><Relationship Id="rId4" Type="http://schemas.openxmlformats.org/officeDocument/2006/relationships/image" Target="../media/image57.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4.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5.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6.xml"/><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61.png"/><Relationship Id="rId7" Type="http://schemas.openxmlformats.org/officeDocument/2006/relationships/image" Target="../media/image60.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7.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8.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9.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6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0.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1.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2.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63.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3.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4.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5.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63.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6.xml"/><Relationship Id="rId3" Type="http://schemas.openxmlformats.org/officeDocument/2006/relationships/image" Target="../media/image64.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7.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8.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9.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0.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1.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66.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2.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66.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3.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65.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4.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65.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5.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65.png"/><Relationship Id="rId8" Type="http://schemas.openxmlformats.org/officeDocument/2006/relationships/image" Target="../media/image68.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6.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72.png"/><Relationship Id="rId8" Type="http://schemas.openxmlformats.org/officeDocument/2006/relationships/image" Target="../media/image70.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7.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72.png"/><Relationship Id="rId8" Type="http://schemas.openxmlformats.org/officeDocument/2006/relationships/image" Target="../media/image70.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8.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67.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9.xml"/><Relationship Id="rId3" Type="http://schemas.openxmlformats.org/officeDocument/2006/relationships/image" Target="../media/image76.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61.png"/><Relationship Id="rId7" Type="http://schemas.openxmlformats.org/officeDocument/2006/relationships/image" Target="../media/image60.png"/><Relationship Id="rId8" Type="http://schemas.openxmlformats.org/officeDocument/2006/relationships/image" Target="../media/image6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0.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69.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1.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69.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2.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3.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4.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77.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5.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77.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6.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82.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7.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82.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8.xml"/><Relationship Id="rId3" Type="http://schemas.openxmlformats.org/officeDocument/2006/relationships/image" Target="../media/image55.png"/><Relationship Id="rId4" Type="http://schemas.openxmlformats.org/officeDocument/2006/relationships/image" Target="../media/image56.png"/><Relationship Id="rId10" Type="http://schemas.openxmlformats.org/officeDocument/2006/relationships/image" Target="../media/image80.png"/><Relationship Id="rId9" Type="http://schemas.openxmlformats.org/officeDocument/2006/relationships/image" Target="../media/image78.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74.png"/><Relationship Id="rId8" Type="http://schemas.openxmlformats.org/officeDocument/2006/relationships/image" Target="../media/image92.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9.xml"/><Relationship Id="rId3" Type="http://schemas.openxmlformats.org/officeDocument/2006/relationships/image" Target="../media/image55.png"/><Relationship Id="rId4" Type="http://schemas.openxmlformats.org/officeDocument/2006/relationships/image" Target="../media/image56.png"/><Relationship Id="rId11" Type="http://schemas.openxmlformats.org/officeDocument/2006/relationships/image" Target="../media/image71.png"/><Relationship Id="rId10" Type="http://schemas.openxmlformats.org/officeDocument/2006/relationships/image" Target="../media/image80.png"/><Relationship Id="rId9" Type="http://schemas.openxmlformats.org/officeDocument/2006/relationships/image" Target="../media/image78.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74.png"/><Relationship Id="rId8" Type="http://schemas.openxmlformats.org/officeDocument/2006/relationships/image" Target="../media/image9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0.xml"/><Relationship Id="rId3" Type="http://schemas.openxmlformats.org/officeDocument/2006/relationships/image" Target="../media/image55.png"/><Relationship Id="rId4" Type="http://schemas.openxmlformats.org/officeDocument/2006/relationships/image" Target="../media/image56.png"/><Relationship Id="rId9" Type="http://schemas.openxmlformats.org/officeDocument/2006/relationships/image" Target="../media/image75.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79.png"/><Relationship Id="rId8" Type="http://schemas.openxmlformats.org/officeDocument/2006/relationships/image" Target="../media/image73.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1.xml"/><Relationship Id="rId3" Type="http://schemas.openxmlformats.org/officeDocument/2006/relationships/image" Target="../media/image55.png"/><Relationship Id="rId4" Type="http://schemas.openxmlformats.org/officeDocument/2006/relationships/image" Target="../media/image56.png"/><Relationship Id="rId9" Type="http://schemas.openxmlformats.org/officeDocument/2006/relationships/image" Target="../media/image81.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79.png"/><Relationship Id="rId8" Type="http://schemas.openxmlformats.org/officeDocument/2006/relationships/image" Target="../media/image75.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2.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89.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3.xml"/><Relationship Id="rId3" Type="http://schemas.openxmlformats.org/officeDocument/2006/relationships/image" Target="../media/image91.png"/><Relationship Id="rId4" Type="http://schemas.openxmlformats.org/officeDocument/2006/relationships/image" Target="../media/image73.png"/><Relationship Id="rId5" Type="http://schemas.openxmlformats.org/officeDocument/2006/relationships/image" Target="../media/image83.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4.xml"/><Relationship Id="rId3" Type="http://schemas.openxmlformats.org/officeDocument/2006/relationships/image" Target="../media/image91.png"/><Relationship Id="rId4" Type="http://schemas.openxmlformats.org/officeDocument/2006/relationships/image" Target="../media/image73.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5.xml"/><Relationship Id="rId3" Type="http://schemas.openxmlformats.org/officeDocument/2006/relationships/image" Target="../media/image91.png"/><Relationship Id="rId4" Type="http://schemas.openxmlformats.org/officeDocument/2006/relationships/image" Target="../media/image73.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6.xml"/><Relationship Id="rId3" Type="http://schemas.openxmlformats.org/officeDocument/2006/relationships/image" Target="../media/image91.png"/><Relationship Id="rId4" Type="http://schemas.openxmlformats.org/officeDocument/2006/relationships/image" Target="../media/image73.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7.xml"/><Relationship Id="rId3" Type="http://schemas.openxmlformats.org/officeDocument/2006/relationships/image" Target="../media/image91.png"/><Relationship Id="rId4" Type="http://schemas.openxmlformats.org/officeDocument/2006/relationships/image" Target="../media/image73.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8.xml"/><Relationship Id="rId3" Type="http://schemas.openxmlformats.org/officeDocument/2006/relationships/image" Target="../media/image91.png"/><Relationship Id="rId4" Type="http://schemas.openxmlformats.org/officeDocument/2006/relationships/image" Target="../media/image73.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9.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8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0.xml"/><Relationship Id="rId3" Type="http://schemas.openxmlformats.org/officeDocument/2006/relationships/image" Target="../media/image86.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61.png"/><Relationship Id="rId7" Type="http://schemas.openxmlformats.org/officeDocument/2006/relationships/image" Target="../media/image60.png"/><Relationship Id="rId8" Type="http://schemas.openxmlformats.org/officeDocument/2006/relationships/image" Target="../media/image87.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1.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85.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2.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85.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3.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90.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4.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90.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5.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88.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6.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88.png"/><Relationship Id="rId8" Type="http://schemas.openxmlformats.org/officeDocument/2006/relationships/image" Target="../media/image5.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7.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97.png"/><Relationship Id="rId8" Type="http://schemas.openxmlformats.org/officeDocument/2006/relationships/image" Target="../media/image96.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8.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97.png"/><Relationship Id="rId8" Type="http://schemas.openxmlformats.org/officeDocument/2006/relationships/image" Target="../media/image96.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9.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9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0.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93.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1.xml"/><Relationship Id="rId3" Type="http://schemas.openxmlformats.org/officeDocument/2006/relationships/image" Target="../media/image91.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2.xml"/><Relationship Id="rId3" Type="http://schemas.openxmlformats.org/officeDocument/2006/relationships/image" Target="../media/image91.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3.xml"/><Relationship Id="rId3" Type="http://schemas.openxmlformats.org/officeDocument/2006/relationships/image" Target="../media/image91.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4.xml"/><Relationship Id="rId3" Type="http://schemas.openxmlformats.org/officeDocument/2006/relationships/image" Target="../media/image91.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5.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6.xml"/><Relationship Id="rId3" Type="http://schemas.openxmlformats.org/officeDocument/2006/relationships/image" Target="../media/image7.png"/><Relationship Id="rId4" Type="http://schemas.openxmlformats.org/officeDocument/2006/relationships/image" Target="../media/image5.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7.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8.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100.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9.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10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0.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95.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1.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95.png"/><Relationship Id="rId8" Type="http://schemas.openxmlformats.org/officeDocument/2006/relationships/image" Target="../media/image5.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2.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98.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3.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98.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4.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5.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6.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7.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94.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8.xml"/><Relationship Id="rId3" Type="http://schemas.openxmlformats.org/officeDocument/2006/relationships/image" Target="../media/image105.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9.xml"/><Relationship Id="rId3" Type="http://schemas.openxmlformats.org/officeDocument/2006/relationships/image" Target="../media/image10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0.xml"/><Relationship Id="rId3" Type="http://schemas.openxmlformats.org/officeDocument/2006/relationships/image" Target="../media/image105.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1.xml"/><Relationship Id="rId3" Type="http://schemas.openxmlformats.org/officeDocument/2006/relationships/image" Target="../media/image105.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2.xml"/><Relationship Id="rId3" Type="http://schemas.openxmlformats.org/officeDocument/2006/relationships/image" Target="../media/image101.png"/><Relationship Id="rId4" Type="http://schemas.openxmlformats.org/officeDocument/2006/relationships/image" Target="../media/image99.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3.xml"/><Relationship Id="rId3" Type="http://schemas.openxmlformats.org/officeDocument/2006/relationships/image" Target="../media/image102.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4.xml"/><Relationship Id="rId3" Type="http://schemas.openxmlformats.org/officeDocument/2006/relationships/image" Target="../media/image111.png"/><Relationship Id="rId4" Type="http://schemas.openxmlformats.org/officeDocument/2006/relationships/image" Target="../media/image116.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5.xml"/><Relationship Id="rId3" Type="http://schemas.openxmlformats.org/officeDocument/2006/relationships/image" Target="../media/image111.png"/><Relationship Id="rId4" Type="http://schemas.openxmlformats.org/officeDocument/2006/relationships/image" Target="../media/image116.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6.xml"/><Relationship Id="rId3" Type="http://schemas.openxmlformats.org/officeDocument/2006/relationships/image" Target="../media/image111.png"/><Relationship Id="rId4" Type="http://schemas.openxmlformats.org/officeDocument/2006/relationships/image" Target="../media/image116.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7.xml"/><Relationship Id="rId3" Type="http://schemas.openxmlformats.org/officeDocument/2006/relationships/image" Target="../media/image111.png"/><Relationship Id="rId4" Type="http://schemas.openxmlformats.org/officeDocument/2006/relationships/image" Target="../media/image116.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8.xml"/><Relationship Id="rId3" Type="http://schemas.openxmlformats.org/officeDocument/2006/relationships/image" Target="../media/image116.png"/><Relationship Id="rId4" Type="http://schemas.openxmlformats.org/officeDocument/2006/relationships/image" Target="../media/image108.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9.xml"/><Relationship Id="rId3" Type="http://schemas.openxmlformats.org/officeDocument/2006/relationships/image" Target="../media/image114.png"/><Relationship Id="rId4" Type="http://schemas.openxmlformats.org/officeDocument/2006/relationships/image" Target="../media/image106.png"/><Relationship Id="rId5" Type="http://schemas.openxmlformats.org/officeDocument/2006/relationships/image" Target="../media/image130.png"/><Relationship Id="rId6" Type="http://schemas.openxmlformats.org/officeDocument/2006/relationships/image" Target="../media/image1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0.xml"/><Relationship Id="rId3" Type="http://schemas.openxmlformats.org/officeDocument/2006/relationships/image" Target="../media/image119.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1.xml"/><Relationship Id="rId3" Type="http://schemas.openxmlformats.org/officeDocument/2006/relationships/image" Target="../media/image126.png"/><Relationship Id="rId4" Type="http://schemas.openxmlformats.org/officeDocument/2006/relationships/image" Target="../media/image115.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2.xml"/><Relationship Id="rId3" Type="http://schemas.openxmlformats.org/officeDocument/2006/relationships/image" Target="../media/image110.png"/><Relationship Id="rId4" Type="http://schemas.openxmlformats.org/officeDocument/2006/relationships/image" Target="../media/image15.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3.xml"/><Relationship Id="rId3" Type="http://schemas.openxmlformats.org/officeDocument/2006/relationships/image" Target="../media/image117.png"/><Relationship Id="rId4" Type="http://schemas.openxmlformats.org/officeDocument/2006/relationships/image" Target="../media/image127.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4.xml"/><Relationship Id="rId3" Type="http://schemas.openxmlformats.org/officeDocument/2006/relationships/image" Target="../media/image113.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5.xml"/><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122.pn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6.xml"/><Relationship Id="rId3" Type="http://schemas.openxmlformats.org/officeDocument/2006/relationships/image" Target="../media/image136.pn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7.xml"/><Relationship Id="rId3" Type="http://schemas.openxmlformats.org/officeDocument/2006/relationships/image" Target="../media/image123.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8.xml"/><Relationship Id="rId3" Type="http://schemas.openxmlformats.org/officeDocument/2006/relationships/image" Target="../media/image124.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9.xml"/><Relationship Id="rId3" Type="http://schemas.openxmlformats.org/officeDocument/2006/relationships/image" Target="../media/image132.png"/><Relationship Id="rId4" Type="http://schemas.openxmlformats.org/officeDocument/2006/relationships/image" Target="../media/image128.png"/><Relationship Id="rId5" Type="http://schemas.openxmlformats.org/officeDocument/2006/relationships/image" Target="../media/image125.png"/><Relationship Id="rId6" Type="http://schemas.openxmlformats.org/officeDocument/2006/relationships/image" Target="../media/image134.png"/><Relationship Id="rId7" Type="http://schemas.openxmlformats.org/officeDocument/2006/relationships/image" Target="../media/image1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0.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131.pn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1.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131.png"/><Relationship Id="rId8" Type="http://schemas.openxmlformats.org/officeDocument/2006/relationships/image" Target="../media/image68.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2.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139.pn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3.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139.pn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4.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133.pn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5.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133.pn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6.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5.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7.xml"/><Relationship Id="rId3" Type="http://schemas.openxmlformats.org/officeDocument/2006/relationships/image" Target="../media/image143.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61.png"/><Relationship Id="rId7" Type="http://schemas.openxmlformats.org/officeDocument/2006/relationships/image" Target="../media/image60.pn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8.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5.pn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9.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6.pn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0.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1.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2.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5.pn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3.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4.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5.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6.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7.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8.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9.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pn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0.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1.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2.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3.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135.pn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4.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135.pn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5.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6.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138.png"/><Relationship Id="rId8" Type="http://schemas.openxmlformats.org/officeDocument/2006/relationships/image" Target="../media/image137.png"/></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7.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8.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141.pn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9.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6.pn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0.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140.png"/></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1.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2.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57.png"/></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3.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4.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57.png"/></Relationships>
</file>

<file path=ppt/slides/_rels/slide255.xml.rels><?xml version="1.0" encoding="UTF-8" standalone="yes"?><Relationships xmlns="http://schemas.openxmlformats.org/package/2006/relationships"><Relationship Id="rId11" Type="http://schemas.openxmlformats.org/officeDocument/2006/relationships/image" Target="../media/image166.png"/><Relationship Id="rId10" Type="http://schemas.openxmlformats.org/officeDocument/2006/relationships/image" Target="../media/image151.png"/><Relationship Id="rId13" Type="http://schemas.openxmlformats.org/officeDocument/2006/relationships/image" Target="../media/image161.png"/><Relationship Id="rId12" Type="http://schemas.openxmlformats.org/officeDocument/2006/relationships/image" Target="../media/image154.png"/><Relationship Id="rId1" Type="http://schemas.openxmlformats.org/officeDocument/2006/relationships/slideLayout" Target="../slideLayouts/slideLayout3.xml"/><Relationship Id="rId2" Type="http://schemas.openxmlformats.org/officeDocument/2006/relationships/notesSlide" Target="../notesSlides/notesSlide255.xml"/><Relationship Id="rId3" Type="http://schemas.openxmlformats.org/officeDocument/2006/relationships/image" Target="../media/image146.png"/><Relationship Id="rId4" Type="http://schemas.openxmlformats.org/officeDocument/2006/relationships/image" Target="../media/image155.png"/><Relationship Id="rId9" Type="http://schemas.openxmlformats.org/officeDocument/2006/relationships/image" Target="../media/image156.png"/><Relationship Id="rId15" Type="http://schemas.openxmlformats.org/officeDocument/2006/relationships/image" Target="../media/image164.png"/><Relationship Id="rId14" Type="http://schemas.openxmlformats.org/officeDocument/2006/relationships/image" Target="../media/image153.png"/><Relationship Id="rId16" Type="http://schemas.openxmlformats.org/officeDocument/2006/relationships/image" Target="../media/image142.png"/><Relationship Id="rId5" Type="http://schemas.openxmlformats.org/officeDocument/2006/relationships/image" Target="../media/image171.png"/><Relationship Id="rId6" Type="http://schemas.openxmlformats.org/officeDocument/2006/relationships/image" Target="../media/image148.png"/><Relationship Id="rId7" Type="http://schemas.openxmlformats.org/officeDocument/2006/relationships/image" Target="../media/image158.png"/><Relationship Id="rId8" Type="http://schemas.openxmlformats.org/officeDocument/2006/relationships/image" Target="../media/image167.pn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6.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7.xml"/><Relationship Id="rId3" Type="http://schemas.openxmlformats.org/officeDocument/2006/relationships/image" Target="../media/image144.png"/><Relationship Id="rId4" Type="http://schemas.openxmlformats.org/officeDocument/2006/relationships/image" Target="../media/image149.png"/></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8.xml"/><Relationship Id="rId3" Type="http://schemas.openxmlformats.org/officeDocument/2006/relationships/image" Target="../media/image147.pn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9.xml"/><Relationship Id="rId3" Type="http://schemas.openxmlformats.org/officeDocument/2006/relationships/image" Target="../media/image1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6.png"/></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0.xml"/><Relationship Id="rId3" Type="http://schemas.openxmlformats.org/officeDocument/2006/relationships/image" Target="../media/image145.png"/></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1.xml"/><Relationship Id="rId3" Type="http://schemas.openxmlformats.org/officeDocument/2006/relationships/image" Target="../media/image145.png"/></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2.xml"/><Relationship Id="rId3" Type="http://schemas.openxmlformats.org/officeDocument/2006/relationships/image" Target="../media/image145.png"/></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3.xml"/><Relationship Id="rId3" Type="http://schemas.openxmlformats.org/officeDocument/2006/relationships/image" Target="../media/image145.png"/></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4.xml"/><Relationship Id="rId3" Type="http://schemas.openxmlformats.org/officeDocument/2006/relationships/image" Target="../media/image145.png"/></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5.xml"/><Relationship Id="rId3" Type="http://schemas.openxmlformats.org/officeDocument/2006/relationships/image" Target="../media/image145.png"/></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6.xml"/><Relationship Id="rId3" Type="http://schemas.openxmlformats.org/officeDocument/2006/relationships/image" Target="../media/image145.png"/></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7.xml"/><Relationship Id="rId3" Type="http://schemas.openxmlformats.org/officeDocument/2006/relationships/image" Target="../media/image150.png"/></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8.xml"/><Relationship Id="rId3" Type="http://schemas.openxmlformats.org/officeDocument/2006/relationships/image" Target="../media/image150.png"/><Relationship Id="rId4" Type="http://schemas.openxmlformats.org/officeDocument/2006/relationships/image" Target="../media/image152.png"/></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9.xml"/><Relationship Id="rId3" Type="http://schemas.openxmlformats.org/officeDocument/2006/relationships/image" Target="../media/image150.png"/><Relationship Id="rId4" Type="http://schemas.openxmlformats.org/officeDocument/2006/relationships/image" Target="../media/image1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6.png"/></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0.xml"/><Relationship Id="rId3" Type="http://schemas.openxmlformats.org/officeDocument/2006/relationships/image" Target="../media/image150.png"/><Relationship Id="rId4" Type="http://schemas.openxmlformats.org/officeDocument/2006/relationships/image" Target="../media/image152.png"/></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1.xml"/><Relationship Id="rId3" Type="http://schemas.openxmlformats.org/officeDocument/2006/relationships/image" Target="../media/image150.png"/><Relationship Id="rId4" Type="http://schemas.openxmlformats.org/officeDocument/2006/relationships/image" Target="../media/image152.png"/></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2.xml"/><Relationship Id="rId3" Type="http://schemas.openxmlformats.org/officeDocument/2006/relationships/image" Target="../media/image150.png"/><Relationship Id="rId4" Type="http://schemas.openxmlformats.org/officeDocument/2006/relationships/image" Target="../media/image152.png"/></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3.xml"/><Relationship Id="rId3" Type="http://schemas.openxmlformats.org/officeDocument/2006/relationships/image" Target="../media/image150.png"/><Relationship Id="rId4" Type="http://schemas.openxmlformats.org/officeDocument/2006/relationships/image" Target="../media/image152.png"/></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4.xml"/><Relationship Id="rId3" Type="http://schemas.openxmlformats.org/officeDocument/2006/relationships/image" Target="../media/image150.png"/><Relationship Id="rId4" Type="http://schemas.openxmlformats.org/officeDocument/2006/relationships/image" Target="../media/image152.png"/></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5.xml"/><Relationship Id="rId3" Type="http://schemas.openxmlformats.org/officeDocument/2006/relationships/image" Target="../media/image150.png"/><Relationship Id="rId4" Type="http://schemas.openxmlformats.org/officeDocument/2006/relationships/image" Target="../media/image152.png"/></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6.xml"/><Relationship Id="rId3" Type="http://schemas.openxmlformats.org/officeDocument/2006/relationships/image" Target="../media/image150.png"/><Relationship Id="rId4" Type="http://schemas.openxmlformats.org/officeDocument/2006/relationships/image" Target="../media/image152.png"/></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7.xml"/><Relationship Id="rId3" Type="http://schemas.openxmlformats.org/officeDocument/2006/relationships/image" Target="../media/image150.png"/><Relationship Id="rId4" Type="http://schemas.openxmlformats.org/officeDocument/2006/relationships/image" Target="../media/image152.png"/></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8.xml"/><Relationship Id="rId3" Type="http://schemas.openxmlformats.org/officeDocument/2006/relationships/image" Target="../media/image150.png"/><Relationship Id="rId4" Type="http://schemas.openxmlformats.org/officeDocument/2006/relationships/image" Target="../media/image152.png"/></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9.xml"/><Relationship Id="rId3" Type="http://schemas.openxmlformats.org/officeDocument/2006/relationships/image" Target="../media/image150.png"/><Relationship Id="rId4" Type="http://schemas.openxmlformats.org/officeDocument/2006/relationships/image" Target="../media/image1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6.png"/></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0.xml"/><Relationship Id="rId3" Type="http://schemas.openxmlformats.org/officeDocument/2006/relationships/image" Target="../media/image150.png"/><Relationship Id="rId4" Type="http://schemas.openxmlformats.org/officeDocument/2006/relationships/image" Target="../media/image152.png"/><Relationship Id="rId5" Type="http://schemas.openxmlformats.org/officeDocument/2006/relationships/image" Target="../media/image157.png"/></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1.xml"/><Relationship Id="rId3" Type="http://schemas.openxmlformats.org/officeDocument/2006/relationships/image" Target="../media/image150.png"/><Relationship Id="rId4" Type="http://schemas.openxmlformats.org/officeDocument/2006/relationships/image" Target="../media/image157.png"/></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2.xml"/><Relationship Id="rId3" Type="http://schemas.openxmlformats.org/officeDocument/2006/relationships/image" Target="../media/image163.png"/><Relationship Id="rId4" Type="http://schemas.openxmlformats.org/officeDocument/2006/relationships/image" Target="../media/image162.png"/><Relationship Id="rId5" Type="http://schemas.openxmlformats.org/officeDocument/2006/relationships/image" Target="../media/image159.png"/><Relationship Id="rId6" Type="http://schemas.openxmlformats.org/officeDocument/2006/relationships/image" Target="../media/image165.png"/><Relationship Id="rId7" Type="http://schemas.openxmlformats.org/officeDocument/2006/relationships/image" Target="../media/image160.png"/></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3.xml"/><Relationship Id="rId3" Type="http://schemas.openxmlformats.org/officeDocument/2006/relationships/image" Target="../media/image169.png"/><Relationship Id="rId4" Type="http://schemas.openxmlformats.org/officeDocument/2006/relationships/image" Target="../media/image168.png"/><Relationship Id="rId5" Type="http://schemas.openxmlformats.org/officeDocument/2006/relationships/image" Target="../media/image203.png"/></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4.xml"/><Relationship Id="rId3" Type="http://schemas.openxmlformats.org/officeDocument/2006/relationships/image" Target="../media/image169.png"/></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5.xml"/><Relationship Id="rId3" Type="http://schemas.openxmlformats.org/officeDocument/2006/relationships/image" Target="../media/image169.png"/></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6.xml"/><Relationship Id="rId3" Type="http://schemas.openxmlformats.org/officeDocument/2006/relationships/image" Target="../media/image169.png"/><Relationship Id="rId4" Type="http://schemas.openxmlformats.org/officeDocument/2006/relationships/image" Target="../media/image176.png"/></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7.xml"/><Relationship Id="rId3" Type="http://schemas.openxmlformats.org/officeDocument/2006/relationships/image" Target="../media/image169.png"/><Relationship Id="rId4" Type="http://schemas.openxmlformats.org/officeDocument/2006/relationships/image" Target="../media/image172.png"/><Relationship Id="rId5" Type="http://schemas.openxmlformats.org/officeDocument/2006/relationships/image" Target="../media/image170.png"/></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8.xml"/><Relationship Id="rId3" Type="http://schemas.openxmlformats.org/officeDocument/2006/relationships/image" Target="../media/image169.png"/></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9.xml"/><Relationship Id="rId3" Type="http://schemas.openxmlformats.org/officeDocument/2006/relationships/image" Target="../media/image16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6.png"/></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0.xml"/><Relationship Id="rId3" Type="http://schemas.openxmlformats.org/officeDocument/2006/relationships/image" Target="../media/image169.png"/></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1.xml"/><Relationship Id="rId3" Type="http://schemas.openxmlformats.org/officeDocument/2006/relationships/image" Target="../media/image169.png"/></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2.xml"/><Relationship Id="rId3" Type="http://schemas.openxmlformats.org/officeDocument/2006/relationships/image" Target="../media/image169.png"/><Relationship Id="rId4" Type="http://schemas.openxmlformats.org/officeDocument/2006/relationships/image" Target="../media/image162.png"/></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3.xml"/><Relationship Id="rId3" Type="http://schemas.openxmlformats.org/officeDocument/2006/relationships/image" Target="../media/image169.png"/></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4.xml"/><Relationship Id="rId3" Type="http://schemas.openxmlformats.org/officeDocument/2006/relationships/image" Target="../media/image169.png"/><Relationship Id="rId4" Type="http://schemas.openxmlformats.org/officeDocument/2006/relationships/image" Target="../media/image192.png"/></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5.xml"/><Relationship Id="rId3" Type="http://schemas.openxmlformats.org/officeDocument/2006/relationships/image" Target="../media/image174.png"/><Relationship Id="rId4" Type="http://schemas.openxmlformats.org/officeDocument/2006/relationships/image" Target="../media/image50.png"/></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6.xml"/><Relationship Id="rId3" Type="http://schemas.openxmlformats.org/officeDocument/2006/relationships/image" Target="../media/image174.png"/><Relationship Id="rId4" Type="http://schemas.openxmlformats.org/officeDocument/2006/relationships/image" Target="../media/image50.png"/></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7.xml"/><Relationship Id="rId3" Type="http://schemas.openxmlformats.org/officeDocument/2006/relationships/image" Target="../media/image174.png"/><Relationship Id="rId4" Type="http://schemas.openxmlformats.org/officeDocument/2006/relationships/image" Target="../media/image50.png"/></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8.xml"/><Relationship Id="rId3" Type="http://schemas.openxmlformats.org/officeDocument/2006/relationships/image" Target="../media/image174.png"/><Relationship Id="rId4" Type="http://schemas.openxmlformats.org/officeDocument/2006/relationships/image" Target="../media/image50.png"/></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9.xml"/><Relationship Id="rId3" Type="http://schemas.openxmlformats.org/officeDocument/2006/relationships/image" Target="../media/image174.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3.png"/><Relationship Id="rId4" Type="http://schemas.openxmlformats.org/officeDocument/2006/relationships/image" Target="../media/image14.png"/></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0.xml"/><Relationship Id="rId3" Type="http://schemas.openxmlformats.org/officeDocument/2006/relationships/image" Target="../media/image5.png"/></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1.xml"/><Relationship Id="rId3" Type="http://schemas.openxmlformats.org/officeDocument/2006/relationships/image" Target="../media/image40.png"/><Relationship Id="rId4" Type="http://schemas.openxmlformats.org/officeDocument/2006/relationships/image" Target="../media/image177.png"/><Relationship Id="rId5" Type="http://schemas.openxmlformats.org/officeDocument/2006/relationships/image" Target="../media/image175.png"/><Relationship Id="rId6" Type="http://schemas.openxmlformats.org/officeDocument/2006/relationships/image" Target="../media/image183.png"/><Relationship Id="rId7" Type="http://schemas.openxmlformats.org/officeDocument/2006/relationships/image" Target="../media/image182.png"/><Relationship Id="rId8" Type="http://schemas.openxmlformats.org/officeDocument/2006/relationships/image" Target="../media/image173.png"/></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2.xml"/><Relationship Id="rId3" Type="http://schemas.openxmlformats.org/officeDocument/2006/relationships/image" Target="../media/image9.png"/></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3.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4.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5.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6.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7.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8.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9.png"/></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0.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1.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3.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4.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5.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6.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7.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8.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png"/></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0.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1.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3.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4.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5.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6.xml"/><Relationship Id="rId3" Type="http://schemas.openxmlformats.org/officeDocument/2006/relationships/image" Target="../media/image179.png"/></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7.xml"/><Relationship Id="rId3" Type="http://schemas.openxmlformats.org/officeDocument/2006/relationships/image" Target="../media/image179.png"/></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8.xml"/><Relationship Id="rId3" Type="http://schemas.openxmlformats.org/officeDocument/2006/relationships/image" Target="../media/image179.png"/><Relationship Id="rId4" Type="http://schemas.openxmlformats.org/officeDocument/2006/relationships/image" Target="../media/image181.png"/><Relationship Id="rId5" Type="http://schemas.openxmlformats.org/officeDocument/2006/relationships/image" Target="../media/image180.png"/><Relationship Id="rId6" Type="http://schemas.openxmlformats.org/officeDocument/2006/relationships/image" Target="../media/image178.png"/></Relationships>
</file>

<file path=ppt/slides/_rels/slide329.xml.rels><?xml version="1.0" encoding="UTF-8" standalone="yes"?><Relationships xmlns="http://schemas.openxmlformats.org/package/2006/relationships"><Relationship Id="rId11" Type="http://schemas.openxmlformats.org/officeDocument/2006/relationships/image" Target="../media/image184.png"/><Relationship Id="rId10" Type="http://schemas.openxmlformats.org/officeDocument/2006/relationships/image" Target="../media/image191.png"/><Relationship Id="rId13" Type="http://schemas.openxmlformats.org/officeDocument/2006/relationships/image" Target="../media/image186.png"/><Relationship Id="rId12" Type="http://schemas.openxmlformats.org/officeDocument/2006/relationships/image" Target="../media/image189.png"/><Relationship Id="rId1" Type="http://schemas.openxmlformats.org/officeDocument/2006/relationships/slideLayout" Target="../slideLayouts/slideLayout1.xml"/><Relationship Id="rId2" Type="http://schemas.openxmlformats.org/officeDocument/2006/relationships/notesSlide" Target="../notesSlides/notesSlide329.xml"/><Relationship Id="rId3" Type="http://schemas.openxmlformats.org/officeDocument/2006/relationships/image" Target="../media/image179.png"/><Relationship Id="rId4" Type="http://schemas.openxmlformats.org/officeDocument/2006/relationships/image" Target="../media/image181.png"/><Relationship Id="rId9" Type="http://schemas.openxmlformats.org/officeDocument/2006/relationships/image" Target="../media/image185.png"/><Relationship Id="rId5" Type="http://schemas.openxmlformats.org/officeDocument/2006/relationships/image" Target="../media/image180.png"/><Relationship Id="rId6" Type="http://schemas.openxmlformats.org/officeDocument/2006/relationships/image" Target="../media/image178.png"/><Relationship Id="rId7" Type="http://schemas.openxmlformats.org/officeDocument/2006/relationships/image" Target="../media/image190.png"/><Relationship Id="rId8" Type="http://schemas.openxmlformats.org/officeDocument/2006/relationships/image" Target="../media/image18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png"/></Relationships>
</file>

<file path=ppt/slides/_rels/slide330.xml.rels><?xml version="1.0" encoding="UTF-8" standalone="yes"?><Relationships xmlns="http://schemas.openxmlformats.org/package/2006/relationships"><Relationship Id="rId11" Type="http://schemas.openxmlformats.org/officeDocument/2006/relationships/image" Target="../media/image184.png"/><Relationship Id="rId10" Type="http://schemas.openxmlformats.org/officeDocument/2006/relationships/image" Target="../media/image191.png"/><Relationship Id="rId13" Type="http://schemas.openxmlformats.org/officeDocument/2006/relationships/image" Target="../media/image186.png"/><Relationship Id="rId12" Type="http://schemas.openxmlformats.org/officeDocument/2006/relationships/image" Target="../media/image189.png"/><Relationship Id="rId1" Type="http://schemas.openxmlformats.org/officeDocument/2006/relationships/slideLayout" Target="../slideLayouts/slideLayout1.xml"/><Relationship Id="rId2" Type="http://schemas.openxmlformats.org/officeDocument/2006/relationships/notesSlide" Target="../notesSlides/notesSlide330.xml"/><Relationship Id="rId3" Type="http://schemas.openxmlformats.org/officeDocument/2006/relationships/image" Target="../media/image179.png"/><Relationship Id="rId4" Type="http://schemas.openxmlformats.org/officeDocument/2006/relationships/image" Target="../media/image181.png"/><Relationship Id="rId9" Type="http://schemas.openxmlformats.org/officeDocument/2006/relationships/image" Target="../media/image185.png"/><Relationship Id="rId15" Type="http://schemas.openxmlformats.org/officeDocument/2006/relationships/image" Target="../media/image188.png"/><Relationship Id="rId14" Type="http://schemas.openxmlformats.org/officeDocument/2006/relationships/image" Target="../media/image193.png"/><Relationship Id="rId17" Type="http://schemas.openxmlformats.org/officeDocument/2006/relationships/image" Target="../media/image197.png"/><Relationship Id="rId16" Type="http://schemas.openxmlformats.org/officeDocument/2006/relationships/image" Target="../media/image194.png"/><Relationship Id="rId5" Type="http://schemas.openxmlformats.org/officeDocument/2006/relationships/image" Target="../media/image180.png"/><Relationship Id="rId19" Type="http://schemas.openxmlformats.org/officeDocument/2006/relationships/image" Target="../media/image199.png"/><Relationship Id="rId6" Type="http://schemas.openxmlformats.org/officeDocument/2006/relationships/image" Target="../media/image178.png"/><Relationship Id="rId18" Type="http://schemas.openxmlformats.org/officeDocument/2006/relationships/image" Target="../media/image196.png"/><Relationship Id="rId7" Type="http://schemas.openxmlformats.org/officeDocument/2006/relationships/image" Target="../media/image190.png"/><Relationship Id="rId8" Type="http://schemas.openxmlformats.org/officeDocument/2006/relationships/image" Target="../media/image187.png"/></Relationships>
</file>

<file path=ppt/slides/_rels/slide331.xml.rels><?xml version="1.0" encoding="UTF-8" standalone="yes"?><Relationships xmlns="http://schemas.openxmlformats.org/package/2006/relationships"><Relationship Id="rId20" Type="http://schemas.openxmlformats.org/officeDocument/2006/relationships/image" Target="../media/image198.png"/><Relationship Id="rId11" Type="http://schemas.openxmlformats.org/officeDocument/2006/relationships/image" Target="../media/image184.png"/><Relationship Id="rId22" Type="http://schemas.openxmlformats.org/officeDocument/2006/relationships/image" Target="../media/image195.png"/><Relationship Id="rId10" Type="http://schemas.openxmlformats.org/officeDocument/2006/relationships/image" Target="../media/image191.png"/><Relationship Id="rId21" Type="http://schemas.openxmlformats.org/officeDocument/2006/relationships/image" Target="../media/image201.png"/><Relationship Id="rId13" Type="http://schemas.openxmlformats.org/officeDocument/2006/relationships/image" Target="../media/image186.png"/><Relationship Id="rId24" Type="http://schemas.openxmlformats.org/officeDocument/2006/relationships/image" Target="../media/image202.png"/><Relationship Id="rId12" Type="http://schemas.openxmlformats.org/officeDocument/2006/relationships/image" Target="../media/image189.png"/><Relationship Id="rId23" Type="http://schemas.openxmlformats.org/officeDocument/2006/relationships/image" Target="../media/image200.png"/><Relationship Id="rId1" Type="http://schemas.openxmlformats.org/officeDocument/2006/relationships/slideLayout" Target="../slideLayouts/slideLayout1.xml"/><Relationship Id="rId2" Type="http://schemas.openxmlformats.org/officeDocument/2006/relationships/notesSlide" Target="../notesSlides/notesSlide331.xml"/><Relationship Id="rId3" Type="http://schemas.openxmlformats.org/officeDocument/2006/relationships/image" Target="../media/image179.png"/><Relationship Id="rId4" Type="http://schemas.openxmlformats.org/officeDocument/2006/relationships/image" Target="../media/image181.png"/><Relationship Id="rId9" Type="http://schemas.openxmlformats.org/officeDocument/2006/relationships/image" Target="../media/image185.png"/><Relationship Id="rId15" Type="http://schemas.openxmlformats.org/officeDocument/2006/relationships/image" Target="../media/image188.png"/><Relationship Id="rId14" Type="http://schemas.openxmlformats.org/officeDocument/2006/relationships/image" Target="../media/image193.png"/><Relationship Id="rId17" Type="http://schemas.openxmlformats.org/officeDocument/2006/relationships/image" Target="../media/image197.png"/><Relationship Id="rId16" Type="http://schemas.openxmlformats.org/officeDocument/2006/relationships/image" Target="../media/image194.png"/><Relationship Id="rId5" Type="http://schemas.openxmlformats.org/officeDocument/2006/relationships/image" Target="../media/image180.png"/><Relationship Id="rId19" Type="http://schemas.openxmlformats.org/officeDocument/2006/relationships/image" Target="../media/image199.png"/><Relationship Id="rId6" Type="http://schemas.openxmlformats.org/officeDocument/2006/relationships/image" Target="../media/image178.png"/><Relationship Id="rId18" Type="http://schemas.openxmlformats.org/officeDocument/2006/relationships/image" Target="../media/image196.png"/><Relationship Id="rId7" Type="http://schemas.openxmlformats.org/officeDocument/2006/relationships/image" Target="../media/image190.png"/><Relationship Id="rId8" Type="http://schemas.openxmlformats.org/officeDocument/2006/relationships/image" Target="../media/image187.png"/></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2.xml"/><Relationship Id="rId3" Type="http://schemas.openxmlformats.org/officeDocument/2006/relationships/image" Target="../media/image179.png"/></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3.xml"/><Relationship Id="rId3" Type="http://schemas.openxmlformats.org/officeDocument/2006/relationships/image" Target="../media/image179.png"/></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4.xml"/><Relationship Id="rId3" Type="http://schemas.openxmlformats.org/officeDocument/2006/relationships/image" Target="../media/image179.png"/></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5.xml"/><Relationship Id="rId3" Type="http://schemas.openxmlformats.org/officeDocument/2006/relationships/image" Target="../media/image179.png"/></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6.xml"/><Relationship Id="rId3" Type="http://schemas.openxmlformats.org/officeDocument/2006/relationships/image" Target="../media/image179.png"/></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7.xml"/><Relationship Id="rId3" Type="http://schemas.openxmlformats.org/officeDocument/2006/relationships/image" Target="../media/image179.png"/></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8.xml"/><Relationship Id="rId3" Type="http://schemas.openxmlformats.org/officeDocument/2006/relationships/image" Target="../media/image179.png"/></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9.xml"/><Relationship Id="rId3" Type="http://schemas.openxmlformats.org/officeDocument/2006/relationships/image" Target="../media/image17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png"/></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0.xml"/><Relationship Id="rId3" Type="http://schemas.openxmlformats.org/officeDocument/2006/relationships/image" Target="../media/image179.png"/></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1.xml"/><Relationship Id="rId3" Type="http://schemas.openxmlformats.org/officeDocument/2006/relationships/image" Target="../media/image179.png"/></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2.xml"/><Relationship Id="rId3" Type="http://schemas.openxmlformats.org/officeDocument/2006/relationships/image" Target="../media/image179.png"/></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3.xml"/><Relationship Id="rId3" Type="http://schemas.openxmlformats.org/officeDocument/2006/relationships/image" Target="../media/image179.png"/></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4.xml"/><Relationship Id="rId3" Type="http://schemas.openxmlformats.org/officeDocument/2006/relationships/image" Target="../media/image179.png"/></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5.xml"/><Relationship Id="rId3" Type="http://schemas.openxmlformats.org/officeDocument/2006/relationships/image" Target="../media/image179.png"/></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6.xml"/><Relationship Id="rId3" Type="http://schemas.openxmlformats.org/officeDocument/2006/relationships/image" Target="../media/image179.png"/></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7.xml"/><Relationship Id="rId3" Type="http://schemas.openxmlformats.org/officeDocument/2006/relationships/image" Target="../media/image17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8.pn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0.png"/><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0.png"/><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1.png"/><Relationship Id="rId4" Type="http://schemas.openxmlformats.org/officeDocument/2006/relationships/image" Target="../media/image17.png"/><Relationship Id="rId5" Type="http://schemas.openxmlformats.org/officeDocument/2006/relationships/image" Target="../media/image1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2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hyperlink" Target="https://doi.org/10.3389/fpsyt.2020.586083" TargetMode="External"/><Relationship Id="rId4" Type="http://schemas.openxmlformats.org/officeDocument/2006/relationships/hyperlink" Target="https://www.frontiersin.org/research-topics/11785#articles" TargetMode="External"/><Relationship Id="rId10" Type="http://schemas.openxmlformats.org/officeDocument/2006/relationships/image" Target="../media/image15.png"/><Relationship Id="rId9" Type="http://schemas.openxmlformats.org/officeDocument/2006/relationships/hyperlink" Target="https://www.frontiersin.org/research-topics/11785#articles" TargetMode="External"/><Relationship Id="rId5" Type="http://schemas.openxmlformats.org/officeDocument/2006/relationships/hyperlink" Target="https://www.frontiersin.org/research-topics/11785#articles" TargetMode="External"/><Relationship Id="rId6" Type="http://schemas.openxmlformats.org/officeDocument/2006/relationships/hyperlink" Target="https://www.frontiersin.org/research-topics/11785#articles" TargetMode="External"/><Relationship Id="rId7" Type="http://schemas.openxmlformats.org/officeDocument/2006/relationships/hyperlink" Target="https://www.frontiersin.org/research-topics/11785#articles" TargetMode="External"/><Relationship Id="rId8" Type="http://schemas.openxmlformats.org/officeDocument/2006/relationships/hyperlink" Target="https://www.frontiersin.org/research-topics/11785#articles"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8.png"/><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8.png"/><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8.png"/><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20.png"/><Relationship Id="rId4" Type="http://schemas.openxmlformats.org/officeDocument/2006/relationships/image" Target="../media/image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20.png"/><Relationship Id="rId4" Type="http://schemas.openxmlformats.org/officeDocument/2006/relationships/image" Target="../media/image8.png"/><Relationship Id="rId5" Type="http://schemas.openxmlformats.org/officeDocument/2006/relationships/image" Target="../media/image1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20.png"/><Relationship Id="rId4" Type="http://schemas.openxmlformats.org/officeDocument/2006/relationships/image" Target="../media/image8.png"/><Relationship Id="rId5" Type="http://schemas.openxmlformats.org/officeDocument/2006/relationships/image" Target="../media/image12.png"/><Relationship Id="rId6" Type="http://schemas.openxmlformats.org/officeDocument/2006/relationships/image" Target="../media/image1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20.png"/><Relationship Id="rId4" Type="http://schemas.openxmlformats.org/officeDocument/2006/relationships/image" Target="../media/image8.png"/><Relationship Id="rId5" Type="http://schemas.openxmlformats.org/officeDocument/2006/relationships/image" Target="../media/image12.png"/><Relationship Id="rId6" Type="http://schemas.openxmlformats.org/officeDocument/2006/relationships/image" Target="../media/image18.png"/><Relationship Id="rId7" Type="http://schemas.openxmlformats.org/officeDocument/2006/relationships/image" Target="../media/image2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20.png"/><Relationship Id="rId4" Type="http://schemas.openxmlformats.org/officeDocument/2006/relationships/image" Target="../media/image8.png"/><Relationship Id="rId5" Type="http://schemas.openxmlformats.org/officeDocument/2006/relationships/image" Target="../media/image12.png"/><Relationship Id="rId6" Type="http://schemas.openxmlformats.org/officeDocument/2006/relationships/image" Target="../media/image18.png"/><Relationship Id="rId7" Type="http://schemas.openxmlformats.org/officeDocument/2006/relationships/image" Target="../media/image44.png"/><Relationship Id="rId8" Type="http://schemas.openxmlformats.org/officeDocument/2006/relationships/image" Target="../media/image2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20.png"/><Relationship Id="rId4" Type="http://schemas.openxmlformats.org/officeDocument/2006/relationships/image" Target="../media/image8.png"/><Relationship Id="rId9" Type="http://schemas.openxmlformats.org/officeDocument/2006/relationships/image" Target="../media/image23.png"/><Relationship Id="rId5" Type="http://schemas.openxmlformats.org/officeDocument/2006/relationships/image" Target="../media/image12.png"/><Relationship Id="rId6" Type="http://schemas.openxmlformats.org/officeDocument/2006/relationships/image" Target="../media/image18.png"/><Relationship Id="rId7" Type="http://schemas.openxmlformats.org/officeDocument/2006/relationships/image" Target="../media/image44.png"/><Relationship Id="rId8" Type="http://schemas.openxmlformats.org/officeDocument/2006/relationships/image" Target="../media/image2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20.png"/><Relationship Id="rId4" Type="http://schemas.openxmlformats.org/officeDocument/2006/relationships/image" Target="../media/image8.png"/><Relationship Id="rId9" Type="http://schemas.openxmlformats.org/officeDocument/2006/relationships/image" Target="../media/image23.png"/><Relationship Id="rId5" Type="http://schemas.openxmlformats.org/officeDocument/2006/relationships/image" Target="../media/image12.png"/><Relationship Id="rId6" Type="http://schemas.openxmlformats.org/officeDocument/2006/relationships/image" Target="../media/image18.png"/><Relationship Id="rId7" Type="http://schemas.openxmlformats.org/officeDocument/2006/relationships/image" Target="../media/image44.png"/><Relationship Id="rId8"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2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24.png"/><Relationship Id="rId4" Type="http://schemas.openxmlformats.org/officeDocument/2006/relationships/image" Target="../media/image2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9.png"/><Relationship Id="rId6" Type="http://schemas.openxmlformats.org/officeDocument/2006/relationships/image" Target="../media/image2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9.png"/><Relationship Id="rId6" Type="http://schemas.openxmlformats.org/officeDocument/2006/relationships/image" Target="../media/image2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27.png"/><Relationship Id="rId4" Type="http://schemas.openxmlformats.org/officeDocument/2006/relationships/image" Target="../media/image3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2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3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3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3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3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3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3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3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3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3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3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32.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3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3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3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3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3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37.png"/><Relationship Id="rId4" Type="http://schemas.openxmlformats.org/officeDocument/2006/relationships/image" Target="../media/image40.png"/><Relationship Id="rId5" Type="http://schemas.openxmlformats.org/officeDocument/2006/relationships/image" Target="../media/image3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40.png"/><Relationship Id="rId4" Type="http://schemas.openxmlformats.org/officeDocument/2006/relationships/image" Target="../media/image5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40.png"/><Relationship Id="rId4" Type="http://schemas.openxmlformats.org/officeDocument/2006/relationships/image" Target="../media/image5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34.png"/><Relationship Id="rId4" Type="http://schemas.openxmlformats.org/officeDocument/2006/relationships/image" Target="../media/image3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43.png"/><Relationship Id="rId4" Type="http://schemas.openxmlformats.org/officeDocument/2006/relationships/image" Target="../media/image34.png"/><Relationship Id="rId5" Type="http://schemas.openxmlformats.org/officeDocument/2006/relationships/image" Target="../media/image3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34.png"/><Relationship Id="rId4" Type="http://schemas.openxmlformats.org/officeDocument/2006/relationships/image" Target="../media/image3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34.png"/><Relationship Id="rId4" Type="http://schemas.openxmlformats.org/officeDocument/2006/relationships/image" Target="../media/image3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 Id="rId3" Type="http://schemas.openxmlformats.org/officeDocument/2006/relationships/image" Target="../media/image34.png"/><Relationship Id="rId4" Type="http://schemas.openxmlformats.org/officeDocument/2006/relationships/image" Target="../media/image39.png"/><Relationship Id="rId5" Type="http://schemas.openxmlformats.org/officeDocument/2006/relationships/image" Target="../media/image46.png"/><Relationship Id="rId6" Type="http://schemas.openxmlformats.org/officeDocument/2006/relationships/image" Target="../media/image4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 Id="rId3" Type="http://schemas.openxmlformats.org/officeDocument/2006/relationships/image" Target="../media/image34.png"/><Relationship Id="rId4" Type="http://schemas.openxmlformats.org/officeDocument/2006/relationships/image" Target="../media/image39.png"/><Relationship Id="rId5" Type="http://schemas.openxmlformats.org/officeDocument/2006/relationships/image" Target="../media/image46.png"/><Relationship Id="rId6" Type="http://schemas.openxmlformats.org/officeDocument/2006/relationships/image" Target="../media/image4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 Id="rId3" Type="http://schemas.openxmlformats.org/officeDocument/2006/relationships/image" Target="../media/image34.png"/><Relationship Id="rId4" Type="http://schemas.openxmlformats.org/officeDocument/2006/relationships/image" Target="../media/image39.png"/><Relationship Id="rId5" Type="http://schemas.openxmlformats.org/officeDocument/2006/relationships/image" Target="../media/image46.png"/><Relationship Id="rId6" Type="http://schemas.openxmlformats.org/officeDocument/2006/relationships/image" Target="../media/image45.png"/><Relationship Id="rId7" Type="http://schemas.openxmlformats.org/officeDocument/2006/relationships/image" Target="../media/image42.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Relationship Id="rId3" Type="http://schemas.openxmlformats.org/officeDocument/2006/relationships/image" Target="../media/image34.png"/><Relationship Id="rId4" Type="http://schemas.openxmlformats.org/officeDocument/2006/relationships/image" Target="../media/image39.png"/><Relationship Id="rId5" Type="http://schemas.openxmlformats.org/officeDocument/2006/relationships/image" Target="../media/image46.png"/><Relationship Id="rId6" Type="http://schemas.openxmlformats.org/officeDocument/2006/relationships/image" Target="../media/image45.png"/><Relationship Id="rId7" Type="http://schemas.openxmlformats.org/officeDocument/2006/relationships/image" Target="../media/image42.png"/><Relationship Id="rId8" Type="http://schemas.openxmlformats.org/officeDocument/2006/relationships/image" Target="../media/image4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 Id="rId3" Type="http://schemas.openxmlformats.org/officeDocument/2006/relationships/image" Target="../media/image58.png"/><Relationship Id="rId4" Type="http://schemas.openxmlformats.org/officeDocument/2006/relationships/image" Target="../media/image48.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 Id="rId3" Type="http://schemas.openxmlformats.org/officeDocument/2006/relationships/image" Target="../media/image47.png"/><Relationship Id="rId4" Type="http://schemas.openxmlformats.org/officeDocument/2006/relationships/image" Target="../media/image48.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8.xml"/><Relationship Id="rId3" Type="http://schemas.openxmlformats.org/officeDocument/2006/relationships/image" Target="../media/image58.png"/><Relationship Id="rId4" Type="http://schemas.openxmlformats.org/officeDocument/2006/relationships/image" Target="../media/image47.png"/><Relationship Id="rId5" Type="http://schemas.openxmlformats.org/officeDocument/2006/relationships/image" Target="../media/image48.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 Id="rId3" Type="http://schemas.openxmlformats.org/officeDocument/2006/relationships/image" Target="../media/image52.png"/><Relationship Id="rId4" Type="http://schemas.openxmlformats.org/officeDocument/2006/relationships/image" Target="../media/image49.png"/><Relationship Id="rId5"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516501" y="546225"/>
            <a:ext cx="6738125" cy="4143275"/>
          </a:xfrm>
          <a:prstGeom prst="rect">
            <a:avLst/>
          </a:prstGeom>
          <a:noFill/>
          <a:ln>
            <a:noFill/>
          </a:ln>
        </p:spPr>
      </p:pic>
      <p:sp>
        <p:nvSpPr>
          <p:cNvPr id="55" name="Google Shape;55;p13"/>
          <p:cNvSpPr txBox="1"/>
          <p:nvPr/>
        </p:nvSpPr>
        <p:spPr>
          <a:xfrm>
            <a:off x="103650" y="84525"/>
            <a:ext cx="1083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DSM-5</a:t>
            </a:r>
            <a:endParaRPr sz="1800"/>
          </a:p>
        </p:txBody>
      </p:sp>
      <p:cxnSp>
        <p:nvCxnSpPr>
          <p:cNvPr id="56" name="Google Shape;56;p13"/>
          <p:cNvCxnSpPr/>
          <p:nvPr/>
        </p:nvCxnSpPr>
        <p:spPr>
          <a:xfrm>
            <a:off x="3600225" y="2218496"/>
            <a:ext cx="1176000" cy="0"/>
          </a:xfrm>
          <a:prstGeom prst="straightConnector1">
            <a:avLst/>
          </a:prstGeom>
          <a:noFill/>
          <a:ln cap="flat" cmpd="sng" w="38100">
            <a:solidFill>
              <a:srgbClr val="9900FF"/>
            </a:solidFill>
            <a:prstDash val="solid"/>
            <a:round/>
            <a:headEnd len="med" w="med" type="none"/>
            <a:tailEnd len="med" w="med"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22"/>
          <p:cNvPicPr preferRelativeResize="0"/>
          <p:nvPr/>
        </p:nvPicPr>
        <p:blipFill>
          <a:blip r:embed="rId3">
            <a:alphaModFix/>
          </a:blip>
          <a:stretch>
            <a:fillRect/>
          </a:stretch>
        </p:blipFill>
        <p:spPr>
          <a:xfrm>
            <a:off x="614675" y="642650"/>
            <a:ext cx="8207351" cy="3798549"/>
          </a:xfrm>
          <a:prstGeom prst="rect">
            <a:avLst/>
          </a:prstGeom>
          <a:noFill/>
          <a:ln>
            <a:noFill/>
          </a:ln>
        </p:spPr>
      </p:pic>
      <p:cxnSp>
        <p:nvCxnSpPr>
          <p:cNvPr id="129" name="Google Shape;129;p22"/>
          <p:cNvCxnSpPr/>
          <p:nvPr/>
        </p:nvCxnSpPr>
        <p:spPr>
          <a:xfrm>
            <a:off x="1459475" y="2541925"/>
            <a:ext cx="2221500" cy="0"/>
          </a:xfrm>
          <a:prstGeom prst="straightConnector1">
            <a:avLst/>
          </a:prstGeom>
          <a:noFill/>
          <a:ln cap="flat" cmpd="sng" w="38100">
            <a:solidFill>
              <a:srgbClr val="9900FF"/>
            </a:solidFill>
            <a:prstDash val="solid"/>
            <a:round/>
            <a:headEnd len="med" w="med" type="none"/>
            <a:tailEnd len="med" w="med" type="none"/>
          </a:ln>
        </p:spPr>
      </p:cxnSp>
      <p:cxnSp>
        <p:nvCxnSpPr>
          <p:cNvPr id="130" name="Google Shape;130;p22"/>
          <p:cNvCxnSpPr/>
          <p:nvPr/>
        </p:nvCxnSpPr>
        <p:spPr>
          <a:xfrm>
            <a:off x="700450" y="1763300"/>
            <a:ext cx="719700" cy="0"/>
          </a:xfrm>
          <a:prstGeom prst="straightConnector1">
            <a:avLst/>
          </a:prstGeom>
          <a:noFill/>
          <a:ln cap="flat" cmpd="sng" w="38100">
            <a:solidFill>
              <a:srgbClr val="9900FF"/>
            </a:solidFill>
            <a:prstDash val="solid"/>
            <a:round/>
            <a:headEnd len="med" w="med" type="none"/>
            <a:tailEnd len="med" w="med" type="none"/>
          </a:ln>
        </p:spPr>
      </p:cxnSp>
      <p:cxnSp>
        <p:nvCxnSpPr>
          <p:cNvPr id="131" name="Google Shape;131;p22"/>
          <p:cNvCxnSpPr/>
          <p:nvPr/>
        </p:nvCxnSpPr>
        <p:spPr>
          <a:xfrm>
            <a:off x="6603975" y="2770575"/>
            <a:ext cx="849900" cy="0"/>
          </a:xfrm>
          <a:prstGeom prst="straightConnector1">
            <a:avLst/>
          </a:prstGeom>
          <a:noFill/>
          <a:ln cap="flat" cmpd="sng" w="38100">
            <a:solidFill>
              <a:srgbClr val="9900FF"/>
            </a:solidFill>
            <a:prstDash val="solid"/>
            <a:round/>
            <a:headEnd len="med" w="med" type="none"/>
            <a:tailEnd len="med" w="med" type="none"/>
          </a:ln>
        </p:spPr>
      </p:cxnSp>
      <p:cxnSp>
        <p:nvCxnSpPr>
          <p:cNvPr id="132" name="Google Shape;132;p22"/>
          <p:cNvCxnSpPr/>
          <p:nvPr/>
        </p:nvCxnSpPr>
        <p:spPr>
          <a:xfrm>
            <a:off x="1012325" y="3021875"/>
            <a:ext cx="1559400" cy="0"/>
          </a:xfrm>
          <a:prstGeom prst="straightConnector1">
            <a:avLst/>
          </a:prstGeom>
          <a:noFill/>
          <a:ln cap="flat" cmpd="sng" w="38100">
            <a:solidFill>
              <a:srgbClr val="9900FF"/>
            </a:solidFill>
            <a:prstDash val="solid"/>
            <a:round/>
            <a:headEnd len="med" w="med" type="none"/>
            <a:tailEnd len="med" w="med" type="none"/>
          </a:ln>
        </p:spPr>
      </p:cxnSp>
      <p:cxnSp>
        <p:nvCxnSpPr>
          <p:cNvPr id="133" name="Google Shape;133;p22"/>
          <p:cNvCxnSpPr/>
          <p:nvPr/>
        </p:nvCxnSpPr>
        <p:spPr>
          <a:xfrm>
            <a:off x="3548750" y="3021875"/>
            <a:ext cx="577500" cy="0"/>
          </a:xfrm>
          <a:prstGeom prst="straightConnector1">
            <a:avLst/>
          </a:prstGeom>
          <a:noFill/>
          <a:ln cap="flat" cmpd="sng" w="38100">
            <a:solidFill>
              <a:srgbClr val="9900FF"/>
            </a:solidFill>
            <a:prstDash val="solid"/>
            <a:round/>
            <a:headEnd len="med" w="med" type="none"/>
            <a:tailEnd len="med" w="med" type="none"/>
          </a:ln>
        </p:spPr>
      </p:cxnSp>
      <p:sp>
        <p:nvSpPr>
          <p:cNvPr id="134" name="Google Shape;134;p22"/>
          <p:cNvSpPr/>
          <p:nvPr/>
        </p:nvSpPr>
        <p:spPr>
          <a:xfrm>
            <a:off x="964900" y="3303500"/>
            <a:ext cx="532800" cy="2643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5" name="Google Shape;135;p22"/>
          <p:cNvSpPr/>
          <p:nvPr/>
        </p:nvSpPr>
        <p:spPr>
          <a:xfrm>
            <a:off x="964900" y="3811800"/>
            <a:ext cx="1027500" cy="2643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3" name="Shape 1143"/>
        <p:cNvGrpSpPr/>
        <p:nvPr/>
      </p:nvGrpSpPr>
      <p:grpSpPr>
        <a:xfrm>
          <a:off x="0" y="0"/>
          <a:ext cx="0" cy="0"/>
          <a:chOff x="0" y="0"/>
          <a:chExt cx="0" cy="0"/>
        </a:xfrm>
      </p:grpSpPr>
      <p:pic>
        <p:nvPicPr>
          <p:cNvPr id="1144" name="Google Shape;1144;p112"/>
          <p:cNvPicPr preferRelativeResize="0"/>
          <p:nvPr/>
        </p:nvPicPr>
        <p:blipFill rotWithShape="1">
          <a:blip r:embed="rId3">
            <a:alphaModFix/>
          </a:blip>
          <a:srcRect b="52033" l="0" r="0" t="0"/>
          <a:stretch/>
        </p:blipFill>
        <p:spPr>
          <a:xfrm>
            <a:off x="4213000" y="309681"/>
            <a:ext cx="4231500" cy="2198500"/>
          </a:xfrm>
          <a:prstGeom prst="rect">
            <a:avLst/>
          </a:prstGeom>
          <a:noFill/>
          <a:ln>
            <a:noFill/>
          </a:ln>
        </p:spPr>
      </p:pic>
      <p:sp>
        <p:nvSpPr>
          <p:cNvPr id="1145" name="Google Shape;1145;p112"/>
          <p:cNvSpPr txBox="1"/>
          <p:nvPr/>
        </p:nvSpPr>
        <p:spPr>
          <a:xfrm>
            <a:off x="389525" y="363625"/>
            <a:ext cx="3121800" cy="109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t>Tau's normal function is stabilizing microtubules inside of neurons</a:t>
            </a:r>
            <a:endParaRPr sz="1800"/>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9" name="Shape 1149"/>
        <p:cNvGrpSpPr/>
        <p:nvPr/>
      </p:nvGrpSpPr>
      <p:grpSpPr>
        <a:xfrm>
          <a:off x="0" y="0"/>
          <a:ext cx="0" cy="0"/>
          <a:chOff x="0" y="0"/>
          <a:chExt cx="0" cy="0"/>
        </a:xfrm>
      </p:grpSpPr>
      <p:pic>
        <p:nvPicPr>
          <p:cNvPr id="1150" name="Google Shape;1150;p113"/>
          <p:cNvPicPr preferRelativeResize="0"/>
          <p:nvPr/>
        </p:nvPicPr>
        <p:blipFill rotWithShape="1">
          <a:blip r:embed="rId3">
            <a:alphaModFix/>
          </a:blip>
          <a:srcRect b="52033" l="0" r="0" t="0"/>
          <a:stretch/>
        </p:blipFill>
        <p:spPr>
          <a:xfrm>
            <a:off x="4213000" y="309681"/>
            <a:ext cx="4231500" cy="2198500"/>
          </a:xfrm>
          <a:prstGeom prst="rect">
            <a:avLst/>
          </a:prstGeom>
          <a:noFill/>
          <a:ln>
            <a:noFill/>
          </a:ln>
        </p:spPr>
      </p:pic>
      <p:sp>
        <p:nvSpPr>
          <p:cNvPr id="1151" name="Google Shape;1151;p113"/>
          <p:cNvSpPr txBox="1"/>
          <p:nvPr/>
        </p:nvSpPr>
        <p:spPr>
          <a:xfrm>
            <a:off x="389525" y="363625"/>
            <a:ext cx="3121800" cy="109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t>Tau's normal function is stabilizing microtubules inside of neurons</a:t>
            </a:r>
            <a:endParaRPr sz="1800"/>
          </a:p>
        </p:txBody>
      </p:sp>
      <p:pic>
        <p:nvPicPr>
          <p:cNvPr id="1152" name="Google Shape;1152;p113"/>
          <p:cNvPicPr preferRelativeResize="0"/>
          <p:nvPr/>
        </p:nvPicPr>
        <p:blipFill>
          <a:blip r:embed="rId4">
            <a:alphaModFix/>
          </a:blip>
          <a:stretch>
            <a:fillRect/>
          </a:stretch>
        </p:blipFill>
        <p:spPr>
          <a:xfrm rot="-9796872">
            <a:off x="7614547" y="2540789"/>
            <a:ext cx="265853" cy="265836"/>
          </a:xfrm>
          <a:prstGeom prst="rect">
            <a:avLst/>
          </a:prstGeom>
          <a:noFill/>
          <a:ln>
            <a:noFill/>
          </a:ln>
        </p:spPr>
      </p:pic>
      <p:pic>
        <p:nvPicPr>
          <p:cNvPr id="1153" name="Google Shape;1153;p113"/>
          <p:cNvPicPr preferRelativeResize="0"/>
          <p:nvPr/>
        </p:nvPicPr>
        <p:blipFill>
          <a:blip r:embed="rId4">
            <a:alphaModFix/>
          </a:blip>
          <a:stretch>
            <a:fillRect/>
          </a:stretch>
        </p:blipFill>
        <p:spPr>
          <a:xfrm rot="-9796872">
            <a:off x="7322272" y="2438826"/>
            <a:ext cx="265853" cy="265836"/>
          </a:xfrm>
          <a:prstGeom prst="rect">
            <a:avLst/>
          </a:prstGeom>
          <a:noFill/>
          <a:ln>
            <a:noFill/>
          </a:ln>
        </p:spPr>
      </p:pic>
      <p:pic>
        <p:nvPicPr>
          <p:cNvPr id="1154" name="Google Shape;1154;p113"/>
          <p:cNvPicPr preferRelativeResize="0"/>
          <p:nvPr/>
        </p:nvPicPr>
        <p:blipFill>
          <a:blip r:embed="rId4">
            <a:alphaModFix/>
          </a:blip>
          <a:stretch>
            <a:fillRect/>
          </a:stretch>
        </p:blipFill>
        <p:spPr>
          <a:xfrm rot="-340803">
            <a:off x="6899797" y="1655589"/>
            <a:ext cx="265852" cy="265836"/>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8" name="Shape 1158"/>
        <p:cNvGrpSpPr/>
        <p:nvPr/>
      </p:nvGrpSpPr>
      <p:grpSpPr>
        <a:xfrm>
          <a:off x="0" y="0"/>
          <a:ext cx="0" cy="0"/>
          <a:chOff x="0" y="0"/>
          <a:chExt cx="0" cy="0"/>
        </a:xfrm>
      </p:grpSpPr>
      <p:pic>
        <p:nvPicPr>
          <p:cNvPr id="1159" name="Google Shape;1159;p114"/>
          <p:cNvPicPr preferRelativeResize="0"/>
          <p:nvPr/>
        </p:nvPicPr>
        <p:blipFill>
          <a:blip r:embed="rId3">
            <a:alphaModFix/>
          </a:blip>
          <a:stretch>
            <a:fillRect/>
          </a:stretch>
        </p:blipFill>
        <p:spPr>
          <a:xfrm>
            <a:off x="4213000" y="309687"/>
            <a:ext cx="4231500" cy="4583513"/>
          </a:xfrm>
          <a:prstGeom prst="rect">
            <a:avLst/>
          </a:prstGeom>
          <a:noFill/>
          <a:ln>
            <a:noFill/>
          </a:ln>
        </p:spPr>
      </p:pic>
      <p:sp>
        <p:nvSpPr>
          <p:cNvPr id="1160" name="Google Shape;1160;p114"/>
          <p:cNvSpPr txBox="1"/>
          <p:nvPr/>
        </p:nvSpPr>
        <p:spPr>
          <a:xfrm>
            <a:off x="389525" y="363625"/>
            <a:ext cx="3121800" cy="109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t>Tau's normal function is stabilizing microtubules inside of neurons</a:t>
            </a:r>
            <a:endParaRPr sz="1800"/>
          </a:p>
        </p:txBody>
      </p:sp>
      <p:pic>
        <p:nvPicPr>
          <p:cNvPr id="1161" name="Google Shape;1161;p114"/>
          <p:cNvPicPr preferRelativeResize="0"/>
          <p:nvPr/>
        </p:nvPicPr>
        <p:blipFill>
          <a:blip r:embed="rId4">
            <a:alphaModFix/>
          </a:blip>
          <a:stretch>
            <a:fillRect/>
          </a:stretch>
        </p:blipFill>
        <p:spPr>
          <a:xfrm rot="-9796872">
            <a:off x="7614547" y="2540789"/>
            <a:ext cx="265853" cy="265836"/>
          </a:xfrm>
          <a:prstGeom prst="rect">
            <a:avLst/>
          </a:prstGeom>
          <a:noFill/>
          <a:ln>
            <a:noFill/>
          </a:ln>
        </p:spPr>
      </p:pic>
      <p:pic>
        <p:nvPicPr>
          <p:cNvPr id="1162" name="Google Shape;1162;p114"/>
          <p:cNvPicPr preferRelativeResize="0"/>
          <p:nvPr/>
        </p:nvPicPr>
        <p:blipFill>
          <a:blip r:embed="rId4">
            <a:alphaModFix/>
          </a:blip>
          <a:stretch>
            <a:fillRect/>
          </a:stretch>
        </p:blipFill>
        <p:spPr>
          <a:xfrm rot="-9796872">
            <a:off x="7322272" y="2438826"/>
            <a:ext cx="265853" cy="265836"/>
          </a:xfrm>
          <a:prstGeom prst="rect">
            <a:avLst/>
          </a:prstGeom>
          <a:noFill/>
          <a:ln>
            <a:noFill/>
          </a:ln>
        </p:spPr>
      </p:pic>
      <p:pic>
        <p:nvPicPr>
          <p:cNvPr id="1163" name="Google Shape;1163;p114"/>
          <p:cNvPicPr preferRelativeResize="0"/>
          <p:nvPr/>
        </p:nvPicPr>
        <p:blipFill>
          <a:blip r:embed="rId4">
            <a:alphaModFix/>
          </a:blip>
          <a:stretch>
            <a:fillRect/>
          </a:stretch>
        </p:blipFill>
        <p:spPr>
          <a:xfrm rot="-340803">
            <a:off x="6899797" y="1655589"/>
            <a:ext cx="265852" cy="265836"/>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pic>
        <p:nvPicPr>
          <p:cNvPr id="1168" name="Google Shape;1168;p115"/>
          <p:cNvPicPr preferRelativeResize="0"/>
          <p:nvPr/>
        </p:nvPicPr>
        <p:blipFill>
          <a:blip r:embed="rId3">
            <a:alphaModFix/>
          </a:blip>
          <a:stretch>
            <a:fillRect/>
          </a:stretch>
        </p:blipFill>
        <p:spPr>
          <a:xfrm>
            <a:off x="4213000" y="309687"/>
            <a:ext cx="4231500" cy="4583513"/>
          </a:xfrm>
          <a:prstGeom prst="rect">
            <a:avLst/>
          </a:prstGeom>
          <a:noFill/>
          <a:ln>
            <a:noFill/>
          </a:ln>
        </p:spPr>
      </p:pic>
      <p:sp>
        <p:nvSpPr>
          <p:cNvPr id="1169" name="Google Shape;1169;p115"/>
          <p:cNvSpPr txBox="1"/>
          <p:nvPr/>
        </p:nvSpPr>
        <p:spPr>
          <a:xfrm>
            <a:off x="389525" y="363625"/>
            <a:ext cx="3121800" cy="109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t>Tau's normal function is stabilizing microtubules inside of neurons</a:t>
            </a:r>
            <a:endParaRPr sz="1800"/>
          </a:p>
        </p:txBody>
      </p:sp>
      <p:pic>
        <p:nvPicPr>
          <p:cNvPr id="1170" name="Google Shape;1170;p115"/>
          <p:cNvPicPr preferRelativeResize="0"/>
          <p:nvPr/>
        </p:nvPicPr>
        <p:blipFill>
          <a:blip r:embed="rId4">
            <a:alphaModFix/>
          </a:blip>
          <a:stretch>
            <a:fillRect/>
          </a:stretch>
        </p:blipFill>
        <p:spPr>
          <a:xfrm rot="-9796872">
            <a:off x="7614547" y="2540789"/>
            <a:ext cx="265853" cy="265836"/>
          </a:xfrm>
          <a:prstGeom prst="rect">
            <a:avLst/>
          </a:prstGeom>
          <a:noFill/>
          <a:ln>
            <a:noFill/>
          </a:ln>
        </p:spPr>
      </p:pic>
      <p:pic>
        <p:nvPicPr>
          <p:cNvPr id="1171" name="Google Shape;1171;p115"/>
          <p:cNvPicPr preferRelativeResize="0"/>
          <p:nvPr/>
        </p:nvPicPr>
        <p:blipFill>
          <a:blip r:embed="rId4">
            <a:alphaModFix/>
          </a:blip>
          <a:stretch>
            <a:fillRect/>
          </a:stretch>
        </p:blipFill>
        <p:spPr>
          <a:xfrm rot="-9796872">
            <a:off x="7322272" y="2438826"/>
            <a:ext cx="265853" cy="265836"/>
          </a:xfrm>
          <a:prstGeom prst="rect">
            <a:avLst/>
          </a:prstGeom>
          <a:noFill/>
          <a:ln>
            <a:noFill/>
          </a:ln>
        </p:spPr>
      </p:pic>
      <p:pic>
        <p:nvPicPr>
          <p:cNvPr id="1172" name="Google Shape;1172;p115"/>
          <p:cNvPicPr preferRelativeResize="0"/>
          <p:nvPr/>
        </p:nvPicPr>
        <p:blipFill>
          <a:blip r:embed="rId4">
            <a:alphaModFix/>
          </a:blip>
          <a:stretch>
            <a:fillRect/>
          </a:stretch>
        </p:blipFill>
        <p:spPr>
          <a:xfrm rot="-340803">
            <a:off x="6899797" y="1655589"/>
            <a:ext cx="265852" cy="265836"/>
          </a:xfrm>
          <a:prstGeom prst="rect">
            <a:avLst/>
          </a:prstGeom>
          <a:noFill/>
          <a:ln>
            <a:noFill/>
          </a:ln>
        </p:spPr>
      </p:pic>
      <p:grpSp>
        <p:nvGrpSpPr>
          <p:cNvPr id="1173" name="Google Shape;1173;p115"/>
          <p:cNvGrpSpPr/>
          <p:nvPr/>
        </p:nvGrpSpPr>
        <p:grpSpPr>
          <a:xfrm>
            <a:off x="8226079" y="3022697"/>
            <a:ext cx="533752" cy="574751"/>
            <a:chOff x="5873695" y="578656"/>
            <a:chExt cx="3534779" cy="3806300"/>
          </a:xfrm>
        </p:grpSpPr>
        <p:pic>
          <p:nvPicPr>
            <p:cNvPr id="1174" name="Google Shape;1174;p115"/>
            <p:cNvPicPr preferRelativeResize="0"/>
            <p:nvPr/>
          </p:nvPicPr>
          <p:blipFill>
            <a:blip r:embed="rId5">
              <a:alphaModFix/>
            </a:blip>
            <a:stretch>
              <a:fillRect/>
            </a:stretch>
          </p:blipFill>
          <p:spPr>
            <a:xfrm rot="8100000">
              <a:off x="6979757" y="1079250"/>
              <a:ext cx="1270300" cy="1807100"/>
            </a:xfrm>
            <a:prstGeom prst="rect">
              <a:avLst/>
            </a:prstGeom>
            <a:noFill/>
            <a:ln>
              <a:noFill/>
            </a:ln>
          </p:spPr>
        </p:pic>
        <p:grpSp>
          <p:nvGrpSpPr>
            <p:cNvPr id="1175" name="Google Shape;1175;p115"/>
            <p:cNvGrpSpPr/>
            <p:nvPr/>
          </p:nvGrpSpPr>
          <p:grpSpPr>
            <a:xfrm>
              <a:off x="7338921" y="850163"/>
              <a:ext cx="420245" cy="3443180"/>
              <a:chOff x="7763196" y="219950"/>
              <a:chExt cx="420245" cy="3443180"/>
            </a:xfrm>
          </p:grpSpPr>
          <p:pic>
            <p:nvPicPr>
              <p:cNvPr id="1176" name="Google Shape;1176;p115"/>
              <p:cNvPicPr preferRelativeResize="0"/>
              <p:nvPr/>
            </p:nvPicPr>
            <p:blipFill rotWithShape="1">
              <a:blip r:embed="rId5">
                <a:alphaModFix/>
              </a:blip>
              <a:srcRect b="0" l="80099" r="0" t="0"/>
              <a:stretch/>
            </p:blipFill>
            <p:spPr>
              <a:xfrm>
                <a:off x="7930641" y="1856030"/>
                <a:ext cx="252800" cy="1807100"/>
              </a:xfrm>
              <a:prstGeom prst="rect">
                <a:avLst/>
              </a:prstGeom>
              <a:noFill/>
              <a:ln>
                <a:noFill/>
              </a:ln>
            </p:spPr>
          </p:pic>
          <p:pic>
            <p:nvPicPr>
              <p:cNvPr id="1177" name="Google Shape;1177;p115"/>
              <p:cNvPicPr preferRelativeResize="0"/>
              <p:nvPr/>
            </p:nvPicPr>
            <p:blipFill rotWithShape="1">
              <a:blip r:embed="rId5">
                <a:alphaModFix/>
              </a:blip>
              <a:srcRect b="0" l="80099" r="0" t="0"/>
              <a:stretch/>
            </p:blipFill>
            <p:spPr>
              <a:xfrm rot="10800000">
                <a:off x="7763196" y="219950"/>
                <a:ext cx="252800" cy="1807100"/>
              </a:xfrm>
              <a:prstGeom prst="rect">
                <a:avLst/>
              </a:prstGeom>
              <a:noFill/>
              <a:ln>
                <a:noFill/>
              </a:ln>
            </p:spPr>
          </p:pic>
        </p:grpSp>
        <p:pic>
          <p:nvPicPr>
            <p:cNvPr id="1178" name="Google Shape;1178;p115"/>
            <p:cNvPicPr preferRelativeResize="0"/>
            <p:nvPr/>
          </p:nvPicPr>
          <p:blipFill>
            <a:blip r:embed="rId5">
              <a:alphaModFix/>
            </a:blip>
            <a:stretch>
              <a:fillRect/>
            </a:stretch>
          </p:blipFill>
          <p:spPr>
            <a:xfrm rot="1293548">
              <a:off x="6913907" y="2343275"/>
              <a:ext cx="1270300" cy="1807100"/>
            </a:xfrm>
            <a:prstGeom prst="rect">
              <a:avLst/>
            </a:prstGeom>
            <a:noFill/>
            <a:ln>
              <a:noFill/>
            </a:ln>
          </p:spPr>
        </p:pic>
        <p:pic>
          <p:nvPicPr>
            <p:cNvPr id="1179" name="Google Shape;1179;p115"/>
            <p:cNvPicPr preferRelativeResize="0"/>
            <p:nvPr/>
          </p:nvPicPr>
          <p:blipFill>
            <a:blip r:embed="rId5">
              <a:alphaModFix/>
            </a:blip>
            <a:stretch>
              <a:fillRect/>
            </a:stretch>
          </p:blipFill>
          <p:spPr>
            <a:xfrm rot="4981584">
              <a:off x="6734007" y="1812175"/>
              <a:ext cx="1270300" cy="1807100"/>
            </a:xfrm>
            <a:prstGeom prst="rect">
              <a:avLst/>
            </a:prstGeom>
            <a:noFill/>
            <a:ln>
              <a:noFill/>
            </a:ln>
          </p:spPr>
        </p:pic>
        <p:grpSp>
          <p:nvGrpSpPr>
            <p:cNvPr id="1180" name="Google Shape;1180;p115"/>
            <p:cNvGrpSpPr/>
            <p:nvPr/>
          </p:nvGrpSpPr>
          <p:grpSpPr>
            <a:xfrm rot="-2700000">
              <a:off x="6902817" y="856367"/>
              <a:ext cx="1476534" cy="3522398"/>
              <a:chOff x="6025549" y="1621068"/>
              <a:chExt cx="1476548" cy="3522432"/>
            </a:xfrm>
          </p:grpSpPr>
          <p:pic>
            <p:nvPicPr>
              <p:cNvPr id="1181" name="Google Shape;1181;p115"/>
              <p:cNvPicPr preferRelativeResize="0"/>
              <p:nvPr/>
            </p:nvPicPr>
            <p:blipFill rotWithShape="1">
              <a:blip r:embed="rId5">
                <a:alphaModFix/>
              </a:blip>
              <a:srcRect b="0" l="31228" r="0" t="0"/>
              <a:stretch/>
            </p:blipFill>
            <p:spPr>
              <a:xfrm rot="1293512">
                <a:off x="6327013" y="3239118"/>
                <a:ext cx="873619" cy="1807090"/>
              </a:xfrm>
              <a:prstGeom prst="rect">
                <a:avLst/>
              </a:prstGeom>
              <a:noFill/>
              <a:ln>
                <a:noFill/>
              </a:ln>
            </p:spPr>
          </p:pic>
          <p:pic>
            <p:nvPicPr>
              <p:cNvPr id="1182" name="Google Shape;1182;p115"/>
              <p:cNvPicPr preferRelativeResize="0"/>
              <p:nvPr/>
            </p:nvPicPr>
            <p:blipFill rotWithShape="1">
              <a:blip r:embed="rId5">
                <a:alphaModFix/>
              </a:blip>
              <a:srcRect b="0" l="71255" r="0" t="0"/>
              <a:stretch/>
            </p:blipFill>
            <p:spPr>
              <a:xfrm rot="-9506469">
                <a:off x="6767916" y="1630126"/>
                <a:ext cx="373084" cy="1700499"/>
              </a:xfrm>
              <a:prstGeom prst="rect">
                <a:avLst/>
              </a:prstGeom>
              <a:noFill/>
              <a:ln>
                <a:noFill/>
              </a:ln>
            </p:spPr>
          </p:pic>
        </p:grpSp>
        <p:grpSp>
          <p:nvGrpSpPr>
            <p:cNvPr id="1183" name="Google Shape;1183;p115"/>
            <p:cNvGrpSpPr/>
            <p:nvPr/>
          </p:nvGrpSpPr>
          <p:grpSpPr>
            <a:xfrm rot="1079571">
              <a:off x="6757006" y="720576"/>
              <a:ext cx="1476556" cy="3522451"/>
              <a:chOff x="6025549" y="1621068"/>
              <a:chExt cx="1476548" cy="3522432"/>
            </a:xfrm>
          </p:grpSpPr>
          <p:pic>
            <p:nvPicPr>
              <p:cNvPr id="1184" name="Google Shape;1184;p115"/>
              <p:cNvPicPr preferRelativeResize="0"/>
              <p:nvPr/>
            </p:nvPicPr>
            <p:blipFill rotWithShape="1">
              <a:blip r:embed="rId5">
                <a:alphaModFix/>
              </a:blip>
              <a:srcRect b="0" l="31228" r="0" t="0"/>
              <a:stretch/>
            </p:blipFill>
            <p:spPr>
              <a:xfrm rot="1293512">
                <a:off x="6327013" y="3239118"/>
                <a:ext cx="873619" cy="1807090"/>
              </a:xfrm>
              <a:prstGeom prst="rect">
                <a:avLst/>
              </a:prstGeom>
              <a:noFill/>
              <a:ln>
                <a:noFill/>
              </a:ln>
            </p:spPr>
          </p:pic>
          <p:pic>
            <p:nvPicPr>
              <p:cNvPr id="1185" name="Google Shape;1185;p115"/>
              <p:cNvPicPr preferRelativeResize="0"/>
              <p:nvPr/>
            </p:nvPicPr>
            <p:blipFill rotWithShape="1">
              <a:blip r:embed="rId5">
                <a:alphaModFix/>
              </a:blip>
              <a:srcRect b="0" l="71255" r="0" t="0"/>
              <a:stretch/>
            </p:blipFill>
            <p:spPr>
              <a:xfrm rot="-9506469">
                <a:off x="6767916" y="1630126"/>
                <a:ext cx="373084" cy="1700499"/>
              </a:xfrm>
              <a:prstGeom prst="rect">
                <a:avLst/>
              </a:prstGeom>
              <a:noFill/>
              <a:ln>
                <a:noFill/>
              </a:ln>
            </p:spPr>
          </p:pic>
        </p:grpSp>
      </p:grpSp>
      <p:grpSp>
        <p:nvGrpSpPr>
          <p:cNvPr id="1186" name="Google Shape;1186;p115"/>
          <p:cNvGrpSpPr/>
          <p:nvPr/>
        </p:nvGrpSpPr>
        <p:grpSpPr>
          <a:xfrm>
            <a:off x="7663628" y="3131759"/>
            <a:ext cx="331209" cy="356650"/>
            <a:chOff x="5873695" y="578656"/>
            <a:chExt cx="3534779" cy="3806300"/>
          </a:xfrm>
        </p:grpSpPr>
        <p:pic>
          <p:nvPicPr>
            <p:cNvPr id="1187" name="Google Shape;1187;p115"/>
            <p:cNvPicPr preferRelativeResize="0"/>
            <p:nvPr/>
          </p:nvPicPr>
          <p:blipFill>
            <a:blip r:embed="rId5">
              <a:alphaModFix/>
            </a:blip>
            <a:stretch>
              <a:fillRect/>
            </a:stretch>
          </p:blipFill>
          <p:spPr>
            <a:xfrm rot="8100000">
              <a:off x="6979757" y="1079250"/>
              <a:ext cx="1270300" cy="1807100"/>
            </a:xfrm>
            <a:prstGeom prst="rect">
              <a:avLst/>
            </a:prstGeom>
            <a:noFill/>
            <a:ln>
              <a:noFill/>
            </a:ln>
          </p:spPr>
        </p:pic>
        <p:grpSp>
          <p:nvGrpSpPr>
            <p:cNvPr id="1188" name="Google Shape;1188;p115"/>
            <p:cNvGrpSpPr/>
            <p:nvPr/>
          </p:nvGrpSpPr>
          <p:grpSpPr>
            <a:xfrm>
              <a:off x="7338921" y="850163"/>
              <a:ext cx="420245" cy="3443180"/>
              <a:chOff x="7763196" y="219950"/>
              <a:chExt cx="420245" cy="3443180"/>
            </a:xfrm>
          </p:grpSpPr>
          <p:pic>
            <p:nvPicPr>
              <p:cNvPr id="1189" name="Google Shape;1189;p115"/>
              <p:cNvPicPr preferRelativeResize="0"/>
              <p:nvPr/>
            </p:nvPicPr>
            <p:blipFill rotWithShape="1">
              <a:blip r:embed="rId5">
                <a:alphaModFix/>
              </a:blip>
              <a:srcRect b="0" l="80099" r="0" t="0"/>
              <a:stretch/>
            </p:blipFill>
            <p:spPr>
              <a:xfrm>
                <a:off x="7930641" y="1856030"/>
                <a:ext cx="252800" cy="1807100"/>
              </a:xfrm>
              <a:prstGeom prst="rect">
                <a:avLst/>
              </a:prstGeom>
              <a:noFill/>
              <a:ln>
                <a:noFill/>
              </a:ln>
            </p:spPr>
          </p:pic>
          <p:pic>
            <p:nvPicPr>
              <p:cNvPr id="1190" name="Google Shape;1190;p115"/>
              <p:cNvPicPr preferRelativeResize="0"/>
              <p:nvPr/>
            </p:nvPicPr>
            <p:blipFill rotWithShape="1">
              <a:blip r:embed="rId5">
                <a:alphaModFix/>
              </a:blip>
              <a:srcRect b="0" l="80099" r="0" t="0"/>
              <a:stretch/>
            </p:blipFill>
            <p:spPr>
              <a:xfrm rot="10800000">
                <a:off x="7763196" y="219950"/>
                <a:ext cx="252800" cy="1807100"/>
              </a:xfrm>
              <a:prstGeom prst="rect">
                <a:avLst/>
              </a:prstGeom>
              <a:noFill/>
              <a:ln>
                <a:noFill/>
              </a:ln>
            </p:spPr>
          </p:pic>
        </p:grpSp>
        <p:pic>
          <p:nvPicPr>
            <p:cNvPr id="1191" name="Google Shape;1191;p115"/>
            <p:cNvPicPr preferRelativeResize="0"/>
            <p:nvPr/>
          </p:nvPicPr>
          <p:blipFill>
            <a:blip r:embed="rId5">
              <a:alphaModFix/>
            </a:blip>
            <a:stretch>
              <a:fillRect/>
            </a:stretch>
          </p:blipFill>
          <p:spPr>
            <a:xfrm rot="1293548">
              <a:off x="6913907" y="2343275"/>
              <a:ext cx="1270300" cy="1807100"/>
            </a:xfrm>
            <a:prstGeom prst="rect">
              <a:avLst/>
            </a:prstGeom>
            <a:noFill/>
            <a:ln>
              <a:noFill/>
            </a:ln>
          </p:spPr>
        </p:pic>
        <p:pic>
          <p:nvPicPr>
            <p:cNvPr id="1192" name="Google Shape;1192;p115"/>
            <p:cNvPicPr preferRelativeResize="0"/>
            <p:nvPr/>
          </p:nvPicPr>
          <p:blipFill>
            <a:blip r:embed="rId5">
              <a:alphaModFix/>
            </a:blip>
            <a:stretch>
              <a:fillRect/>
            </a:stretch>
          </p:blipFill>
          <p:spPr>
            <a:xfrm rot="4981584">
              <a:off x="6734007" y="1812175"/>
              <a:ext cx="1270300" cy="1807100"/>
            </a:xfrm>
            <a:prstGeom prst="rect">
              <a:avLst/>
            </a:prstGeom>
            <a:noFill/>
            <a:ln>
              <a:noFill/>
            </a:ln>
          </p:spPr>
        </p:pic>
        <p:grpSp>
          <p:nvGrpSpPr>
            <p:cNvPr id="1193" name="Google Shape;1193;p115"/>
            <p:cNvGrpSpPr/>
            <p:nvPr/>
          </p:nvGrpSpPr>
          <p:grpSpPr>
            <a:xfrm rot="-2700000">
              <a:off x="6902817" y="856367"/>
              <a:ext cx="1476534" cy="3522398"/>
              <a:chOff x="6025549" y="1621068"/>
              <a:chExt cx="1476548" cy="3522432"/>
            </a:xfrm>
          </p:grpSpPr>
          <p:pic>
            <p:nvPicPr>
              <p:cNvPr id="1194" name="Google Shape;1194;p115"/>
              <p:cNvPicPr preferRelativeResize="0"/>
              <p:nvPr/>
            </p:nvPicPr>
            <p:blipFill rotWithShape="1">
              <a:blip r:embed="rId5">
                <a:alphaModFix/>
              </a:blip>
              <a:srcRect b="0" l="31228" r="0" t="0"/>
              <a:stretch/>
            </p:blipFill>
            <p:spPr>
              <a:xfrm rot="1293512">
                <a:off x="6327013" y="3239118"/>
                <a:ext cx="873619" cy="1807090"/>
              </a:xfrm>
              <a:prstGeom prst="rect">
                <a:avLst/>
              </a:prstGeom>
              <a:noFill/>
              <a:ln>
                <a:noFill/>
              </a:ln>
            </p:spPr>
          </p:pic>
          <p:pic>
            <p:nvPicPr>
              <p:cNvPr id="1195" name="Google Shape;1195;p115"/>
              <p:cNvPicPr preferRelativeResize="0"/>
              <p:nvPr/>
            </p:nvPicPr>
            <p:blipFill rotWithShape="1">
              <a:blip r:embed="rId5">
                <a:alphaModFix/>
              </a:blip>
              <a:srcRect b="0" l="71255" r="0" t="0"/>
              <a:stretch/>
            </p:blipFill>
            <p:spPr>
              <a:xfrm rot="-9506469">
                <a:off x="6767916" y="1630126"/>
                <a:ext cx="373084" cy="1700499"/>
              </a:xfrm>
              <a:prstGeom prst="rect">
                <a:avLst/>
              </a:prstGeom>
              <a:noFill/>
              <a:ln>
                <a:noFill/>
              </a:ln>
            </p:spPr>
          </p:pic>
        </p:grpSp>
        <p:grpSp>
          <p:nvGrpSpPr>
            <p:cNvPr id="1196" name="Google Shape;1196;p115"/>
            <p:cNvGrpSpPr/>
            <p:nvPr/>
          </p:nvGrpSpPr>
          <p:grpSpPr>
            <a:xfrm rot="1079571">
              <a:off x="6757006" y="720576"/>
              <a:ext cx="1476556" cy="3522451"/>
              <a:chOff x="6025549" y="1621068"/>
              <a:chExt cx="1476548" cy="3522432"/>
            </a:xfrm>
          </p:grpSpPr>
          <p:pic>
            <p:nvPicPr>
              <p:cNvPr id="1197" name="Google Shape;1197;p115"/>
              <p:cNvPicPr preferRelativeResize="0"/>
              <p:nvPr/>
            </p:nvPicPr>
            <p:blipFill rotWithShape="1">
              <a:blip r:embed="rId5">
                <a:alphaModFix/>
              </a:blip>
              <a:srcRect b="0" l="31228" r="0" t="0"/>
              <a:stretch/>
            </p:blipFill>
            <p:spPr>
              <a:xfrm rot="1293512">
                <a:off x="6327013" y="3239118"/>
                <a:ext cx="873619" cy="1807090"/>
              </a:xfrm>
              <a:prstGeom prst="rect">
                <a:avLst/>
              </a:prstGeom>
              <a:noFill/>
              <a:ln>
                <a:noFill/>
              </a:ln>
            </p:spPr>
          </p:pic>
          <p:pic>
            <p:nvPicPr>
              <p:cNvPr id="1198" name="Google Shape;1198;p115"/>
              <p:cNvPicPr preferRelativeResize="0"/>
              <p:nvPr/>
            </p:nvPicPr>
            <p:blipFill rotWithShape="1">
              <a:blip r:embed="rId5">
                <a:alphaModFix/>
              </a:blip>
              <a:srcRect b="0" l="71255" r="0" t="0"/>
              <a:stretch/>
            </p:blipFill>
            <p:spPr>
              <a:xfrm rot="-9506469">
                <a:off x="6767916" y="1630126"/>
                <a:ext cx="373084" cy="1700499"/>
              </a:xfrm>
              <a:prstGeom prst="rect">
                <a:avLst/>
              </a:prstGeom>
              <a:noFill/>
              <a:ln>
                <a:noFill/>
              </a:ln>
            </p:spPr>
          </p:pic>
        </p:grpSp>
      </p:gr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2" name="Shape 1202"/>
        <p:cNvGrpSpPr/>
        <p:nvPr/>
      </p:nvGrpSpPr>
      <p:grpSpPr>
        <a:xfrm>
          <a:off x="0" y="0"/>
          <a:ext cx="0" cy="0"/>
          <a:chOff x="0" y="0"/>
          <a:chExt cx="0" cy="0"/>
        </a:xfrm>
      </p:grpSpPr>
      <p:sp>
        <p:nvSpPr>
          <p:cNvPr id="1203" name="Google Shape;1203;p116"/>
          <p:cNvSpPr/>
          <p:nvPr/>
        </p:nvSpPr>
        <p:spPr>
          <a:xfrm>
            <a:off x="4715100" y="1554350"/>
            <a:ext cx="2265000" cy="21408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04" name="Google Shape;1204;p116"/>
          <p:cNvSpPr/>
          <p:nvPr/>
        </p:nvSpPr>
        <p:spPr>
          <a:xfrm>
            <a:off x="1933375" y="1554350"/>
            <a:ext cx="2265000" cy="21408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205" name="Google Shape;1205;p116"/>
          <p:cNvPicPr preferRelativeResize="0"/>
          <p:nvPr/>
        </p:nvPicPr>
        <p:blipFill>
          <a:blip r:embed="rId3">
            <a:alphaModFix/>
          </a:blip>
          <a:stretch>
            <a:fillRect/>
          </a:stretch>
        </p:blipFill>
        <p:spPr>
          <a:xfrm>
            <a:off x="2442887" y="1781188"/>
            <a:ext cx="1245971" cy="1262575"/>
          </a:xfrm>
          <a:prstGeom prst="rect">
            <a:avLst/>
          </a:prstGeom>
          <a:noFill/>
          <a:ln>
            <a:noFill/>
          </a:ln>
        </p:spPr>
      </p:pic>
      <p:sp>
        <p:nvSpPr>
          <p:cNvPr id="1206" name="Google Shape;1206;p116"/>
          <p:cNvSpPr txBox="1"/>
          <p:nvPr/>
        </p:nvSpPr>
        <p:spPr>
          <a:xfrm>
            <a:off x="2172700" y="3177200"/>
            <a:ext cx="19863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t>Amyloid β plaques</a:t>
            </a:r>
            <a:endParaRPr sz="1000"/>
          </a:p>
        </p:txBody>
      </p:sp>
      <p:grpSp>
        <p:nvGrpSpPr>
          <p:cNvPr id="1207" name="Google Shape;1207;p116"/>
          <p:cNvGrpSpPr/>
          <p:nvPr/>
        </p:nvGrpSpPr>
        <p:grpSpPr>
          <a:xfrm>
            <a:off x="5320914" y="1738805"/>
            <a:ext cx="1053364" cy="1134277"/>
            <a:chOff x="5873695" y="578656"/>
            <a:chExt cx="3534779" cy="3806300"/>
          </a:xfrm>
        </p:grpSpPr>
        <p:pic>
          <p:nvPicPr>
            <p:cNvPr id="1208" name="Google Shape;1208;p116"/>
            <p:cNvPicPr preferRelativeResize="0"/>
            <p:nvPr/>
          </p:nvPicPr>
          <p:blipFill>
            <a:blip r:embed="rId4">
              <a:alphaModFix/>
            </a:blip>
            <a:stretch>
              <a:fillRect/>
            </a:stretch>
          </p:blipFill>
          <p:spPr>
            <a:xfrm rot="8100000">
              <a:off x="6979757" y="1079250"/>
              <a:ext cx="1270300" cy="1807100"/>
            </a:xfrm>
            <a:prstGeom prst="rect">
              <a:avLst/>
            </a:prstGeom>
            <a:noFill/>
            <a:ln>
              <a:noFill/>
            </a:ln>
          </p:spPr>
        </p:pic>
        <p:grpSp>
          <p:nvGrpSpPr>
            <p:cNvPr id="1209" name="Google Shape;1209;p116"/>
            <p:cNvGrpSpPr/>
            <p:nvPr/>
          </p:nvGrpSpPr>
          <p:grpSpPr>
            <a:xfrm>
              <a:off x="7338921" y="850163"/>
              <a:ext cx="420245" cy="3443180"/>
              <a:chOff x="7763196" y="219950"/>
              <a:chExt cx="420245" cy="3443180"/>
            </a:xfrm>
          </p:grpSpPr>
          <p:pic>
            <p:nvPicPr>
              <p:cNvPr id="1210" name="Google Shape;1210;p116"/>
              <p:cNvPicPr preferRelativeResize="0"/>
              <p:nvPr/>
            </p:nvPicPr>
            <p:blipFill rotWithShape="1">
              <a:blip r:embed="rId4">
                <a:alphaModFix/>
              </a:blip>
              <a:srcRect b="0" l="80099" r="0" t="0"/>
              <a:stretch/>
            </p:blipFill>
            <p:spPr>
              <a:xfrm>
                <a:off x="7930641" y="1856030"/>
                <a:ext cx="252800" cy="1807100"/>
              </a:xfrm>
              <a:prstGeom prst="rect">
                <a:avLst/>
              </a:prstGeom>
              <a:noFill/>
              <a:ln>
                <a:noFill/>
              </a:ln>
            </p:spPr>
          </p:pic>
          <p:pic>
            <p:nvPicPr>
              <p:cNvPr id="1211" name="Google Shape;1211;p116"/>
              <p:cNvPicPr preferRelativeResize="0"/>
              <p:nvPr/>
            </p:nvPicPr>
            <p:blipFill rotWithShape="1">
              <a:blip r:embed="rId4">
                <a:alphaModFix/>
              </a:blip>
              <a:srcRect b="0" l="80099" r="0" t="0"/>
              <a:stretch/>
            </p:blipFill>
            <p:spPr>
              <a:xfrm rot="10800000">
                <a:off x="7763196" y="219950"/>
                <a:ext cx="252800" cy="1807100"/>
              </a:xfrm>
              <a:prstGeom prst="rect">
                <a:avLst/>
              </a:prstGeom>
              <a:noFill/>
              <a:ln>
                <a:noFill/>
              </a:ln>
            </p:spPr>
          </p:pic>
        </p:grpSp>
        <p:pic>
          <p:nvPicPr>
            <p:cNvPr id="1212" name="Google Shape;1212;p116"/>
            <p:cNvPicPr preferRelativeResize="0"/>
            <p:nvPr/>
          </p:nvPicPr>
          <p:blipFill>
            <a:blip r:embed="rId4">
              <a:alphaModFix/>
            </a:blip>
            <a:stretch>
              <a:fillRect/>
            </a:stretch>
          </p:blipFill>
          <p:spPr>
            <a:xfrm rot="1293548">
              <a:off x="6913907" y="2343275"/>
              <a:ext cx="1270300" cy="1807100"/>
            </a:xfrm>
            <a:prstGeom prst="rect">
              <a:avLst/>
            </a:prstGeom>
            <a:noFill/>
            <a:ln>
              <a:noFill/>
            </a:ln>
          </p:spPr>
        </p:pic>
        <p:pic>
          <p:nvPicPr>
            <p:cNvPr id="1213" name="Google Shape;1213;p116"/>
            <p:cNvPicPr preferRelativeResize="0"/>
            <p:nvPr/>
          </p:nvPicPr>
          <p:blipFill>
            <a:blip r:embed="rId4">
              <a:alphaModFix/>
            </a:blip>
            <a:stretch>
              <a:fillRect/>
            </a:stretch>
          </p:blipFill>
          <p:spPr>
            <a:xfrm rot="4981584">
              <a:off x="6734007" y="1812175"/>
              <a:ext cx="1270300" cy="1807100"/>
            </a:xfrm>
            <a:prstGeom prst="rect">
              <a:avLst/>
            </a:prstGeom>
            <a:noFill/>
            <a:ln>
              <a:noFill/>
            </a:ln>
          </p:spPr>
        </p:pic>
        <p:grpSp>
          <p:nvGrpSpPr>
            <p:cNvPr id="1214" name="Google Shape;1214;p116"/>
            <p:cNvGrpSpPr/>
            <p:nvPr/>
          </p:nvGrpSpPr>
          <p:grpSpPr>
            <a:xfrm rot="-2700000">
              <a:off x="6902817" y="856367"/>
              <a:ext cx="1476534" cy="3522398"/>
              <a:chOff x="6025549" y="1621068"/>
              <a:chExt cx="1476548" cy="3522432"/>
            </a:xfrm>
          </p:grpSpPr>
          <p:pic>
            <p:nvPicPr>
              <p:cNvPr id="1215" name="Google Shape;1215;p116"/>
              <p:cNvPicPr preferRelativeResize="0"/>
              <p:nvPr/>
            </p:nvPicPr>
            <p:blipFill rotWithShape="1">
              <a:blip r:embed="rId4">
                <a:alphaModFix/>
              </a:blip>
              <a:srcRect b="0" l="31228" r="0" t="0"/>
              <a:stretch/>
            </p:blipFill>
            <p:spPr>
              <a:xfrm rot="1293512">
                <a:off x="6327013" y="3239118"/>
                <a:ext cx="873619" cy="1807090"/>
              </a:xfrm>
              <a:prstGeom prst="rect">
                <a:avLst/>
              </a:prstGeom>
              <a:noFill/>
              <a:ln>
                <a:noFill/>
              </a:ln>
            </p:spPr>
          </p:pic>
          <p:pic>
            <p:nvPicPr>
              <p:cNvPr id="1216" name="Google Shape;1216;p116"/>
              <p:cNvPicPr preferRelativeResize="0"/>
              <p:nvPr/>
            </p:nvPicPr>
            <p:blipFill rotWithShape="1">
              <a:blip r:embed="rId4">
                <a:alphaModFix/>
              </a:blip>
              <a:srcRect b="0" l="71255" r="0" t="0"/>
              <a:stretch/>
            </p:blipFill>
            <p:spPr>
              <a:xfrm rot="-9506469">
                <a:off x="6767916" y="1630126"/>
                <a:ext cx="373084" cy="1700499"/>
              </a:xfrm>
              <a:prstGeom prst="rect">
                <a:avLst/>
              </a:prstGeom>
              <a:noFill/>
              <a:ln>
                <a:noFill/>
              </a:ln>
            </p:spPr>
          </p:pic>
        </p:grpSp>
        <p:grpSp>
          <p:nvGrpSpPr>
            <p:cNvPr id="1217" name="Google Shape;1217;p116"/>
            <p:cNvGrpSpPr/>
            <p:nvPr/>
          </p:nvGrpSpPr>
          <p:grpSpPr>
            <a:xfrm rot="1079571">
              <a:off x="6757006" y="720576"/>
              <a:ext cx="1476556" cy="3522451"/>
              <a:chOff x="6025549" y="1621068"/>
              <a:chExt cx="1476548" cy="3522432"/>
            </a:xfrm>
          </p:grpSpPr>
          <p:pic>
            <p:nvPicPr>
              <p:cNvPr id="1218" name="Google Shape;1218;p116"/>
              <p:cNvPicPr preferRelativeResize="0"/>
              <p:nvPr/>
            </p:nvPicPr>
            <p:blipFill rotWithShape="1">
              <a:blip r:embed="rId4">
                <a:alphaModFix/>
              </a:blip>
              <a:srcRect b="0" l="31228" r="0" t="0"/>
              <a:stretch/>
            </p:blipFill>
            <p:spPr>
              <a:xfrm rot="1293512">
                <a:off x="6327013" y="3239118"/>
                <a:ext cx="873619" cy="1807090"/>
              </a:xfrm>
              <a:prstGeom prst="rect">
                <a:avLst/>
              </a:prstGeom>
              <a:noFill/>
              <a:ln>
                <a:noFill/>
              </a:ln>
            </p:spPr>
          </p:pic>
          <p:pic>
            <p:nvPicPr>
              <p:cNvPr id="1219" name="Google Shape;1219;p116"/>
              <p:cNvPicPr preferRelativeResize="0"/>
              <p:nvPr/>
            </p:nvPicPr>
            <p:blipFill rotWithShape="1">
              <a:blip r:embed="rId4">
                <a:alphaModFix/>
              </a:blip>
              <a:srcRect b="0" l="71255" r="0" t="0"/>
              <a:stretch/>
            </p:blipFill>
            <p:spPr>
              <a:xfrm rot="-9506469">
                <a:off x="6767916" y="1630126"/>
                <a:ext cx="373084" cy="1700499"/>
              </a:xfrm>
              <a:prstGeom prst="rect">
                <a:avLst/>
              </a:prstGeom>
              <a:noFill/>
              <a:ln>
                <a:noFill/>
              </a:ln>
            </p:spPr>
          </p:pic>
        </p:grpSp>
      </p:grpSp>
      <p:sp>
        <p:nvSpPr>
          <p:cNvPr id="1220" name="Google Shape;1220;p116"/>
          <p:cNvSpPr txBox="1"/>
          <p:nvPr/>
        </p:nvSpPr>
        <p:spPr>
          <a:xfrm>
            <a:off x="4868580" y="2969975"/>
            <a:ext cx="19863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t>Neurofibrillary tangles </a:t>
            </a:r>
            <a:endParaRPr/>
          </a:p>
          <a:p>
            <a:pPr indent="0" lvl="0" marL="0" rtl="0" algn="l">
              <a:lnSpc>
                <a:spcPct val="115000"/>
              </a:lnSpc>
              <a:spcBef>
                <a:spcPts val="0"/>
              </a:spcBef>
              <a:spcAft>
                <a:spcPts val="0"/>
              </a:spcAft>
              <a:buNone/>
            </a:pPr>
            <a:r>
              <a:rPr lang="en"/>
              <a:t>(made of tau protein)</a:t>
            </a:r>
            <a:endParaRPr sz="1000"/>
          </a:p>
        </p:txBody>
      </p:sp>
      <p:sp>
        <p:nvSpPr>
          <p:cNvPr id="1221" name="Google Shape;1221;p116"/>
          <p:cNvSpPr txBox="1"/>
          <p:nvPr/>
        </p:nvSpPr>
        <p:spPr>
          <a:xfrm>
            <a:off x="2699850" y="483700"/>
            <a:ext cx="5545200" cy="615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800"/>
              <a:t>Plaques and tangles</a:t>
            </a:r>
            <a:endParaRPr sz="2400"/>
          </a:p>
        </p:txBody>
      </p:sp>
      <p:sp>
        <p:nvSpPr>
          <p:cNvPr id="1222" name="Google Shape;1222;p116"/>
          <p:cNvSpPr txBox="1"/>
          <p:nvPr/>
        </p:nvSpPr>
        <p:spPr>
          <a:xfrm>
            <a:off x="2918875" y="3949675"/>
            <a:ext cx="5545200" cy="615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800"/>
              <a:t>→ neuronal death</a:t>
            </a:r>
            <a:endParaRPr sz="2400"/>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6" name="Shape 1226"/>
        <p:cNvGrpSpPr/>
        <p:nvPr/>
      </p:nvGrpSpPr>
      <p:grpSpPr>
        <a:xfrm>
          <a:off x="0" y="0"/>
          <a:ext cx="0" cy="0"/>
          <a:chOff x="0" y="0"/>
          <a:chExt cx="0" cy="0"/>
        </a:xfrm>
      </p:grpSpPr>
      <p:sp>
        <p:nvSpPr>
          <p:cNvPr id="1227" name="Google Shape;1227;p117"/>
          <p:cNvSpPr txBox="1"/>
          <p:nvPr/>
        </p:nvSpPr>
        <p:spPr>
          <a:xfrm>
            <a:off x="149175" y="411175"/>
            <a:ext cx="3336000" cy="43869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Clr>
                <a:srgbClr val="1F1F1F"/>
              </a:buClr>
              <a:buSzPts val="1300"/>
              <a:buAutoNum type="arabicPeriod"/>
            </a:pPr>
            <a:r>
              <a:rPr lang="en" sz="1300" u="sng">
                <a:solidFill>
                  <a:srgbClr val="1F1F1F"/>
                </a:solidFill>
              </a:rPr>
              <a:t>b</a:t>
            </a:r>
            <a:r>
              <a:rPr lang="en" sz="1300" u="sng">
                <a:solidFill>
                  <a:srgbClr val="1F1F1F"/>
                </a:solidFill>
              </a:rPr>
              <a:t>rain aging</a:t>
            </a:r>
            <a:endParaRPr sz="1300" u="sng">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synaptic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neural plasticity</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neuronal apoptosis</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mitochondrial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deposition of amyloid or its precursor Aβ42</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tau deposition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glutamatergic neuronal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cholinergic neuronal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adrenergic neuronal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GABAergic neuronal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JNK activation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t</a:t>
            </a:r>
            <a:r>
              <a:rPr lang="en" sz="1300">
                <a:solidFill>
                  <a:srgbClr val="1F1F1F"/>
                </a:solidFill>
              </a:rPr>
              <a:t>he unfolded protein response</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autophagy</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insulin resistance</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oxidative stress</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genetic mutations</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abnormal gene expressions</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deficient cerebral microcirculation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impaired astrocyte function</a:t>
            </a:r>
            <a:endParaRPr sz="1500"/>
          </a:p>
        </p:txBody>
      </p:sp>
      <p:sp>
        <p:nvSpPr>
          <p:cNvPr id="1228" name="Google Shape;1228;p117"/>
          <p:cNvSpPr/>
          <p:nvPr/>
        </p:nvSpPr>
        <p:spPr>
          <a:xfrm>
            <a:off x="0" y="4835425"/>
            <a:ext cx="9144000" cy="3078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9" name="Google Shape;1229;p117"/>
          <p:cNvSpPr txBox="1"/>
          <p:nvPr/>
        </p:nvSpPr>
        <p:spPr>
          <a:xfrm>
            <a:off x="392800" y="4796282"/>
            <a:ext cx="832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lt1"/>
                </a:solidFill>
              </a:rPr>
              <a:t>Jeffrey Fessel, Prevention of Alzheimer's disease by treating mild cognitive impairment with combinations chosen from eight available drugs, Alzheimer's &amp; Dementia: Translational Research &amp; Clinical Interventions, Volume 5, 2019</a:t>
            </a:r>
            <a:endParaRPr sz="700">
              <a:solidFill>
                <a:schemeClr val="lt1"/>
              </a:solidFill>
            </a:endParaRPr>
          </a:p>
        </p:txBody>
      </p:sp>
      <p:sp>
        <p:nvSpPr>
          <p:cNvPr id="1230" name="Google Shape;1230;p117"/>
          <p:cNvSpPr txBox="1"/>
          <p:nvPr/>
        </p:nvSpPr>
        <p:spPr>
          <a:xfrm>
            <a:off x="4354650" y="560025"/>
            <a:ext cx="46767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1F1F1F"/>
                </a:solidFill>
              </a:rPr>
              <a:t>21. </a:t>
            </a:r>
            <a:r>
              <a:rPr lang="en" sz="1200">
                <a:solidFill>
                  <a:srgbClr val="1F1F1F"/>
                </a:solidFill>
              </a:rPr>
              <a:t>Ca2+ release from the endoplasmic reticulum affecting the NMDAR and causing excitotoxicity. Locally excessive Ca2+ causes mitochondria to release free radicals, leading to peroxidation of unsaturated fatty acids in cell membranes and cell death of neurons, astrocytes, and endothelial cells</a:t>
            </a:r>
            <a:endParaRPr sz="1200">
              <a:solidFill>
                <a:srgbClr val="1F1F1F"/>
              </a:solidFill>
            </a:endParaRPr>
          </a:p>
          <a:p>
            <a:pPr indent="0" lvl="0" marL="0" rtl="0" algn="l">
              <a:spcBef>
                <a:spcPts val="0"/>
              </a:spcBef>
              <a:spcAft>
                <a:spcPts val="0"/>
              </a:spcAft>
              <a:buNone/>
            </a:pPr>
            <a:r>
              <a:t/>
            </a:r>
            <a:endParaRPr sz="1200">
              <a:solidFill>
                <a:srgbClr val="1F1F1F"/>
              </a:solidFill>
            </a:endParaRPr>
          </a:p>
          <a:p>
            <a:pPr indent="0" lvl="0" marL="0" rtl="0" algn="l">
              <a:spcBef>
                <a:spcPts val="0"/>
              </a:spcBef>
              <a:spcAft>
                <a:spcPts val="0"/>
              </a:spcAft>
              <a:buNone/>
            </a:pPr>
            <a:r>
              <a:rPr lang="en" sz="1200">
                <a:solidFill>
                  <a:srgbClr val="1F1F1F"/>
                </a:solidFill>
              </a:rPr>
              <a:t>22. phosphoinositide kinase and phosphoCREB activation</a:t>
            </a:r>
            <a:endParaRPr sz="1200">
              <a:solidFill>
                <a:srgbClr val="1F1F1F"/>
              </a:solidFill>
            </a:endParaRPr>
          </a:p>
          <a:p>
            <a:pPr indent="0" lvl="0" marL="0" rtl="0" algn="l">
              <a:spcBef>
                <a:spcPts val="0"/>
              </a:spcBef>
              <a:spcAft>
                <a:spcPts val="0"/>
              </a:spcAft>
              <a:buNone/>
            </a:pPr>
            <a:r>
              <a:t/>
            </a:r>
            <a:endParaRPr sz="1200">
              <a:solidFill>
                <a:srgbClr val="1F1F1F"/>
              </a:solidFill>
            </a:endParaRPr>
          </a:p>
          <a:p>
            <a:pPr indent="0" lvl="0" marL="0" rtl="0" algn="l">
              <a:spcBef>
                <a:spcPts val="0"/>
              </a:spcBef>
              <a:spcAft>
                <a:spcPts val="0"/>
              </a:spcAft>
              <a:buNone/>
            </a:pPr>
            <a:r>
              <a:rPr lang="en" sz="1200">
                <a:solidFill>
                  <a:srgbClr val="1F1F1F"/>
                </a:solidFill>
              </a:rPr>
              <a:t>23. release of β-catenin from the Wnt/β-catenin complex</a:t>
            </a:r>
            <a:endParaRPr sz="1200">
              <a:solidFill>
                <a:srgbClr val="1F1F1F"/>
              </a:solidFill>
            </a:endParaRPr>
          </a:p>
          <a:p>
            <a:pPr indent="0" lvl="0" marL="0" rtl="0" algn="l">
              <a:spcBef>
                <a:spcPts val="0"/>
              </a:spcBef>
              <a:spcAft>
                <a:spcPts val="0"/>
              </a:spcAft>
              <a:buNone/>
            </a:pPr>
            <a:r>
              <a:t/>
            </a:r>
            <a:endParaRPr sz="1200">
              <a:solidFill>
                <a:srgbClr val="1F1F1F"/>
              </a:solidFill>
            </a:endParaRPr>
          </a:p>
          <a:p>
            <a:pPr indent="0" lvl="0" marL="0" rtl="0" algn="l">
              <a:spcBef>
                <a:spcPts val="0"/>
              </a:spcBef>
              <a:spcAft>
                <a:spcPts val="0"/>
              </a:spcAft>
              <a:buNone/>
            </a:pPr>
            <a:r>
              <a:rPr lang="en" sz="1200">
                <a:solidFill>
                  <a:srgbClr val="1F1F1F"/>
                </a:solidFill>
              </a:rPr>
              <a:t>24. microglial activation producing immune activation in the brain</a:t>
            </a:r>
            <a:endParaRPr sz="1200">
              <a:solidFill>
                <a:srgbClr val="1F1F1F"/>
              </a:solidFill>
            </a:endParaRPr>
          </a:p>
          <a:p>
            <a:pPr indent="0" lvl="0" marL="0" rtl="0" algn="l">
              <a:spcBef>
                <a:spcPts val="0"/>
              </a:spcBef>
              <a:spcAft>
                <a:spcPts val="0"/>
              </a:spcAft>
              <a:buNone/>
            </a:pPr>
            <a:r>
              <a:t/>
            </a:r>
            <a:endParaRPr sz="1200">
              <a:solidFill>
                <a:srgbClr val="1F1F1F"/>
              </a:solidFill>
            </a:endParaRPr>
          </a:p>
          <a:p>
            <a:pPr indent="0" lvl="0" marL="0" rtl="0" algn="l">
              <a:spcBef>
                <a:spcPts val="0"/>
              </a:spcBef>
              <a:spcAft>
                <a:spcPts val="0"/>
              </a:spcAft>
              <a:buNone/>
            </a:pPr>
            <a:r>
              <a:rPr lang="en" sz="1200">
                <a:solidFill>
                  <a:srgbClr val="1F1F1F"/>
                </a:solidFill>
              </a:rPr>
              <a:t>25. systemic inflammation transmitted to and affecting the brain</a:t>
            </a:r>
            <a:endParaRPr sz="1200">
              <a:solidFill>
                <a:srgbClr val="1F1F1F"/>
              </a:solidFill>
            </a:endParaRPr>
          </a:p>
          <a:p>
            <a:pPr indent="0" lvl="0" marL="0" rtl="0" algn="l">
              <a:spcBef>
                <a:spcPts val="0"/>
              </a:spcBef>
              <a:spcAft>
                <a:spcPts val="0"/>
              </a:spcAft>
              <a:buNone/>
            </a:pPr>
            <a:r>
              <a:t/>
            </a:r>
            <a:endParaRPr sz="1200">
              <a:solidFill>
                <a:srgbClr val="1F1F1F"/>
              </a:solidFill>
            </a:endParaRPr>
          </a:p>
        </p:txBody>
      </p:sp>
      <p:sp>
        <p:nvSpPr>
          <p:cNvPr id="1231" name="Google Shape;1231;p117"/>
          <p:cNvSpPr txBox="1"/>
          <p:nvPr/>
        </p:nvSpPr>
        <p:spPr>
          <a:xfrm>
            <a:off x="149175" y="66700"/>
            <a:ext cx="6906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F1F1F"/>
                </a:solidFill>
              </a:rPr>
              <a:t>25 biochemical pathways that can contribute to Alzheimer’s disease</a:t>
            </a:r>
            <a:endParaRPr b="1" sz="1600"/>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5" name="Shape 1235"/>
        <p:cNvGrpSpPr/>
        <p:nvPr/>
      </p:nvGrpSpPr>
      <p:grpSpPr>
        <a:xfrm>
          <a:off x="0" y="0"/>
          <a:ext cx="0" cy="0"/>
          <a:chOff x="0" y="0"/>
          <a:chExt cx="0" cy="0"/>
        </a:xfrm>
      </p:grpSpPr>
      <p:sp>
        <p:nvSpPr>
          <p:cNvPr id="1236" name="Google Shape;1236;p118"/>
          <p:cNvSpPr txBox="1"/>
          <p:nvPr/>
        </p:nvSpPr>
        <p:spPr>
          <a:xfrm>
            <a:off x="149175" y="411175"/>
            <a:ext cx="3336000" cy="43869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Clr>
                <a:srgbClr val="1F1F1F"/>
              </a:buClr>
              <a:buSzPts val="1300"/>
              <a:buAutoNum type="arabicPeriod"/>
            </a:pPr>
            <a:r>
              <a:rPr lang="en" sz="1300" u="sng">
                <a:solidFill>
                  <a:srgbClr val="1F1F1F"/>
                </a:solidFill>
              </a:rPr>
              <a:t>brain aging</a:t>
            </a:r>
            <a:endParaRPr sz="1300" u="sng">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synaptic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neural </a:t>
            </a:r>
            <a:r>
              <a:rPr lang="en" sz="1300" u="sng">
                <a:solidFill>
                  <a:srgbClr val="1F1F1F"/>
                </a:solidFill>
              </a:rPr>
              <a:t>plasticity</a:t>
            </a:r>
            <a:endParaRPr sz="1300" u="sng">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neuronal apoptosis</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mitochondrial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deposition of amyloid or its precursor Aβ42</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tau deposition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glutamatergic neuronal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cholinergic neuronal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adrenergic neuronal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GABAergic neuronal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JNK activation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the unfolded protein response</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autophagy</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insulin resistance</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oxidative stress</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genetic mutations</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abnormal gene expressions</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deficient cerebral microcirculation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impaired astrocyte function</a:t>
            </a:r>
            <a:endParaRPr sz="1500"/>
          </a:p>
        </p:txBody>
      </p:sp>
      <p:sp>
        <p:nvSpPr>
          <p:cNvPr id="1237" name="Google Shape;1237;p118"/>
          <p:cNvSpPr/>
          <p:nvPr/>
        </p:nvSpPr>
        <p:spPr>
          <a:xfrm>
            <a:off x="0" y="4835425"/>
            <a:ext cx="9144000" cy="3078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8" name="Google Shape;1238;p118"/>
          <p:cNvSpPr txBox="1"/>
          <p:nvPr/>
        </p:nvSpPr>
        <p:spPr>
          <a:xfrm>
            <a:off x="392800" y="4796282"/>
            <a:ext cx="832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lt1"/>
                </a:solidFill>
              </a:rPr>
              <a:t>Jeffrey Fessel, Prevention of Alzheimer's disease by treating mild cognitive impairment with combinations chosen from eight available drugs, Alzheimer's &amp; Dementia: Translational Research &amp; Clinical Interventions, Volume 5, 2019</a:t>
            </a:r>
            <a:endParaRPr sz="700">
              <a:solidFill>
                <a:schemeClr val="lt1"/>
              </a:solidFill>
            </a:endParaRPr>
          </a:p>
        </p:txBody>
      </p:sp>
      <p:sp>
        <p:nvSpPr>
          <p:cNvPr id="1239" name="Google Shape;1239;p118"/>
          <p:cNvSpPr txBox="1"/>
          <p:nvPr/>
        </p:nvSpPr>
        <p:spPr>
          <a:xfrm>
            <a:off x="4354650" y="560025"/>
            <a:ext cx="46767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1F1F1F"/>
                </a:solidFill>
              </a:rPr>
              <a:t>21. Ca2+ release from the endoplasmic reticulum affecting the NMDAR and causing excitotoxicity. Locally excessive Ca2+ causes mitochondria to release free radicals, leading to peroxidation of unsaturated fatty acids in cell membranes and cell death of neurons, astrocytes, and endothelial cells</a:t>
            </a:r>
            <a:endParaRPr sz="1200">
              <a:solidFill>
                <a:srgbClr val="1F1F1F"/>
              </a:solidFill>
            </a:endParaRPr>
          </a:p>
          <a:p>
            <a:pPr indent="0" lvl="0" marL="0" rtl="0" algn="l">
              <a:spcBef>
                <a:spcPts val="0"/>
              </a:spcBef>
              <a:spcAft>
                <a:spcPts val="0"/>
              </a:spcAft>
              <a:buNone/>
            </a:pPr>
            <a:r>
              <a:t/>
            </a:r>
            <a:endParaRPr sz="1200">
              <a:solidFill>
                <a:srgbClr val="1F1F1F"/>
              </a:solidFill>
            </a:endParaRPr>
          </a:p>
          <a:p>
            <a:pPr indent="0" lvl="0" marL="0" rtl="0" algn="l">
              <a:spcBef>
                <a:spcPts val="0"/>
              </a:spcBef>
              <a:spcAft>
                <a:spcPts val="0"/>
              </a:spcAft>
              <a:buNone/>
            </a:pPr>
            <a:r>
              <a:rPr lang="en" sz="1200">
                <a:solidFill>
                  <a:srgbClr val="1F1F1F"/>
                </a:solidFill>
              </a:rPr>
              <a:t>22. phosphoinositide kinase and phosphoCREB activation</a:t>
            </a:r>
            <a:endParaRPr sz="1200">
              <a:solidFill>
                <a:srgbClr val="1F1F1F"/>
              </a:solidFill>
            </a:endParaRPr>
          </a:p>
          <a:p>
            <a:pPr indent="0" lvl="0" marL="0" rtl="0" algn="l">
              <a:spcBef>
                <a:spcPts val="0"/>
              </a:spcBef>
              <a:spcAft>
                <a:spcPts val="0"/>
              </a:spcAft>
              <a:buNone/>
            </a:pPr>
            <a:r>
              <a:t/>
            </a:r>
            <a:endParaRPr sz="1200">
              <a:solidFill>
                <a:srgbClr val="1F1F1F"/>
              </a:solidFill>
            </a:endParaRPr>
          </a:p>
          <a:p>
            <a:pPr indent="0" lvl="0" marL="0" rtl="0" algn="l">
              <a:spcBef>
                <a:spcPts val="0"/>
              </a:spcBef>
              <a:spcAft>
                <a:spcPts val="0"/>
              </a:spcAft>
              <a:buNone/>
            </a:pPr>
            <a:r>
              <a:rPr lang="en" sz="1200">
                <a:solidFill>
                  <a:srgbClr val="1F1F1F"/>
                </a:solidFill>
              </a:rPr>
              <a:t>23. release of β-catenin from the Wnt/β-catenin complex</a:t>
            </a:r>
            <a:endParaRPr sz="1200">
              <a:solidFill>
                <a:srgbClr val="1F1F1F"/>
              </a:solidFill>
            </a:endParaRPr>
          </a:p>
          <a:p>
            <a:pPr indent="0" lvl="0" marL="0" rtl="0" algn="l">
              <a:spcBef>
                <a:spcPts val="0"/>
              </a:spcBef>
              <a:spcAft>
                <a:spcPts val="0"/>
              </a:spcAft>
              <a:buNone/>
            </a:pPr>
            <a:r>
              <a:t/>
            </a:r>
            <a:endParaRPr sz="1200">
              <a:solidFill>
                <a:srgbClr val="1F1F1F"/>
              </a:solidFill>
            </a:endParaRPr>
          </a:p>
          <a:p>
            <a:pPr indent="0" lvl="0" marL="0" rtl="0" algn="l">
              <a:spcBef>
                <a:spcPts val="0"/>
              </a:spcBef>
              <a:spcAft>
                <a:spcPts val="0"/>
              </a:spcAft>
              <a:buNone/>
            </a:pPr>
            <a:r>
              <a:rPr lang="en" sz="1200">
                <a:solidFill>
                  <a:srgbClr val="1F1F1F"/>
                </a:solidFill>
              </a:rPr>
              <a:t>24. microglial activation producing immune activation in the brain</a:t>
            </a:r>
            <a:endParaRPr sz="1200">
              <a:solidFill>
                <a:srgbClr val="1F1F1F"/>
              </a:solidFill>
            </a:endParaRPr>
          </a:p>
          <a:p>
            <a:pPr indent="0" lvl="0" marL="0" rtl="0" algn="l">
              <a:spcBef>
                <a:spcPts val="0"/>
              </a:spcBef>
              <a:spcAft>
                <a:spcPts val="0"/>
              </a:spcAft>
              <a:buNone/>
            </a:pPr>
            <a:r>
              <a:t/>
            </a:r>
            <a:endParaRPr sz="1200">
              <a:solidFill>
                <a:srgbClr val="1F1F1F"/>
              </a:solidFill>
            </a:endParaRPr>
          </a:p>
          <a:p>
            <a:pPr indent="0" lvl="0" marL="0" rtl="0" algn="l">
              <a:spcBef>
                <a:spcPts val="0"/>
              </a:spcBef>
              <a:spcAft>
                <a:spcPts val="0"/>
              </a:spcAft>
              <a:buNone/>
            </a:pPr>
            <a:r>
              <a:rPr lang="en" sz="1200">
                <a:solidFill>
                  <a:srgbClr val="1F1F1F"/>
                </a:solidFill>
              </a:rPr>
              <a:t>25. systemic inflammation transmitted to and affecting the brain</a:t>
            </a:r>
            <a:endParaRPr sz="1200">
              <a:solidFill>
                <a:srgbClr val="1F1F1F"/>
              </a:solidFill>
            </a:endParaRPr>
          </a:p>
          <a:p>
            <a:pPr indent="0" lvl="0" marL="0" rtl="0" algn="l">
              <a:spcBef>
                <a:spcPts val="0"/>
              </a:spcBef>
              <a:spcAft>
                <a:spcPts val="0"/>
              </a:spcAft>
              <a:buNone/>
            </a:pPr>
            <a:r>
              <a:t/>
            </a:r>
            <a:endParaRPr sz="1200">
              <a:solidFill>
                <a:srgbClr val="1F1F1F"/>
              </a:solidFill>
            </a:endParaRPr>
          </a:p>
        </p:txBody>
      </p:sp>
      <p:sp>
        <p:nvSpPr>
          <p:cNvPr id="1240" name="Google Shape;1240;p118"/>
          <p:cNvSpPr txBox="1"/>
          <p:nvPr/>
        </p:nvSpPr>
        <p:spPr>
          <a:xfrm>
            <a:off x="149175" y="66700"/>
            <a:ext cx="6906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F1F1F"/>
                </a:solidFill>
              </a:rPr>
              <a:t>25 biochemical pathways that can contribute to Alzheimer’s disease</a:t>
            </a:r>
            <a:endParaRPr b="1" sz="1600"/>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4" name="Shape 1244"/>
        <p:cNvGrpSpPr/>
        <p:nvPr/>
      </p:nvGrpSpPr>
      <p:grpSpPr>
        <a:xfrm>
          <a:off x="0" y="0"/>
          <a:ext cx="0" cy="0"/>
          <a:chOff x="0" y="0"/>
          <a:chExt cx="0" cy="0"/>
        </a:xfrm>
      </p:grpSpPr>
      <p:sp>
        <p:nvSpPr>
          <p:cNvPr id="1245" name="Google Shape;1245;p119"/>
          <p:cNvSpPr txBox="1"/>
          <p:nvPr/>
        </p:nvSpPr>
        <p:spPr>
          <a:xfrm>
            <a:off x="149175" y="411175"/>
            <a:ext cx="3336000" cy="43869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Clr>
                <a:srgbClr val="1F1F1F"/>
              </a:buClr>
              <a:buSzPts val="1300"/>
              <a:buAutoNum type="arabicPeriod"/>
            </a:pPr>
            <a:r>
              <a:rPr lang="en" sz="1300" u="sng">
                <a:solidFill>
                  <a:srgbClr val="1F1F1F"/>
                </a:solidFill>
              </a:rPr>
              <a:t>brain aging</a:t>
            </a:r>
            <a:endParaRPr sz="1300" u="sng">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synaptic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neural </a:t>
            </a:r>
            <a:r>
              <a:rPr lang="en" sz="1300" u="sng">
                <a:solidFill>
                  <a:srgbClr val="1F1F1F"/>
                </a:solidFill>
              </a:rPr>
              <a:t>plasticity</a:t>
            </a:r>
            <a:endParaRPr sz="1300" u="sng">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neuronal </a:t>
            </a:r>
            <a:r>
              <a:rPr lang="en" sz="1300" u="sng">
                <a:solidFill>
                  <a:srgbClr val="1F1F1F"/>
                </a:solidFill>
              </a:rPr>
              <a:t>apoptosis</a:t>
            </a:r>
            <a:endParaRPr sz="1300" u="sng">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mitochondrial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deposition of amyloid or its precursor Aβ42</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tau deposition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glutamatergic neuronal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cholinergic neuronal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adrenergic neuronal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GABAergic neuronal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JNK activation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the unfolded protein response</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autophagy</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insulin resistance</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oxidative stress</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genetic mutations</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abnormal gene expressions</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deficient cerebral microcirculation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impaired astrocyte function</a:t>
            </a:r>
            <a:endParaRPr sz="1500"/>
          </a:p>
        </p:txBody>
      </p:sp>
      <p:sp>
        <p:nvSpPr>
          <p:cNvPr id="1246" name="Google Shape;1246;p119"/>
          <p:cNvSpPr/>
          <p:nvPr/>
        </p:nvSpPr>
        <p:spPr>
          <a:xfrm>
            <a:off x="0" y="4835425"/>
            <a:ext cx="9144000" cy="3078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7" name="Google Shape;1247;p119"/>
          <p:cNvSpPr txBox="1"/>
          <p:nvPr/>
        </p:nvSpPr>
        <p:spPr>
          <a:xfrm>
            <a:off x="392800" y="4796282"/>
            <a:ext cx="832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lt1"/>
                </a:solidFill>
              </a:rPr>
              <a:t>Jeffrey Fessel, Prevention of Alzheimer's disease by treating mild cognitive impairment with combinations chosen from eight available drugs, Alzheimer's &amp; Dementia: Translational Research &amp; Clinical Interventions, Volume 5, 2019</a:t>
            </a:r>
            <a:endParaRPr sz="700">
              <a:solidFill>
                <a:schemeClr val="lt1"/>
              </a:solidFill>
            </a:endParaRPr>
          </a:p>
        </p:txBody>
      </p:sp>
      <p:sp>
        <p:nvSpPr>
          <p:cNvPr id="1248" name="Google Shape;1248;p119"/>
          <p:cNvSpPr txBox="1"/>
          <p:nvPr/>
        </p:nvSpPr>
        <p:spPr>
          <a:xfrm>
            <a:off x="4354650" y="560025"/>
            <a:ext cx="46767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1F1F1F"/>
                </a:solidFill>
              </a:rPr>
              <a:t>21. Ca2+ release from the endoplasmic reticulum affecting the NMDAR and causing excitotoxicity. Locally excessive Ca2+ causes mitochondria to release free radicals, leading to peroxidation of unsaturated fatty acids in cell membranes and cell death of neurons, astrocytes, and endothelial cells</a:t>
            </a:r>
            <a:endParaRPr sz="1200">
              <a:solidFill>
                <a:srgbClr val="1F1F1F"/>
              </a:solidFill>
            </a:endParaRPr>
          </a:p>
          <a:p>
            <a:pPr indent="0" lvl="0" marL="0" rtl="0" algn="l">
              <a:spcBef>
                <a:spcPts val="0"/>
              </a:spcBef>
              <a:spcAft>
                <a:spcPts val="0"/>
              </a:spcAft>
              <a:buNone/>
            </a:pPr>
            <a:r>
              <a:t/>
            </a:r>
            <a:endParaRPr sz="1200">
              <a:solidFill>
                <a:srgbClr val="1F1F1F"/>
              </a:solidFill>
            </a:endParaRPr>
          </a:p>
          <a:p>
            <a:pPr indent="0" lvl="0" marL="0" rtl="0" algn="l">
              <a:spcBef>
                <a:spcPts val="0"/>
              </a:spcBef>
              <a:spcAft>
                <a:spcPts val="0"/>
              </a:spcAft>
              <a:buNone/>
            </a:pPr>
            <a:r>
              <a:rPr lang="en" sz="1200">
                <a:solidFill>
                  <a:srgbClr val="1F1F1F"/>
                </a:solidFill>
              </a:rPr>
              <a:t>22. phosphoinositide kinase and phosphoCREB activation</a:t>
            </a:r>
            <a:endParaRPr sz="1200">
              <a:solidFill>
                <a:srgbClr val="1F1F1F"/>
              </a:solidFill>
            </a:endParaRPr>
          </a:p>
          <a:p>
            <a:pPr indent="0" lvl="0" marL="0" rtl="0" algn="l">
              <a:spcBef>
                <a:spcPts val="0"/>
              </a:spcBef>
              <a:spcAft>
                <a:spcPts val="0"/>
              </a:spcAft>
              <a:buNone/>
            </a:pPr>
            <a:r>
              <a:t/>
            </a:r>
            <a:endParaRPr sz="1200">
              <a:solidFill>
                <a:srgbClr val="1F1F1F"/>
              </a:solidFill>
            </a:endParaRPr>
          </a:p>
          <a:p>
            <a:pPr indent="0" lvl="0" marL="0" rtl="0" algn="l">
              <a:spcBef>
                <a:spcPts val="0"/>
              </a:spcBef>
              <a:spcAft>
                <a:spcPts val="0"/>
              </a:spcAft>
              <a:buNone/>
            </a:pPr>
            <a:r>
              <a:rPr lang="en" sz="1200">
                <a:solidFill>
                  <a:srgbClr val="1F1F1F"/>
                </a:solidFill>
              </a:rPr>
              <a:t>23. release of β-catenin from the Wnt/β-catenin complex</a:t>
            </a:r>
            <a:endParaRPr sz="1200">
              <a:solidFill>
                <a:srgbClr val="1F1F1F"/>
              </a:solidFill>
            </a:endParaRPr>
          </a:p>
          <a:p>
            <a:pPr indent="0" lvl="0" marL="0" rtl="0" algn="l">
              <a:spcBef>
                <a:spcPts val="0"/>
              </a:spcBef>
              <a:spcAft>
                <a:spcPts val="0"/>
              </a:spcAft>
              <a:buNone/>
            </a:pPr>
            <a:r>
              <a:t/>
            </a:r>
            <a:endParaRPr sz="1200">
              <a:solidFill>
                <a:srgbClr val="1F1F1F"/>
              </a:solidFill>
            </a:endParaRPr>
          </a:p>
          <a:p>
            <a:pPr indent="0" lvl="0" marL="0" rtl="0" algn="l">
              <a:spcBef>
                <a:spcPts val="0"/>
              </a:spcBef>
              <a:spcAft>
                <a:spcPts val="0"/>
              </a:spcAft>
              <a:buNone/>
            </a:pPr>
            <a:r>
              <a:rPr lang="en" sz="1200">
                <a:solidFill>
                  <a:srgbClr val="1F1F1F"/>
                </a:solidFill>
              </a:rPr>
              <a:t>24. microglial activation producing immune activation in the brain</a:t>
            </a:r>
            <a:endParaRPr sz="1200">
              <a:solidFill>
                <a:srgbClr val="1F1F1F"/>
              </a:solidFill>
            </a:endParaRPr>
          </a:p>
          <a:p>
            <a:pPr indent="0" lvl="0" marL="0" rtl="0" algn="l">
              <a:spcBef>
                <a:spcPts val="0"/>
              </a:spcBef>
              <a:spcAft>
                <a:spcPts val="0"/>
              </a:spcAft>
              <a:buNone/>
            </a:pPr>
            <a:r>
              <a:t/>
            </a:r>
            <a:endParaRPr sz="1200">
              <a:solidFill>
                <a:srgbClr val="1F1F1F"/>
              </a:solidFill>
            </a:endParaRPr>
          </a:p>
          <a:p>
            <a:pPr indent="0" lvl="0" marL="0" rtl="0" algn="l">
              <a:spcBef>
                <a:spcPts val="0"/>
              </a:spcBef>
              <a:spcAft>
                <a:spcPts val="0"/>
              </a:spcAft>
              <a:buNone/>
            </a:pPr>
            <a:r>
              <a:rPr lang="en" sz="1200">
                <a:solidFill>
                  <a:srgbClr val="1F1F1F"/>
                </a:solidFill>
              </a:rPr>
              <a:t>25. systemic inflammation transmitted to and affecting the brain</a:t>
            </a:r>
            <a:endParaRPr sz="1200">
              <a:solidFill>
                <a:srgbClr val="1F1F1F"/>
              </a:solidFill>
            </a:endParaRPr>
          </a:p>
          <a:p>
            <a:pPr indent="0" lvl="0" marL="0" rtl="0" algn="l">
              <a:spcBef>
                <a:spcPts val="0"/>
              </a:spcBef>
              <a:spcAft>
                <a:spcPts val="0"/>
              </a:spcAft>
              <a:buNone/>
            </a:pPr>
            <a:r>
              <a:t/>
            </a:r>
            <a:endParaRPr sz="1200">
              <a:solidFill>
                <a:srgbClr val="1F1F1F"/>
              </a:solidFill>
            </a:endParaRPr>
          </a:p>
        </p:txBody>
      </p:sp>
      <p:sp>
        <p:nvSpPr>
          <p:cNvPr id="1249" name="Google Shape;1249;p119"/>
          <p:cNvSpPr txBox="1"/>
          <p:nvPr/>
        </p:nvSpPr>
        <p:spPr>
          <a:xfrm>
            <a:off x="149175" y="66700"/>
            <a:ext cx="6906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F1F1F"/>
                </a:solidFill>
              </a:rPr>
              <a:t>25 biochemical pathways that can contribute to Alzheimer’s disease</a:t>
            </a:r>
            <a:endParaRPr b="1" sz="1600"/>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3" name="Shape 1253"/>
        <p:cNvGrpSpPr/>
        <p:nvPr/>
      </p:nvGrpSpPr>
      <p:grpSpPr>
        <a:xfrm>
          <a:off x="0" y="0"/>
          <a:ext cx="0" cy="0"/>
          <a:chOff x="0" y="0"/>
          <a:chExt cx="0" cy="0"/>
        </a:xfrm>
      </p:grpSpPr>
      <p:sp>
        <p:nvSpPr>
          <p:cNvPr id="1254" name="Google Shape;1254;p120"/>
          <p:cNvSpPr txBox="1"/>
          <p:nvPr/>
        </p:nvSpPr>
        <p:spPr>
          <a:xfrm>
            <a:off x="149175" y="411175"/>
            <a:ext cx="3336000" cy="43869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Clr>
                <a:srgbClr val="1F1F1F"/>
              </a:buClr>
              <a:buSzPts val="1300"/>
              <a:buAutoNum type="arabicPeriod"/>
            </a:pPr>
            <a:r>
              <a:rPr lang="en" sz="1300" u="sng">
                <a:solidFill>
                  <a:srgbClr val="1F1F1F"/>
                </a:solidFill>
              </a:rPr>
              <a:t>brain aging</a:t>
            </a:r>
            <a:endParaRPr sz="1300" u="sng">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synaptic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neural </a:t>
            </a:r>
            <a:r>
              <a:rPr lang="en" sz="1300" u="sng">
                <a:solidFill>
                  <a:srgbClr val="1F1F1F"/>
                </a:solidFill>
              </a:rPr>
              <a:t>plasticity</a:t>
            </a:r>
            <a:endParaRPr sz="1300" u="sng">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neuronal </a:t>
            </a:r>
            <a:r>
              <a:rPr lang="en" sz="1300" u="sng">
                <a:solidFill>
                  <a:srgbClr val="1F1F1F"/>
                </a:solidFill>
              </a:rPr>
              <a:t>apoptosis</a:t>
            </a:r>
            <a:endParaRPr sz="1300" u="sng">
              <a:solidFill>
                <a:srgbClr val="1F1F1F"/>
              </a:solidFill>
            </a:endParaRPr>
          </a:p>
          <a:p>
            <a:pPr indent="-311150" lvl="0" marL="457200" rtl="0" algn="l">
              <a:spcBef>
                <a:spcPts val="0"/>
              </a:spcBef>
              <a:spcAft>
                <a:spcPts val="0"/>
              </a:spcAft>
              <a:buClr>
                <a:srgbClr val="1F1F1F"/>
              </a:buClr>
              <a:buSzPts val="1300"/>
              <a:buAutoNum type="arabicPeriod"/>
            </a:pPr>
            <a:r>
              <a:rPr lang="en" sz="1300" u="sng">
                <a:solidFill>
                  <a:srgbClr val="1F1F1F"/>
                </a:solidFill>
              </a:rPr>
              <a:t>mitochondrial</a:t>
            </a:r>
            <a:r>
              <a:rPr lang="en" sz="1300">
                <a:solidFill>
                  <a:srgbClr val="1F1F1F"/>
                </a:solidFill>
              </a:rPr>
              <a:t>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deposition of amyloid or its precursor Aβ42</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tau deposition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glutamatergic neuronal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cholinergic neuronal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adrenergic neuronal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GABAergic neuronal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JNK activation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the unfolded protein response</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autophagy</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insulin resistance</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oxidative stress</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genetic mutations</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abnormal gene expressions</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deficient cerebral microcirculation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impaired astrocyte function</a:t>
            </a:r>
            <a:endParaRPr sz="1500"/>
          </a:p>
        </p:txBody>
      </p:sp>
      <p:sp>
        <p:nvSpPr>
          <p:cNvPr id="1255" name="Google Shape;1255;p120"/>
          <p:cNvSpPr/>
          <p:nvPr/>
        </p:nvSpPr>
        <p:spPr>
          <a:xfrm>
            <a:off x="0" y="4835425"/>
            <a:ext cx="9144000" cy="3078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6" name="Google Shape;1256;p120"/>
          <p:cNvSpPr txBox="1"/>
          <p:nvPr/>
        </p:nvSpPr>
        <p:spPr>
          <a:xfrm>
            <a:off x="392800" y="4796282"/>
            <a:ext cx="832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lt1"/>
                </a:solidFill>
              </a:rPr>
              <a:t>Jeffrey Fessel, Prevention of Alzheimer's disease by treating mild cognitive impairment with combinations chosen from eight available drugs, Alzheimer's &amp; Dementia: Translational Research &amp; Clinical Interventions, Volume 5, 2019</a:t>
            </a:r>
            <a:endParaRPr sz="700">
              <a:solidFill>
                <a:schemeClr val="lt1"/>
              </a:solidFill>
            </a:endParaRPr>
          </a:p>
        </p:txBody>
      </p:sp>
      <p:sp>
        <p:nvSpPr>
          <p:cNvPr id="1257" name="Google Shape;1257;p120"/>
          <p:cNvSpPr txBox="1"/>
          <p:nvPr/>
        </p:nvSpPr>
        <p:spPr>
          <a:xfrm>
            <a:off x="4354650" y="560025"/>
            <a:ext cx="46767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1F1F1F"/>
                </a:solidFill>
              </a:rPr>
              <a:t>21. Ca2+ release from the endoplasmic reticulum affecting the NMDAR and causing excitotoxicity. Locally excessive Ca2+ causes mitochondria to release free radicals, leading to peroxidation of unsaturated fatty acids in cell membranes and cell death of neurons, astrocytes, and endothelial cells</a:t>
            </a:r>
            <a:endParaRPr sz="1200">
              <a:solidFill>
                <a:srgbClr val="1F1F1F"/>
              </a:solidFill>
            </a:endParaRPr>
          </a:p>
          <a:p>
            <a:pPr indent="0" lvl="0" marL="0" rtl="0" algn="l">
              <a:spcBef>
                <a:spcPts val="0"/>
              </a:spcBef>
              <a:spcAft>
                <a:spcPts val="0"/>
              </a:spcAft>
              <a:buNone/>
            </a:pPr>
            <a:r>
              <a:t/>
            </a:r>
            <a:endParaRPr sz="1200">
              <a:solidFill>
                <a:srgbClr val="1F1F1F"/>
              </a:solidFill>
            </a:endParaRPr>
          </a:p>
          <a:p>
            <a:pPr indent="0" lvl="0" marL="0" rtl="0" algn="l">
              <a:spcBef>
                <a:spcPts val="0"/>
              </a:spcBef>
              <a:spcAft>
                <a:spcPts val="0"/>
              </a:spcAft>
              <a:buNone/>
            </a:pPr>
            <a:r>
              <a:rPr lang="en" sz="1200">
                <a:solidFill>
                  <a:srgbClr val="1F1F1F"/>
                </a:solidFill>
              </a:rPr>
              <a:t>22. phosphoinositide kinase and phosphoCREB activation</a:t>
            </a:r>
            <a:endParaRPr sz="1200">
              <a:solidFill>
                <a:srgbClr val="1F1F1F"/>
              </a:solidFill>
            </a:endParaRPr>
          </a:p>
          <a:p>
            <a:pPr indent="0" lvl="0" marL="0" rtl="0" algn="l">
              <a:spcBef>
                <a:spcPts val="0"/>
              </a:spcBef>
              <a:spcAft>
                <a:spcPts val="0"/>
              </a:spcAft>
              <a:buNone/>
            </a:pPr>
            <a:r>
              <a:t/>
            </a:r>
            <a:endParaRPr sz="1200">
              <a:solidFill>
                <a:srgbClr val="1F1F1F"/>
              </a:solidFill>
            </a:endParaRPr>
          </a:p>
          <a:p>
            <a:pPr indent="0" lvl="0" marL="0" rtl="0" algn="l">
              <a:spcBef>
                <a:spcPts val="0"/>
              </a:spcBef>
              <a:spcAft>
                <a:spcPts val="0"/>
              </a:spcAft>
              <a:buNone/>
            </a:pPr>
            <a:r>
              <a:rPr lang="en" sz="1200">
                <a:solidFill>
                  <a:srgbClr val="1F1F1F"/>
                </a:solidFill>
              </a:rPr>
              <a:t>23. release of β-catenin from the Wnt/β-catenin complex</a:t>
            </a:r>
            <a:endParaRPr sz="1200">
              <a:solidFill>
                <a:srgbClr val="1F1F1F"/>
              </a:solidFill>
            </a:endParaRPr>
          </a:p>
          <a:p>
            <a:pPr indent="0" lvl="0" marL="0" rtl="0" algn="l">
              <a:spcBef>
                <a:spcPts val="0"/>
              </a:spcBef>
              <a:spcAft>
                <a:spcPts val="0"/>
              </a:spcAft>
              <a:buNone/>
            </a:pPr>
            <a:r>
              <a:t/>
            </a:r>
            <a:endParaRPr sz="1200">
              <a:solidFill>
                <a:srgbClr val="1F1F1F"/>
              </a:solidFill>
            </a:endParaRPr>
          </a:p>
          <a:p>
            <a:pPr indent="0" lvl="0" marL="0" rtl="0" algn="l">
              <a:spcBef>
                <a:spcPts val="0"/>
              </a:spcBef>
              <a:spcAft>
                <a:spcPts val="0"/>
              </a:spcAft>
              <a:buNone/>
            </a:pPr>
            <a:r>
              <a:rPr lang="en" sz="1200">
                <a:solidFill>
                  <a:srgbClr val="1F1F1F"/>
                </a:solidFill>
              </a:rPr>
              <a:t>24. microglial activation producing immune activation in the brain</a:t>
            </a:r>
            <a:endParaRPr sz="1200">
              <a:solidFill>
                <a:srgbClr val="1F1F1F"/>
              </a:solidFill>
            </a:endParaRPr>
          </a:p>
          <a:p>
            <a:pPr indent="0" lvl="0" marL="0" rtl="0" algn="l">
              <a:spcBef>
                <a:spcPts val="0"/>
              </a:spcBef>
              <a:spcAft>
                <a:spcPts val="0"/>
              </a:spcAft>
              <a:buNone/>
            </a:pPr>
            <a:r>
              <a:t/>
            </a:r>
            <a:endParaRPr sz="1200">
              <a:solidFill>
                <a:srgbClr val="1F1F1F"/>
              </a:solidFill>
            </a:endParaRPr>
          </a:p>
          <a:p>
            <a:pPr indent="0" lvl="0" marL="0" rtl="0" algn="l">
              <a:spcBef>
                <a:spcPts val="0"/>
              </a:spcBef>
              <a:spcAft>
                <a:spcPts val="0"/>
              </a:spcAft>
              <a:buNone/>
            </a:pPr>
            <a:r>
              <a:rPr lang="en" sz="1200">
                <a:solidFill>
                  <a:srgbClr val="1F1F1F"/>
                </a:solidFill>
              </a:rPr>
              <a:t>25. systemic inflammation transmitted to and affecting the brain</a:t>
            </a:r>
            <a:endParaRPr sz="1200">
              <a:solidFill>
                <a:srgbClr val="1F1F1F"/>
              </a:solidFill>
            </a:endParaRPr>
          </a:p>
          <a:p>
            <a:pPr indent="0" lvl="0" marL="0" rtl="0" algn="l">
              <a:spcBef>
                <a:spcPts val="0"/>
              </a:spcBef>
              <a:spcAft>
                <a:spcPts val="0"/>
              </a:spcAft>
              <a:buNone/>
            </a:pPr>
            <a:r>
              <a:t/>
            </a:r>
            <a:endParaRPr sz="1200">
              <a:solidFill>
                <a:srgbClr val="1F1F1F"/>
              </a:solidFill>
            </a:endParaRPr>
          </a:p>
        </p:txBody>
      </p:sp>
      <p:sp>
        <p:nvSpPr>
          <p:cNvPr id="1258" name="Google Shape;1258;p120"/>
          <p:cNvSpPr txBox="1"/>
          <p:nvPr/>
        </p:nvSpPr>
        <p:spPr>
          <a:xfrm>
            <a:off x="149175" y="66700"/>
            <a:ext cx="6906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F1F1F"/>
                </a:solidFill>
              </a:rPr>
              <a:t>25 biochemical pathways that can contribute to Alzheimer’s disease</a:t>
            </a:r>
            <a:endParaRPr b="1" sz="1600"/>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2" name="Shape 1262"/>
        <p:cNvGrpSpPr/>
        <p:nvPr/>
      </p:nvGrpSpPr>
      <p:grpSpPr>
        <a:xfrm>
          <a:off x="0" y="0"/>
          <a:ext cx="0" cy="0"/>
          <a:chOff x="0" y="0"/>
          <a:chExt cx="0" cy="0"/>
        </a:xfrm>
      </p:grpSpPr>
      <p:sp>
        <p:nvSpPr>
          <p:cNvPr id="1263" name="Google Shape;1263;p121"/>
          <p:cNvSpPr txBox="1"/>
          <p:nvPr/>
        </p:nvSpPr>
        <p:spPr>
          <a:xfrm>
            <a:off x="149175" y="411175"/>
            <a:ext cx="3336000" cy="43869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Clr>
                <a:srgbClr val="1F1F1F"/>
              </a:buClr>
              <a:buSzPts val="1300"/>
              <a:buAutoNum type="arabicPeriod"/>
            </a:pPr>
            <a:r>
              <a:rPr lang="en" sz="1300" u="sng">
                <a:solidFill>
                  <a:srgbClr val="1F1F1F"/>
                </a:solidFill>
              </a:rPr>
              <a:t>brain aging</a:t>
            </a:r>
            <a:endParaRPr sz="1300" u="sng">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synaptic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neural </a:t>
            </a:r>
            <a:r>
              <a:rPr lang="en" sz="1300" u="sng">
                <a:solidFill>
                  <a:srgbClr val="1F1F1F"/>
                </a:solidFill>
              </a:rPr>
              <a:t>plasticity</a:t>
            </a:r>
            <a:endParaRPr sz="1300" u="sng">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neuronal </a:t>
            </a:r>
            <a:r>
              <a:rPr lang="en" sz="1300" u="sng">
                <a:solidFill>
                  <a:srgbClr val="1F1F1F"/>
                </a:solidFill>
              </a:rPr>
              <a:t>apoptosis</a:t>
            </a:r>
            <a:endParaRPr sz="1300" u="sng">
              <a:solidFill>
                <a:srgbClr val="1F1F1F"/>
              </a:solidFill>
            </a:endParaRPr>
          </a:p>
          <a:p>
            <a:pPr indent="-311150" lvl="0" marL="457200" rtl="0" algn="l">
              <a:spcBef>
                <a:spcPts val="0"/>
              </a:spcBef>
              <a:spcAft>
                <a:spcPts val="0"/>
              </a:spcAft>
              <a:buClr>
                <a:srgbClr val="1F1F1F"/>
              </a:buClr>
              <a:buSzPts val="1300"/>
              <a:buAutoNum type="arabicPeriod"/>
            </a:pPr>
            <a:r>
              <a:rPr lang="en" sz="1300" u="sng">
                <a:solidFill>
                  <a:srgbClr val="1F1F1F"/>
                </a:solidFill>
              </a:rPr>
              <a:t>mitochondrial</a:t>
            </a:r>
            <a:r>
              <a:rPr lang="en" sz="1300">
                <a:solidFill>
                  <a:srgbClr val="1F1F1F"/>
                </a:solidFill>
              </a:rPr>
              <a:t>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deposition of </a:t>
            </a:r>
            <a:r>
              <a:rPr lang="en" sz="1300" u="sng">
                <a:solidFill>
                  <a:srgbClr val="1F1F1F"/>
                </a:solidFill>
              </a:rPr>
              <a:t>amyloid</a:t>
            </a:r>
            <a:r>
              <a:rPr lang="en" sz="1300">
                <a:solidFill>
                  <a:srgbClr val="1F1F1F"/>
                </a:solidFill>
              </a:rPr>
              <a:t> or its precursor Aβ42</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tau deposition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glutamatergic neuronal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cholinergic neuronal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adrenergic neuronal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GABAergic neuronal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JNK activation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the unfolded protein response</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autophagy</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insulin resistance</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oxidative stress</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genetic mutations</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abnormal gene expressions</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deficient cerebral microcirculation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impaired astrocyte function</a:t>
            </a:r>
            <a:endParaRPr sz="1500"/>
          </a:p>
        </p:txBody>
      </p:sp>
      <p:sp>
        <p:nvSpPr>
          <p:cNvPr id="1264" name="Google Shape;1264;p121"/>
          <p:cNvSpPr/>
          <p:nvPr/>
        </p:nvSpPr>
        <p:spPr>
          <a:xfrm>
            <a:off x="0" y="4835425"/>
            <a:ext cx="9144000" cy="3078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5" name="Google Shape;1265;p121"/>
          <p:cNvSpPr txBox="1"/>
          <p:nvPr/>
        </p:nvSpPr>
        <p:spPr>
          <a:xfrm>
            <a:off x="392800" y="4796282"/>
            <a:ext cx="832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lt1"/>
                </a:solidFill>
              </a:rPr>
              <a:t>Jeffrey Fessel, Prevention of Alzheimer's disease by treating mild cognitive impairment with combinations chosen from eight available drugs, Alzheimer's &amp; Dementia: Translational Research &amp; Clinical Interventions, Volume 5, 2019</a:t>
            </a:r>
            <a:endParaRPr sz="700">
              <a:solidFill>
                <a:schemeClr val="lt1"/>
              </a:solidFill>
            </a:endParaRPr>
          </a:p>
        </p:txBody>
      </p:sp>
      <p:sp>
        <p:nvSpPr>
          <p:cNvPr id="1266" name="Google Shape;1266;p121"/>
          <p:cNvSpPr txBox="1"/>
          <p:nvPr/>
        </p:nvSpPr>
        <p:spPr>
          <a:xfrm>
            <a:off x="4354650" y="560025"/>
            <a:ext cx="46767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1F1F1F"/>
                </a:solidFill>
              </a:rPr>
              <a:t>21. Ca2+ release from the endoplasmic reticulum affecting the NMDAR and causing excitotoxicity. Locally excessive Ca2+ causes mitochondria to release free radicals, leading to peroxidation of unsaturated fatty acids in cell membranes and cell death of neurons, astrocytes, and endothelial cells</a:t>
            </a:r>
            <a:endParaRPr sz="1200">
              <a:solidFill>
                <a:srgbClr val="1F1F1F"/>
              </a:solidFill>
            </a:endParaRPr>
          </a:p>
          <a:p>
            <a:pPr indent="0" lvl="0" marL="0" rtl="0" algn="l">
              <a:spcBef>
                <a:spcPts val="0"/>
              </a:spcBef>
              <a:spcAft>
                <a:spcPts val="0"/>
              </a:spcAft>
              <a:buNone/>
            </a:pPr>
            <a:r>
              <a:t/>
            </a:r>
            <a:endParaRPr sz="1200">
              <a:solidFill>
                <a:srgbClr val="1F1F1F"/>
              </a:solidFill>
            </a:endParaRPr>
          </a:p>
          <a:p>
            <a:pPr indent="0" lvl="0" marL="0" rtl="0" algn="l">
              <a:spcBef>
                <a:spcPts val="0"/>
              </a:spcBef>
              <a:spcAft>
                <a:spcPts val="0"/>
              </a:spcAft>
              <a:buNone/>
            </a:pPr>
            <a:r>
              <a:rPr lang="en" sz="1200">
                <a:solidFill>
                  <a:srgbClr val="1F1F1F"/>
                </a:solidFill>
              </a:rPr>
              <a:t>22. phosphoinositide kinase and phosphoCREB activation</a:t>
            </a:r>
            <a:endParaRPr sz="1200">
              <a:solidFill>
                <a:srgbClr val="1F1F1F"/>
              </a:solidFill>
            </a:endParaRPr>
          </a:p>
          <a:p>
            <a:pPr indent="0" lvl="0" marL="0" rtl="0" algn="l">
              <a:spcBef>
                <a:spcPts val="0"/>
              </a:spcBef>
              <a:spcAft>
                <a:spcPts val="0"/>
              </a:spcAft>
              <a:buNone/>
            </a:pPr>
            <a:r>
              <a:t/>
            </a:r>
            <a:endParaRPr sz="1200">
              <a:solidFill>
                <a:srgbClr val="1F1F1F"/>
              </a:solidFill>
            </a:endParaRPr>
          </a:p>
          <a:p>
            <a:pPr indent="0" lvl="0" marL="0" rtl="0" algn="l">
              <a:spcBef>
                <a:spcPts val="0"/>
              </a:spcBef>
              <a:spcAft>
                <a:spcPts val="0"/>
              </a:spcAft>
              <a:buNone/>
            </a:pPr>
            <a:r>
              <a:rPr lang="en" sz="1200">
                <a:solidFill>
                  <a:srgbClr val="1F1F1F"/>
                </a:solidFill>
              </a:rPr>
              <a:t>23. release of β-catenin from the Wnt/β-catenin complex</a:t>
            </a:r>
            <a:endParaRPr sz="1200">
              <a:solidFill>
                <a:srgbClr val="1F1F1F"/>
              </a:solidFill>
            </a:endParaRPr>
          </a:p>
          <a:p>
            <a:pPr indent="0" lvl="0" marL="0" rtl="0" algn="l">
              <a:spcBef>
                <a:spcPts val="0"/>
              </a:spcBef>
              <a:spcAft>
                <a:spcPts val="0"/>
              </a:spcAft>
              <a:buNone/>
            </a:pPr>
            <a:r>
              <a:t/>
            </a:r>
            <a:endParaRPr sz="1200">
              <a:solidFill>
                <a:srgbClr val="1F1F1F"/>
              </a:solidFill>
            </a:endParaRPr>
          </a:p>
          <a:p>
            <a:pPr indent="0" lvl="0" marL="0" rtl="0" algn="l">
              <a:spcBef>
                <a:spcPts val="0"/>
              </a:spcBef>
              <a:spcAft>
                <a:spcPts val="0"/>
              </a:spcAft>
              <a:buNone/>
            </a:pPr>
            <a:r>
              <a:rPr lang="en" sz="1200">
                <a:solidFill>
                  <a:srgbClr val="1F1F1F"/>
                </a:solidFill>
              </a:rPr>
              <a:t>24. microglial activation producing immune activation in the brain</a:t>
            </a:r>
            <a:endParaRPr sz="1200">
              <a:solidFill>
                <a:srgbClr val="1F1F1F"/>
              </a:solidFill>
            </a:endParaRPr>
          </a:p>
          <a:p>
            <a:pPr indent="0" lvl="0" marL="0" rtl="0" algn="l">
              <a:spcBef>
                <a:spcPts val="0"/>
              </a:spcBef>
              <a:spcAft>
                <a:spcPts val="0"/>
              </a:spcAft>
              <a:buNone/>
            </a:pPr>
            <a:r>
              <a:t/>
            </a:r>
            <a:endParaRPr sz="1200">
              <a:solidFill>
                <a:srgbClr val="1F1F1F"/>
              </a:solidFill>
            </a:endParaRPr>
          </a:p>
          <a:p>
            <a:pPr indent="0" lvl="0" marL="0" rtl="0" algn="l">
              <a:spcBef>
                <a:spcPts val="0"/>
              </a:spcBef>
              <a:spcAft>
                <a:spcPts val="0"/>
              </a:spcAft>
              <a:buNone/>
            </a:pPr>
            <a:r>
              <a:rPr lang="en" sz="1200">
                <a:solidFill>
                  <a:srgbClr val="1F1F1F"/>
                </a:solidFill>
              </a:rPr>
              <a:t>25. systemic inflammation transmitted to and affecting the brain</a:t>
            </a:r>
            <a:endParaRPr sz="1200">
              <a:solidFill>
                <a:srgbClr val="1F1F1F"/>
              </a:solidFill>
            </a:endParaRPr>
          </a:p>
          <a:p>
            <a:pPr indent="0" lvl="0" marL="0" rtl="0" algn="l">
              <a:spcBef>
                <a:spcPts val="0"/>
              </a:spcBef>
              <a:spcAft>
                <a:spcPts val="0"/>
              </a:spcAft>
              <a:buNone/>
            </a:pPr>
            <a:r>
              <a:t/>
            </a:r>
            <a:endParaRPr sz="1200">
              <a:solidFill>
                <a:srgbClr val="1F1F1F"/>
              </a:solidFill>
            </a:endParaRPr>
          </a:p>
        </p:txBody>
      </p:sp>
      <p:sp>
        <p:nvSpPr>
          <p:cNvPr id="1267" name="Google Shape;1267;p121"/>
          <p:cNvSpPr txBox="1"/>
          <p:nvPr/>
        </p:nvSpPr>
        <p:spPr>
          <a:xfrm>
            <a:off x="149175" y="66700"/>
            <a:ext cx="6906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F1F1F"/>
                </a:solidFill>
              </a:rPr>
              <a:t>25 biochemical pathways that can contribute to Alzheimer’s disease</a:t>
            </a:r>
            <a:endParaRPr b="1" sz="16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23"/>
          <p:cNvPicPr preferRelativeResize="0"/>
          <p:nvPr/>
        </p:nvPicPr>
        <p:blipFill>
          <a:blip r:embed="rId3">
            <a:alphaModFix/>
          </a:blip>
          <a:stretch>
            <a:fillRect/>
          </a:stretch>
        </p:blipFill>
        <p:spPr>
          <a:xfrm>
            <a:off x="614675" y="642650"/>
            <a:ext cx="8207351" cy="3798549"/>
          </a:xfrm>
          <a:prstGeom prst="rect">
            <a:avLst/>
          </a:prstGeom>
          <a:noFill/>
          <a:ln>
            <a:noFill/>
          </a:ln>
        </p:spPr>
      </p:pic>
      <p:cxnSp>
        <p:nvCxnSpPr>
          <p:cNvPr id="141" name="Google Shape;141;p23"/>
          <p:cNvCxnSpPr/>
          <p:nvPr/>
        </p:nvCxnSpPr>
        <p:spPr>
          <a:xfrm>
            <a:off x="1459475" y="2541925"/>
            <a:ext cx="2221500" cy="0"/>
          </a:xfrm>
          <a:prstGeom prst="straightConnector1">
            <a:avLst/>
          </a:prstGeom>
          <a:noFill/>
          <a:ln cap="flat" cmpd="sng" w="38100">
            <a:solidFill>
              <a:srgbClr val="9900FF"/>
            </a:solidFill>
            <a:prstDash val="solid"/>
            <a:round/>
            <a:headEnd len="med" w="med" type="none"/>
            <a:tailEnd len="med" w="med" type="none"/>
          </a:ln>
        </p:spPr>
      </p:cxnSp>
      <p:cxnSp>
        <p:nvCxnSpPr>
          <p:cNvPr id="142" name="Google Shape;142;p23"/>
          <p:cNvCxnSpPr/>
          <p:nvPr/>
        </p:nvCxnSpPr>
        <p:spPr>
          <a:xfrm>
            <a:off x="700450" y="1763300"/>
            <a:ext cx="719700" cy="0"/>
          </a:xfrm>
          <a:prstGeom prst="straightConnector1">
            <a:avLst/>
          </a:prstGeom>
          <a:noFill/>
          <a:ln cap="flat" cmpd="sng" w="38100">
            <a:solidFill>
              <a:srgbClr val="9900FF"/>
            </a:solidFill>
            <a:prstDash val="solid"/>
            <a:round/>
            <a:headEnd len="med" w="med" type="none"/>
            <a:tailEnd len="med" w="med" type="none"/>
          </a:ln>
        </p:spPr>
      </p:cxnSp>
      <p:cxnSp>
        <p:nvCxnSpPr>
          <p:cNvPr id="143" name="Google Shape;143;p23"/>
          <p:cNvCxnSpPr/>
          <p:nvPr/>
        </p:nvCxnSpPr>
        <p:spPr>
          <a:xfrm>
            <a:off x="6603975" y="2770575"/>
            <a:ext cx="849900" cy="0"/>
          </a:xfrm>
          <a:prstGeom prst="straightConnector1">
            <a:avLst/>
          </a:prstGeom>
          <a:noFill/>
          <a:ln cap="flat" cmpd="sng" w="38100">
            <a:solidFill>
              <a:srgbClr val="9900FF"/>
            </a:solidFill>
            <a:prstDash val="solid"/>
            <a:round/>
            <a:headEnd len="med" w="med" type="none"/>
            <a:tailEnd len="med" w="med" type="none"/>
          </a:ln>
        </p:spPr>
      </p:cxnSp>
      <p:cxnSp>
        <p:nvCxnSpPr>
          <p:cNvPr id="144" name="Google Shape;144;p23"/>
          <p:cNvCxnSpPr/>
          <p:nvPr/>
        </p:nvCxnSpPr>
        <p:spPr>
          <a:xfrm>
            <a:off x="1012325" y="3021875"/>
            <a:ext cx="1559400" cy="0"/>
          </a:xfrm>
          <a:prstGeom prst="straightConnector1">
            <a:avLst/>
          </a:prstGeom>
          <a:noFill/>
          <a:ln cap="flat" cmpd="sng" w="38100">
            <a:solidFill>
              <a:srgbClr val="9900FF"/>
            </a:solidFill>
            <a:prstDash val="solid"/>
            <a:round/>
            <a:headEnd len="med" w="med" type="none"/>
            <a:tailEnd len="med" w="med" type="none"/>
          </a:ln>
        </p:spPr>
      </p:cxnSp>
      <p:cxnSp>
        <p:nvCxnSpPr>
          <p:cNvPr id="145" name="Google Shape;145;p23"/>
          <p:cNvCxnSpPr/>
          <p:nvPr/>
        </p:nvCxnSpPr>
        <p:spPr>
          <a:xfrm>
            <a:off x="3548750" y="3021875"/>
            <a:ext cx="577500" cy="0"/>
          </a:xfrm>
          <a:prstGeom prst="straightConnector1">
            <a:avLst/>
          </a:prstGeom>
          <a:noFill/>
          <a:ln cap="flat" cmpd="sng" w="38100">
            <a:solidFill>
              <a:srgbClr val="9900FF"/>
            </a:solidFill>
            <a:prstDash val="solid"/>
            <a:round/>
            <a:headEnd len="med" w="med" type="none"/>
            <a:tailEnd len="med" w="med" type="none"/>
          </a:ln>
        </p:spPr>
      </p:cxnSp>
      <p:sp>
        <p:nvSpPr>
          <p:cNvPr id="146" name="Google Shape;146;p23"/>
          <p:cNvSpPr/>
          <p:nvPr/>
        </p:nvSpPr>
        <p:spPr>
          <a:xfrm>
            <a:off x="3970650" y="3292400"/>
            <a:ext cx="2006400" cy="3483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7" name="Google Shape;147;p23"/>
          <p:cNvSpPr/>
          <p:nvPr/>
        </p:nvSpPr>
        <p:spPr>
          <a:xfrm>
            <a:off x="3889900" y="3769800"/>
            <a:ext cx="2006400" cy="3483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8" name="Google Shape;148;p23"/>
          <p:cNvSpPr/>
          <p:nvPr/>
        </p:nvSpPr>
        <p:spPr>
          <a:xfrm>
            <a:off x="964900" y="3303500"/>
            <a:ext cx="532800" cy="2643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9" name="Google Shape;149;p23"/>
          <p:cNvSpPr/>
          <p:nvPr/>
        </p:nvSpPr>
        <p:spPr>
          <a:xfrm>
            <a:off x="964900" y="3811800"/>
            <a:ext cx="1027500" cy="2643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1" name="Shape 1271"/>
        <p:cNvGrpSpPr/>
        <p:nvPr/>
      </p:nvGrpSpPr>
      <p:grpSpPr>
        <a:xfrm>
          <a:off x="0" y="0"/>
          <a:ext cx="0" cy="0"/>
          <a:chOff x="0" y="0"/>
          <a:chExt cx="0" cy="0"/>
        </a:xfrm>
      </p:grpSpPr>
      <p:sp>
        <p:nvSpPr>
          <p:cNvPr id="1272" name="Google Shape;1272;p122"/>
          <p:cNvSpPr txBox="1"/>
          <p:nvPr/>
        </p:nvSpPr>
        <p:spPr>
          <a:xfrm>
            <a:off x="149175" y="411175"/>
            <a:ext cx="3336000" cy="43869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Clr>
                <a:srgbClr val="1F1F1F"/>
              </a:buClr>
              <a:buSzPts val="1300"/>
              <a:buAutoNum type="arabicPeriod"/>
            </a:pPr>
            <a:r>
              <a:rPr lang="en" sz="1300" u="sng">
                <a:solidFill>
                  <a:srgbClr val="1F1F1F"/>
                </a:solidFill>
              </a:rPr>
              <a:t>brain aging</a:t>
            </a:r>
            <a:endParaRPr sz="1300" u="sng">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synaptic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neural </a:t>
            </a:r>
            <a:r>
              <a:rPr lang="en" sz="1300" u="sng">
                <a:solidFill>
                  <a:srgbClr val="1F1F1F"/>
                </a:solidFill>
              </a:rPr>
              <a:t>plasticity</a:t>
            </a:r>
            <a:endParaRPr sz="1300" u="sng">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neuronal </a:t>
            </a:r>
            <a:r>
              <a:rPr lang="en" sz="1300" u="sng">
                <a:solidFill>
                  <a:srgbClr val="1F1F1F"/>
                </a:solidFill>
              </a:rPr>
              <a:t>apoptosis</a:t>
            </a:r>
            <a:endParaRPr sz="1300" u="sng">
              <a:solidFill>
                <a:srgbClr val="1F1F1F"/>
              </a:solidFill>
            </a:endParaRPr>
          </a:p>
          <a:p>
            <a:pPr indent="-311150" lvl="0" marL="457200" rtl="0" algn="l">
              <a:spcBef>
                <a:spcPts val="0"/>
              </a:spcBef>
              <a:spcAft>
                <a:spcPts val="0"/>
              </a:spcAft>
              <a:buClr>
                <a:srgbClr val="1F1F1F"/>
              </a:buClr>
              <a:buSzPts val="1300"/>
              <a:buAutoNum type="arabicPeriod"/>
            </a:pPr>
            <a:r>
              <a:rPr lang="en" sz="1300" u="sng">
                <a:solidFill>
                  <a:srgbClr val="1F1F1F"/>
                </a:solidFill>
              </a:rPr>
              <a:t>mitochondrial</a:t>
            </a:r>
            <a:r>
              <a:rPr lang="en" sz="1300">
                <a:solidFill>
                  <a:srgbClr val="1F1F1F"/>
                </a:solidFill>
              </a:rPr>
              <a:t>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deposition of </a:t>
            </a:r>
            <a:r>
              <a:rPr lang="en" sz="1300" u="sng">
                <a:solidFill>
                  <a:srgbClr val="1F1F1F"/>
                </a:solidFill>
              </a:rPr>
              <a:t>amyloid</a:t>
            </a:r>
            <a:r>
              <a:rPr lang="en" sz="1300">
                <a:solidFill>
                  <a:srgbClr val="1F1F1F"/>
                </a:solidFill>
              </a:rPr>
              <a:t> or its precursor Aβ42</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u="sng">
                <a:solidFill>
                  <a:srgbClr val="1F1F1F"/>
                </a:solidFill>
              </a:rPr>
              <a:t>tau</a:t>
            </a:r>
            <a:r>
              <a:rPr lang="en" sz="1300">
                <a:solidFill>
                  <a:srgbClr val="1F1F1F"/>
                </a:solidFill>
              </a:rPr>
              <a:t> deposition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glutamatergic neuronal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cholinergic neuronal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adrenergic neuronal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GABAergic neuronal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JNK activation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the unfolded protein response</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autophagy</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insulin resistance</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oxidative stress</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genetic mutations</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abnormal gene expressions</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deficient cerebral microcirculation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impaired astrocyte function</a:t>
            </a:r>
            <a:endParaRPr sz="1500"/>
          </a:p>
        </p:txBody>
      </p:sp>
      <p:sp>
        <p:nvSpPr>
          <p:cNvPr id="1273" name="Google Shape;1273;p122"/>
          <p:cNvSpPr/>
          <p:nvPr/>
        </p:nvSpPr>
        <p:spPr>
          <a:xfrm>
            <a:off x="0" y="4835425"/>
            <a:ext cx="9144000" cy="3078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4" name="Google Shape;1274;p122"/>
          <p:cNvSpPr txBox="1"/>
          <p:nvPr/>
        </p:nvSpPr>
        <p:spPr>
          <a:xfrm>
            <a:off x="392800" y="4796282"/>
            <a:ext cx="832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lt1"/>
                </a:solidFill>
              </a:rPr>
              <a:t>Jeffrey Fessel, Prevention of Alzheimer's disease by treating mild cognitive impairment with combinations chosen from eight available drugs, Alzheimer's &amp; Dementia: Translational Research &amp; Clinical Interventions, Volume 5, 2019</a:t>
            </a:r>
            <a:endParaRPr sz="700">
              <a:solidFill>
                <a:schemeClr val="lt1"/>
              </a:solidFill>
            </a:endParaRPr>
          </a:p>
        </p:txBody>
      </p:sp>
      <p:sp>
        <p:nvSpPr>
          <p:cNvPr id="1275" name="Google Shape;1275;p122"/>
          <p:cNvSpPr txBox="1"/>
          <p:nvPr/>
        </p:nvSpPr>
        <p:spPr>
          <a:xfrm>
            <a:off x="4354650" y="560025"/>
            <a:ext cx="46767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1F1F1F"/>
                </a:solidFill>
              </a:rPr>
              <a:t>21. Ca2+ release from the endoplasmic reticulum affecting the NMDAR and causing excitotoxicity. Locally excessive Ca2+ causes mitochondria to release free radicals, leading to peroxidation of unsaturated fatty acids in cell membranes and cell death of neurons, astrocytes, and endothelial cells</a:t>
            </a:r>
            <a:endParaRPr sz="1200">
              <a:solidFill>
                <a:srgbClr val="1F1F1F"/>
              </a:solidFill>
            </a:endParaRPr>
          </a:p>
          <a:p>
            <a:pPr indent="0" lvl="0" marL="0" rtl="0" algn="l">
              <a:spcBef>
                <a:spcPts val="0"/>
              </a:spcBef>
              <a:spcAft>
                <a:spcPts val="0"/>
              </a:spcAft>
              <a:buNone/>
            </a:pPr>
            <a:r>
              <a:t/>
            </a:r>
            <a:endParaRPr sz="1200">
              <a:solidFill>
                <a:srgbClr val="1F1F1F"/>
              </a:solidFill>
            </a:endParaRPr>
          </a:p>
          <a:p>
            <a:pPr indent="0" lvl="0" marL="0" rtl="0" algn="l">
              <a:spcBef>
                <a:spcPts val="0"/>
              </a:spcBef>
              <a:spcAft>
                <a:spcPts val="0"/>
              </a:spcAft>
              <a:buNone/>
            </a:pPr>
            <a:r>
              <a:rPr lang="en" sz="1200">
                <a:solidFill>
                  <a:srgbClr val="1F1F1F"/>
                </a:solidFill>
              </a:rPr>
              <a:t>22. phosphoinositide kinase and phosphoCREB activation</a:t>
            </a:r>
            <a:endParaRPr sz="1200">
              <a:solidFill>
                <a:srgbClr val="1F1F1F"/>
              </a:solidFill>
            </a:endParaRPr>
          </a:p>
          <a:p>
            <a:pPr indent="0" lvl="0" marL="0" rtl="0" algn="l">
              <a:spcBef>
                <a:spcPts val="0"/>
              </a:spcBef>
              <a:spcAft>
                <a:spcPts val="0"/>
              </a:spcAft>
              <a:buNone/>
            </a:pPr>
            <a:r>
              <a:t/>
            </a:r>
            <a:endParaRPr sz="1200">
              <a:solidFill>
                <a:srgbClr val="1F1F1F"/>
              </a:solidFill>
            </a:endParaRPr>
          </a:p>
          <a:p>
            <a:pPr indent="0" lvl="0" marL="0" rtl="0" algn="l">
              <a:spcBef>
                <a:spcPts val="0"/>
              </a:spcBef>
              <a:spcAft>
                <a:spcPts val="0"/>
              </a:spcAft>
              <a:buNone/>
            </a:pPr>
            <a:r>
              <a:rPr lang="en" sz="1200">
                <a:solidFill>
                  <a:srgbClr val="1F1F1F"/>
                </a:solidFill>
              </a:rPr>
              <a:t>23. release of β-catenin from the Wnt/β-catenin complex</a:t>
            </a:r>
            <a:endParaRPr sz="1200">
              <a:solidFill>
                <a:srgbClr val="1F1F1F"/>
              </a:solidFill>
            </a:endParaRPr>
          </a:p>
          <a:p>
            <a:pPr indent="0" lvl="0" marL="0" rtl="0" algn="l">
              <a:spcBef>
                <a:spcPts val="0"/>
              </a:spcBef>
              <a:spcAft>
                <a:spcPts val="0"/>
              </a:spcAft>
              <a:buNone/>
            </a:pPr>
            <a:r>
              <a:t/>
            </a:r>
            <a:endParaRPr sz="1200">
              <a:solidFill>
                <a:srgbClr val="1F1F1F"/>
              </a:solidFill>
            </a:endParaRPr>
          </a:p>
          <a:p>
            <a:pPr indent="0" lvl="0" marL="0" rtl="0" algn="l">
              <a:spcBef>
                <a:spcPts val="0"/>
              </a:spcBef>
              <a:spcAft>
                <a:spcPts val="0"/>
              </a:spcAft>
              <a:buNone/>
            </a:pPr>
            <a:r>
              <a:rPr lang="en" sz="1200">
                <a:solidFill>
                  <a:srgbClr val="1F1F1F"/>
                </a:solidFill>
              </a:rPr>
              <a:t>24. microglial activation producing immune activation in the brain</a:t>
            </a:r>
            <a:endParaRPr sz="1200">
              <a:solidFill>
                <a:srgbClr val="1F1F1F"/>
              </a:solidFill>
            </a:endParaRPr>
          </a:p>
          <a:p>
            <a:pPr indent="0" lvl="0" marL="0" rtl="0" algn="l">
              <a:spcBef>
                <a:spcPts val="0"/>
              </a:spcBef>
              <a:spcAft>
                <a:spcPts val="0"/>
              </a:spcAft>
              <a:buNone/>
            </a:pPr>
            <a:r>
              <a:t/>
            </a:r>
            <a:endParaRPr sz="1200">
              <a:solidFill>
                <a:srgbClr val="1F1F1F"/>
              </a:solidFill>
            </a:endParaRPr>
          </a:p>
          <a:p>
            <a:pPr indent="0" lvl="0" marL="0" rtl="0" algn="l">
              <a:spcBef>
                <a:spcPts val="0"/>
              </a:spcBef>
              <a:spcAft>
                <a:spcPts val="0"/>
              </a:spcAft>
              <a:buNone/>
            </a:pPr>
            <a:r>
              <a:rPr lang="en" sz="1200">
                <a:solidFill>
                  <a:srgbClr val="1F1F1F"/>
                </a:solidFill>
              </a:rPr>
              <a:t>25. systemic inflammation transmitted to and affecting the brain</a:t>
            </a:r>
            <a:endParaRPr sz="1200">
              <a:solidFill>
                <a:srgbClr val="1F1F1F"/>
              </a:solidFill>
            </a:endParaRPr>
          </a:p>
          <a:p>
            <a:pPr indent="0" lvl="0" marL="0" rtl="0" algn="l">
              <a:spcBef>
                <a:spcPts val="0"/>
              </a:spcBef>
              <a:spcAft>
                <a:spcPts val="0"/>
              </a:spcAft>
              <a:buNone/>
            </a:pPr>
            <a:r>
              <a:t/>
            </a:r>
            <a:endParaRPr sz="1200">
              <a:solidFill>
                <a:srgbClr val="1F1F1F"/>
              </a:solidFill>
            </a:endParaRPr>
          </a:p>
        </p:txBody>
      </p:sp>
      <p:sp>
        <p:nvSpPr>
          <p:cNvPr id="1276" name="Google Shape;1276;p122"/>
          <p:cNvSpPr txBox="1"/>
          <p:nvPr/>
        </p:nvSpPr>
        <p:spPr>
          <a:xfrm>
            <a:off x="149175" y="66700"/>
            <a:ext cx="6906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F1F1F"/>
                </a:solidFill>
              </a:rPr>
              <a:t>25 biochemical pathways that can contribute to Alzheimer’s disease</a:t>
            </a:r>
            <a:endParaRPr b="1" sz="1600"/>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0" name="Shape 1280"/>
        <p:cNvGrpSpPr/>
        <p:nvPr/>
      </p:nvGrpSpPr>
      <p:grpSpPr>
        <a:xfrm>
          <a:off x="0" y="0"/>
          <a:ext cx="0" cy="0"/>
          <a:chOff x="0" y="0"/>
          <a:chExt cx="0" cy="0"/>
        </a:xfrm>
      </p:grpSpPr>
      <p:sp>
        <p:nvSpPr>
          <p:cNvPr id="1281" name="Google Shape;1281;p123"/>
          <p:cNvSpPr txBox="1"/>
          <p:nvPr/>
        </p:nvSpPr>
        <p:spPr>
          <a:xfrm>
            <a:off x="149175" y="411175"/>
            <a:ext cx="3336000" cy="43869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Clr>
                <a:srgbClr val="1F1F1F"/>
              </a:buClr>
              <a:buSzPts val="1300"/>
              <a:buAutoNum type="arabicPeriod"/>
            </a:pPr>
            <a:r>
              <a:rPr lang="en" sz="1300" u="sng">
                <a:solidFill>
                  <a:srgbClr val="1F1F1F"/>
                </a:solidFill>
              </a:rPr>
              <a:t>brain aging</a:t>
            </a:r>
            <a:endParaRPr sz="1300" u="sng">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synaptic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neural </a:t>
            </a:r>
            <a:r>
              <a:rPr lang="en" sz="1300" u="sng">
                <a:solidFill>
                  <a:srgbClr val="1F1F1F"/>
                </a:solidFill>
              </a:rPr>
              <a:t>plasticity</a:t>
            </a:r>
            <a:endParaRPr sz="1300" u="sng">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neuronal </a:t>
            </a:r>
            <a:r>
              <a:rPr lang="en" sz="1300" u="sng">
                <a:solidFill>
                  <a:srgbClr val="1F1F1F"/>
                </a:solidFill>
              </a:rPr>
              <a:t>apoptosis</a:t>
            </a:r>
            <a:endParaRPr sz="1300" u="sng">
              <a:solidFill>
                <a:srgbClr val="1F1F1F"/>
              </a:solidFill>
            </a:endParaRPr>
          </a:p>
          <a:p>
            <a:pPr indent="-311150" lvl="0" marL="457200" rtl="0" algn="l">
              <a:spcBef>
                <a:spcPts val="0"/>
              </a:spcBef>
              <a:spcAft>
                <a:spcPts val="0"/>
              </a:spcAft>
              <a:buClr>
                <a:srgbClr val="1F1F1F"/>
              </a:buClr>
              <a:buSzPts val="1300"/>
              <a:buAutoNum type="arabicPeriod"/>
            </a:pPr>
            <a:r>
              <a:rPr lang="en" sz="1300" u="sng">
                <a:solidFill>
                  <a:srgbClr val="1F1F1F"/>
                </a:solidFill>
              </a:rPr>
              <a:t>mitochondrial</a:t>
            </a:r>
            <a:r>
              <a:rPr lang="en" sz="1300">
                <a:solidFill>
                  <a:srgbClr val="1F1F1F"/>
                </a:solidFill>
              </a:rPr>
              <a:t>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deposition of </a:t>
            </a:r>
            <a:r>
              <a:rPr lang="en" sz="1300" u="sng">
                <a:solidFill>
                  <a:srgbClr val="1F1F1F"/>
                </a:solidFill>
              </a:rPr>
              <a:t>amyloid</a:t>
            </a:r>
            <a:r>
              <a:rPr lang="en" sz="1300">
                <a:solidFill>
                  <a:srgbClr val="1F1F1F"/>
                </a:solidFill>
              </a:rPr>
              <a:t> or its precursor Aβ42</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u="sng">
                <a:solidFill>
                  <a:srgbClr val="1F1F1F"/>
                </a:solidFill>
              </a:rPr>
              <a:t>tau</a:t>
            </a:r>
            <a:r>
              <a:rPr lang="en" sz="1300">
                <a:solidFill>
                  <a:srgbClr val="1F1F1F"/>
                </a:solidFill>
              </a:rPr>
              <a:t> deposition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u="sng">
                <a:solidFill>
                  <a:srgbClr val="9900FF"/>
                </a:solidFill>
              </a:rPr>
              <a:t>glutamatergic</a:t>
            </a:r>
            <a:r>
              <a:rPr lang="en" sz="1300">
                <a:solidFill>
                  <a:srgbClr val="9900FF"/>
                </a:solidFill>
              </a:rPr>
              <a:t> </a:t>
            </a:r>
            <a:r>
              <a:rPr lang="en" sz="1300">
                <a:solidFill>
                  <a:srgbClr val="1F1F1F"/>
                </a:solidFill>
              </a:rPr>
              <a:t>neuronal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cholinergic neuronal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adrenergic neuronal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GABAergic neuronal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JNK activation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the unfolded protein response</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autophagy</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insulin resistance</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oxidative stress</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genetic mutations</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abnormal gene expressions</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deficient cerebral microcirculation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impaired astrocyte function</a:t>
            </a:r>
            <a:endParaRPr sz="1500"/>
          </a:p>
        </p:txBody>
      </p:sp>
      <p:sp>
        <p:nvSpPr>
          <p:cNvPr id="1282" name="Google Shape;1282;p123"/>
          <p:cNvSpPr/>
          <p:nvPr/>
        </p:nvSpPr>
        <p:spPr>
          <a:xfrm>
            <a:off x="0" y="4835425"/>
            <a:ext cx="9144000" cy="3078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3" name="Google Shape;1283;p123"/>
          <p:cNvSpPr txBox="1"/>
          <p:nvPr/>
        </p:nvSpPr>
        <p:spPr>
          <a:xfrm>
            <a:off x="392800" y="4796282"/>
            <a:ext cx="832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lt1"/>
                </a:solidFill>
              </a:rPr>
              <a:t>Jeffrey Fessel, Prevention of Alzheimer's disease by treating mild cognitive impairment with combinations chosen from eight available drugs, Alzheimer's &amp; Dementia: Translational Research &amp; Clinical Interventions, Volume 5, 2019</a:t>
            </a:r>
            <a:endParaRPr sz="700">
              <a:solidFill>
                <a:schemeClr val="lt1"/>
              </a:solidFill>
            </a:endParaRPr>
          </a:p>
        </p:txBody>
      </p:sp>
      <p:sp>
        <p:nvSpPr>
          <p:cNvPr id="1284" name="Google Shape;1284;p123"/>
          <p:cNvSpPr txBox="1"/>
          <p:nvPr/>
        </p:nvSpPr>
        <p:spPr>
          <a:xfrm>
            <a:off x="4354650" y="560025"/>
            <a:ext cx="46767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1F1F1F"/>
                </a:solidFill>
              </a:rPr>
              <a:t>21. Ca2+ release from the endoplasmic reticulum affecting the NMDAR and causing excitotoxicity. Locally excessive Ca2+ causes mitochondria to release free radicals, leading to peroxidation of unsaturated fatty acids in cell membranes and cell death of neurons, astrocytes, and endothelial cells</a:t>
            </a:r>
            <a:endParaRPr sz="1200">
              <a:solidFill>
                <a:srgbClr val="1F1F1F"/>
              </a:solidFill>
            </a:endParaRPr>
          </a:p>
          <a:p>
            <a:pPr indent="0" lvl="0" marL="0" rtl="0" algn="l">
              <a:spcBef>
                <a:spcPts val="0"/>
              </a:spcBef>
              <a:spcAft>
                <a:spcPts val="0"/>
              </a:spcAft>
              <a:buNone/>
            </a:pPr>
            <a:r>
              <a:t/>
            </a:r>
            <a:endParaRPr sz="1200">
              <a:solidFill>
                <a:srgbClr val="1F1F1F"/>
              </a:solidFill>
            </a:endParaRPr>
          </a:p>
          <a:p>
            <a:pPr indent="0" lvl="0" marL="0" rtl="0" algn="l">
              <a:spcBef>
                <a:spcPts val="0"/>
              </a:spcBef>
              <a:spcAft>
                <a:spcPts val="0"/>
              </a:spcAft>
              <a:buNone/>
            </a:pPr>
            <a:r>
              <a:rPr lang="en" sz="1200">
                <a:solidFill>
                  <a:srgbClr val="1F1F1F"/>
                </a:solidFill>
              </a:rPr>
              <a:t>22. phosphoinositide kinase and phosphoCREB activation</a:t>
            </a:r>
            <a:endParaRPr sz="1200">
              <a:solidFill>
                <a:srgbClr val="1F1F1F"/>
              </a:solidFill>
            </a:endParaRPr>
          </a:p>
          <a:p>
            <a:pPr indent="0" lvl="0" marL="0" rtl="0" algn="l">
              <a:spcBef>
                <a:spcPts val="0"/>
              </a:spcBef>
              <a:spcAft>
                <a:spcPts val="0"/>
              </a:spcAft>
              <a:buNone/>
            </a:pPr>
            <a:r>
              <a:t/>
            </a:r>
            <a:endParaRPr sz="1200">
              <a:solidFill>
                <a:srgbClr val="1F1F1F"/>
              </a:solidFill>
            </a:endParaRPr>
          </a:p>
          <a:p>
            <a:pPr indent="0" lvl="0" marL="0" rtl="0" algn="l">
              <a:spcBef>
                <a:spcPts val="0"/>
              </a:spcBef>
              <a:spcAft>
                <a:spcPts val="0"/>
              </a:spcAft>
              <a:buNone/>
            </a:pPr>
            <a:r>
              <a:rPr lang="en" sz="1200">
                <a:solidFill>
                  <a:srgbClr val="1F1F1F"/>
                </a:solidFill>
              </a:rPr>
              <a:t>23. release of β-catenin from the Wnt/β-catenin complex</a:t>
            </a:r>
            <a:endParaRPr sz="1200">
              <a:solidFill>
                <a:srgbClr val="1F1F1F"/>
              </a:solidFill>
            </a:endParaRPr>
          </a:p>
          <a:p>
            <a:pPr indent="0" lvl="0" marL="0" rtl="0" algn="l">
              <a:spcBef>
                <a:spcPts val="0"/>
              </a:spcBef>
              <a:spcAft>
                <a:spcPts val="0"/>
              </a:spcAft>
              <a:buNone/>
            </a:pPr>
            <a:r>
              <a:t/>
            </a:r>
            <a:endParaRPr sz="1200">
              <a:solidFill>
                <a:srgbClr val="1F1F1F"/>
              </a:solidFill>
            </a:endParaRPr>
          </a:p>
          <a:p>
            <a:pPr indent="0" lvl="0" marL="0" rtl="0" algn="l">
              <a:spcBef>
                <a:spcPts val="0"/>
              </a:spcBef>
              <a:spcAft>
                <a:spcPts val="0"/>
              </a:spcAft>
              <a:buNone/>
            </a:pPr>
            <a:r>
              <a:rPr lang="en" sz="1200">
                <a:solidFill>
                  <a:srgbClr val="1F1F1F"/>
                </a:solidFill>
              </a:rPr>
              <a:t>24. microglial activation producing immune activation in the brain</a:t>
            </a:r>
            <a:endParaRPr sz="1200">
              <a:solidFill>
                <a:srgbClr val="1F1F1F"/>
              </a:solidFill>
            </a:endParaRPr>
          </a:p>
          <a:p>
            <a:pPr indent="0" lvl="0" marL="0" rtl="0" algn="l">
              <a:spcBef>
                <a:spcPts val="0"/>
              </a:spcBef>
              <a:spcAft>
                <a:spcPts val="0"/>
              </a:spcAft>
              <a:buNone/>
            </a:pPr>
            <a:r>
              <a:t/>
            </a:r>
            <a:endParaRPr sz="1200">
              <a:solidFill>
                <a:srgbClr val="1F1F1F"/>
              </a:solidFill>
            </a:endParaRPr>
          </a:p>
          <a:p>
            <a:pPr indent="0" lvl="0" marL="0" rtl="0" algn="l">
              <a:spcBef>
                <a:spcPts val="0"/>
              </a:spcBef>
              <a:spcAft>
                <a:spcPts val="0"/>
              </a:spcAft>
              <a:buNone/>
            </a:pPr>
            <a:r>
              <a:rPr lang="en" sz="1200">
                <a:solidFill>
                  <a:srgbClr val="1F1F1F"/>
                </a:solidFill>
              </a:rPr>
              <a:t>25. systemic inflammation transmitted to and affecting the brain</a:t>
            </a:r>
            <a:endParaRPr sz="1200">
              <a:solidFill>
                <a:srgbClr val="1F1F1F"/>
              </a:solidFill>
            </a:endParaRPr>
          </a:p>
          <a:p>
            <a:pPr indent="0" lvl="0" marL="0" rtl="0" algn="l">
              <a:spcBef>
                <a:spcPts val="0"/>
              </a:spcBef>
              <a:spcAft>
                <a:spcPts val="0"/>
              </a:spcAft>
              <a:buNone/>
            </a:pPr>
            <a:r>
              <a:t/>
            </a:r>
            <a:endParaRPr sz="1200">
              <a:solidFill>
                <a:srgbClr val="1F1F1F"/>
              </a:solidFill>
            </a:endParaRPr>
          </a:p>
        </p:txBody>
      </p:sp>
      <p:sp>
        <p:nvSpPr>
          <p:cNvPr id="1285" name="Google Shape;1285;p123"/>
          <p:cNvSpPr txBox="1"/>
          <p:nvPr/>
        </p:nvSpPr>
        <p:spPr>
          <a:xfrm>
            <a:off x="149175" y="66700"/>
            <a:ext cx="6906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F1F1F"/>
                </a:solidFill>
              </a:rPr>
              <a:t>25 biochemical pathways that can contribute to Alzheimer’s disease</a:t>
            </a:r>
            <a:endParaRPr b="1" sz="1600"/>
          </a:p>
        </p:txBody>
      </p:sp>
      <p:sp>
        <p:nvSpPr>
          <p:cNvPr id="1286" name="Google Shape;1286;p123"/>
          <p:cNvSpPr txBox="1"/>
          <p:nvPr/>
        </p:nvSpPr>
        <p:spPr>
          <a:xfrm>
            <a:off x="2980275" y="2009425"/>
            <a:ext cx="1244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900FF"/>
                </a:solidFill>
              </a:rPr>
              <a:t>memantine</a:t>
            </a:r>
            <a:endParaRPr b="1" sz="1200">
              <a:solidFill>
                <a:srgbClr val="9900FF"/>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0" name="Shape 1290"/>
        <p:cNvGrpSpPr/>
        <p:nvPr/>
      </p:nvGrpSpPr>
      <p:grpSpPr>
        <a:xfrm>
          <a:off x="0" y="0"/>
          <a:ext cx="0" cy="0"/>
          <a:chOff x="0" y="0"/>
          <a:chExt cx="0" cy="0"/>
        </a:xfrm>
      </p:grpSpPr>
      <p:sp>
        <p:nvSpPr>
          <p:cNvPr id="1291" name="Google Shape;1291;p124"/>
          <p:cNvSpPr txBox="1"/>
          <p:nvPr/>
        </p:nvSpPr>
        <p:spPr>
          <a:xfrm>
            <a:off x="149175" y="411175"/>
            <a:ext cx="3336000" cy="43869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Clr>
                <a:srgbClr val="1F1F1F"/>
              </a:buClr>
              <a:buSzPts val="1300"/>
              <a:buAutoNum type="arabicPeriod"/>
            </a:pPr>
            <a:r>
              <a:rPr lang="en" sz="1300" u="sng">
                <a:solidFill>
                  <a:srgbClr val="1F1F1F"/>
                </a:solidFill>
              </a:rPr>
              <a:t>brain aging</a:t>
            </a:r>
            <a:endParaRPr sz="1300" u="sng">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synaptic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neural </a:t>
            </a:r>
            <a:r>
              <a:rPr lang="en" sz="1300" u="sng">
                <a:solidFill>
                  <a:srgbClr val="1F1F1F"/>
                </a:solidFill>
              </a:rPr>
              <a:t>plasticity</a:t>
            </a:r>
            <a:endParaRPr sz="1300" u="sng">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neuronal </a:t>
            </a:r>
            <a:r>
              <a:rPr lang="en" sz="1300" u="sng">
                <a:solidFill>
                  <a:srgbClr val="1F1F1F"/>
                </a:solidFill>
              </a:rPr>
              <a:t>apoptosis</a:t>
            </a:r>
            <a:endParaRPr sz="1300" u="sng">
              <a:solidFill>
                <a:srgbClr val="1F1F1F"/>
              </a:solidFill>
            </a:endParaRPr>
          </a:p>
          <a:p>
            <a:pPr indent="-311150" lvl="0" marL="457200" rtl="0" algn="l">
              <a:spcBef>
                <a:spcPts val="0"/>
              </a:spcBef>
              <a:spcAft>
                <a:spcPts val="0"/>
              </a:spcAft>
              <a:buClr>
                <a:srgbClr val="1F1F1F"/>
              </a:buClr>
              <a:buSzPts val="1300"/>
              <a:buAutoNum type="arabicPeriod"/>
            </a:pPr>
            <a:r>
              <a:rPr lang="en" sz="1300" u="sng">
                <a:solidFill>
                  <a:srgbClr val="1F1F1F"/>
                </a:solidFill>
              </a:rPr>
              <a:t>mitochondrial</a:t>
            </a:r>
            <a:r>
              <a:rPr lang="en" sz="1300">
                <a:solidFill>
                  <a:srgbClr val="1F1F1F"/>
                </a:solidFill>
              </a:rPr>
              <a:t>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deposition of </a:t>
            </a:r>
            <a:r>
              <a:rPr lang="en" sz="1300" u="sng">
                <a:solidFill>
                  <a:srgbClr val="1F1F1F"/>
                </a:solidFill>
              </a:rPr>
              <a:t>amyloid</a:t>
            </a:r>
            <a:r>
              <a:rPr lang="en" sz="1300">
                <a:solidFill>
                  <a:srgbClr val="1F1F1F"/>
                </a:solidFill>
              </a:rPr>
              <a:t> or its precursor Aβ42</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u="sng">
                <a:solidFill>
                  <a:srgbClr val="1F1F1F"/>
                </a:solidFill>
              </a:rPr>
              <a:t>tau</a:t>
            </a:r>
            <a:r>
              <a:rPr lang="en" sz="1300">
                <a:solidFill>
                  <a:srgbClr val="1F1F1F"/>
                </a:solidFill>
              </a:rPr>
              <a:t> deposition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u="sng">
                <a:solidFill>
                  <a:srgbClr val="9900FF"/>
                </a:solidFill>
              </a:rPr>
              <a:t>glutamatergic</a:t>
            </a:r>
            <a:r>
              <a:rPr lang="en" sz="1300">
                <a:solidFill>
                  <a:srgbClr val="9900FF"/>
                </a:solidFill>
              </a:rPr>
              <a:t> </a:t>
            </a:r>
            <a:r>
              <a:rPr lang="en" sz="1300">
                <a:solidFill>
                  <a:srgbClr val="1F1F1F"/>
                </a:solidFill>
              </a:rPr>
              <a:t>neuronal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u="sng">
                <a:solidFill>
                  <a:srgbClr val="38761D"/>
                </a:solidFill>
              </a:rPr>
              <a:t>cholinergic</a:t>
            </a:r>
            <a:r>
              <a:rPr lang="en" sz="1300">
                <a:solidFill>
                  <a:srgbClr val="1F1F1F"/>
                </a:solidFill>
              </a:rPr>
              <a:t> neuronal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adrenergic neuronal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GABAergic neuronal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JNK activation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the unfolded protein response</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autophagy</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insulin resistance</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oxidative stress</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genetic mutations</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abnormal gene expressions</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deficient cerebral microcirculation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impaired astrocyte function</a:t>
            </a:r>
            <a:endParaRPr sz="1500"/>
          </a:p>
        </p:txBody>
      </p:sp>
      <p:sp>
        <p:nvSpPr>
          <p:cNvPr id="1292" name="Google Shape;1292;p124"/>
          <p:cNvSpPr/>
          <p:nvPr/>
        </p:nvSpPr>
        <p:spPr>
          <a:xfrm>
            <a:off x="0" y="4835425"/>
            <a:ext cx="9144000" cy="3078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3" name="Google Shape;1293;p124"/>
          <p:cNvSpPr txBox="1"/>
          <p:nvPr/>
        </p:nvSpPr>
        <p:spPr>
          <a:xfrm>
            <a:off x="392800" y="4796282"/>
            <a:ext cx="832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lt1"/>
                </a:solidFill>
              </a:rPr>
              <a:t>Jeffrey Fessel, Prevention of Alzheimer's disease by treating mild cognitive impairment with combinations chosen from eight available drugs, Alzheimer's &amp; Dementia: Translational Research &amp; Clinical Interventions, Volume 5, 2019</a:t>
            </a:r>
            <a:endParaRPr sz="700">
              <a:solidFill>
                <a:schemeClr val="lt1"/>
              </a:solidFill>
            </a:endParaRPr>
          </a:p>
        </p:txBody>
      </p:sp>
      <p:sp>
        <p:nvSpPr>
          <p:cNvPr id="1294" name="Google Shape;1294;p124"/>
          <p:cNvSpPr txBox="1"/>
          <p:nvPr/>
        </p:nvSpPr>
        <p:spPr>
          <a:xfrm>
            <a:off x="4354650" y="560025"/>
            <a:ext cx="46767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1F1F1F"/>
                </a:solidFill>
              </a:rPr>
              <a:t>21. Ca2+ release from the endoplasmic reticulum affecting the NMDAR and causing excitotoxicity. Locally excessive Ca2+ causes mitochondria to release free radicals, leading to peroxidation of unsaturated fatty acids in cell membranes and cell death of neurons, astrocytes, and endothelial cells</a:t>
            </a:r>
            <a:endParaRPr sz="1200">
              <a:solidFill>
                <a:srgbClr val="1F1F1F"/>
              </a:solidFill>
            </a:endParaRPr>
          </a:p>
          <a:p>
            <a:pPr indent="0" lvl="0" marL="0" rtl="0" algn="l">
              <a:spcBef>
                <a:spcPts val="0"/>
              </a:spcBef>
              <a:spcAft>
                <a:spcPts val="0"/>
              </a:spcAft>
              <a:buNone/>
            </a:pPr>
            <a:r>
              <a:t/>
            </a:r>
            <a:endParaRPr sz="1200">
              <a:solidFill>
                <a:srgbClr val="1F1F1F"/>
              </a:solidFill>
            </a:endParaRPr>
          </a:p>
          <a:p>
            <a:pPr indent="0" lvl="0" marL="0" rtl="0" algn="l">
              <a:spcBef>
                <a:spcPts val="0"/>
              </a:spcBef>
              <a:spcAft>
                <a:spcPts val="0"/>
              </a:spcAft>
              <a:buNone/>
            </a:pPr>
            <a:r>
              <a:rPr lang="en" sz="1200">
                <a:solidFill>
                  <a:srgbClr val="1F1F1F"/>
                </a:solidFill>
              </a:rPr>
              <a:t>22. phosphoinositide kinase and phosphoCREB activation</a:t>
            </a:r>
            <a:endParaRPr sz="1200">
              <a:solidFill>
                <a:srgbClr val="1F1F1F"/>
              </a:solidFill>
            </a:endParaRPr>
          </a:p>
          <a:p>
            <a:pPr indent="0" lvl="0" marL="0" rtl="0" algn="l">
              <a:spcBef>
                <a:spcPts val="0"/>
              </a:spcBef>
              <a:spcAft>
                <a:spcPts val="0"/>
              </a:spcAft>
              <a:buNone/>
            </a:pPr>
            <a:r>
              <a:t/>
            </a:r>
            <a:endParaRPr sz="1200">
              <a:solidFill>
                <a:srgbClr val="1F1F1F"/>
              </a:solidFill>
            </a:endParaRPr>
          </a:p>
          <a:p>
            <a:pPr indent="0" lvl="0" marL="0" rtl="0" algn="l">
              <a:spcBef>
                <a:spcPts val="0"/>
              </a:spcBef>
              <a:spcAft>
                <a:spcPts val="0"/>
              </a:spcAft>
              <a:buNone/>
            </a:pPr>
            <a:r>
              <a:rPr lang="en" sz="1200">
                <a:solidFill>
                  <a:srgbClr val="1F1F1F"/>
                </a:solidFill>
              </a:rPr>
              <a:t>23. release of β-catenin from the Wnt/β-catenin complex</a:t>
            </a:r>
            <a:endParaRPr sz="1200">
              <a:solidFill>
                <a:srgbClr val="1F1F1F"/>
              </a:solidFill>
            </a:endParaRPr>
          </a:p>
          <a:p>
            <a:pPr indent="0" lvl="0" marL="0" rtl="0" algn="l">
              <a:spcBef>
                <a:spcPts val="0"/>
              </a:spcBef>
              <a:spcAft>
                <a:spcPts val="0"/>
              </a:spcAft>
              <a:buNone/>
            </a:pPr>
            <a:r>
              <a:t/>
            </a:r>
            <a:endParaRPr sz="1200">
              <a:solidFill>
                <a:srgbClr val="1F1F1F"/>
              </a:solidFill>
            </a:endParaRPr>
          </a:p>
          <a:p>
            <a:pPr indent="0" lvl="0" marL="0" rtl="0" algn="l">
              <a:spcBef>
                <a:spcPts val="0"/>
              </a:spcBef>
              <a:spcAft>
                <a:spcPts val="0"/>
              </a:spcAft>
              <a:buNone/>
            </a:pPr>
            <a:r>
              <a:rPr lang="en" sz="1200">
                <a:solidFill>
                  <a:srgbClr val="1F1F1F"/>
                </a:solidFill>
              </a:rPr>
              <a:t>24. microglial activation producing immune activation in the brain</a:t>
            </a:r>
            <a:endParaRPr sz="1200">
              <a:solidFill>
                <a:srgbClr val="1F1F1F"/>
              </a:solidFill>
            </a:endParaRPr>
          </a:p>
          <a:p>
            <a:pPr indent="0" lvl="0" marL="0" rtl="0" algn="l">
              <a:spcBef>
                <a:spcPts val="0"/>
              </a:spcBef>
              <a:spcAft>
                <a:spcPts val="0"/>
              </a:spcAft>
              <a:buNone/>
            </a:pPr>
            <a:r>
              <a:t/>
            </a:r>
            <a:endParaRPr sz="1200">
              <a:solidFill>
                <a:srgbClr val="1F1F1F"/>
              </a:solidFill>
            </a:endParaRPr>
          </a:p>
          <a:p>
            <a:pPr indent="0" lvl="0" marL="0" rtl="0" algn="l">
              <a:spcBef>
                <a:spcPts val="0"/>
              </a:spcBef>
              <a:spcAft>
                <a:spcPts val="0"/>
              </a:spcAft>
              <a:buNone/>
            </a:pPr>
            <a:r>
              <a:rPr lang="en" sz="1200">
                <a:solidFill>
                  <a:srgbClr val="1F1F1F"/>
                </a:solidFill>
              </a:rPr>
              <a:t>25. systemic inflammation transmitted to and affecting the brain</a:t>
            </a:r>
            <a:endParaRPr sz="1200">
              <a:solidFill>
                <a:srgbClr val="1F1F1F"/>
              </a:solidFill>
            </a:endParaRPr>
          </a:p>
          <a:p>
            <a:pPr indent="0" lvl="0" marL="0" rtl="0" algn="l">
              <a:spcBef>
                <a:spcPts val="0"/>
              </a:spcBef>
              <a:spcAft>
                <a:spcPts val="0"/>
              </a:spcAft>
              <a:buNone/>
            </a:pPr>
            <a:r>
              <a:t/>
            </a:r>
            <a:endParaRPr sz="1200">
              <a:solidFill>
                <a:srgbClr val="1F1F1F"/>
              </a:solidFill>
            </a:endParaRPr>
          </a:p>
        </p:txBody>
      </p:sp>
      <p:sp>
        <p:nvSpPr>
          <p:cNvPr id="1295" name="Google Shape;1295;p124"/>
          <p:cNvSpPr txBox="1"/>
          <p:nvPr/>
        </p:nvSpPr>
        <p:spPr>
          <a:xfrm>
            <a:off x="149175" y="66700"/>
            <a:ext cx="6906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F1F1F"/>
                </a:solidFill>
              </a:rPr>
              <a:t>25 biochemical pathways that can contribute to Alzheimer’s disease</a:t>
            </a:r>
            <a:endParaRPr b="1" sz="1600"/>
          </a:p>
        </p:txBody>
      </p:sp>
      <p:sp>
        <p:nvSpPr>
          <p:cNvPr id="1296" name="Google Shape;1296;p124"/>
          <p:cNvSpPr txBox="1"/>
          <p:nvPr/>
        </p:nvSpPr>
        <p:spPr>
          <a:xfrm>
            <a:off x="2980275" y="2009425"/>
            <a:ext cx="1244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900FF"/>
                </a:solidFill>
              </a:rPr>
              <a:t>memantine</a:t>
            </a:r>
            <a:endParaRPr b="1" sz="1200">
              <a:solidFill>
                <a:srgbClr val="9900FF"/>
              </a:solidFill>
            </a:endParaRPr>
          </a:p>
        </p:txBody>
      </p:sp>
      <p:sp>
        <p:nvSpPr>
          <p:cNvPr id="1297" name="Google Shape;1297;p124"/>
          <p:cNvSpPr txBox="1"/>
          <p:nvPr/>
        </p:nvSpPr>
        <p:spPr>
          <a:xfrm>
            <a:off x="2980275" y="2202450"/>
            <a:ext cx="1244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donepezil</a:t>
            </a:r>
            <a:endParaRPr b="1" sz="1200">
              <a:solidFill>
                <a:srgbClr val="38761D"/>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1" name="Shape 1301"/>
        <p:cNvGrpSpPr/>
        <p:nvPr/>
      </p:nvGrpSpPr>
      <p:grpSpPr>
        <a:xfrm>
          <a:off x="0" y="0"/>
          <a:ext cx="0" cy="0"/>
          <a:chOff x="0" y="0"/>
          <a:chExt cx="0" cy="0"/>
        </a:xfrm>
      </p:grpSpPr>
      <p:sp>
        <p:nvSpPr>
          <p:cNvPr id="1302" name="Google Shape;1302;p125"/>
          <p:cNvSpPr txBox="1"/>
          <p:nvPr/>
        </p:nvSpPr>
        <p:spPr>
          <a:xfrm>
            <a:off x="149175" y="411175"/>
            <a:ext cx="3336000" cy="43869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Clr>
                <a:srgbClr val="1F1F1F"/>
              </a:buClr>
              <a:buSzPts val="1300"/>
              <a:buAutoNum type="arabicPeriod"/>
            </a:pPr>
            <a:r>
              <a:rPr lang="en" sz="1300" u="sng">
                <a:solidFill>
                  <a:srgbClr val="1F1F1F"/>
                </a:solidFill>
              </a:rPr>
              <a:t>brain aging</a:t>
            </a:r>
            <a:endParaRPr sz="1300" u="sng">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synaptic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neural </a:t>
            </a:r>
            <a:r>
              <a:rPr lang="en" sz="1300" u="sng">
                <a:solidFill>
                  <a:srgbClr val="1F1F1F"/>
                </a:solidFill>
              </a:rPr>
              <a:t>plasticity</a:t>
            </a:r>
            <a:endParaRPr sz="1300" u="sng">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neuronal </a:t>
            </a:r>
            <a:r>
              <a:rPr lang="en" sz="1300" u="sng">
                <a:solidFill>
                  <a:srgbClr val="1F1F1F"/>
                </a:solidFill>
              </a:rPr>
              <a:t>apoptosis</a:t>
            </a:r>
            <a:endParaRPr sz="1300" u="sng">
              <a:solidFill>
                <a:srgbClr val="1F1F1F"/>
              </a:solidFill>
            </a:endParaRPr>
          </a:p>
          <a:p>
            <a:pPr indent="-311150" lvl="0" marL="457200" rtl="0" algn="l">
              <a:spcBef>
                <a:spcPts val="0"/>
              </a:spcBef>
              <a:spcAft>
                <a:spcPts val="0"/>
              </a:spcAft>
              <a:buClr>
                <a:srgbClr val="1F1F1F"/>
              </a:buClr>
              <a:buSzPts val="1300"/>
              <a:buAutoNum type="arabicPeriod"/>
            </a:pPr>
            <a:r>
              <a:rPr lang="en" sz="1300" u="sng">
                <a:solidFill>
                  <a:srgbClr val="1F1F1F"/>
                </a:solidFill>
              </a:rPr>
              <a:t>mitochondrial</a:t>
            </a:r>
            <a:r>
              <a:rPr lang="en" sz="1300">
                <a:solidFill>
                  <a:srgbClr val="1F1F1F"/>
                </a:solidFill>
              </a:rPr>
              <a:t>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deposition of </a:t>
            </a:r>
            <a:r>
              <a:rPr lang="en" sz="1300" u="sng">
                <a:solidFill>
                  <a:srgbClr val="1F1F1F"/>
                </a:solidFill>
              </a:rPr>
              <a:t>amyloid</a:t>
            </a:r>
            <a:r>
              <a:rPr lang="en" sz="1300">
                <a:solidFill>
                  <a:srgbClr val="1F1F1F"/>
                </a:solidFill>
              </a:rPr>
              <a:t> or its precursor Aβ42</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u="sng">
                <a:solidFill>
                  <a:srgbClr val="1F1F1F"/>
                </a:solidFill>
              </a:rPr>
              <a:t>tau</a:t>
            </a:r>
            <a:r>
              <a:rPr lang="en" sz="1300">
                <a:solidFill>
                  <a:srgbClr val="1F1F1F"/>
                </a:solidFill>
              </a:rPr>
              <a:t> deposition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u="sng">
                <a:solidFill>
                  <a:srgbClr val="9900FF"/>
                </a:solidFill>
              </a:rPr>
              <a:t>glutamatergic</a:t>
            </a:r>
            <a:r>
              <a:rPr lang="en" sz="1300">
                <a:solidFill>
                  <a:srgbClr val="9900FF"/>
                </a:solidFill>
              </a:rPr>
              <a:t> </a:t>
            </a:r>
            <a:r>
              <a:rPr lang="en" sz="1300">
                <a:solidFill>
                  <a:srgbClr val="1F1F1F"/>
                </a:solidFill>
              </a:rPr>
              <a:t>neuronal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u="sng">
                <a:solidFill>
                  <a:srgbClr val="38761D"/>
                </a:solidFill>
              </a:rPr>
              <a:t>cholinergic</a:t>
            </a:r>
            <a:r>
              <a:rPr lang="en" sz="1300">
                <a:solidFill>
                  <a:srgbClr val="1F1F1F"/>
                </a:solidFill>
              </a:rPr>
              <a:t> neuronal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adrenergic neuronal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GABAergic neuronal function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JNK activation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the unfolded protein response</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autophagy</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insulin resistance</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oxidative stress</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genetic mutations</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abnormal gene expressions</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deficient cerebral microcirculation</a:t>
            </a:r>
            <a:endParaRPr sz="1300">
              <a:solidFill>
                <a:srgbClr val="1F1F1F"/>
              </a:solidFill>
            </a:endParaRPr>
          </a:p>
          <a:p>
            <a:pPr indent="-311150" lvl="0" marL="457200" rtl="0" algn="l">
              <a:spcBef>
                <a:spcPts val="0"/>
              </a:spcBef>
              <a:spcAft>
                <a:spcPts val="0"/>
              </a:spcAft>
              <a:buClr>
                <a:srgbClr val="1F1F1F"/>
              </a:buClr>
              <a:buSzPts val="1300"/>
              <a:buAutoNum type="arabicPeriod"/>
            </a:pPr>
            <a:r>
              <a:rPr lang="en" sz="1300">
                <a:solidFill>
                  <a:srgbClr val="1F1F1F"/>
                </a:solidFill>
              </a:rPr>
              <a:t>impaired astrocyte function</a:t>
            </a:r>
            <a:endParaRPr sz="1500"/>
          </a:p>
        </p:txBody>
      </p:sp>
      <p:sp>
        <p:nvSpPr>
          <p:cNvPr id="1303" name="Google Shape;1303;p125"/>
          <p:cNvSpPr/>
          <p:nvPr/>
        </p:nvSpPr>
        <p:spPr>
          <a:xfrm>
            <a:off x="0" y="4835425"/>
            <a:ext cx="9144000" cy="3078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4" name="Google Shape;1304;p125"/>
          <p:cNvSpPr txBox="1"/>
          <p:nvPr/>
        </p:nvSpPr>
        <p:spPr>
          <a:xfrm>
            <a:off x="392800" y="4796282"/>
            <a:ext cx="832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lt1"/>
                </a:solidFill>
              </a:rPr>
              <a:t>Jeffrey Fessel, Prevention of Alzheimer's disease by treating mild cognitive impairment with combinations chosen from eight available drugs, Alzheimer's &amp; Dementia: Translational Research &amp; Clinical Interventions, Volume 5, 2019</a:t>
            </a:r>
            <a:endParaRPr sz="700">
              <a:solidFill>
                <a:schemeClr val="lt1"/>
              </a:solidFill>
            </a:endParaRPr>
          </a:p>
        </p:txBody>
      </p:sp>
      <p:sp>
        <p:nvSpPr>
          <p:cNvPr id="1305" name="Google Shape;1305;p125"/>
          <p:cNvSpPr txBox="1"/>
          <p:nvPr/>
        </p:nvSpPr>
        <p:spPr>
          <a:xfrm>
            <a:off x="4354650" y="560025"/>
            <a:ext cx="46767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1F1F1F"/>
                </a:solidFill>
              </a:rPr>
              <a:t>21. Ca2+ release from the endoplasmic reticulum affecting the NMDAR and causing excitotoxicity. Locally excessive Ca2+ causes mitochondria to release free radicals, leading to peroxidation of unsaturated fatty acids in cell membranes and cell death of neurons, astrocytes, and endothelial cells</a:t>
            </a:r>
            <a:endParaRPr sz="1200">
              <a:solidFill>
                <a:srgbClr val="1F1F1F"/>
              </a:solidFill>
            </a:endParaRPr>
          </a:p>
          <a:p>
            <a:pPr indent="0" lvl="0" marL="0" rtl="0" algn="l">
              <a:spcBef>
                <a:spcPts val="0"/>
              </a:spcBef>
              <a:spcAft>
                <a:spcPts val="0"/>
              </a:spcAft>
              <a:buNone/>
            </a:pPr>
            <a:r>
              <a:t/>
            </a:r>
            <a:endParaRPr sz="1200">
              <a:solidFill>
                <a:srgbClr val="1F1F1F"/>
              </a:solidFill>
            </a:endParaRPr>
          </a:p>
          <a:p>
            <a:pPr indent="0" lvl="0" marL="0" rtl="0" algn="l">
              <a:spcBef>
                <a:spcPts val="0"/>
              </a:spcBef>
              <a:spcAft>
                <a:spcPts val="0"/>
              </a:spcAft>
              <a:buNone/>
            </a:pPr>
            <a:r>
              <a:rPr lang="en" sz="1200">
                <a:solidFill>
                  <a:srgbClr val="1F1F1F"/>
                </a:solidFill>
              </a:rPr>
              <a:t>22. phosphoinositide kinase and phosphoCREB activation</a:t>
            </a:r>
            <a:endParaRPr sz="1200">
              <a:solidFill>
                <a:srgbClr val="1F1F1F"/>
              </a:solidFill>
            </a:endParaRPr>
          </a:p>
          <a:p>
            <a:pPr indent="0" lvl="0" marL="0" rtl="0" algn="l">
              <a:spcBef>
                <a:spcPts val="0"/>
              </a:spcBef>
              <a:spcAft>
                <a:spcPts val="0"/>
              </a:spcAft>
              <a:buNone/>
            </a:pPr>
            <a:r>
              <a:t/>
            </a:r>
            <a:endParaRPr sz="1200">
              <a:solidFill>
                <a:srgbClr val="1F1F1F"/>
              </a:solidFill>
            </a:endParaRPr>
          </a:p>
          <a:p>
            <a:pPr indent="0" lvl="0" marL="0" rtl="0" algn="l">
              <a:spcBef>
                <a:spcPts val="0"/>
              </a:spcBef>
              <a:spcAft>
                <a:spcPts val="0"/>
              </a:spcAft>
              <a:buNone/>
            </a:pPr>
            <a:r>
              <a:rPr lang="en" sz="1200">
                <a:solidFill>
                  <a:srgbClr val="1F1F1F"/>
                </a:solidFill>
              </a:rPr>
              <a:t>23. release of β-catenin from the Wnt/β-catenin complex</a:t>
            </a:r>
            <a:endParaRPr sz="1200">
              <a:solidFill>
                <a:srgbClr val="1F1F1F"/>
              </a:solidFill>
            </a:endParaRPr>
          </a:p>
          <a:p>
            <a:pPr indent="0" lvl="0" marL="0" rtl="0" algn="l">
              <a:spcBef>
                <a:spcPts val="0"/>
              </a:spcBef>
              <a:spcAft>
                <a:spcPts val="0"/>
              </a:spcAft>
              <a:buNone/>
            </a:pPr>
            <a:r>
              <a:t/>
            </a:r>
            <a:endParaRPr sz="1200">
              <a:solidFill>
                <a:srgbClr val="1F1F1F"/>
              </a:solidFill>
            </a:endParaRPr>
          </a:p>
          <a:p>
            <a:pPr indent="0" lvl="0" marL="0" rtl="0" algn="l">
              <a:spcBef>
                <a:spcPts val="0"/>
              </a:spcBef>
              <a:spcAft>
                <a:spcPts val="0"/>
              </a:spcAft>
              <a:buNone/>
            </a:pPr>
            <a:r>
              <a:rPr lang="en" sz="1200">
                <a:solidFill>
                  <a:srgbClr val="1F1F1F"/>
                </a:solidFill>
              </a:rPr>
              <a:t>24. microglial activation producing immune activation in the brain</a:t>
            </a:r>
            <a:endParaRPr sz="1200">
              <a:solidFill>
                <a:srgbClr val="1F1F1F"/>
              </a:solidFill>
            </a:endParaRPr>
          </a:p>
          <a:p>
            <a:pPr indent="0" lvl="0" marL="0" rtl="0" algn="l">
              <a:spcBef>
                <a:spcPts val="0"/>
              </a:spcBef>
              <a:spcAft>
                <a:spcPts val="0"/>
              </a:spcAft>
              <a:buNone/>
            </a:pPr>
            <a:r>
              <a:t/>
            </a:r>
            <a:endParaRPr sz="1200">
              <a:solidFill>
                <a:srgbClr val="1F1F1F"/>
              </a:solidFill>
            </a:endParaRPr>
          </a:p>
          <a:p>
            <a:pPr indent="0" lvl="0" marL="0" rtl="0" algn="l">
              <a:spcBef>
                <a:spcPts val="0"/>
              </a:spcBef>
              <a:spcAft>
                <a:spcPts val="0"/>
              </a:spcAft>
              <a:buNone/>
            </a:pPr>
            <a:r>
              <a:rPr lang="en" sz="1200">
                <a:solidFill>
                  <a:srgbClr val="1F1F1F"/>
                </a:solidFill>
              </a:rPr>
              <a:t>25. systemic inflammation transmitted to and affecting the brain</a:t>
            </a:r>
            <a:endParaRPr sz="1200">
              <a:solidFill>
                <a:srgbClr val="1F1F1F"/>
              </a:solidFill>
            </a:endParaRPr>
          </a:p>
          <a:p>
            <a:pPr indent="0" lvl="0" marL="0" rtl="0" algn="l">
              <a:spcBef>
                <a:spcPts val="0"/>
              </a:spcBef>
              <a:spcAft>
                <a:spcPts val="0"/>
              </a:spcAft>
              <a:buNone/>
            </a:pPr>
            <a:r>
              <a:t/>
            </a:r>
            <a:endParaRPr sz="1200">
              <a:solidFill>
                <a:srgbClr val="1F1F1F"/>
              </a:solidFill>
            </a:endParaRPr>
          </a:p>
        </p:txBody>
      </p:sp>
      <p:sp>
        <p:nvSpPr>
          <p:cNvPr id="1306" name="Google Shape;1306;p125"/>
          <p:cNvSpPr txBox="1"/>
          <p:nvPr/>
        </p:nvSpPr>
        <p:spPr>
          <a:xfrm>
            <a:off x="149175" y="66700"/>
            <a:ext cx="6906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F1F1F"/>
                </a:solidFill>
              </a:rPr>
              <a:t>25 biochemical pathways that can contribute to Alzheimer’s disease</a:t>
            </a:r>
            <a:endParaRPr b="1" sz="1600"/>
          </a:p>
        </p:txBody>
      </p:sp>
      <p:sp>
        <p:nvSpPr>
          <p:cNvPr id="1307" name="Google Shape;1307;p125"/>
          <p:cNvSpPr txBox="1"/>
          <p:nvPr/>
        </p:nvSpPr>
        <p:spPr>
          <a:xfrm>
            <a:off x="2980275" y="2009425"/>
            <a:ext cx="1244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900FF"/>
                </a:solidFill>
              </a:rPr>
              <a:t>memantine</a:t>
            </a:r>
            <a:endParaRPr b="1" sz="1200">
              <a:solidFill>
                <a:srgbClr val="9900FF"/>
              </a:solidFill>
            </a:endParaRPr>
          </a:p>
        </p:txBody>
      </p:sp>
      <p:sp>
        <p:nvSpPr>
          <p:cNvPr id="1308" name="Google Shape;1308;p125"/>
          <p:cNvSpPr txBox="1"/>
          <p:nvPr/>
        </p:nvSpPr>
        <p:spPr>
          <a:xfrm>
            <a:off x="2980275" y="2202450"/>
            <a:ext cx="1244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donepezil</a:t>
            </a:r>
            <a:endParaRPr b="1" sz="1200">
              <a:solidFill>
                <a:srgbClr val="38761D"/>
              </a:solidFill>
            </a:endParaRPr>
          </a:p>
        </p:txBody>
      </p:sp>
      <p:sp>
        <p:nvSpPr>
          <p:cNvPr id="1309" name="Google Shape;1309;p125"/>
          <p:cNvSpPr/>
          <p:nvPr/>
        </p:nvSpPr>
        <p:spPr>
          <a:xfrm>
            <a:off x="4354650" y="3545575"/>
            <a:ext cx="4076400" cy="1020300"/>
          </a:xfrm>
          <a:prstGeom prst="wedgeRectCallout">
            <a:avLst>
              <a:gd fmla="val -88828" name="adj1"/>
              <a:gd fmla="val -140178"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900">
                <a:solidFill>
                  <a:schemeClr val="dk1"/>
                </a:solidFill>
              </a:rPr>
              <a:t>Anticholinergic drug use is an independent risk factor for  Alzheimer’s disease.</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3" name="Shape 1313"/>
        <p:cNvGrpSpPr/>
        <p:nvPr/>
      </p:nvGrpSpPr>
      <p:grpSpPr>
        <a:xfrm>
          <a:off x="0" y="0"/>
          <a:ext cx="0" cy="0"/>
          <a:chOff x="0" y="0"/>
          <a:chExt cx="0" cy="0"/>
        </a:xfrm>
      </p:grpSpPr>
      <p:pic>
        <p:nvPicPr>
          <p:cNvPr id="1314" name="Google Shape;1314;p126"/>
          <p:cNvPicPr preferRelativeResize="0"/>
          <p:nvPr/>
        </p:nvPicPr>
        <p:blipFill>
          <a:blip r:embed="rId3">
            <a:alphaModFix/>
          </a:blip>
          <a:stretch>
            <a:fillRect/>
          </a:stretch>
        </p:blipFill>
        <p:spPr>
          <a:xfrm>
            <a:off x="742325" y="381375"/>
            <a:ext cx="4667525" cy="1989425"/>
          </a:xfrm>
          <a:prstGeom prst="rect">
            <a:avLst/>
          </a:prstGeom>
          <a:noFill/>
          <a:ln>
            <a:noFill/>
          </a:ln>
          <a:effectLst>
            <a:outerShdw blurRad="57150" rotWithShape="0" algn="bl" dir="5400000" dist="19050">
              <a:srgbClr val="000000">
                <a:alpha val="50000"/>
              </a:srgbClr>
            </a:outerShdw>
          </a:effectLst>
        </p:spPr>
      </p:pic>
      <p:sp>
        <p:nvSpPr>
          <p:cNvPr id="1315" name="Google Shape;1315;p126"/>
          <p:cNvSpPr txBox="1"/>
          <p:nvPr/>
        </p:nvSpPr>
        <p:spPr>
          <a:xfrm>
            <a:off x="703150" y="2534525"/>
            <a:ext cx="68712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900">
                <a:solidFill>
                  <a:schemeClr val="dk1"/>
                </a:solidFill>
              </a:rPr>
              <a:t>Anticholinergic drug use is an independent risk factor for all-cause dementia and Alzheimer’s disease.</a:t>
            </a:r>
            <a:endParaRPr sz="1900"/>
          </a:p>
          <a:p>
            <a:pPr indent="0" lvl="0" marL="0" rtl="0" algn="l">
              <a:spcBef>
                <a:spcPts val="0"/>
              </a:spcBef>
              <a:spcAft>
                <a:spcPts val="0"/>
              </a:spcAft>
              <a:buNone/>
            </a:pPr>
            <a:r>
              <a:t/>
            </a:r>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9" name="Shape 1319"/>
        <p:cNvGrpSpPr/>
        <p:nvPr/>
      </p:nvGrpSpPr>
      <p:grpSpPr>
        <a:xfrm>
          <a:off x="0" y="0"/>
          <a:ext cx="0" cy="0"/>
          <a:chOff x="0" y="0"/>
          <a:chExt cx="0" cy="0"/>
        </a:xfrm>
      </p:grpSpPr>
      <p:pic>
        <p:nvPicPr>
          <p:cNvPr id="1320" name="Google Shape;1320;p127"/>
          <p:cNvPicPr preferRelativeResize="0"/>
          <p:nvPr/>
        </p:nvPicPr>
        <p:blipFill>
          <a:blip r:embed="rId3">
            <a:alphaModFix/>
          </a:blip>
          <a:stretch>
            <a:fillRect/>
          </a:stretch>
        </p:blipFill>
        <p:spPr>
          <a:xfrm>
            <a:off x="742325" y="381375"/>
            <a:ext cx="4667525" cy="1989425"/>
          </a:xfrm>
          <a:prstGeom prst="rect">
            <a:avLst/>
          </a:prstGeom>
          <a:noFill/>
          <a:ln>
            <a:noFill/>
          </a:ln>
          <a:effectLst>
            <a:outerShdw blurRad="57150" rotWithShape="0" algn="bl" dir="5400000" dist="19050">
              <a:srgbClr val="000000">
                <a:alpha val="50000"/>
              </a:srgbClr>
            </a:outerShdw>
          </a:effectLst>
        </p:spPr>
      </p:pic>
      <p:sp>
        <p:nvSpPr>
          <p:cNvPr id="1321" name="Google Shape;1321;p127"/>
          <p:cNvSpPr txBox="1"/>
          <p:nvPr/>
        </p:nvSpPr>
        <p:spPr>
          <a:xfrm>
            <a:off x="703150" y="2534525"/>
            <a:ext cx="7023300" cy="1862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t>Anticholinergic drug use is an independent risk factor for all-cause dementia and Alzheimer’s disease.</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rPr lang="en" sz="1900"/>
              <a:t>Heavier anticholinergic drug exposure is associated with a higher risk of dementia.</a:t>
            </a:r>
            <a:endParaRPr sz="1900"/>
          </a:p>
          <a:p>
            <a:pPr indent="0" lvl="0" marL="0" rtl="0" algn="l">
              <a:spcBef>
                <a:spcPts val="0"/>
              </a:spcBef>
              <a:spcAft>
                <a:spcPts val="0"/>
              </a:spcAft>
              <a:buNone/>
            </a:pPr>
            <a:r>
              <a:t/>
            </a:r>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5" name="Shape 1325"/>
        <p:cNvGrpSpPr/>
        <p:nvPr/>
      </p:nvGrpSpPr>
      <p:grpSpPr>
        <a:xfrm>
          <a:off x="0" y="0"/>
          <a:ext cx="0" cy="0"/>
          <a:chOff x="0" y="0"/>
          <a:chExt cx="0" cy="0"/>
        </a:xfrm>
      </p:grpSpPr>
      <p:pic>
        <p:nvPicPr>
          <p:cNvPr id="1326" name="Google Shape;1326;p128"/>
          <p:cNvPicPr preferRelativeResize="0"/>
          <p:nvPr/>
        </p:nvPicPr>
        <p:blipFill>
          <a:blip r:embed="rId3">
            <a:alphaModFix/>
          </a:blip>
          <a:stretch>
            <a:fillRect/>
          </a:stretch>
        </p:blipFill>
        <p:spPr>
          <a:xfrm>
            <a:off x="742325" y="381375"/>
            <a:ext cx="4667525" cy="1989425"/>
          </a:xfrm>
          <a:prstGeom prst="rect">
            <a:avLst/>
          </a:prstGeom>
          <a:noFill/>
          <a:ln>
            <a:noFill/>
          </a:ln>
          <a:effectLst>
            <a:outerShdw blurRad="57150" rotWithShape="0" algn="bl" dir="5400000" dist="19050">
              <a:srgbClr val="000000">
                <a:alpha val="50000"/>
              </a:srgbClr>
            </a:outerShdw>
          </a:effectLst>
        </p:spPr>
      </p:pic>
      <p:sp>
        <p:nvSpPr>
          <p:cNvPr id="1327" name="Google Shape;1327;p128"/>
          <p:cNvSpPr txBox="1"/>
          <p:nvPr/>
        </p:nvSpPr>
        <p:spPr>
          <a:xfrm>
            <a:off x="703150" y="2534525"/>
            <a:ext cx="7023300" cy="3032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t>Anticholinergic drug use is an independent risk factor for all-cause dementia and Alzheimer’s disease.</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rPr lang="en" sz="1900"/>
              <a:t>Heavier anticholinergic drug exposure is associated with a higher risk of dementia.</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rPr lang="en" sz="1900"/>
              <a:t>Risk of dementia from some classes of anticholinergic drugs can be counterbalanced by therapeutic effects.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1" name="Shape 1331"/>
        <p:cNvGrpSpPr/>
        <p:nvPr/>
      </p:nvGrpSpPr>
      <p:grpSpPr>
        <a:xfrm>
          <a:off x="0" y="0"/>
          <a:ext cx="0" cy="0"/>
          <a:chOff x="0" y="0"/>
          <a:chExt cx="0" cy="0"/>
        </a:xfrm>
      </p:grpSpPr>
      <p:sp>
        <p:nvSpPr>
          <p:cNvPr id="1332" name="Google Shape;1332;p129"/>
          <p:cNvSpPr txBox="1"/>
          <p:nvPr/>
        </p:nvSpPr>
        <p:spPr>
          <a:xfrm>
            <a:off x="301825" y="304800"/>
            <a:ext cx="27654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t>Anticholinergic drugs and dementia risk</a:t>
            </a:r>
            <a:endParaRPr sz="1900"/>
          </a:p>
        </p:txBody>
      </p:sp>
      <p:sp>
        <p:nvSpPr>
          <p:cNvPr id="1333" name="Google Shape;1333;p129"/>
          <p:cNvSpPr txBox="1"/>
          <p:nvPr/>
        </p:nvSpPr>
        <p:spPr>
          <a:xfrm>
            <a:off x="293650" y="4845250"/>
            <a:ext cx="608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t>Yong-Bo Zheng, Le Shi, Xi-Mei Zhu, Yan-Ping Bao, Li-Juan Bai, Jin-Qiao Li, Jia-Jia Liu, Ying Han, Jie Shi, Lin Lu. Anticholinergic drugs and the risk of dementia: A systematic review and meta-analysis. Neuroscience &amp; Biobehavioral Reviews. Volume 127, 2021</a:t>
            </a:r>
            <a:endParaRPr sz="700"/>
          </a:p>
        </p:txBody>
      </p:sp>
      <p:sp>
        <p:nvSpPr>
          <p:cNvPr id="1334" name="Google Shape;1334;p129"/>
          <p:cNvSpPr/>
          <p:nvPr/>
        </p:nvSpPr>
        <p:spPr>
          <a:xfrm>
            <a:off x="3598875" y="304800"/>
            <a:ext cx="1154700" cy="36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35" name="Google Shape;1335;p129"/>
          <p:cNvSpPr/>
          <p:nvPr/>
        </p:nvSpPr>
        <p:spPr>
          <a:xfrm>
            <a:off x="6062650" y="1055725"/>
            <a:ext cx="981000" cy="522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36" name="Google Shape;1336;p129"/>
          <p:cNvSpPr/>
          <p:nvPr/>
        </p:nvSpPr>
        <p:spPr>
          <a:xfrm>
            <a:off x="6464952" y="802164"/>
            <a:ext cx="181800" cy="522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37" name="Google Shape;1337;p129"/>
          <p:cNvSpPr txBox="1"/>
          <p:nvPr/>
        </p:nvSpPr>
        <p:spPr>
          <a:xfrm>
            <a:off x="293650" y="1192175"/>
            <a:ext cx="2765400" cy="155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Risk of dementia from some classes of anticholinergic drugs can be counterbalanced by therapeutic effects. </a:t>
            </a:r>
            <a:endParaRPr/>
          </a:p>
          <a:p>
            <a:pPr indent="0" lvl="0" marL="0" rtl="0" algn="l">
              <a:spcBef>
                <a:spcPts val="0"/>
              </a:spcBef>
              <a:spcAft>
                <a:spcPts val="0"/>
              </a:spcAft>
              <a:buNone/>
            </a:pPr>
            <a:r>
              <a:t/>
            </a:r>
            <a:endParaRPr sz="1900"/>
          </a:p>
          <a:p>
            <a:pPr indent="0" lvl="0" marL="0" rtl="0" algn="l">
              <a:spcBef>
                <a:spcPts val="0"/>
              </a:spcBef>
              <a:spcAft>
                <a:spcPts val="0"/>
              </a:spcAft>
              <a:buNone/>
            </a:pPr>
            <a:r>
              <a:t/>
            </a:r>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1" name="Shape 1341"/>
        <p:cNvGrpSpPr/>
        <p:nvPr/>
      </p:nvGrpSpPr>
      <p:grpSpPr>
        <a:xfrm>
          <a:off x="0" y="0"/>
          <a:ext cx="0" cy="0"/>
          <a:chOff x="0" y="0"/>
          <a:chExt cx="0" cy="0"/>
        </a:xfrm>
      </p:grpSpPr>
      <p:pic>
        <p:nvPicPr>
          <p:cNvPr id="1342" name="Google Shape;1342;p130"/>
          <p:cNvPicPr preferRelativeResize="0"/>
          <p:nvPr/>
        </p:nvPicPr>
        <p:blipFill>
          <a:blip r:embed="rId3">
            <a:alphaModFix/>
          </a:blip>
          <a:stretch>
            <a:fillRect/>
          </a:stretch>
        </p:blipFill>
        <p:spPr>
          <a:xfrm>
            <a:off x="3970490" y="653934"/>
            <a:ext cx="2572120" cy="769500"/>
          </a:xfrm>
          <a:prstGeom prst="rect">
            <a:avLst/>
          </a:prstGeom>
          <a:noFill/>
          <a:ln>
            <a:noFill/>
          </a:ln>
        </p:spPr>
      </p:pic>
      <p:sp>
        <p:nvSpPr>
          <p:cNvPr id="1343" name="Google Shape;1343;p130"/>
          <p:cNvSpPr txBox="1"/>
          <p:nvPr/>
        </p:nvSpPr>
        <p:spPr>
          <a:xfrm>
            <a:off x="301825" y="304800"/>
            <a:ext cx="27654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t>Anticholinergic drugs and dementia risk</a:t>
            </a:r>
            <a:endParaRPr sz="1900"/>
          </a:p>
        </p:txBody>
      </p:sp>
      <p:sp>
        <p:nvSpPr>
          <p:cNvPr id="1344" name="Google Shape;1344;p130"/>
          <p:cNvSpPr txBox="1"/>
          <p:nvPr/>
        </p:nvSpPr>
        <p:spPr>
          <a:xfrm>
            <a:off x="293650" y="4845250"/>
            <a:ext cx="608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t>Yong-Bo Zheng, Le Shi, Xi-Mei Zhu, Yan-Ping Bao, Li-Juan Bai, Jin-Qiao Li, Jia-Jia Liu, Ying Han, Jie Shi, Lin Lu. Anticholinergic drugs and the risk of dementia: A systematic review and meta-analysis. Neuroscience &amp; Biobehavioral Reviews. Volume 127, 2021</a:t>
            </a:r>
            <a:endParaRPr sz="700"/>
          </a:p>
        </p:txBody>
      </p:sp>
      <p:sp>
        <p:nvSpPr>
          <p:cNvPr id="1345" name="Google Shape;1345;p130"/>
          <p:cNvSpPr/>
          <p:nvPr/>
        </p:nvSpPr>
        <p:spPr>
          <a:xfrm>
            <a:off x="3598875" y="304800"/>
            <a:ext cx="1154700" cy="36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46" name="Google Shape;1346;p130"/>
          <p:cNvSpPr txBox="1"/>
          <p:nvPr/>
        </p:nvSpPr>
        <p:spPr>
          <a:xfrm rot="-719552">
            <a:off x="3952659" y="796879"/>
            <a:ext cx="1491451" cy="369275"/>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0000"/>
                </a:solidFill>
              </a:rPr>
              <a:t>negative effect</a:t>
            </a:r>
            <a:endParaRPr sz="1200">
              <a:solidFill>
                <a:srgbClr val="FF0000"/>
              </a:solidFill>
            </a:endParaRPr>
          </a:p>
        </p:txBody>
      </p:sp>
      <p:sp>
        <p:nvSpPr>
          <p:cNvPr id="1347" name="Google Shape;1347;p130"/>
          <p:cNvSpPr/>
          <p:nvPr/>
        </p:nvSpPr>
        <p:spPr>
          <a:xfrm>
            <a:off x="6062650" y="1055725"/>
            <a:ext cx="981000" cy="522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48" name="Google Shape;1348;p130"/>
          <p:cNvSpPr/>
          <p:nvPr/>
        </p:nvSpPr>
        <p:spPr>
          <a:xfrm>
            <a:off x="6464952" y="802164"/>
            <a:ext cx="181800" cy="522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49" name="Google Shape;1349;p130"/>
          <p:cNvSpPr txBox="1"/>
          <p:nvPr/>
        </p:nvSpPr>
        <p:spPr>
          <a:xfrm rot="-720498">
            <a:off x="5440245" y="500498"/>
            <a:ext cx="1124712" cy="369337"/>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6AA84F"/>
                </a:solidFill>
              </a:rPr>
              <a:t>positive effect</a:t>
            </a:r>
            <a:endParaRPr sz="1200">
              <a:solidFill>
                <a:srgbClr val="6AA84F"/>
              </a:solidFill>
            </a:endParaRPr>
          </a:p>
        </p:txBody>
      </p:sp>
      <p:sp>
        <p:nvSpPr>
          <p:cNvPr id="1350" name="Google Shape;1350;p130"/>
          <p:cNvSpPr/>
          <p:nvPr/>
        </p:nvSpPr>
        <p:spPr>
          <a:xfrm>
            <a:off x="5019260" y="982771"/>
            <a:ext cx="461537" cy="451150"/>
          </a:xfrm>
          <a:prstGeom prst="flowChartExtract">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130"/>
          <p:cNvSpPr txBox="1"/>
          <p:nvPr/>
        </p:nvSpPr>
        <p:spPr>
          <a:xfrm>
            <a:off x="293650" y="1192175"/>
            <a:ext cx="2765400" cy="155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Risk of dementia from some classes of anticholinergic drugs can be counterbalanced by therapeutic effects. </a:t>
            </a:r>
            <a:endParaRPr/>
          </a:p>
          <a:p>
            <a:pPr indent="0" lvl="0" marL="0" rtl="0" algn="l">
              <a:spcBef>
                <a:spcPts val="0"/>
              </a:spcBef>
              <a:spcAft>
                <a:spcPts val="0"/>
              </a:spcAft>
              <a:buNone/>
            </a:pPr>
            <a:r>
              <a:t/>
            </a:r>
            <a:endParaRPr sz="1900"/>
          </a:p>
          <a:p>
            <a:pPr indent="0" lvl="0" marL="0" rtl="0" algn="l">
              <a:spcBef>
                <a:spcPts val="0"/>
              </a:spcBef>
              <a:spcAft>
                <a:spcPts val="0"/>
              </a:spcAft>
              <a:buNone/>
            </a:pPr>
            <a:r>
              <a:t/>
            </a:r>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5" name="Shape 1355"/>
        <p:cNvGrpSpPr/>
        <p:nvPr/>
      </p:nvGrpSpPr>
      <p:grpSpPr>
        <a:xfrm>
          <a:off x="0" y="0"/>
          <a:ext cx="0" cy="0"/>
          <a:chOff x="0" y="0"/>
          <a:chExt cx="0" cy="0"/>
        </a:xfrm>
      </p:grpSpPr>
      <p:pic>
        <p:nvPicPr>
          <p:cNvPr id="1356" name="Google Shape;1356;p131"/>
          <p:cNvPicPr preferRelativeResize="0"/>
          <p:nvPr/>
        </p:nvPicPr>
        <p:blipFill>
          <a:blip r:embed="rId3">
            <a:alphaModFix/>
          </a:blip>
          <a:stretch>
            <a:fillRect/>
          </a:stretch>
        </p:blipFill>
        <p:spPr>
          <a:xfrm>
            <a:off x="3970490" y="653934"/>
            <a:ext cx="2572120" cy="769500"/>
          </a:xfrm>
          <a:prstGeom prst="rect">
            <a:avLst/>
          </a:prstGeom>
          <a:noFill/>
          <a:ln>
            <a:noFill/>
          </a:ln>
        </p:spPr>
      </p:pic>
      <p:sp>
        <p:nvSpPr>
          <p:cNvPr id="1357" name="Google Shape;1357;p131"/>
          <p:cNvSpPr txBox="1"/>
          <p:nvPr/>
        </p:nvSpPr>
        <p:spPr>
          <a:xfrm>
            <a:off x="301825" y="304800"/>
            <a:ext cx="27654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t>Anticholinergic drugs and dementia risk</a:t>
            </a:r>
            <a:endParaRPr sz="1900"/>
          </a:p>
        </p:txBody>
      </p:sp>
      <p:sp>
        <p:nvSpPr>
          <p:cNvPr id="1358" name="Google Shape;1358;p131"/>
          <p:cNvSpPr txBox="1"/>
          <p:nvPr/>
        </p:nvSpPr>
        <p:spPr>
          <a:xfrm>
            <a:off x="293650" y="4845250"/>
            <a:ext cx="608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t>Yong-Bo Zheng, Le Shi, Xi-Mei Zhu, Yan-Ping Bao, Li-Juan Bai, Jin-Qiao Li, Jia-Jia Liu, Ying Han, Jie Shi, Lin Lu. Anticholinergic drugs and the risk of dementia: A systematic review and meta-analysis. Neuroscience &amp; Biobehavioral Reviews. Volume 127, 2021</a:t>
            </a:r>
            <a:endParaRPr sz="700"/>
          </a:p>
        </p:txBody>
      </p:sp>
      <p:sp>
        <p:nvSpPr>
          <p:cNvPr id="1359" name="Google Shape;1359;p131"/>
          <p:cNvSpPr txBox="1"/>
          <p:nvPr/>
        </p:nvSpPr>
        <p:spPr>
          <a:xfrm>
            <a:off x="7004499" y="565875"/>
            <a:ext cx="1931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rPr>
              <a:t>e.g., anticholinergic for Parkinson's or overactive bladder</a:t>
            </a:r>
            <a:endParaRPr>
              <a:solidFill>
                <a:srgbClr val="FF0000"/>
              </a:solidFill>
            </a:endParaRPr>
          </a:p>
        </p:txBody>
      </p:sp>
      <p:sp>
        <p:nvSpPr>
          <p:cNvPr id="1360" name="Google Shape;1360;p131"/>
          <p:cNvSpPr/>
          <p:nvPr/>
        </p:nvSpPr>
        <p:spPr>
          <a:xfrm>
            <a:off x="3598875" y="304800"/>
            <a:ext cx="1154700" cy="36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61" name="Google Shape;1361;p131"/>
          <p:cNvSpPr txBox="1"/>
          <p:nvPr/>
        </p:nvSpPr>
        <p:spPr>
          <a:xfrm rot="-719552">
            <a:off x="3952659" y="796879"/>
            <a:ext cx="1491451" cy="369275"/>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0000"/>
                </a:solidFill>
              </a:rPr>
              <a:t>negative effect</a:t>
            </a:r>
            <a:endParaRPr sz="1200">
              <a:solidFill>
                <a:srgbClr val="FF0000"/>
              </a:solidFill>
            </a:endParaRPr>
          </a:p>
        </p:txBody>
      </p:sp>
      <p:sp>
        <p:nvSpPr>
          <p:cNvPr id="1362" name="Google Shape;1362;p131"/>
          <p:cNvSpPr/>
          <p:nvPr/>
        </p:nvSpPr>
        <p:spPr>
          <a:xfrm>
            <a:off x="6062650" y="1055725"/>
            <a:ext cx="981000" cy="522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63" name="Google Shape;1363;p131"/>
          <p:cNvSpPr/>
          <p:nvPr/>
        </p:nvSpPr>
        <p:spPr>
          <a:xfrm>
            <a:off x="6464952" y="802164"/>
            <a:ext cx="181800" cy="522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64" name="Google Shape;1364;p131"/>
          <p:cNvSpPr txBox="1"/>
          <p:nvPr/>
        </p:nvSpPr>
        <p:spPr>
          <a:xfrm rot="-720498">
            <a:off x="5440245" y="500498"/>
            <a:ext cx="1124712" cy="369337"/>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6AA84F"/>
                </a:solidFill>
              </a:rPr>
              <a:t>positive effect</a:t>
            </a:r>
            <a:endParaRPr sz="1200">
              <a:solidFill>
                <a:srgbClr val="6AA84F"/>
              </a:solidFill>
            </a:endParaRPr>
          </a:p>
        </p:txBody>
      </p:sp>
      <p:sp>
        <p:nvSpPr>
          <p:cNvPr id="1365" name="Google Shape;1365;p131"/>
          <p:cNvSpPr/>
          <p:nvPr/>
        </p:nvSpPr>
        <p:spPr>
          <a:xfrm>
            <a:off x="5019260" y="982771"/>
            <a:ext cx="461537" cy="451150"/>
          </a:xfrm>
          <a:prstGeom prst="flowChartExtract">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131"/>
          <p:cNvSpPr txBox="1"/>
          <p:nvPr/>
        </p:nvSpPr>
        <p:spPr>
          <a:xfrm>
            <a:off x="293650" y="1192175"/>
            <a:ext cx="2765400" cy="155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Risk of dementia from some classes of anticholinergic drugs can be counterbalanced by therapeutic effects. </a:t>
            </a:r>
            <a:endParaRPr/>
          </a:p>
          <a:p>
            <a:pPr indent="0" lvl="0" marL="0" rtl="0" algn="l">
              <a:spcBef>
                <a:spcPts val="0"/>
              </a:spcBef>
              <a:spcAft>
                <a:spcPts val="0"/>
              </a:spcAft>
              <a:buNone/>
            </a:pPr>
            <a:r>
              <a:t/>
            </a:r>
            <a:endParaRPr sz="1900"/>
          </a:p>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24"/>
          <p:cNvPicPr preferRelativeResize="0"/>
          <p:nvPr/>
        </p:nvPicPr>
        <p:blipFill>
          <a:blip r:embed="rId3">
            <a:alphaModFix/>
          </a:blip>
          <a:stretch>
            <a:fillRect/>
          </a:stretch>
        </p:blipFill>
        <p:spPr>
          <a:xfrm>
            <a:off x="614675" y="642650"/>
            <a:ext cx="8207351" cy="3798549"/>
          </a:xfrm>
          <a:prstGeom prst="rect">
            <a:avLst/>
          </a:prstGeom>
          <a:noFill/>
          <a:ln>
            <a:noFill/>
          </a:ln>
        </p:spPr>
      </p:pic>
      <p:cxnSp>
        <p:nvCxnSpPr>
          <p:cNvPr id="155" name="Google Shape;155;p24"/>
          <p:cNvCxnSpPr/>
          <p:nvPr/>
        </p:nvCxnSpPr>
        <p:spPr>
          <a:xfrm>
            <a:off x="1459475" y="2541925"/>
            <a:ext cx="2221500" cy="0"/>
          </a:xfrm>
          <a:prstGeom prst="straightConnector1">
            <a:avLst/>
          </a:prstGeom>
          <a:noFill/>
          <a:ln cap="flat" cmpd="sng" w="38100">
            <a:solidFill>
              <a:srgbClr val="9900FF"/>
            </a:solidFill>
            <a:prstDash val="solid"/>
            <a:round/>
            <a:headEnd len="med" w="med" type="none"/>
            <a:tailEnd len="med" w="med" type="none"/>
          </a:ln>
        </p:spPr>
      </p:cxnSp>
      <p:cxnSp>
        <p:nvCxnSpPr>
          <p:cNvPr id="156" name="Google Shape;156;p24"/>
          <p:cNvCxnSpPr/>
          <p:nvPr/>
        </p:nvCxnSpPr>
        <p:spPr>
          <a:xfrm>
            <a:off x="700450" y="1763300"/>
            <a:ext cx="719700" cy="0"/>
          </a:xfrm>
          <a:prstGeom prst="straightConnector1">
            <a:avLst/>
          </a:prstGeom>
          <a:noFill/>
          <a:ln cap="flat" cmpd="sng" w="38100">
            <a:solidFill>
              <a:srgbClr val="9900FF"/>
            </a:solidFill>
            <a:prstDash val="solid"/>
            <a:round/>
            <a:headEnd len="med" w="med" type="none"/>
            <a:tailEnd len="med" w="med" type="none"/>
          </a:ln>
        </p:spPr>
      </p:cxnSp>
      <p:cxnSp>
        <p:nvCxnSpPr>
          <p:cNvPr id="157" name="Google Shape;157;p24"/>
          <p:cNvCxnSpPr/>
          <p:nvPr/>
        </p:nvCxnSpPr>
        <p:spPr>
          <a:xfrm>
            <a:off x="6603975" y="2770575"/>
            <a:ext cx="849900" cy="0"/>
          </a:xfrm>
          <a:prstGeom prst="straightConnector1">
            <a:avLst/>
          </a:prstGeom>
          <a:noFill/>
          <a:ln cap="flat" cmpd="sng" w="38100">
            <a:solidFill>
              <a:srgbClr val="9900FF"/>
            </a:solidFill>
            <a:prstDash val="solid"/>
            <a:round/>
            <a:headEnd len="med" w="med" type="none"/>
            <a:tailEnd len="med" w="med" type="none"/>
          </a:ln>
        </p:spPr>
      </p:cxnSp>
      <p:cxnSp>
        <p:nvCxnSpPr>
          <p:cNvPr id="158" name="Google Shape;158;p24"/>
          <p:cNvCxnSpPr/>
          <p:nvPr/>
        </p:nvCxnSpPr>
        <p:spPr>
          <a:xfrm>
            <a:off x="1012325" y="3021875"/>
            <a:ext cx="1559400" cy="0"/>
          </a:xfrm>
          <a:prstGeom prst="straightConnector1">
            <a:avLst/>
          </a:prstGeom>
          <a:noFill/>
          <a:ln cap="flat" cmpd="sng" w="38100">
            <a:solidFill>
              <a:srgbClr val="9900FF"/>
            </a:solidFill>
            <a:prstDash val="solid"/>
            <a:round/>
            <a:headEnd len="med" w="med" type="none"/>
            <a:tailEnd len="med" w="med" type="none"/>
          </a:ln>
        </p:spPr>
      </p:cxnSp>
      <p:cxnSp>
        <p:nvCxnSpPr>
          <p:cNvPr id="159" name="Google Shape;159;p24"/>
          <p:cNvCxnSpPr/>
          <p:nvPr/>
        </p:nvCxnSpPr>
        <p:spPr>
          <a:xfrm>
            <a:off x="3548750" y="3021875"/>
            <a:ext cx="577500" cy="0"/>
          </a:xfrm>
          <a:prstGeom prst="straightConnector1">
            <a:avLst/>
          </a:prstGeom>
          <a:noFill/>
          <a:ln cap="flat" cmpd="sng" w="38100">
            <a:solidFill>
              <a:srgbClr val="9900FF"/>
            </a:solidFill>
            <a:prstDash val="solid"/>
            <a:round/>
            <a:headEnd len="med" w="med" type="none"/>
            <a:tailEnd len="med" w="med" type="none"/>
          </a:ln>
        </p:spPr>
      </p:cxnSp>
      <p:sp>
        <p:nvSpPr>
          <p:cNvPr id="160" name="Google Shape;160;p24"/>
          <p:cNvSpPr/>
          <p:nvPr/>
        </p:nvSpPr>
        <p:spPr>
          <a:xfrm>
            <a:off x="3970650" y="3292400"/>
            <a:ext cx="2006400" cy="3483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1" name="Google Shape;161;p24"/>
          <p:cNvSpPr/>
          <p:nvPr/>
        </p:nvSpPr>
        <p:spPr>
          <a:xfrm>
            <a:off x="3889900" y="3769800"/>
            <a:ext cx="2006400" cy="3483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2" name="Google Shape;162;p24"/>
          <p:cNvSpPr/>
          <p:nvPr/>
        </p:nvSpPr>
        <p:spPr>
          <a:xfrm>
            <a:off x="964900" y="3303500"/>
            <a:ext cx="532800" cy="2643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3" name="Google Shape;163;p24"/>
          <p:cNvSpPr/>
          <p:nvPr/>
        </p:nvSpPr>
        <p:spPr>
          <a:xfrm>
            <a:off x="964900" y="3811800"/>
            <a:ext cx="1027500" cy="2643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64" name="Google Shape;164;p24"/>
          <p:cNvCxnSpPr/>
          <p:nvPr/>
        </p:nvCxnSpPr>
        <p:spPr>
          <a:xfrm>
            <a:off x="2881650" y="3576991"/>
            <a:ext cx="1089000" cy="0"/>
          </a:xfrm>
          <a:prstGeom prst="straightConnector1">
            <a:avLst/>
          </a:prstGeom>
          <a:noFill/>
          <a:ln cap="flat" cmpd="sng" w="38100">
            <a:solidFill>
              <a:srgbClr val="FF0000"/>
            </a:solidFill>
            <a:prstDash val="solid"/>
            <a:round/>
            <a:headEnd len="med" w="med" type="none"/>
            <a:tailEnd len="med" w="med" type="none"/>
          </a:ln>
        </p:spPr>
      </p:cxn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0" name="Shape 1370"/>
        <p:cNvGrpSpPr/>
        <p:nvPr/>
      </p:nvGrpSpPr>
      <p:grpSpPr>
        <a:xfrm>
          <a:off x="0" y="0"/>
          <a:ext cx="0" cy="0"/>
          <a:chOff x="0" y="0"/>
          <a:chExt cx="0" cy="0"/>
        </a:xfrm>
      </p:grpSpPr>
      <p:pic>
        <p:nvPicPr>
          <p:cNvPr id="1371" name="Google Shape;1371;p132"/>
          <p:cNvPicPr preferRelativeResize="0"/>
          <p:nvPr/>
        </p:nvPicPr>
        <p:blipFill>
          <a:blip r:embed="rId3">
            <a:alphaModFix/>
          </a:blip>
          <a:stretch>
            <a:fillRect/>
          </a:stretch>
        </p:blipFill>
        <p:spPr>
          <a:xfrm>
            <a:off x="3970490" y="653934"/>
            <a:ext cx="2572120" cy="769500"/>
          </a:xfrm>
          <a:prstGeom prst="rect">
            <a:avLst/>
          </a:prstGeom>
          <a:noFill/>
          <a:ln>
            <a:noFill/>
          </a:ln>
        </p:spPr>
      </p:pic>
      <p:sp>
        <p:nvSpPr>
          <p:cNvPr id="1372" name="Google Shape;1372;p132"/>
          <p:cNvSpPr txBox="1"/>
          <p:nvPr/>
        </p:nvSpPr>
        <p:spPr>
          <a:xfrm>
            <a:off x="301825" y="304800"/>
            <a:ext cx="27654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t>Anticholinergic drugs and dementia risk</a:t>
            </a:r>
            <a:endParaRPr sz="1900"/>
          </a:p>
        </p:txBody>
      </p:sp>
      <p:sp>
        <p:nvSpPr>
          <p:cNvPr id="1373" name="Google Shape;1373;p132"/>
          <p:cNvSpPr txBox="1"/>
          <p:nvPr/>
        </p:nvSpPr>
        <p:spPr>
          <a:xfrm>
            <a:off x="293650" y="4845250"/>
            <a:ext cx="608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t>Yong-Bo Zheng, Le Shi, Xi-Mei Zhu, Yan-Ping Bao, Li-Juan Bai, Jin-Qiao Li, Jia-Jia Liu, Ying Han, Jie Shi, Lin Lu. Anticholinergic drugs and the risk of dementia: A systematic review and meta-analysis. Neuroscience &amp; Biobehavioral Reviews. Volume 127, 2021</a:t>
            </a:r>
            <a:endParaRPr sz="700"/>
          </a:p>
        </p:txBody>
      </p:sp>
      <p:sp>
        <p:nvSpPr>
          <p:cNvPr id="1374" name="Google Shape;1374;p132"/>
          <p:cNvSpPr txBox="1"/>
          <p:nvPr/>
        </p:nvSpPr>
        <p:spPr>
          <a:xfrm>
            <a:off x="7004499" y="565875"/>
            <a:ext cx="1931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rPr>
              <a:t>e.g., anticholinergic for Parkinson's or overactive bladder</a:t>
            </a:r>
            <a:endParaRPr>
              <a:solidFill>
                <a:srgbClr val="FF0000"/>
              </a:solidFill>
            </a:endParaRPr>
          </a:p>
        </p:txBody>
      </p:sp>
      <p:sp>
        <p:nvSpPr>
          <p:cNvPr id="1375" name="Google Shape;1375;p132"/>
          <p:cNvSpPr/>
          <p:nvPr/>
        </p:nvSpPr>
        <p:spPr>
          <a:xfrm>
            <a:off x="3598875" y="304800"/>
            <a:ext cx="1154700" cy="36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76" name="Google Shape;1376;p132"/>
          <p:cNvSpPr txBox="1"/>
          <p:nvPr/>
        </p:nvSpPr>
        <p:spPr>
          <a:xfrm rot="-719552">
            <a:off x="3952659" y="796879"/>
            <a:ext cx="1491451" cy="369275"/>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0000"/>
                </a:solidFill>
              </a:rPr>
              <a:t>negative effect</a:t>
            </a:r>
            <a:endParaRPr sz="1200">
              <a:solidFill>
                <a:srgbClr val="FF0000"/>
              </a:solidFill>
            </a:endParaRPr>
          </a:p>
        </p:txBody>
      </p:sp>
      <p:sp>
        <p:nvSpPr>
          <p:cNvPr id="1377" name="Google Shape;1377;p132"/>
          <p:cNvSpPr/>
          <p:nvPr/>
        </p:nvSpPr>
        <p:spPr>
          <a:xfrm>
            <a:off x="6062650" y="1055725"/>
            <a:ext cx="981000" cy="522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78" name="Google Shape;1378;p132"/>
          <p:cNvSpPr/>
          <p:nvPr/>
        </p:nvSpPr>
        <p:spPr>
          <a:xfrm>
            <a:off x="6464952" y="802164"/>
            <a:ext cx="181800" cy="522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79" name="Google Shape;1379;p132"/>
          <p:cNvSpPr txBox="1"/>
          <p:nvPr/>
        </p:nvSpPr>
        <p:spPr>
          <a:xfrm rot="-720498">
            <a:off x="5440245" y="500498"/>
            <a:ext cx="1124712" cy="369337"/>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6AA84F"/>
                </a:solidFill>
              </a:rPr>
              <a:t>positive effect</a:t>
            </a:r>
            <a:endParaRPr sz="1200">
              <a:solidFill>
                <a:srgbClr val="6AA84F"/>
              </a:solidFill>
            </a:endParaRPr>
          </a:p>
        </p:txBody>
      </p:sp>
      <p:sp>
        <p:nvSpPr>
          <p:cNvPr id="1380" name="Google Shape;1380;p132"/>
          <p:cNvSpPr/>
          <p:nvPr/>
        </p:nvSpPr>
        <p:spPr>
          <a:xfrm>
            <a:off x="5019260" y="982771"/>
            <a:ext cx="461537" cy="451150"/>
          </a:xfrm>
          <a:prstGeom prst="flowChartExtract">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81" name="Google Shape;1381;p132"/>
          <p:cNvGrpSpPr/>
          <p:nvPr/>
        </p:nvGrpSpPr>
        <p:grpSpPr>
          <a:xfrm>
            <a:off x="3813144" y="2075975"/>
            <a:ext cx="3328809" cy="835894"/>
            <a:chOff x="3787051" y="3571675"/>
            <a:chExt cx="3328809" cy="835894"/>
          </a:xfrm>
        </p:grpSpPr>
        <p:pic>
          <p:nvPicPr>
            <p:cNvPr id="1382" name="Google Shape;1382;p132"/>
            <p:cNvPicPr preferRelativeResize="0"/>
            <p:nvPr/>
          </p:nvPicPr>
          <p:blipFill rotWithShape="1">
            <a:blip r:embed="rId4">
              <a:alphaModFix/>
            </a:blip>
            <a:srcRect b="0" l="0" r="0" t="69913"/>
            <a:stretch/>
          </p:blipFill>
          <p:spPr>
            <a:xfrm>
              <a:off x="3848884" y="3731930"/>
              <a:ext cx="2802300" cy="630388"/>
            </a:xfrm>
            <a:prstGeom prst="rect">
              <a:avLst/>
            </a:prstGeom>
            <a:noFill/>
            <a:ln>
              <a:noFill/>
            </a:ln>
          </p:spPr>
        </p:pic>
        <p:sp>
          <p:nvSpPr>
            <p:cNvPr id="1383" name="Google Shape;1383;p132"/>
            <p:cNvSpPr/>
            <p:nvPr/>
          </p:nvSpPr>
          <p:spPr>
            <a:xfrm>
              <a:off x="4976173" y="3910469"/>
              <a:ext cx="508545" cy="497100"/>
            </a:xfrm>
            <a:prstGeom prst="flowChartExtract">
              <a:avLst/>
            </a:pr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132"/>
            <p:cNvSpPr txBox="1"/>
            <p:nvPr/>
          </p:nvSpPr>
          <p:spPr>
            <a:xfrm rot="605">
              <a:off x="3787051" y="3571825"/>
              <a:ext cx="1704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0000"/>
                  </a:solidFill>
                </a:rPr>
                <a:t>strong anticholinergic</a:t>
              </a:r>
              <a:endParaRPr sz="1200">
                <a:solidFill>
                  <a:srgbClr val="FF0000"/>
                </a:solidFill>
              </a:endParaRPr>
            </a:p>
          </p:txBody>
        </p:sp>
        <p:sp>
          <p:nvSpPr>
            <p:cNvPr id="1385" name="Google Shape;1385;p132"/>
            <p:cNvSpPr txBox="1"/>
            <p:nvPr/>
          </p:nvSpPr>
          <p:spPr>
            <a:xfrm rot="2842">
              <a:off x="5664459" y="3573149"/>
              <a:ext cx="145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6AA84F"/>
                  </a:solidFill>
                </a:rPr>
                <a:t>better mood</a:t>
              </a:r>
              <a:endParaRPr sz="1200">
                <a:solidFill>
                  <a:srgbClr val="6AA84F"/>
                </a:solidFill>
              </a:endParaRPr>
            </a:p>
          </p:txBody>
        </p:sp>
      </p:grpSp>
      <p:sp>
        <p:nvSpPr>
          <p:cNvPr id="1386" name="Google Shape;1386;p132"/>
          <p:cNvSpPr txBox="1"/>
          <p:nvPr/>
        </p:nvSpPr>
        <p:spPr>
          <a:xfrm>
            <a:off x="293650" y="1192175"/>
            <a:ext cx="2765400" cy="155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Risk of dementia from some classes of anticholinergic drugs can be counterbalanced by therapeutic effects. </a:t>
            </a:r>
            <a:endParaRPr/>
          </a:p>
          <a:p>
            <a:pPr indent="0" lvl="0" marL="0" rtl="0" algn="l">
              <a:spcBef>
                <a:spcPts val="0"/>
              </a:spcBef>
              <a:spcAft>
                <a:spcPts val="0"/>
              </a:spcAft>
              <a:buNone/>
            </a:pPr>
            <a:r>
              <a:t/>
            </a:r>
            <a:endParaRPr sz="1900"/>
          </a:p>
          <a:p>
            <a:pPr indent="0" lvl="0" marL="0" rtl="0" algn="l">
              <a:spcBef>
                <a:spcPts val="0"/>
              </a:spcBef>
              <a:spcAft>
                <a:spcPts val="0"/>
              </a:spcAft>
              <a:buNone/>
            </a:pPr>
            <a:r>
              <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0" name="Shape 1390"/>
        <p:cNvGrpSpPr/>
        <p:nvPr/>
      </p:nvGrpSpPr>
      <p:grpSpPr>
        <a:xfrm>
          <a:off x="0" y="0"/>
          <a:ext cx="0" cy="0"/>
          <a:chOff x="0" y="0"/>
          <a:chExt cx="0" cy="0"/>
        </a:xfrm>
      </p:grpSpPr>
      <p:pic>
        <p:nvPicPr>
          <p:cNvPr id="1391" name="Google Shape;1391;p133"/>
          <p:cNvPicPr preferRelativeResize="0"/>
          <p:nvPr/>
        </p:nvPicPr>
        <p:blipFill>
          <a:blip r:embed="rId3">
            <a:alphaModFix/>
          </a:blip>
          <a:stretch>
            <a:fillRect/>
          </a:stretch>
        </p:blipFill>
        <p:spPr>
          <a:xfrm>
            <a:off x="3970490" y="653934"/>
            <a:ext cx="2572120" cy="769500"/>
          </a:xfrm>
          <a:prstGeom prst="rect">
            <a:avLst/>
          </a:prstGeom>
          <a:noFill/>
          <a:ln>
            <a:noFill/>
          </a:ln>
        </p:spPr>
      </p:pic>
      <p:sp>
        <p:nvSpPr>
          <p:cNvPr id="1392" name="Google Shape;1392;p133"/>
          <p:cNvSpPr txBox="1"/>
          <p:nvPr/>
        </p:nvSpPr>
        <p:spPr>
          <a:xfrm>
            <a:off x="301825" y="304800"/>
            <a:ext cx="27654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t>Anticholinergic drugs and dementia risk</a:t>
            </a:r>
            <a:endParaRPr sz="1900"/>
          </a:p>
        </p:txBody>
      </p:sp>
      <p:sp>
        <p:nvSpPr>
          <p:cNvPr id="1393" name="Google Shape;1393;p133"/>
          <p:cNvSpPr txBox="1"/>
          <p:nvPr/>
        </p:nvSpPr>
        <p:spPr>
          <a:xfrm>
            <a:off x="293650" y="4845250"/>
            <a:ext cx="608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t>Yong-Bo Zheng, Le Shi, Xi-Mei Zhu, Yan-Ping Bao, Li-Juan Bai, Jin-Qiao Li, Jia-Jia Liu, Ying Han, Jie Shi, Lin Lu. Anticholinergic drugs and the risk of dementia: A systematic review and meta-analysis. Neuroscience &amp; Biobehavioral Reviews. Volume 127, 2021</a:t>
            </a:r>
            <a:endParaRPr sz="700"/>
          </a:p>
        </p:txBody>
      </p:sp>
      <p:sp>
        <p:nvSpPr>
          <p:cNvPr id="1394" name="Google Shape;1394;p133"/>
          <p:cNvSpPr txBox="1"/>
          <p:nvPr/>
        </p:nvSpPr>
        <p:spPr>
          <a:xfrm>
            <a:off x="7043649" y="2011088"/>
            <a:ext cx="1931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e.g., strongly anticholinergic psychotropic</a:t>
            </a:r>
            <a:endParaRPr/>
          </a:p>
        </p:txBody>
      </p:sp>
      <p:sp>
        <p:nvSpPr>
          <p:cNvPr id="1395" name="Google Shape;1395;p133"/>
          <p:cNvSpPr txBox="1"/>
          <p:nvPr/>
        </p:nvSpPr>
        <p:spPr>
          <a:xfrm>
            <a:off x="7004499" y="565875"/>
            <a:ext cx="1931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rPr>
              <a:t>e.g., anticholinergic for Parkinson's or overactive bladder</a:t>
            </a:r>
            <a:endParaRPr>
              <a:solidFill>
                <a:srgbClr val="FF0000"/>
              </a:solidFill>
            </a:endParaRPr>
          </a:p>
        </p:txBody>
      </p:sp>
      <p:sp>
        <p:nvSpPr>
          <p:cNvPr id="1396" name="Google Shape;1396;p133"/>
          <p:cNvSpPr/>
          <p:nvPr/>
        </p:nvSpPr>
        <p:spPr>
          <a:xfrm>
            <a:off x="3598875" y="304800"/>
            <a:ext cx="1154700" cy="36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97" name="Google Shape;1397;p133"/>
          <p:cNvSpPr txBox="1"/>
          <p:nvPr/>
        </p:nvSpPr>
        <p:spPr>
          <a:xfrm rot="-719552">
            <a:off x="3952659" y="796879"/>
            <a:ext cx="1491451" cy="369275"/>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0000"/>
                </a:solidFill>
              </a:rPr>
              <a:t>negative effect</a:t>
            </a:r>
            <a:endParaRPr sz="1200">
              <a:solidFill>
                <a:srgbClr val="FF0000"/>
              </a:solidFill>
            </a:endParaRPr>
          </a:p>
        </p:txBody>
      </p:sp>
      <p:sp>
        <p:nvSpPr>
          <p:cNvPr id="1398" name="Google Shape;1398;p133"/>
          <p:cNvSpPr/>
          <p:nvPr/>
        </p:nvSpPr>
        <p:spPr>
          <a:xfrm>
            <a:off x="6062650" y="1055725"/>
            <a:ext cx="981000" cy="522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99" name="Google Shape;1399;p133"/>
          <p:cNvSpPr/>
          <p:nvPr/>
        </p:nvSpPr>
        <p:spPr>
          <a:xfrm>
            <a:off x="6464952" y="802164"/>
            <a:ext cx="181800" cy="522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00" name="Google Shape;1400;p133"/>
          <p:cNvSpPr txBox="1"/>
          <p:nvPr/>
        </p:nvSpPr>
        <p:spPr>
          <a:xfrm rot="-720498">
            <a:off x="5440245" y="500498"/>
            <a:ext cx="1124712" cy="369337"/>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6AA84F"/>
                </a:solidFill>
              </a:rPr>
              <a:t>positive effect</a:t>
            </a:r>
            <a:endParaRPr sz="1200">
              <a:solidFill>
                <a:srgbClr val="6AA84F"/>
              </a:solidFill>
            </a:endParaRPr>
          </a:p>
        </p:txBody>
      </p:sp>
      <p:sp>
        <p:nvSpPr>
          <p:cNvPr id="1401" name="Google Shape;1401;p133"/>
          <p:cNvSpPr/>
          <p:nvPr/>
        </p:nvSpPr>
        <p:spPr>
          <a:xfrm>
            <a:off x="5019260" y="982771"/>
            <a:ext cx="461537" cy="451150"/>
          </a:xfrm>
          <a:prstGeom prst="flowChartExtract">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02" name="Google Shape;1402;p133"/>
          <p:cNvGrpSpPr/>
          <p:nvPr/>
        </p:nvGrpSpPr>
        <p:grpSpPr>
          <a:xfrm>
            <a:off x="3813144" y="2075975"/>
            <a:ext cx="3328809" cy="835894"/>
            <a:chOff x="3787051" y="3571675"/>
            <a:chExt cx="3328809" cy="835894"/>
          </a:xfrm>
        </p:grpSpPr>
        <p:pic>
          <p:nvPicPr>
            <p:cNvPr id="1403" name="Google Shape;1403;p133"/>
            <p:cNvPicPr preferRelativeResize="0"/>
            <p:nvPr/>
          </p:nvPicPr>
          <p:blipFill rotWithShape="1">
            <a:blip r:embed="rId4">
              <a:alphaModFix/>
            </a:blip>
            <a:srcRect b="0" l="0" r="0" t="69913"/>
            <a:stretch/>
          </p:blipFill>
          <p:spPr>
            <a:xfrm>
              <a:off x="3848884" y="3731930"/>
              <a:ext cx="2802300" cy="630388"/>
            </a:xfrm>
            <a:prstGeom prst="rect">
              <a:avLst/>
            </a:prstGeom>
            <a:noFill/>
            <a:ln>
              <a:noFill/>
            </a:ln>
          </p:spPr>
        </p:pic>
        <p:sp>
          <p:nvSpPr>
            <p:cNvPr id="1404" name="Google Shape;1404;p133"/>
            <p:cNvSpPr/>
            <p:nvPr/>
          </p:nvSpPr>
          <p:spPr>
            <a:xfrm>
              <a:off x="4976173" y="3910469"/>
              <a:ext cx="508545" cy="497100"/>
            </a:xfrm>
            <a:prstGeom prst="flowChartExtract">
              <a:avLst/>
            </a:pr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133"/>
            <p:cNvSpPr txBox="1"/>
            <p:nvPr/>
          </p:nvSpPr>
          <p:spPr>
            <a:xfrm rot="605">
              <a:off x="3787051" y="3571825"/>
              <a:ext cx="1704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0000"/>
                  </a:solidFill>
                </a:rPr>
                <a:t>strong anticholinergic</a:t>
              </a:r>
              <a:endParaRPr sz="1200">
                <a:solidFill>
                  <a:srgbClr val="FF0000"/>
                </a:solidFill>
              </a:endParaRPr>
            </a:p>
          </p:txBody>
        </p:sp>
        <p:sp>
          <p:nvSpPr>
            <p:cNvPr id="1406" name="Google Shape;1406;p133"/>
            <p:cNvSpPr txBox="1"/>
            <p:nvPr/>
          </p:nvSpPr>
          <p:spPr>
            <a:xfrm rot="2842">
              <a:off x="5664459" y="3573149"/>
              <a:ext cx="145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6AA84F"/>
                  </a:solidFill>
                </a:rPr>
                <a:t>better mood</a:t>
              </a:r>
              <a:endParaRPr sz="1200">
                <a:solidFill>
                  <a:srgbClr val="6AA84F"/>
                </a:solidFill>
              </a:endParaRPr>
            </a:p>
          </p:txBody>
        </p:sp>
      </p:grpSp>
      <p:sp>
        <p:nvSpPr>
          <p:cNvPr id="1407" name="Google Shape;1407;p133"/>
          <p:cNvSpPr txBox="1"/>
          <p:nvPr/>
        </p:nvSpPr>
        <p:spPr>
          <a:xfrm>
            <a:off x="293650" y="1192175"/>
            <a:ext cx="2765400" cy="155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Risk of dementia from some classes of anticholinergic drugs can be counterbalanced by therapeutic effects. </a:t>
            </a:r>
            <a:endParaRPr/>
          </a:p>
          <a:p>
            <a:pPr indent="0" lvl="0" marL="0" rtl="0" algn="l">
              <a:spcBef>
                <a:spcPts val="0"/>
              </a:spcBef>
              <a:spcAft>
                <a:spcPts val="0"/>
              </a:spcAft>
              <a:buNone/>
            </a:pPr>
            <a:r>
              <a:t/>
            </a:r>
            <a:endParaRPr sz="1900"/>
          </a:p>
          <a:p>
            <a:pPr indent="0" lvl="0" marL="0" rtl="0" algn="l">
              <a:spcBef>
                <a:spcPts val="0"/>
              </a:spcBef>
              <a:spcAft>
                <a:spcPts val="0"/>
              </a:spcAft>
              <a:buNone/>
            </a:pPr>
            <a:r>
              <a:t/>
            </a:r>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1" name="Shape 1411"/>
        <p:cNvGrpSpPr/>
        <p:nvPr/>
      </p:nvGrpSpPr>
      <p:grpSpPr>
        <a:xfrm>
          <a:off x="0" y="0"/>
          <a:ext cx="0" cy="0"/>
          <a:chOff x="0" y="0"/>
          <a:chExt cx="0" cy="0"/>
        </a:xfrm>
      </p:grpSpPr>
      <p:pic>
        <p:nvPicPr>
          <p:cNvPr id="1412" name="Google Shape;1412;p134"/>
          <p:cNvPicPr preferRelativeResize="0"/>
          <p:nvPr/>
        </p:nvPicPr>
        <p:blipFill>
          <a:blip r:embed="rId3">
            <a:alphaModFix/>
          </a:blip>
          <a:stretch>
            <a:fillRect/>
          </a:stretch>
        </p:blipFill>
        <p:spPr>
          <a:xfrm>
            <a:off x="3970490" y="653934"/>
            <a:ext cx="2572120" cy="769500"/>
          </a:xfrm>
          <a:prstGeom prst="rect">
            <a:avLst/>
          </a:prstGeom>
          <a:noFill/>
          <a:ln>
            <a:noFill/>
          </a:ln>
        </p:spPr>
      </p:pic>
      <p:sp>
        <p:nvSpPr>
          <p:cNvPr id="1413" name="Google Shape;1413;p134"/>
          <p:cNvSpPr txBox="1"/>
          <p:nvPr/>
        </p:nvSpPr>
        <p:spPr>
          <a:xfrm>
            <a:off x="301825" y="304800"/>
            <a:ext cx="27654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t>Anticholinergic drugs and dementia risk</a:t>
            </a:r>
            <a:endParaRPr sz="1900"/>
          </a:p>
        </p:txBody>
      </p:sp>
      <p:sp>
        <p:nvSpPr>
          <p:cNvPr id="1414" name="Google Shape;1414;p134"/>
          <p:cNvSpPr txBox="1"/>
          <p:nvPr/>
        </p:nvSpPr>
        <p:spPr>
          <a:xfrm>
            <a:off x="293650" y="4845250"/>
            <a:ext cx="608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t>Yong-Bo Zheng, Le Shi, Xi-Mei Zhu, Yan-Ping Bao, Li-Juan Bai, Jin-Qiao Li, Jia-Jia Liu, Ying Han, Jie Shi, Lin Lu. Anticholinergic drugs and the risk of dementia: A systematic review and meta-analysis. Neuroscience &amp; Biobehavioral Reviews. Volume 127, 2021</a:t>
            </a:r>
            <a:endParaRPr sz="700"/>
          </a:p>
        </p:txBody>
      </p:sp>
      <p:sp>
        <p:nvSpPr>
          <p:cNvPr id="1415" name="Google Shape;1415;p134"/>
          <p:cNvSpPr txBox="1"/>
          <p:nvPr/>
        </p:nvSpPr>
        <p:spPr>
          <a:xfrm>
            <a:off x="7043649" y="2011088"/>
            <a:ext cx="1931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e.g., strongly anticholinergic psychotropic</a:t>
            </a:r>
            <a:endParaRPr/>
          </a:p>
        </p:txBody>
      </p:sp>
      <p:sp>
        <p:nvSpPr>
          <p:cNvPr id="1416" name="Google Shape;1416;p134"/>
          <p:cNvSpPr txBox="1"/>
          <p:nvPr/>
        </p:nvSpPr>
        <p:spPr>
          <a:xfrm>
            <a:off x="7004499" y="565875"/>
            <a:ext cx="1931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rPr>
              <a:t>e.g., anticholinergic for Parkinson's or overactive bladder</a:t>
            </a:r>
            <a:endParaRPr>
              <a:solidFill>
                <a:srgbClr val="FF0000"/>
              </a:solidFill>
            </a:endParaRPr>
          </a:p>
        </p:txBody>
      </p:sp>
      <p:sp>
        <p:nvSpPr>
          <p:cNvPr id="1417" name="Google Shape;1417;p134"/>
          <p:cNvSpPr/>
          <p:nvPr/>
        </p:nvSpPr>
        <p:spPr>
          <a:xfrm>
            <a:off x="3598875" y="304800"/>
            <a:ext cx="1154700" cy="36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18" name="Google Shape;1418;p134"/>
          <p:cNvSpPr txBox="1"/>
          <p:nvPr/>
        </p:nvSpPr>
        <p:spPr>
          <a:xfrm rot="-719552">
            <a:off x="3952659" y="796879"/>
            <a:ext cx="1491451" cy="369275"/>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0000"/>
                </a:solidFill>
              </a:rPr>
              <a:t>negative effect</a:t>
            </a:r>
            <a:endParaRPr sz="1200">
              <a:solidFill>
                <a:srgbClr val="FF0000"/>
              </a:solidFill>
            </a:endParaRPr>
          </a:p>
        </p:txBody>
      </p:sp>
      <p:sp>
        <p:nvSpPr>
          <p:cNvPr id="1419" name="Google Shape;1419;p134"/>
          <p:cNvSpPr/>
          <p:nvPr/>
        </p:nvSpPr>
        <p:spPr>
          <a:xfrm>
            <a:off x="6062650" y="1055725"/>
            <a:ext cx="981000" cy="522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20" name="Google Shape;1420;p134"/>
          <p:cNvSpPr/>
          <p:nvPr/>
        </p:nvSpPr>
        <p:spPr>
          <a:xfrm>
            <a:off x="6464952" y="802164"/>
            <a:ext cx="181800" cy="522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21" name="Google Shape;1421;p134"/>
          <p:cNvSpPr txBox="1"/>
          <p:nvPr/>
        </p:nvSpPr>
        <p:spPr>
          <a:xfrm rot="-720498">
            <a:off x="5440245" y="500498"/>
            <a:ext cx="1124712" cy="369337"/>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6AA84F"/>
                </a:solidFill>
              </a:rPr>
              <a:t>positive effect</a:t>
            </a:r>
            <a:endParaRPr sz="1200">
              <a:solidFill>
                <a:srgbClr val="6AA84F"/>
              </a:solidFill>
            </a:endParaRPr>
          </a:p>
        </p:txBody>
      </p:sp>
      <p:grpSp>
        <p:nvGrpSpPr>
          <p:cNvPr id="1422" name="Google Shape;1422;p134"/>
          <p:cNvGrpSpPr/>
          <p:nvPr/>
        </p:nvGrpSpPr>
        <p:grpSpPr>
          <a:xfrm>
            <a:off x="3790541" y="3364943"/>
            <a:ext cx="3301493" cy="1030270"/>
            <a:chOff x="3768677" y="1995350"/>
            <a:chExt cx="3301493" cy="1030270"/>
          </a:xfrm>
        </p:grpSpPr>
        <p:pic>
          <p:nvPicPr>
            <p:cNvPr id="1423" name="Google Shape;1423;p134"/>
            <p:cNvPicPr preferRelativeResize="0"/>
            <p:nvPr/>
          </p:nvPicPr>
          <p:blipFill rotWithShape="1">
            <a:blip r:embed="rId4">
              <a:alphaModFix/>
            </a:blip>
            <a:srcRect b="65706" l="0" r="0" t="0"/>
            <a:stretch/>
          </p:blipFill>
          <p:spPr>
            <a:xfrm>
              <a:off x="3768677" y="2292653"/>
              <a:ext cx="2858525" cy="732967"/>
            </a:xfrm>
            <a:prstGeom prst="rect">
              <a:avLst/>
            </a:prstGeom>
            <a:noFill/>
            <a:ln>
              <a:noFill/>
            </a:ln>
          </p:spPr>
        </p:pic>
        <p:sp>
          <p:nvSpPr>
            <p:cNvPr id="1424" name="Google Shape;1424;p134"/>
            <p:cNvSpPr txBox="1"/>
            <p:nvPr/>
          </p:nvSpPr>
          <p:spPr>
            <a:xfrm rot="397558">
              <a:off x="3805847" y="2095668"/>
              <a:ext cx="1760157" cy="369365"/>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0000"/>
                  </a:solidFill>
                </a:rPr>
                <a:t>w</a:t>
              </a:r>
              <a:r>
                <a:rPr lang="en" sz="1200">
                  <a:solidFill>
                    <a:srgbClr val="FF0000"/>
                  </a:solidFill>
                </a:rPr>
                <a:t>eak anticholinergic</a:t>
              </a:r>
              <a:endParaRPr sz="1200">
                <a:solidFill>
                  <a:srgbClr val="FF0000"/>
                </a:solidFill>
              </a:endParaRPr>
            </a:p>
          </p:txBody>
        </p:sp>
        <p:sp>
          <p:nvSpPr>
            <p:cNvPr id="1425" name="Google Shape;1425;p134"/>
            <p:cNvSpPr txBox="1"/>
            <p:nvPr/>
          </p:nvSpPr>
          <p:spPr>
            <a:xfrm rot="398995">
              <a:off x="5729517" y="2303904"/>
              <a:ext cx="1323806" cy="369365"/>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6AA84F"/>
                  </a:solidFill>
                </a:rPr>
                <a:t>b</a:t>
              </a:r>
              <a:r>
                <a:rPr lang="en" sz="1200">
                  <a:solidFill>
                    <a:srgbClr val="6AA84F"/>
                  </a:solidFill>
                </a:rPr>
                <a:t>etter </a:t>
              </a:r>
              <a:r>
                <a:rPr lang="en" sz="1200">
                  <a:solidFill>
                    <a:srgbClr val="6AA84F"/>
                  </a:solidFill>
                </a:rPr>
                <a:t>m</a:t>
              </a:r>
              <a:r>
                <a:rPr lang="en" sz="1200">
                  <a:solidFill>
                    <a:srgbClr val="6AA84F"/>
                  </a:solidFill>
                </a:rPr>
                <a:t>ood</a:t>
              </a:r>
              <a:endParaRPr sz="1200">
                <a:solidFill>
                  <a:srgbClr val="6AA84F"/>
                </a:solidFill>
              </a:endParaRPr>
            </a:p>
          </p:txBody>
        </p:sp>
        <p:sp>
          <p:nvSpPr>
            <p:cNvPr id="1426" name="Google Shape;1426;p134"/>
            <p:cNvSpPr/>
            <p:nvPr/>
          </p:nvSpPr>
          <p:spPr>
            <a:xfrm>
              <a:off x="4982826" y="2499547"/>
              <a:ext cx="508545" cy="497100"/>
            </a:xfrm>
            <a:prstGeom prst="flowChartExtract">
              <a:avLst/>
            </a:prstGeom>
            <a:solidFill>
              <a:srgbClr val="00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27" name="Google Shape;1427;p134"/>
          <p:cNvSpPr/>
          <p:nvPr/>
        </p:nvSpPr>
        <p:spPr>
          <a:xfrm>
            <a:off x="5019260" y="982771"/>
            <a:ext cx="461537" cy="451150"/>
          </a:xfrm>
          <a:prstGeom prst="flowChartExtract">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28" name="Google Shape;1428;p134"/>
          <p:cNvGrpSpPr/>
          <p:nvPr/>
        </p:nvGrpSpPr>
        <p:grpSpPr>
          <a:xfrm>
            <a:off x="3813144" y="2075975"/>
            <a:ext cx="3328809" cy="835894"/>
            <a:chOff x="3787051" y="3571675"/>
            <a:chExt cx="3328809" cy="835894"/>
          </a:xfrm>
        </p:grpSpPr>
        <p:pic>
          <p:nvPicPr>
            <p:cNvPr id="1429" name="Google Shape;1429;p134"/>
            <p:cNvPicPr preferRelativeResize="0"/>
            <p:nvPr/>
          </p:nvPicPr>
          <p:blipFill rotWithShape="1">
            <a:blip r:embed="rId4">
              <a:alphaModFix/>
            </a:blip>
            <a:srcRect b="0" l="0" r="0" t="69913"/>
            <a:stretch/>
          </p:blipFill>
          <p:spPr>
            <a:xfrm>
              <a:off x="3848884" y="3731930"/>
              <a:ext cx="2802300" cy="630388"/>
            </a:xfrm>
            <a:prstGeom prst="rect">
              <a:avLst/>
            </a:prstGeom>
            <a:noFill/>
            <a:ln>
              <a:noFill/>
            </a:ln>
          </p:spPr>
        </p:pic>
        <p:sp>
          <p:nvSpPr>
            <p:cNvPr id="1430" name="Google Shape;1430;p134"/>
            <p:cNvSpPr/>
            <p:nvPr/>
          </p:nvSpPr>
          <p:spPr>
            <a:xfrm>
              <a:off x="4976173" y="3910469"/>
              <a:ext cx="508545" cy="497100"/>
            </a:xfrm>
            <a:prstGeom prst="flowChartExtract">
              <a:avLst/>
            </a:pr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134"/>
            <p:cNvSpPr txBox="1"/>
            <p:nvPr/>
          </p:nvSpPr>
          <p:spPr>
            <a:xfrm rot="605">
              <a:off x="3787051" y="3571825"/>
              <a:ext cx="1704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0000"/>
                  </a:solidFill>
                </a:rPr>
                <a:t>strong anticholinergic</a:t>
              </a:r>
              <a:endParaRPr sz="1200">
                <a:solidFill>
                  <a:srgbClr val="FF0000"/>
                </a:solidFill>
              </a:endParaRPr>
            </a:p>
          </p:txBody>
        </p:sp>
        <p:sp>
          <p:nvSpPr>
            <p:cNvPr id="1432" name="Google Shape;1432;p134"/>
            <p:cNvSpPr txBox="1"/>
            <p:nvPr/>
          </p:nvSpPr>
          <p:spPr>
            <a:xfrm rot="2842">
              <a:off x="5664459" y="3573149"/>
              <a:ext cx="145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6AA84F"/>
                  </a:solidFill>
                </a:rPr>
                <a:t>better mood</a:t>
              </a:r>
              <a:endParaRPr sz="1200">
                <a:solidFill>
                  <a:srgbClr val="6AA84F"/>
                </a:solidFill>
              </a:endParaRPr>
            </a:p>
          </p:txBody>
        </p:sp>
      </p:grpSp>
      <p:sp>
        <p:nvSpPr>
          <p:cNvPr id="1433" name="Google Shape;1433;p134"/>
          <p:cNvSpPr txBox="1"/>
          <p:nvPr/>
        </p:nvSpPr>
        <p:spPr>
          <a:xfrm>
            <a:off x="293650" y="1192175"/>
            <a:ext cx="2765400" cy="155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Risk of dementia from some classes of anticholinergic drugs can be counterbalanced by therapeutic effects. </a:t>
            </a:r>
            <a:endParaRPr/>
          </a:p>
          <a:p>
            <a:pPr indent="0" lvl="0" marL="0" rtl="0" algn="l">
              <a:spcBef>
                <a:spcPts val="0"/>
              </a:spcBef>
              <a:spcAft>
                <a:spcPts val="0"/>
              </a:spcAft>
              <a:buNone/>
            </a:pPr>
            <a:r>
              <a:t/>
            </a:r>
            <a:endParaRPr sz="1900"/>
          </a:p>
          <a:p>
            <a:pPr indent="0" lvl="0" marL="0" rtl="0" algn="l">
              <a:spcBef>
                <a:spcPts val="0"/>
              </a:spcBef>
              <a:spcAft>
                <a:spcPts val="0"/>
              </a:spcAft>
              <a:buNone/>
            </a:pPr>
            <a:r>
              <a:t/>
            </a:r>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7" name="Shape 1437"/>
        <p:cNvGrpSpPr/>
        <p:nvPr/>
      </p:nvGrpSpPr>
      <p:grpSpPr>
        <a:xfrm>
          <a:off x="0" y="0"/>
          <a:ext cx="0" cy="0"/>
          <a:chOff x="0" y="0"/>
          <a:chExt cx="0" cy="0"/>
        </a:xfrm>
      </p:grpSpPr>
      <p:pic>
        <p:nvPicPr>
          <p:cNvPr id="1438" name="Google Shape;1438;p135"/>
          <p:cNvPicPr preferRelativeResize="0"/>
          <p:nvPr/>
        </p:nvPicPr>
        <p:blipFill>
          <a:blip r:embed="rId3">
            <a:alphaModFix/>
          </a:blip>
          <a:stretch>
            <a:fillRect/>
          </a:stretch>
        </p:blipFill>
        <p:spPr>
          <a:xfrm>
            <a:off x="3970490" y="653934"/>
            <a:ext cx="2572120" cy="769500"/>
          </a:xfrm>
          <a:prstGeom prst="rect">
            <a:avLst/>
          </a:prstGeom>
          <a:noFill/>
          <a:ln>
            <a:noFill/>
          </a:ln>
        </p:spPr>
      </p:pic>
      <p:sp>
        <p:nvSpPr>
          <p:cNvPr id="1439" name="Google Shape;1439;p135"/>
          <p:cNvSpPr txBox="1"/>
          <p:nvPr/>
        </p:nvSpPr>
        <p:spPr>
          <a:xfrm>
            <a:off x="301825" y="304800"/>
            <a:ext cx="27654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t>Anticholinergic drugs and dementia risk</a:t>
            </a:r>
            <a:endParaRPr sz="1900"/>
          </a:p>
        </p:txBody>
      </p:sp>
      <p:sp>
        <p:nvSpPr>
          <p:cNvPr id="1440" name="Google Shape;1440;p135"/>
          <p:cNvSpPr txBox="1"/>
          <p:nvPr/>
        </p:nvSpPr>
        <p:spPr>
          <a:xfrm>
            <a:off x="293650" y="4845250"/>
            <a:ext cx="608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t>Yong-Bo Zheng, Le Shi, Xi-Mei Zhu, Yan-Ping Bao, Li-Juan Bai, Jin-Qiao Li, Jia-Jia Liu, Ying Han, Jie Shi, Lin Lu. Anticholinergic drugs and the risk of dementia: A systematic review and meta-analysis. Neuroscience &amp; Biobehavioral Reviews. Volume 127, 2021</a:t>
            </a:r>
            <a:endParaRPr sz="700"/>
          </a:p>
        </p:txBody>
      </p:sp>
      <p:sp>
        <p:nvSpPr>
          <p:cNvPr id="1441" name="Google Shape;1441;p135"/>
          <p:cNvSpPr txBox="1"/>
          <p:nvPr/>
        </p:nvSpPr>
        <p:spPr>
          <a:xfrm>
            <a:off x="7043649" y="2011088"/>
            <a:ext cx="1931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e.g., strongly anticholinergic psychotropic</a:t>
            </a:r>
            <a:endParaRPr/>
          </a:p>
        </p:txBody>
      </p:sp>
      <p:sp>
        <p:nvSpPr>
          <p:cNvPr id="1442" name="Google Shape;1442;p135"/>
          <p:cNvSpPr txBox="1"/>
          <p:nvPr/>
        </p:nvSpPr>
        <p:spPr>
          <a:xfrm>
            <a:off x="7004499" y="565875"/>
            <a:ext cx="1931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rPr>
              <a:t>e.g., anticholinergic for Parkinson's or overactive bladder</a:t>
            </a:r>
            <a:endParaRPr>
              <a:solidFill>
                <a:srgbClr val="FF0000"/>
              </a:solidFill>
            </a:endParaRPr>
          </a:p>
        </p:txBody>
      </p:sp>
      <p:sp>
        <p:nvSpPr>
          <p:cNvPr id="1443" name="Google Shape;1443;p135"/>
          <p:cNvSpPr txBox="1"/>
          <p:nvPr/>
        </p:nvSpPr>
        <p:spPr>
          <a:xfrm>
            <a:off x="7004499" y="3666300"/>
            <a:ext cx="1931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6AA84F"/>
                </a:solidFill>
              </a:rPr>
              <a:t>e.g., weakly anticholinergic psychotropic</a:t>
            </a:r>
            <a:endParaRPr>
              <a:solidFill>
                <a:srgbClr val="6AA84F"/>
              </a:solidFill>
            </a:endParaRPr>
          </a:p>
        </p:txBody>
      </p:sp>
      <p:sp>
        <p:nvSpPr>
          <p:cNvPr id="1444" name="Google Shape;1444;p135"/>
          <p:cNvSpPr/>
          <p:nvPr/>
        </p:nvSpPr>
        <p:spPr>
          <a:xfrm>
            <a:off x="3598875" y="304800"/>
            <a:ext cx="1154700" cy="36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45" name="Google Shape;1445;p135"/>
          <p:cNvSpPr txBox="1"/>
          <p:nvPr/>
        </p:nvSpPr>
        <p:spPr>
          <a:xfrm rot="-719552">
            <a:off x="3952659" y="796879"/>
            <a:ext cx="1491451" cy="369275"/>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0000"/>
                </a:solidFill>
              </a:rPr>
              <a:t>negative effect</a:t>
            </a:r>
            <a:endParaRPr sz="1200">
              <a:solidFill>
                <a:srgbClr val="FF0000"/>
              </a:solidFill>
            </a:endParaRPr>
          </a:p>
        </p:txBody>
      </p:sp>
      <p:sp>
        <p:nvSpPr>
          <p:cNvPr id="1446" name="Google Shape;1446;p135"/>
          <p:cNvSpPr/>
          <p:nvPr/>
        </p:nvSpPr>
        <p:spPr>
          <a:xfrm>
            <a:off x="6062650" y="1055725"/>
            <a:ext cx="981000" cy="522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47" name="Google Shape;1447;p135"/>
          <p:cNvSpPr/>
          <p:nvPr/>
        </p:nvSpPr>
        <p:spPr>
          <a:xfrm>
            <a:off x="6464952" y="802164"/>
            <a:ext cx="181800" cy="522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48" name="Google Shape;1448;p135"/>
          <p:cNvSpPr txBox="1"/>
          <p:nvPr/>
        </p:nvSpPr>
        <p:spPr>
          <a:xfrm rot="-720498">
            <a:off x="5440245" y="500498"/>
            <a:ext cx="1124712" cy="369337"/>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6AA84F"/>
                </a:solidFill>
              </a:rPr>
              <a:t>positive effect</a:t>
            </a:r>
            <a:endParaRPr sz="1200">
              <a:solidFill>
                <a:srgbClr val="6AA84F"/>
              </a:solidFill>
            </a:endParaRPr>
          </a:p>
        </p:txBody>
      </p:sp>
      <p:grpSp>
        <p:nvGrpSpPr>
          <p:cNvPr id="1449" name="Google Shape;1449;p135"/>
          <p:cNvGrpSpPr/>
          <p:nvPr/>
        </p:nvGrpSpPr>
        <p:grpSpPr>
          <a:xfrm>
            <a:off x="3790541" y="3364943"/>
            <a:ext cx="3301493" cy="1030270"/>
            <a:chOff x="3768677" y="1995350"/>
            <a:chExt cx="3301493" cy="1030270"/>
          </a:xfrm>
        </p:grpSpPr>
        <p:pic>
          <p:nvPicPr>
            <p:cNvPr id="1450" name="Google Shape;1450;p135"/>
            <p:cNvPicPr preferRelativeResize="0"/>
            <p:nvPr/>
          </p:nvPicPr>
          <p:blipFill rotWithShape="1">
            <a:blip r:embed="rId4">
              <a:alphaModFix/>
            </a:blip>
            <a:srcRect b="65706" l="0" r="0" t="0"/>
            <a:stretch/>
          </p:blipFill>
          <p:spPr>
            <a:xfrm>
              <a:off x="3768677" y="2292653"/>
              <a:ext cx="2858525" cy="732967"/>
            </a:xfrm>
            <a:prstGeom prst="rect">
              <a:avLst/>
            </a:prstGeom>
            <a:noFill/>
            <a:ln>
              <a:noFill/>
            </a:ln>
          </p:spPr>
        </p:pic>
        <p:sp>
          <p:nvSpPr>
            <p:cNvPr id="1451" name="Google Shape;1451;p135"/>
            <p:cNvSpPr txBox="1"/>
            <p:nvPr/>
          </p:nvSpPr>
          <p:spPr>
            <a:xfrm rot="397558">
              <a:off x="3805847" y="2095668"/>
              <a:ext cx="1760157" cy="369365"/>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0000"/>
                  </a:solidFill>
                </a:rPr>
                <a:t>weak anticholinergic</a:t>
              </a:r>
              <a:endParaRPr sz="1200">
                <a:solidFill>
                  <a:srgbClr val="FF0000"/>
                </a:solidFill>
              </a:endParaRPr>
            </a:p>
          </p:txBody>
        </p:sp>
        <p:sp>
          <p:nvSpPr>
            <p:cNvPr id="1452" name="Google Shape;1452;p135"/>
            <p:cNvSpPr txBox="1"/>
            <p:nvPr/>
          </p:nvSpPr>
          <p:spPr>
            <a:xfrm rot="398995">
              <a:off x="5729517" y="2303904"/>
              <a:ext cx="1323806" cy="369365"/>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6AA84F"/>
                  </a:solidFill>
                </a:rPr>
                <a:t>better mood</a:t>
              </a:r>
              <a:endParaRPr sz="1200">
                <a:solidFill>
                  <a:srgbClr val="6AA84F"/>
                </a:solidFill>
              </a:endParaRPr>
            </a:p>
          </p:txBody>
        </p:sp>
        <p:sp>
          <p:nvSpPr>
            <p:cNvPr id="1453" name="Google Shape;1453;p135"/>
            <p:cNvSpPr/>
            <p:nvPr/>
          </p:nvSpPr>
          <p:spPr>
            <a:xfrm>
              <a:off x="4982826" y="2499547"/>
              <a:ext cx="508545" cy="497100"/>
            </a:xfrm>
            <a:prstGeom prst="flowChartExtract">
              <a:avLst/>
            </a:prstGeom>
            <a:solidFill>
              <a:srgbClr val="00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54" name="Google Shape;1454;p135"/>
          <p:cNvSpPr/>
          <p:nvPr/>
        </p:nvSpPr>
        <p:spPr>
          <a:xfrm>
            <a:off x="5019260" y="982771"/>
            <a:ext cx="461537" cy="451150"/>
          </a:xfrm>
          <a:prstGeom prst="flowChartExtract">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55" name="Google Shape;1455;p135"/>
          <p:cNvGrpSpPr/>
          <p:nvPr/>
        </p:nvGrpSpPr>
        <p:grpSpPr>
          <a:xfrm>
            <a:off x="3813144" y="2075975"/>
            <a:ext cx="3328809" cy="835894"/>
            <a:chOff x="3787051" y="3571675"/>
            <a:chExt cx="3328809" cy="835894"/>
          </a:xfrm>
        </p:grpSpPr>
        <p:pic>
          <p:nvPicPr>
            <p:cNvPr id="1456" name="Google Shape;1456;p135"/>
            <p:cNvPicPr preferRelativeResize="0"/>
            <p:nvPr/>
          </p:nvPicPr>
          <p:blipFill rotWithShape="1">
            <a:blip r:embed="rId4">
              <a:alphaModFix/>
            </a:blip>
            <a:srcRect b="0" l="0" r="0" t="69913"/>
            <a:stretch/>
          </p:blipFill>
          <p:spPr>
            <a:xfrm>
              <a:off x="3848884" y="3731930"/>
              <a:ext cx="2802300" cy="630388"/>
            </a:xfrm>
            <a:prstGeom prst="rect">
              <a:avLst/>
            </a:prstGeom>
            <a:noFill/>
            <a:ln>
              <a:noFill/>
            </a:ln>
          </p:spPr>
        </p:pic>
        <p:sp>
          <p:nvSpPr>
            <p:cNvPr id="1457" name="Google Shape;1457;p135"/>
            <p:cNvSpPr/>
            <p:nvPr/>
          </p:nvSpPr>
          <p:spPr>
            <a:xfrm>
              <a:off x="4976173" y="3910469"/>
              <a:ext cx="508545" cy="497100"/>
            </a:xfrm>
            <a:prstGeom prst="flowChartExtract">
              <a:avLst/>
            </a:pr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135"/>
            <p:cNvSpPr txBox="1"/>
            <p:nvPr/>
          </p:nvSpPr>
          <p:spPr>
            <a:xfrm rot="605">
              <a:off x="3787051" y="3571825"/>
              <a:ext cx="1704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0000"/>
                  </a:solidFill>
                </a:rPr>
                <a:t>strong anticholinergic</a:t>
              </a:r>
              <a:endParaRPr sz="1200">
                <a:solidFill>
                  <a:srgbClr val="FF0000"/>
                </a:solidFill>
              </a:endParaRPr>
            </a:p>
          </p:txBody>
        </p:sp>
        <p:sp>
          <p:nvSpPr>
            <p:cNvPr id="1459" name="Google Shape;1459;p135"/>
            <p:cNvSpPr txBox="1"/>
            <p:nvPr/>
          </p:nvSpPr>
          <p:spPr>
            <a:xfrm rot="2842">
              <a:off x="5664459" y="3573149"/>
              <a:ext cx="145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6AA84F"/>
                  </a:solidFill>
                </a:rPr>
                <a:t>better mood</a:t>
              </a:r>
              <a:endParaRPr sz="1200">
                <a:solidFill>
                  <a:srgbClr val="6AA84F"/>
                </a:solidFill>
              </a:endParaRPr>
            </a:p>
          </p:txBody>
        </p:sp>
      </p:grpSp>
      <p:sp>
        <p:nvSpPr>
          <p:cNvPr id="1460" name="Google Shape;1460;p135"/>
          <p:cNvSpPr txBox="1"/>
          <p:nvPr/>
        </p:nvSpPr>
        <p:spPr>
          <a:xfrm>
            <a:off x="293650" y="1192175"/>
            <a:ext cx="2765400" cy="155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Risk of dementia from some classes of anticholinergic drugs can be counterbalanced by therapeutic effects. </a:t>
            </a:r>
            <a:endParaRPr/>
          </a:p>
          <a:p>
            <a:pPr indent="0" lvl="0" marL="0" rtl="0" algn="l">
              <a:spcBef>
                <a:spcPts val="0"/>
              </a:spcBef>
              <a:spcAft>
                <a:spcPts val="0"/>
              </a:spcAft>
              <a:buNone/>
            </a:pPr>
            <a:r>
              <a:t/>
            </a:r>
            <a:endParaRPr sz="1900"/>
          </a:p>
          <a:p>
            <a:pPr indent="0" lvl="0" marL="0" rtl="0" algn="l">
              <a:spcBef>
                <a:spcPts val="0"/>
              </a:spcBef>
              <a:spcAft>
                <a:spcPts val="0"/>
              </a:spcAft>
              <a:buNone/>
            </a:pPr>
            <a:r>
              <a:t/>
            </a:r>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4" name="Shape 1464"/>
        <p:cNvGrpSpPr/>
        <p:nvPr/>
      </p:nvGrpSpPr>
      <p:grpSpPr>
        <a:xfrm>
          <a:off x="0" y="0"/>
          <a:ext cx="0" cy="0"/>
          <a:chOff x="0" y="0"/>
          <a:chExt cx="0" cy="0"/>
        </a:xfrm>
      </p:grpSpPr>
      <p:grpSp>
        <p:nvGrpSpPr>
          <p:cNvPr id="1465" name="Google Shape;1465;p136"/>
          <p:cNvGrpSpPr/>
          <p:nvPr/>
        </p:nvGrpSpPr>
        <p:grpSpPr>
          <a:xfrm>
            <a:off x="57085" y="574436"/>
            <a:ext cx="9029831" cy="1413541"/>
            <a:chOff x="195797" y="597911"/>
            <a:chExt cx="9029831" cy="1413541"/>
          </a:xfrm>
        </p:grpSpPr>
        <p:grpSp>
          <p:nvGrpSpPr>
            <p:cNvPr id="1466" name="Google Shape;1466;p136"/>
            <p:cNvGrpSpPr/>
            <p:nvPr/>
          </p:nvGrpSpPr>
          <p:grpSpPr>
            <a:xfrm>
              <a:off x="195797" y="1603675"/>
              <a:ext cx="9029831" cy="407700"/>
              <a:chOff x="808422" y="3108700"/>
              <a:chExt cx="9029831" cy="407700"/>
            </a:xfrm>
          </p:grpSpPr>
          <p:sp>
            <p:nvSpPr>
              <p:cNvPr id="1467" name="Google Shape;1467;p136"/>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136"/>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136"/>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136"/>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136"/>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472" name="Google Shape;1472;p136"/>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1473" name="Google Shape;1473;p136"/>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1474" name="Google Shape;1474;p136"/>
            <p:cNvGrpSpPr/>
            <p:nvPr/>
          </p:nvGrpSpPr>
          <p:grpSpPr>
            <a:xfrm>
              <a:off x="3457538" y="598176"/>
              <a:ext cx="884885" cy="1413276"/>
              <a:chOff x="3236150" y="60682"/>
              <a:chExt cx="2229492" cy="3560785"/>
            </a:xfrm>
          </p:grpSpPr>
          <p:pic>
            <p:nvPicPr>
              <p:cNvPr id="1475" name="Google Shape;1475;p136"/>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1476" name="Google Shape;1476;p136"/>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1477" name="Google Shape;1477;p136"/>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1478" name="Google Shape;1478;p136"/>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1479" name="Google Shape;1479;p136"/>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1480" name="Google Shape;1480;p136"/>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1481" name="Google Shape;1481;p136"/>
          <p:cNvSpPr txBox="1"/>
          <p:nvPr/>
        </p:nvSpPr>
        <p:spPr>
          <a:xfrm>
            <a:off x="1149900" y="2182175"/>
            <a:ext cx="70302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5000">
                <a:solidFill>
                  <a:srgbClr val="333333"/>
                </a:solidFill>
              </a:rPr>
              <a:t>Benztropine (Cogentin)</a:t>
            </a:r>
            <a:endParaRPr sz="5200"/>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5" name="Shape 1485"/>
        <p:cNvGrpSpPr/>
        <p:nvPr/>
      </p:nvGrpSpPr>
      <p:grpSpPr>
        <a:xfrm>
          <a:off x="0" y="0"/>
          <a:ext cx="0" cy="0"/>
          <a:chOff x="0" y="0"/>
          <a:chExt cx="0" cy="0"/>
        </a:xfrm>
      </p:grpSpPr>
      <p:grpSp>
        <p:nvGrpSpPr>
          <p:cNvPr id="1486" name="Google Shape;1486;p137"/>
          <p:cNvGrpSpPr/>
          <p:nvPr/>
        </p:nvGrpSpPr>
        <p:grpSpPr>
          <a:xfrm>
            <a:off x="57085" y="574436"/>
            <a:ext cx="9029831" cy="1413541"/>
            <a:chOff x="195797" y="597911"/>
            <a:chExt cx="9029831" cy="1413541"/>
          </a:xfrm>
        </p:grpSpPr>
        <p:grpSp>
          <p:nvGrpSpPr>
            <p:cNvPr id="1487" name="Google Shape;1487;p137"/>
            <p:cNvGrpSpPr/>
            <p:nvPr/>
          </p:nvGrpSpPr>
          <p:grpSpPr>
            <a:xfrm>
              <a:off x="195797" y="1603675"/>
              <a:ext cx="9029831" cy="407700"/>
              <a:chOff x="808422" y="3108700"/>
              <a:chExt cx="9029831" cy="407700"/>
            </a:xfrm>
          </p:grpSpPr>
          <p:sp>
            <p:nvSpPr>
              <p:cNvPr id="1488" name="Google Shape;1488;p137"/>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137"/>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137"/>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137"/>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137"/>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493" name="Google Shape;1493;p137"/>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1494" name="Google Shape;1494;p137"/>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1495" name="Google Shape;1495;p137"/>
            <p:cNvGrpSpPr/>
            <p:nvPr/>
          </p:nvGrpSpPr>
          <p:grpSpPr>
            <a:xfrm>
              <a:off x="3457538" y="598176"/>
              <a:ext cx="884885" cy="1413276"/>
              <a:chOff x="3236150" y="60682"/>
              <a:chExt cx="2229492" cy="3560785"/>
            </a:xfrm>
          </p:grpSpPr>
          <p:pic>
            <p:nvPicPr>
              <p:cNvPr id="1496" name="Google Shape;1496;p137"/>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1497" name="Google Shape;1497;p137"/>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1498" name="Google Shape;1498;p137"/>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1499" name="Google Shape;1499;p137"/>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1500" name="Google Shape;1500;p137"/>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1501" name="Google Shape;1501;p137"/>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1502" name="Google Shape;1502;p137"/>
          <p:cNvSpPr/>
          <p:nvPr/>
        </p:nvSpPr>
        <p:spPr>
          <a:xfrm>
            <a:off x="6724775" y="1583313"/>
            <a:ext cx="647650" cy="633075"/>
          </a:xfrm>
          <a:prstGeom prst="flowChartExtract">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137"/>
          <p:cNvSpPr txBox="1"/>
          <p:nvPr/>
        </p:nvSpPr>
        <p:spPr>
          <a:xfrm>
            <a:off x="1149900" y="2182175"/>
            <a:ext cx="70302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5000">
                <a:solidFill>
                  <a:srgbClr val="333333"/>
                </a:solidFill>
              </a:rPr>
              <a:t>Benztropine (Cogentin)</a:t>
            </a:r>
            <a:endParaRPr sz="5200"/>
          </a:p>
        </p:txBody>
      </p:sp>
      <p:grpSp>
        <p:nvGrpSpPr>
          <p:cNvPr id="1504" name="Google Shape;1504;p137"/>
          <p:cNvGrpSpPr/>
          <p:nvPr/>
        </p:nvGrpSpPr>
        <p:grpSpPr>
          <a:xfrm>
            <a:off x="57085" y="4102961"/>
            <a:ext cx="9029831" cy="939089"/>
            <a:chOff x="57085" y="4102961"/>
            <a:chExt cx="9029831" cy="939089"/>
          </a:xfrm>
        </p:grpSpPr>
        <p:grpSp>
          <p:nvGrpSpPr>
            <p:cNvPr id="1505" name="Google Shape;1505;p137"/>
            <p:cNvGrpSpPr/>
            <p:nvPr/>
          </p:nvGrpSpPr>
          <p:grpSpPr>
            <a:xfrm>
              <a:off x="57085" y="4399600"/>
              <a:ext cx="9029831" cy="407700"/>
              <a:chOff x="808422" y="3108700"/>
              <a:chExt cx="9029831" cy="407700"/>
            </a:xfrm>
          </p:grpSpPr>
          <p:sp>
            <p:nvSpPr>
              <p:cNvPr id="1506" name="Google Shape;1506;p137"/>
              <p:cNvSpPr/>
              <p:nvPr/>
            </p:nvSpPr>
            <p:spPr>
              <a:xfrm>
                <a:off x="808422" y="3108700"/>
                <a:ext cx="2250600" cy="407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137"/>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137"/>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137"/>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137"/>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1" name="Google Shape;1511;p137"/>
            <p:cNvSpPr txBox="1"/>
            <p:nvPr/>
          </p:nvSpPr>
          <p:spPr>
            <a:xfrm>
              <a:off x="207650" y="4341850"/>
              <a:ext cx="2091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anticholinergic:</a:t>
              </a:r>
              <a:endParaRPr sz="2400">
                <a:solidFill>
                  <a:schemeClr val="lt1"/>
                </a:solidFill>
              </a:endParaRPr>
            </a:p>
          </p:txBody>
        </p:sp>
        <p:sp>
          <p:nvSpPr>
            <p:cNvPr id="1512" name="Google Shape;1512;p137"/>
            <p:cNvSpPr txBox="1"/>
            <p:nvPr/>
          </p:nvSpPr>
          <p:spPr>
            <a:xfrm>
              <a:off x="2880542" y="4102961"/>
              <a:ext cx="5943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1513" name="Google Shape;1513;p137"/>
            <p:cNvSpPr txBox="1"/>
            <p:nvPr/>
          </p:nvSpPr>
          <p:spPr>
            <a:xfrm>
              <a:off x="4403307"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rgbClr val="D9D9D9"/>
                  </a:solidFill>
                </a:rPr>
                <a:t>+</a:t>
              </a:r>
              <a:endParaRPr sz="4500">
                <a:solidFill>
                  <a:srgbClr val="D9D9D9"/>
                </a:solidFill>
              </a:endParaRPr>
            </a:p>
          </p:txBody>
        </p:sp>
        <p:sp>
          <p:nvSpPr>
            <p:cNvPr id="1514" name="Google Shape;1514;p137"/>
            <p:cNvSpPr txBox="1"/>
            <p:nvPr/>
          </p:nvSpPr>
          <p:spPr>
            <a:xfrm>
              <a:off x="5862051"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1515" name="Google Shape;1515;p137"/>
            <p:cNvSpPr txBox="1"/>
            <p:nvPr/>
          </p:nvSpPr>
          <p:spPr>
            <a:xfrm>
              <a:off x="7473372" y="4164850"/>
              <a:ext cx="14922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grpSp>
      <p:sp>
        <p:nvSpPr>
          <p:cNvPr id="1516" name="Google Shape;1516;p137"/>
          <p:cNvSpPr/>
          <p:nvPr/>
        </p:nvSpPr>
        <p:spPr>
          <a:xfrm flipH="1" rot="10800000">
            <a:off x="7753250" y="3890895"/>
            <a:ext cx="647650" cy="633075"/>
          </a:xfrm>
          <a:prstGeom prst="flowChartExtract">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0" name="Shape 1520"/>
        <p:cNvGrpSpPr/>
        <p:nvPr/>
      </p:nvGrpSpPr>
      <p:grpSpPr>
        <a:xfrm>
          <a:off x="0" y="0"/>
          <a:ext cx="0" cy="0"/>
          <a:chOff x="0" y="0"/>
          <a:chExt cx="0" cy="0"/>
        </a:xfrm>
      </p:grpSpPr>
      <p:pic>
        <p:nvPicPr>
          <p:cNvPr id="1521" name="Google Shape;1521;p138"/>
          <p:cNvPicPr preferRelativeResize="0"/>
          <p:nvPr/>
        </p:nvPicPr>
        <p:blipFill>
          <a:blip r:embed="rId3">
            <a:alphaModFix/>
          </a:blip>
          <a:stretch>
            <a:fillRect/>
          </a:stretch>
        </p:blipFill>
        <p:spPr>
          <a:xfrm>
            <a:off x="3230220" y="3403501"/>
            <a:ext cx="2572100" cy="852750"/>
          </a:xfrm>
          <a:prstGeom prst="rect">
            <a:avLst/>
          </a:prstGeom>
          <a:noFill/>
          <a:ln>
            <a:noFill/>
          </a:ln>
        </p:spPr>
      </p:pic>
      <p:grpSp>
        <p:nvGrpSpPr>
          <p:cNvPr id="1522" name="Google Shape;1522;p138"/>
          <p:cNvGrpSpPr/>
          <p:nvPr/>
        </p:nvGrpSpPr>
        <p:grpSpPr>
          <a:xfrm>
            <a:off x="57085" y="574436"/>
            <a:ext cx="9029831" cy="1413541"/>
            <a:chOff x="195797" y="597911"/>
            <a:chExt cx="9029831" cy="1413541"/>
          </a:xfrm>
        </p:grpSpPr>
        <p:grpSp>
          <p:nvGrpSpPr>
            <p:cNvPr id="1523" name="Google Shape;1523;p138"/>
            <p:cNvGrpSpPr/>
            <p:nvPr/>
          </p:nvGrpSpPr>
          <p:grpSpPr>
            <a:xfrm>
              <a:off x="195797" y="1603675"/>
              <a:ext cx="9029831" cy="407700"/>
              <a:chOff x="808422" y="3108700"/>
              <a:chExt cx="9029831" cy="407700"/>
            </a:xfrm>
          </p:grpSpPr>
          <p:sp>
            <p:nvSpPr>
              <p:cNvPr id="1524" name="Google Shape;1524;p138"/>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138"/>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138"/>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138"/>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138"/>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529" name="Google Shape;1529;p138"/>
            <p:cNvPicPr preferRelativeResize="0"/>
            <p:nvPr/>
          </p:nvPicPr>
          <p:blipFill>
            <a:blip r:embed="rId4">
              <a:alphaModFix/>
            </a:blip>
            <a:stretch>
              <a:fillRect/>
            </a:stretch>
          </p:blipFill>
          <p:spPr>
            <a:xfrm>
              <a:off x="1859850" y="612259"/>
              <a:ext cx="884975" cy="1385110"/>
            </a:xfrm>
            <a:prstGeom prst="rect">
              <a:avLst/>
            </a:prstGeom>
            <a:noFill/>
            <a:ln>
              <a:noFill/>
            </a:ln>
          </p:spPr>
        </p:pic>
        <p:pic>
          <p:nvPicPr>
            <p:cNvPr id="1530" name="Google Shape;1530;p138"/>
            <p:cNvPicPr preferRelativeResize="0"/>
            <p:nvPr/>
          </p:nvPicPr>
          <p:blipFill rotWithShape="1">
            <a:blip r:embed="rId5">
              <a:alphaModFix/>
            </a:blip>
            <a:srcRect b="0" l="0" r="0" t="0"/>
            <a:stretch/>
          </p:blipFill>
          <p:spPr>
            <a:xfrm>
              <a:off x="5014645" y="606292"/>
              <a:ext cx="884969" cy="1397023"/>
            </a:xfrm>
            <a:prstGeom prst="rect">
              <a:avLst/>
            </a:prstGeom>
            <a:noFill/>
            <a:ln>
              <a:noFill/>
            </a:ln>
          </p:spPr>
        </p:pic>
        <p:grpSp>
          <p:nvGrpSpPr>
            <p:cNvPr id="1531" name="Google Shape;1531;p138"/>
            <p:cNvGrpSpPr/>
            <p:nvPr/>
          </p:nvGrpSpPr>
          <p:grpSpPr>
            <a:xfrm>
              <a:off x="3457538" y="598176"/>
              <a:ext cx="884885" cy="1413276"/>
              <a:chOff x="3236150" y="60682"/>
              <a:chExt cx="2229492" cy="3560785"/>
            </a:xfrm>
          </p:grpSpPr>
          <p:pic>
            <p:nvPicPr>
              <p:cNvPr id="1532" name="Google Shape;1532;p138"/>
              <p:cNvPicPr preferRelativeResize="0"/>
              <p:nvPr/>
            </p:nvPicPr>
            <p:blipFill>
              <a:blip r:embed="rId4">
                <a:alphaModFix/>
              </a:blip>
              <a:stretch>
                <a:fillRect/>
              </a:stretch>
            </p:blipFill>
            <p:spPr>
              <a:xfrm>
                <a:off x="3273600" y="190670"/>
                <a:ext cx="2192042" cy="3430798"/>
              </a:xfrm>
              <a:prstGeom prst="rect">
                <a:avLst/>
              </a:prstGeom>
              <a:noFill/>
              <a:ln>
                <a:noFill/>
              </a:ln>
            </p:spPr>
          </p:pic>
          <p:pic>
            <p:nvPicPr>
              <p:cNvPr id="1533" name="Google Shape;1533;p138"/>
              <p:cNvPicPr preferRelativeResize="0"/>
              <p:nvPr/>
            </p:nvPicPr>
            <p:blipFill rotWithShape="1">
              <a:blip r:embed="rId6">
                <a:alphaModFix/>
              </a:blip>
              <a:srcRect b="20267" l="0" r="0" t="0"/>
              <a:stretch/>
            </p:blipFill>
            <p:spPr>
              <a:xfrm>
                <a:off x="3236150" y="60682"/>
                <a:ext cx="2167950" cy="2735301"/>
              </a:xfrm>
              <a:prstGeom prst="rect">
                <a:avLst/>
              </a:prstGeom>
              <a:noFill/>
              <a:ln>
                <a:noFill/>
              </a:ln>
            </p:spPr>
          </p:pic>
        </p:grpSp>
        <p:pic>
          <p:nvPicPr>
            <p:cNvPr id="1534" name="Google Shape;1534;p138"/>
            <p:cNvPicPr preferRelativeResize="0"/>
            <p:nvPr/>
          </p:nvPicPr>
          <p:blipFill>
            <a:blip r:embed="rId7">
              <a:alphaModFix/>
            </a:blip>
            <a:stretch>
              <a:fillRect/>
            </a:stretch>
          </p:blipFill>
          <p:spPr>
            <a:xfrm>
              <a:off x="6646856" y="597911"/>
              <a:ext cx="884969" cy="1397346"/>
            </a:xfrm>
            <a:prstGeom prst="rect">
              <a:avLst/>
            </a:prstGeom>
            <a:noFill/>
            <a:ln>
              <a:noFill/>
            </a:ln>
          </p:spPr>
        </p:pic>
      </p:grpSp>
      <p:sp>
        <p:nvSpPr>
          <p:cNvPr id="1535" name="Google Shape;1535;p138"/>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1536" name="Google Shape;1536;p138"/>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1537" name="Google Shape;1537;p138"/>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1538" name="Google Shape;1538;p138"/>
          <p:cNvSpPr/>
          <p:nvPr/>
        </p:nvSpPr>
        <p:spPr>
          <a:xfrm>
            <a:off x="6724775" y="1583313"/>
            <a:ext cx="647650" cy="633075"/>
          </a:xfrm>
          <a:prstGeom prst="flowChartExtract">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138"/>
          <p:cNvSpPr txBox="1"/>
          <p:nvPr/>
        </p:nvSpPr>
        <p:spPr>
          <a:xfrm>
            <a:off x="1149900" y="2182175"/>
            <a:ext cx="70302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5000">
                <a:solidFill>
                  <a:srgbClr val="333333"/>
                </a:solidFill>
              </a:rPr>
              <a:t>Benztropine (Cogentin)</a:t>
            </a:r>
            <a:endParaRPr sz="5200"/>
          </a:p>
        </p:txBody>
      </p:sp>
      <p:grpSp>
        <p:nvGrpSpPr>
          <p:cNvPr id="1540" name="Google Shape;1540;p138"/>
          <p:cNvGrpSpPr/>
          <p:nvPr/>
        </p:nvGrpSpPr>
        <p:grpSpPr>
          <a:xfrm>
            <a:off x="57085" y="4102961"/>
            <a:ext cx="9029831" cy="939089"/>
            <a:chOff x="57085" y="4102961"/>
            <a:chExt cx="9029831" cy="939089"/>
          </a:xfrm>
        </p:grpSpPr>
        <p:grpSp>
          <p:nvGrpSpPr>
            <p:cNvPr id="1541" name="Google Shape;1541;p138"/>
            <p:cNvGrpSpPr/>
            <p:nvPr/>
          </p:nvGrpSpPr>
          <p:grpSpPr>
            <a:xfrm>
              <a:off x="57085" y="4399600"/>
              <a:ext cx="9029831" cy="407700"/>
              <a:chOff x="808422" y="3108700"/>
              <a:chExt cx="9029831" cy="407700"/>
            </a:xfrm>
          </p:grpSpPr>
          <p:sp>
            <p:nvSpPr>
              <p:cNvPr id="1542" name="Google Shape;1542;p138"/>
              <p:cNvSpPr/>
              <p:nvPr/>
            </p:nvSpPr>
            <p:spPr>
              <a:xfrm>
                <a:off x="808422" y="3108700"/>
                <a:ext cx="2250600" cy="407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138"/>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138"/>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138"/>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138"/>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47" name="Google Shape;1547;p138"/>
            <p:cNvSpPr txBox="1"/>
            <p:nvPr/>
          </p:nvSpPr>
          <p:spPr>
            <a:xfrm>
              <a:off x="207650" y="4341850"/>
              <a:ext cx="2091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anticholinergic:</a:t>
              </a:r>
              <a:endParaRPr sz="2400">
                <a:solidFill>
                  <a:schemeClr val="lt1"/>
                </a:solidFill>
              </a:endParaRPr>
            </a:p>
          </p:txBody>
        </p:sp>
        <p:sp>
          <p:nvSpPr>
            <p:cNvPr id="1548" name="Google Shape;1548;p138"/>
            <p:cNvSpPr txBox="1"/>
            <p:nvPr/>
          </p:nvSpPr>
          <p:spPr>
            <a:xfrm>
              <a:off x="2880542" y="4102961"/>
              <a:ext cx="5943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1549" name="Google Shape;1549;p138"/>
            <p:cNvSpPr txBox="1"/>
            <p:nvPr/>
          </p:nvSpPr>
          <p:spPr>
            <a:xfrm>
              <a:off x="4403307"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rgbClr val="D9D9D9"/>
                  </a:solidFill>
                </a:rPr>
                <a:t>+</a:t>
              </a:r>
              <a:endParaRPr sz="4500">
                <a:solidFill>
                  <a:srgbClr val="D9D9D9"/>
                </a:solidFill>
              </a:endParaRPr>
            </a:p>
          </p:txBody>
        </p:sp>
        <p:sp>
          <p:nvSpPr>
            <p:cNvPr id="1550" name="Google Shape;1550;p138"/>
            <p:cNvSpPr txBox="1"/>
            <p:nvPr/>
          </p:nvSpPr>
          <p:spPr>
            <a:xfrm>
              <a:off x="5862051"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1551" name="Google Shape;1551;p138"/>
            <p:cNvSpPr txBox="1"/>
            <p:nvPr/>
          </p:nvSpPr>
          <p:spPr>
            <a:xfrm>
              <a:off x="7473372" y="4164850"/>
              <a:ext cx="14922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grpSp>
      <p:sp>
        <p:nvSpPr>
          <p:cNvPr id="1552" name="Google Shape;1552;p138"/>
          <p:cNvSpPr/>
          <p:nvPr/>
        </p:nvSpPr>
        <p:spPr>
          <a:xfrm flipH="1" rot="10800000">
            <a:off x="7753250" y="3890895"/>
            <a:ext cx="647650" cy="633075"/>
          </a:xfrm>
          <a:prstGeom prst="flowChartExtract">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138"/>
          <p:cNvSpPr txBox="1"/>
          <p:nvPr/>
        </p:nvSpPr>
        <p:spPr>
          <a:xfrm rot="-719552">
            <a:off x="3233434" y="3579329"/>
            <a:ext cx="1491451" cy="369275"/>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0000"/>
                </a:solidFill>
              </a:rPr>
              <a:t>negative effect</a:t>
            </a:r>
            <a:endParaRPr sz="1200">
              <a:solidFill>
                <a:srgbClr val="FF0000"/>
              </a:solidFill>
            </a:endParaRPr>
          </a:p>
        </p:txBody>
      </p:sp>
      <p:sp>
        <p:nvSpPr>
          <p:cNvPr id="1554" name="Google Shape;1554;p138"/>
          <p:cNvSpPr txBox="1"/>
          <p:nvPr/>
        </p:nvSpPr>
        <p:spPr>
          <a:xfrm rot="-720498">
            <a:off x="4721020" y="3282948"/>
            <a:ext cx="1124712" cy="369337"/>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6AA84F"/>
                </a:solidFill>
              </a:rPr>
              <a:t>positive effect</a:t>
            </a:r>
            <a:endParaRPr sz="1200">
              <a:solidFill>
                <a:srgbClr val="6AA84F"/>
              </a:solidFill>
            </a:endParaRPr>
          </a:p>
        </p:txBody>
      </p:sp>
      <p:sp>
        <p:nvSpPr>
          <p:cNvPr id="1555" name="Google Shape;1555;p138"/>
          <p:cNvSpPr/>
          <p:nvPr/>
        </p:nvSpPr>
        <p:spPr>
          <a:xfrm>
            <a:off x="4300035" y="3765221"/>
            <a:ext cx="461537" cy="451150"/>
          </a:xfrm>
          <a:prstGeom prst="flowChartExtract">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9" name="Shape 1559"/>
        <p:cNvGrpSpPr/>
        <p:nvPr/>
      </p:nvGrpSpPr>
      <p:grpSpPr>
        <a:xfrm>
          <a:off x="0" y="0"/>
          <a:ext cx="0" cy="0"/>
          <a:chOff x="0" y="0"/>
          <a:chExt cx="0" cy="0"/>
        </a:xfrm>
      </p:grpSpPr>
      <p:grpSp>
        <p:nvGrpSpPr>
          <p:cNvPr id="1560" name="Google Shape;1560;p139"/>
          <p:cNvGrpSpPr/>
          <p:nvPr/>
        </p:nvGrpSpPr>
        <p:grpSpPr>
          <a:xfrm>
            <a:off x="57085" y="574436"/>
            <a:ext cx="9029831" cy="1413541"/>
            <a:chOff x="195797" y="597911"/>
            <a:chExt cx="9029831" cy="1413541"/>
          </a:xfrm>
        </p:grpSpPr>
        <p:grpSp>
          <p:nvGrpSpPr>
            <p:cNvPr id="1561" name="Google Shape;1561;p139"/>
            <p:cNvGrpSpPr/>
            <p:nvPr/>
          </p:nvGrpSpPr>
          <p:grpSpPr>
            <a:xfrm>
              <a:off x="195797" y="1603675"/>
              <a:ext cx="9029831" cy="407700"/>
              <a:chOff x="808422" y="3108700"/>
              <a:chExt cx="9029831" cy="407700"/>
            </a:xfrm>
          </p:grpSpPr>
          <p:sp>
            <p:nvSpPr>
              <p:cNvPr id="1562" name="Google Shape;1562;p139"/>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139"/>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139"/>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139"/>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139"/>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567" name="Google Shape;1567;p139"/>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1568" name="Google Shape;1568;p139"/>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1569" name="Google Shape;1569;p139"/>
            <p:cNvGrpSpPr/>
            <p:nvPr/>
          </p:nvGrpSpPr>
          <p:grpSpPr>
            <a:xfrm>
              <a:off x="3457538" y="598176"/>
              <a:ext cx="884885" cy="1413276"/>
              <a:chOff x="3236150" y="60682"/>
              <a:chExt cx="2229492" cy="3560785"/>
            </a:xfrm>
          </p:grpSpPr>
          <p:pic>
            <p:nvPicPr>
              <p:cNvPr id="1570" name="Google Shape;1570;p139"/>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1571" name="Google Shape;1571;p139"/>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1572" name="Google Shape;1572;p139"/>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1573" name="Google Shape;1573;p139"/>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1574" name="Google Shape;1574;p139"/>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1575" name="Google Shape;1575;p139"/>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1576" name="Google Shape;1576;p139"/>
          <p:cNvSpPr txBox="1"/>
          <p:nvPr/>
        </p:nvSpPr>
        <p:spPr>
          <a:xfrm>
            <a:off x="1149900" y="3020375"/>
            <a:ext cx="70302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5200"/>
          </a:p>
        </p:txBody>
      </p:sp>
      <p:sp>
        <p:nvSpPr>
          <p:cNvPr id="1577" name="Google Shape;1577;p139"/>
          <p:cNvSpPr txBox="1"/>
          <p:nvPr/>
        </p:nvSpPr>
        <p:spPr>
          <a:xfrm>
            <a:off x="1149900" y="2182175"/>
            <a:ext cx="70302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333333"/>
                </a:solidFill>
              </a:rPr>
              <a:t>Oxybutynin (Ditropan)</a:t>
            </a:r>
            <a:endParaRPr sz="5000">
              <a:solidFill>
                <a:srgbClr val="333333"/>
              </a:solidFill>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1" name="Shape 1581"/>
        <p:cNvGrpSpPr/>
        <p:nvPr/>
      </p:nvGrpSpPr>
      <p:grpSpPr>
        <a:xfrm>
          <a:off x="0" y="0"/>
          <a:ext cx="0" cy="0"/>
          <a:chOff x="0" y="0"/>
          <a:chExt cx="0" cy="0"/>
        </a:xfrm>
      </p:grpSpPr>
      <p:grpSp>
        <p:nvGrpSpPr>
          <p:cNvPr id="1582" name="Google Shape;1582;p140"/>
          <p:cNvGrpSpPr/>
          <p:nvPr/>
        </p:nvGrpSpPr>
        <p:grpSpPr>
          <a:xfrm>
            <a:off x="57085" y="574436"/>
            <a:ext cx="9029831" cy="1413541"/>
            <a:chOff x="195797" y="597911"/>
            <a:chExt cx="9029831" cy="1413541"/>
          </a:xfrm>
        </p:grpSpPr>
        <p:grpSp>
          <p:nvGrpSpPr>
            <p:cNvPr id="1583" name="Google Shape;1583;p140"/>
            <p:cNvGrpSpPr/>
            <p:nvPr/>
          </p:nvGrpSpPr>
          <p:grpSpPr>
            <a:xfrm>
              <a:off x="195797" y="1603675"/>
              <a:ext cx="9029831" cy="407700"/>
              <a:chOff x="808422" y="3108700"/>
              <a:chExt cx="9029831" cy="407700"/>
            </a:xfrm>
          </p:grpSpPr>
          <p:sp>
            <p:nvSpPr>
              <p:cNvPr id="1584" name="Google Shape;1584;p140"/>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140"/>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140"/>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140"/>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140"/>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589" name="Google Shape;1589;p140"/>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1590" name="Google Shape;1590;p140"/>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1591" name="Google Shape;1591;p140"/>
            <p:cNvGrpSpPr/>
            <p:nvPr/>
          </p:nvGrpSpPr>
          <p:grpSpPr>
            <a:xfrm>
              <a:off x="3457538" y="598176"/>
              <a:ext cx="884885" cy="1413276"/>
              <a:chOff x="3236150" y="60682"/>
              <a:chExt cx="2229492" cy="3560785"/>
            </a:xfrm>
          </p:grpSpPr>
          <p:pic>
            <p:nvPicPr>
              <p:cNvPr id="1592" name="Google Shape;1592;p140"/>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1593" name="Google Shape;1593;p140"/>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1594" name="Google Shape;1594;p140"/>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1595" name="Google Shape;1595;p140"/>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1596" name="Google Shape;1596;p140"/>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1597" name="Google Shape;1597;p140"/>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1598" name="Google Shape;1598;p140"/>
          <p:cNvSpPr/>
          <p:nvPr/>
        </p:nvSpPr>
        <p:spPr>
          <a:xfrm>
            <a:off x="5779950" y="1461950"/>
            <a:ext cx="647650" cy="633075"/>
          </a:xfrm>
          <a:prstGeom prst="flowChartExtract">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140"/>
          <p:cNvSpPr txBox="1"/>
          <p:nvPr/>
        </p:nvSpPr>
        <p:spPr>
          <a:xfrm>
            <a:off x="1149900" y="3020375"/>
            <a:ext cx="70302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5200"/>
          </a:p>
        </p:txBody>
      </p:sp>
      <p:sp>
        <p:nvSpPr>
          <p:cNvPr id="1600" name="Google Shape;1600;p140"/>
          <p:cNvSpPr txBox="1"/>
          <p:nvPr/>
        </p:nvSpPr>
        <p:spPr>
          <a:xfrm>
            <a:off x="1149900" y="2182175"/>
            <a:ext cx="70302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333333"/>
                </a:solidFill>
              </a:rPr>
              <a:t>Oxybutynin (Ditropan)</a:t>
            </a:r>
            <a:endParaRPr sz="5000">
              <a:solidFill>
                <a:srgbClr val="333333"/>
              </a:solidFill>
            </a:endParaRPr>
          </a:p>
        </p:txBody>
      </p:sp>
      <p:grpSp>
        <p:nvGrpSpPr>
          <p:cNvPr id="1601" name="Google Shape;1601;p140"/>
          <p:cNvGrpSpPr/>
          <p:nvPr/>
        </p:nvGrpSpPr>
        <p:grpSpPr>
          <a:xfrm>
            <a:off x="57085" y="4102961"/>
            <a:ext cx="9029831" cy="939089"/>
            <a:chOff x="57085" y="4102961"/>
            <a:chExt cx="9029831" cy="939089"/>
          </a:xfrm>
        </p:grpSpPr>
        <p:grpSp>
          <p:nvGrpSpPr>
            <p:cNvPr id="1602" name="Google Shape;1602;p140"/>
            <p:cNvGrpSpPr/>
            <p:nvPr/>
          </p:nvGrpSpPr>
          <p:grpSpPr>
            <a:xfrm>
              <a:off x="57085" y="4399600"/>
              <a:ext cx="9029831" cy="407700"/>
              <a:chOff x="808422" y="3108700"/>
              <a:chExt cx="9029831" cy="407700"/>
            </a:xfrm>
          </p:grpSpPr>
          <p:sp>
            <p:nvSpPr>
              <p:cNvPr id="1603" name="Google Shape;1603;p140"/>
              <p:cNvSpPr/>
              <p:nvPr/>
            </p:nvSpPr>
            <p:spPr>
              <a:xfrm>
                <a:off x="808422" y="3108700"/>
                <a:ext cx="2250600" cy="407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140"/>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140"/>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140"/>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140"/>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08" name="Google Shape;1608;p140"/>
            <p:cNvSpPr txBox="1"/>
            <p:nvPr/>
          </p:nvSpPr>
          <p:spPr>
            <a:xfrm>
              <a:off x="207650" y="4341850"/>
              <a:ext cx="2091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anticholinergic:</a:t>
              </a:r>
              <a:endParaRPr sz="2400">
                <a:solidFill>
                  <a:schemeClr val="lt1"/>
                </a:solidFill>
              </a:endParaRPr>
            </a:p>
          </p:txBody>
        </p:sp>
        <p:sp>
          <p:nvSpPr>
            <p:cNvPr id="1609" name="Google Shape;1609;p140"/>
            <p:cNvSpPr txBox="1"/>
            <p:nvPr/>
          </p:nvSpPr>
          <p:spPr>
            <a:xfrm>
              <a:off x="2880542" y="4102961"/>
              <a:ext cx="5943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1610" name="Google Shape;1610;p140"/>
            <p:cNvSpPr txBox="1"/>
            <p:nvPr/>
          </p:nvSpPr>
          <p:spPr>
            <a:xfrm>
              <a:off x="4403307"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rgbClr val="D9D9D9"/>
                  </a:solidFill>
                </a:rPr>
                <a:t>+</a:t>
              </a:r>
              <a:endParaRPr sz="4500">
                <a:solidFill>
                  <a:srgbClr val="D9D9D9"/>
                </a:solidFill>
              </a:endParaRPr>
            </a:p>
          </p:txBody>
        </p:sp>
        <p:sp>
          <p:nvSpPr>
            <p:cNvPr id="1611" name="Google Shape;1611;p140"/>
            <p:cNvSpPr txBox="1"/>
            <p:nvPr/>
          </p:nvSpPr>
          <p:spPr>
            <a:xfrm>
              <a:off x="5862051"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1612" name="Google Shape;1612;p140"/>
            <p:cNvSpPr txBox="1"/>
            <p:nvPr/>
          </p:nvSpPr>
          <p:spPr>
            <a:xfrm>
              <a:off x="7473372" y="4164850"/>
              <a:ext cx="14922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grpSp>
      <p:sp>
        <p:nvSpPr>
          <p:cNvPr id="1613" name="Google Shape;1613;p140"/>
          <p:cNvSpPr/>
          <p:nvPr/>
        </p:nvSpPr>
        <p:spPr>
          <a:xfrm flipH="1" rot="10800000">
            <a:off x="7733650" y="3838520"/>
            <a:ext cx="647650" cy="633075"/>
          </a:xfrm>
          <a:prstGeom prst="flowChartExtract">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7" name="Shape 1617"/>
        <p:cNvGrpSpPr/>
        <p:nvPr/>
      </p:nvGrpSpPr>
      <p:grpSpPr>
        <a:xfrm>
          <a:off x="0" y="0"/>
          <a:ext cx="0" cy="0"/>
          <a:chOff x="0" y="0"/>
          <a:chExt cx="0" cy="0"/>
        </a:xfrm>
      </p:grpSpPr>
      <p:grpSp>
        <p:nvGrpSpPr>
          <p:cNvPr id="1618" name="Google Shape;1618;p141"/>
          <p:cNvGrpSpPr/>
          <p:nvPr/>
        </p:nvGrpSpPr>
        <p:grpSpPr>
          <a:xfrm>
            <a:off x="57085" y="574436"/>
            <a:ext cx="9029831" cy="1413541"/>
            <a:chOff x="195797" y="597911"/>
            <a:chExt cx="9029831" cy="1413541"/>
          </a:xfrm>
        </p:grpSpPr>
        <p:grpSp>
          <p:nvGrpSpPr>
            <p:cNvPr id="1619" name="Google Shape;1619;p141"/>
            <p:cNvGrpSpPr/>
            <p:nvPr/>
          </p:nvGrpSpPr>
          <p:grpSpPr>
            <a:xfrm>
              <a:off x="195797" y="1603675"/>
              <a:ext cx="9029831" cy="407700"/>
              <a:chOff x="808422" y="3108700"/>
              <a:chExt cx="9029831" cy="407700"/>
            </a:xfrm>
          </p:grpSpPr>
          <p:sp>
            <p:nvSpPr>
              <p:cNvPr id="1620" name="Google Shape;1620;p141"/>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141"/>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141"/>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141"/>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141"/>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25" name="Google Shape;1625;p141"/>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1626" name="Google Shape;1626;p141"/>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1627" name="Google Shape;1627;p141"/>
            <p:cNvGrpSpPr/>
            <p:nvPr/>
          </p:nvGrpSpPr>
          <p:grpSpPr>
            <a:xfrm>
              <a:off x="3457538" y="598176"/>
              <a:ext cx="884885" cy="1413276"/>
              <a:chOff x="3236150" y="60682"/>
              <a:chExt cx="2229492" cy="3560785"/>
            </a:xfrm>
          </p:grpSpPr>
          <p:pic>
            <p:nvPicPr>
              <p:cNvPr id="1628" name="Google Shape;1628;p141"/>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1629" name="Google Shape;1629;p141"/>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1630" name="Google Shape;1630;p141"/>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1631" name="Google Shape;1631;p141"/>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1632" name="Google Shape;1632;p141"/>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1633" name="Google Shape;1633;p141"/>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1634" name="Google Shape;1634;p141"/>
          <p:cNvSpPr/>
          <p:nvPr/>
        </p:nvSpPr>
        <p:spPr>
          <a:xfrm>
            <a:off x="5779950" y="1461950"/>
            <a:ext cx="647650" cy="633075"/>
          </a:xfrm>
          <a:prstGeom prst="flowChartExtract">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141"/>
          <p:cNvSpPr txBox="1"/>
          <p:nvPr/>
        </p:nvSpPr>
        <p:spPr>
          <a:xfrm>
            <a:off x="1149900" y="3020375"/>
            <a:ext cx="70302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5200"/>
          </a:p>
        </p:txBody>
      </p:sp>
      <p:sp>
        <p:nvSpPr>
          <p:cNvPr id="1636" name="Google Shape;1636;p141"/>
          <p:cNvSpPr txBox="1"/>
          <p:nvPr/>
        </p:nvSpPr>
        <p:spPr>
          <a:xfrm>
            <a:off x="1149900" y="2182175"/>
            <a:ext cx="70302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333333"/>
                </a:solidFill>
              </a:rPr>
              <a:t>Oxybutynin (Ditropan)</a:t>
            </a:r>
            <a:endParaRPr sz="5000">
              <a:solidFill>
                <a:srgbClr val="333333"/>
              </a:solidFill>
            </a:endParaRPr>
          </a:p>
        </p:txBody>
      </p:sp>
      <p:grpSp>
        <p:nvGrpSpPr>
          <p:cNvPr id="1637" name="Google Shape;1637;p141"/>
          <p:cNvGrpSpPr/>
          <p:nvPr/>
        </p:nvGrpSpPr>
        <p:grpSpPr>
          <a:xfrm>
            <a:off x="57085" y="4102961"/>
            <a:ext cx="9029831" cy="939089"/>
            <a:chOff x="57085" y="4102961"/>
            <a:chExt cx="9029831" cy="939089"/>
          </a:xfrm>
        </p:grpSpPr>
        <p:grpSp>
          <p:nvGrpSpPr>
            <p:cNvPr id="1638" name="Google Shape;1638;p141"/>
            <p:cNvGrpSpPr/>
            <p:nvPr/>
          </p:nvGrpSpPr>
          <p:grpSpPr>
            <a:xfrm>
              <a:off x="57085" y="4399600"/>
              <a:ext cx="9029831" cy="407700"/>
              <a:chOff x="808422" y="3108700"/>
              <a:chExt cx="9029831" cy="407700"/>
            </a:xfrm>
          </p:grpSpPr>
          <p:sp>
            <p:nvSpPr>
              <p:cNvPr id="1639" name="Google Shape;1639;p141"/>
              <p:cNvSpPr/>
              <p:nvPr/>
            </p:nvSpPr>
            <p:spPr>
              <a:xfrm>
                <a:off x="808422" y="3108700"/>
                <a:ext cx="2250600" cy="407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141"/>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141"/>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141"/>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141"/>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44" name="Google Shape;1644;p141"/>
            <p:cNvSpPr txBox="1"/>
            <p:nvPr/>
          </p:nvSpPr>
          <p:spPr>
            <a:xfrm>
              <a:off x="207650" y="4341850"/>
              <a:ext cx="2091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anticholinergic:</a:t>
              </a:r>
              <a:endParaRPr sz="2400">
                <a:solidFill>
                  <a:schemeClr val="lt1"/>
                </a:solidFill>
              </a:endParaRPr>
            </a:p>
          </p:txBody>
        </p:sp>
        <p:sp>
          <p:nvSpPr>
            <p:cNvPr id="1645" name="Google Shape;1645;p141"/>
            <p:cNvSpPr txBox="1"/>
            <p:nvPr/>
          </p:nvSpPr>
          <p:spPr>
            <a:xfrm>
              <a:off x="2880542" y="4102961"/>
              <a:ext cx="5943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1646" name="Google Shape;1646;p141"/>
            <p:cNvSpPr txBox="1"/>
            <p:nvPr/>
          </p:nvSpPr>
          <p:spPr>
            <a:xfrm>
              <a:off x="4403307"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rgbClr val="D9D9D9"/>
                  </a:solidFill>
                </a:rPr>
                <a:t>+</a:t>
              </a:r>
              <a:endParaRPr sz="4500">
                <a:solidFill>
                  <a:srgbClr val="D9D9D9"/>
                </a:solidFill>
              </a:endParaRPr>
            </a:p>
          </p:txBody>
        </p:sp>
        <p:sp>
          <p:nvSpPr>
            <p:cNvPr id="1647" name="Google Shape;1647;p141"/>
            <p:cNvSpPr txBox="1"/>
            <p:nvPr/>
          </p:nvSpPr>
          <p:spPr>
            <a:xfrm>
              <a:off x="5862051"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1648" name="Google Shape;1648;p141"/>
            <p:cNvSpPr txBox="1"/>
            <p:nvPr/>
          </p:nvSpPr>
          <p:spPr>
            <a:xfrm>
              <a:off x="7473372" y="4164850"/>
              <a:ext cx="14922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grpSp>
      <p:sp>
        <p:nvSpPr>
          <p:cNvPr id="1649" name="Google Shape;1649;p141"/>
          <p:cNvSpPr/>
          <p:nvPr/>
        </p:nvSpPr>
        <p:spPr>
          <a:xfrm flipH="1" rot="10800000">
            <a:off x="7733650" y="3838520"/>
            <a:ext cx="647650" cy="633075"/>
          </a:xfrm>
          <a:prstGeom prst="flowChartExtract">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50" name="Google Shape;1650;p141"/>
          <p:cNvPicPr preferRelativeResize="0"/>
          <p:nvPr/>
        </p:nvPicPr>
        <p:blipFill>
          <a:blip r:embed="rId7">
            <a:alphaModFix/>
          </a:blip>
          <a:stretch>
            <a:fillRect/>
          </a:stretch>
        </p:blipFill>
        <p:spPr>
          <a:xfrm>
            <a:off x="3007227" y="3174726"/>
            <a:ext cx="3129550" cy="11102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25"/>
          <p:cNvPicPr preferRelativeResize="0"/>
          <p:nvPr/>
        </p:nvPicPr>
        <p:blipFill>
          <a:blip r:embed="rId3">
            <a:alphaModFix/>
          </a:blip>
          <a:stretch>
            <a:fillRect/>
          </a:stretch>
        </p:blipFill>
        <p:spPr>
          <a:xfrm>
            <a:off x="614675" y="642650"/>
            <a:ext cx="8207351" cy="3798549"/>
          </a:xfrm>
          <a:prstGeom prst="rect">
            <a:avLst/>
          </a:prstGeom>
          <a:noFill/>
          <a:ln>
            <a:noFill/>
          </a:ln>
        </p:spPr>
      </p:pic>
      <p:cxnSp>
        <p:nvCxnSpPr>
          <p:cNvPr id="170" name="Google Shape;170;p25"/>
          <p:cNvCxnSpPr/>
          <p:nvPr/>
        </p:nvCxnSpPr>
        <p:spPr>
          <a:xfrm>
            <a:off x="1459475" y="2541925"/>
            <a:ext cx="2221500" cy="0"/>
          </a:xfrm>
          <a:prstGeom prst="straightConnector1">
            <a:avLst/>
          </a:prstGeom>
          <a:noFill/>
          <a:ln cap="flat" cmpd="sng" w="38100">
            <a:solidFill>
              <a:srgbClr val="9900FF"/>
            </a:solidFill>
            <a:prstDash val="solid"/>
            <a:round/>
            <a:headEnd len="med" w="med" type="none"/>
            <a:tailEnd len="med" w="med" type="none"/>
          </a:ln>
        </p:spPr>
      </p:cxnSp>
      <p:cxnSp>
        <p:nvCxnSpPr>
          <p:cNvPr id="171" name="Google Shape;171;p25"/>
          <p:cNvCxnSpPr/>
          <p:nvPr/>
        </p:nvCxnSpPr>
        <p:spPr>
          <a:xfrm>
            <a:off x="700450" y="1763300"/>
            <a:ext cx="719700" cy="0"/>
          </a:xfrm>
          <a:prstGeom prst="straightConnector1">
            <a:avLst/>
          </a:prstGeom>
          <a:noFill/>
          <a:ln cap="flat" cmpd="sng" w="38100">
            <a:solidFill>
              <a:srgbClr val="9900FF"/>
            </a:solidFill>
            <a:prstDash val="solid"/>
            <a:round/>
            <a:headEnd len="med" w="med" type="none"/>
            <a:tailEnd len="med" w="med" type="none"/>
          </a:ln>
        </p:spPr>
      </p:cxnSp>
      <p:cxnSp>
        <p:nvCxnSpPr>
          <p:cNvPr id="172" name="Google Shape;172;p25"/>
          <p:cNvCxnSpPr/>
          <p:nvPr/>
        </p:nvCxnSpPr>
        <p:spPr>
          <a:xfrm>
            <a:off x="6603975" y="2770575"/>
            <a:ext cx="849900" cy="0"/>
          </a:xfrm>
          <a:prstGeom prst="straightConnector1">
            <a:avLst/>
          </a:prstGeom>
          <a:noFill/>
          <a:ln cap="flat" cmpd="sng" w="38100">
            <a:solidFill>
              <a:srgbClr val="9900FF"/>
            </a:solidFill>
            <a:prstDash val="solid"/>
            <a:round/>
            <a:headEnd len="med" w="med" type="none"/>
            <a:tailEnd len="med" w="med" type="none"/>
          </a:ln>
        </p:spPr>
      </p:cxnSp>
      <p:cxnSp>
        <p:nvCxnSpPr>
          <p:cNvPr id="173" name="Google Shape;173;p25"/>
          <p:cNvCxnSpPr/>
          <p:nvPr/>
        </p:nvCxnSpPr>
        <p:spPr>
          <a:xfrm>
            <a:off x="1012325" y="3021875"/>
            <a:ext cx="1559400" cy="0"/>
          </a:xfrm>
          <a:prstGeom prst="straightConnector1">
            <a:avLst/>
          </a:prstGeom>
          <a:noFill/>
          <a:ln cap="flat" cmpd="sng" w="38100">
            <a:solidFill>
              <a:srgbClr val="9900FF"/>
            </a:solidFill>
            <a:prstDash val="solid"/>
            <a:round/>
            <a:headEnd len="med" w="med" type="none"/>
            <a:tailEnd len="med" w="med" type="none"/>
          </a:ln>
        </p:spPr>
      </p:cxnSp>
      <p:cxnSp>
        <p:nvCxnSpPr>
          <p:cNvPr id="174" name="Google Shape;174;p25"/>
          <p:cNvCxnSpPr/>
          <p:nvPr/>
        </p:nvCxnSpPr>
        <p:spPr>
          <a:xfrm>
            <a:off x="3548750" y="3021875"/>
            <a:ext cx="577500" cy="0"/>
          </a:xfrm>
          <a:prstGeom prst="straightConnector1">
            <a:avLst/>
          </a:prstGeom>
          <a:noFill/>
          <a:ln cap="flat" cmpd="sng" w="38100">
            <a:solidFill>
              <a:srgbClr val="9900FF"/>
            </a:solidFill>
            <a:prstDash val="solid"/>
            <a:round/>
            <a:headEnd len="med" w="med" type="none"/>
            <a:tailEnd len="med" w="med" type="none"/>
          </a:ln>
        </p:spPr>
      </p:cxnSp>
      <p:sp>
        <p:nvSpPr>
          <p:cNvPr id="175" name="Google Shape;175;p25"/>
          <p:cNvSpPr/>
          <p:nvPr/>
        </p:nvSpPr>
        <p:spPr>
          <a:xfrm>
            <a:off x="3970650" y="3292400"/>
            <a:ext cx="2006400" cy="3483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6" name="Google Shape;176;p25"/>
          <p:cNvSpPr/>
          <p:nvPr/>
        </p:nvSpPr>
        <p:spPr>
          <a:xfrm>
            <a:off x="3889900" y="3769800"/>
            <a:ext cx="2006400" cy="3483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7" name="Google Shape;177;p25"/>
          <p:cNvSpPr/>
          <p:nvPr/>
        </p:nvSpPr>
        <p:spPr>
          <a:xfrm>
            <a:off x="964900" y="3303500"/>
            <a:ext cx="532800" cy="2643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8" name="Google Shape;178;p25"/>
          <p:cNvSpPr/>
          <p:nvPr/>
        </p:nvSpPr>
        <p:spPr>
          <a:xfrm>
            <a:off x="964900" y="3811800"/>
            <a:ext cx="1027500" cy="2643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79" name="Google Shape;179;p25"/>
          <p:cNvCxnSpPr/>
          <p:nvPr/>
        </p:nvCxnSpPr>
        <p:spPr>
          <a:xfrm>
            <a:off x="2881650" y="3576991"/>
            <a:ext cx="1089000" cy="0"/>
          </a:xfrm>
          <a:prstGeom prst="straightConnector1">
            <a:avLst/>
          </a:prstGeom>
          <a:noFill/>
          <a:ln cap="flat" cmpd="sng" w="38100">
            <a:solidFill>
              <a:srgbClr val="FF0000"/>
            </a:solidFill>
            <a:prstDash val="solid"/>
            <a:round/>
            <a:headEnd len="med" w="med" type="none"/>
            <a:tailEnd len="med" w="med" type="none"/>
          </a:ln>
        </p:spPr>
      </p:cxnSp>
      <p:cxnSp>
        <p:nvCxnSpPr>
          <p:cNvPr id="180" name="Google Shape;180;p25"/>
          <p:cNvCxnSpPr/>
          <p:nvPr/>
        </p:nvCxnSpPr>
        <p:spPr>
          <a:xfrm>
            <a:off x="3361900" y="4076091"/>
            <a:ext cx="528000" cy="0"/>
          </a:xfrm>
          <a:prstGeom prst="straightConnector1">
            <a:avLst/>
          </a:prstGeom>
          <a:noFill/>
          <a:ln cap="flat" cmpd="sng" w="38100">
            <a:solidFill>
              <a:srgbClr val="FF0000"/>
            </a:solidFill>
            <a:prstDash val="solid"/>
            <a:round/>
            <a:headEnd len="med" w="med" type="none"/>
            <a:tailEnd len="med" w="med" type="none"/>
          </a:ln>
        </p:spPr>
      </p:cxn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4" name="Shape 1654"/>
        <p:cNvGrpSpPr/>
        <p:nvPr/>
      </p:nvGrpSpPr>
      <p:grpSpPr>
        <a:xfrm>
          <a:off x="0" y="0"/>
          <a:ext cx="0" cy="0"/>
          <a:chOff x="0" y="0"/>
          <a:chExt cx="0" cy="0"/>
        </a:xfrm>
      </p:grpSpPr>
      <p:grpSp>
        <p:nvGrpSpPr>
          <p:cNvPr id="1655" name="Google Shape;1655;p142"/>
          <p:cNvGrpSpPr/>
          <p:nvPr/>
        </p:nvGrpSpPr>
        <p:grpSpPr>
          <a:xfrm>
            <a:off x="57085" y="574436"/>
            <a:ext cx="9029831" cy="1413541"/>
            <a:chOff x="195797" y="597911"/>
            <a:chExt cx="9029831" cy="1413541"/>
          </a:xfrm>
        </p:grpSpPr>
        <p:grpSp>
          <p:nvGrpSpPr>
            <p:cNvPr id="1656" name="Google Shape;1656;p142"/>
            <p:cNvGrpSpPr/>
            <p:nvPr/>
          </p:nvGrpSpPr>
          <p:grpSpPr>
            <a:xfrm>
              <a:off x="195797" y="1603675"/>
              <a:ext cx="9029831" cy="407700"/>
              <a:chOff x="808422" y="3108700"/>
              <a:chExt cx="9029831" cy="407700"/>
            </a:xfrm>
          </p:grpSpPr>
          <p:sp>
            <p:nvSpPr>
              <p:cNvPr id="1657" name="Google Shape;1657;p142"/>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142"/>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142"/>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142"/>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142"/>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62" name="Google Shape;1662;p142"/>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1663" name="Google Shape;1663;p142"/>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1664" name="Google Shape;1664;p142"/>
            <p:cNvGrpSpPr/>
            <p:nvPr/>
          </p:nvGrpSpPr>
          <p:grpSpPr>
            <a:xfrm>
              <a:off x="3457538" y="598176"/>
              <a:ext cx="884885" cy="1413276"/>
              <a:chOff x="3236150" y="60682"/>
              <a:chExt cx="2229492" cy="3560785"/>
            </a:xfrm>
          </p:grpSpPr>
          <p:pic>
            <p:nvPicPr>
              <p:cNvPr id="1665" name="Google Shape;1665;p142"/>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1666" name="Google Shape;1666;p142"/>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1667" name="Google Shape;1667;p142"/>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1668" name="Google Shape;1668;p142"/>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1669" name="Google Shape;1669;p142"/>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1670" name="Google Shape;1670;p142"/>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1671" name="Google Shape;1671;p142"/>
          <p:cNvSpPr txBox="1"/>
          <p:nvPr/>
        </p:nvSpPr>
        <p:spPr>
          <a:xfrm>
            <a:off x="448700" y="2174410"/>
            <a:ext cx="85650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333333"/>
                </a:solidFill>
              </a:rPr>
              <a:t>Amitriptyline (Elavil)</a:t>
            </a:r>
            <a:endParaRPr sz="5200"/>
          </a:p>
        </p:txBody>
      </p:sp>
      <p:sp>
        <p:nvSpPr>
          <p:cNvPr id="1672" name="Google Shape;1672;p142"/>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6" name="Shape 1676"/>
        <p:cNvGrpSpPr/>
        <p:nvPr/>
      </p:nvGrpSpPr>
      <p:grpSpPr>
        <a:xfrm>
          <a:off x="0" y="0"/>
          <a:ext cx="0" cy="0"/>
          <a:chOff x="0" y="0"/>
          <a:chExt cx="0" cy="0"/>
        </a:xfrm>
      </p:grpSpPr>
      <p:grpSp>
        <p:nvGrpSpPr>
          <p:cNvPr id="1677" name="Google Shape;1677;p143"/>
          <p:cNvGrpSpPr/>
          <p:nvPr/>
        </p:nvGrpSpPr>
        <p:grpSpPr>
          <a:xfrm>
            <a:off x="57085" y="574436"/>
            <a:ext cx="9029831" cy="1413541"/>
            <a:chOff x="195797" y="597911"/>
            <a:chExt cx="9029831" cy="1413541"/>
          </a:xfrm>
        </p:grpSpPr>
        <p:grpSp>
          <p:nvGrpSpPr>
            <p:cNvPr id="1678" name="Google Shape;1678;p143"/>
            <p:cNvGrpSpPr/>
            <p:nvPr/>
          </p:nvGrpSpPr>
          <p:grpSpPr>
            <a:xfrm>
              <a:off x="195797" y="1603675"/>
              <a:ext cx="9029831" cy="407700"/>
              <a:chOff x="808422" y="3108700"/>
              <a:chExt cx="9029831" cy="407700"/>
            </a:xfrm>
          </p:grpSpPr>
          <p:sp>
            <p:nvSpPr>
              <p:cNvPr id="1679" name="Google Shape;1679;p143"/>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143"/>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143"/>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143"/>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143"/>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84" name="Google Shape;1684;p143"/>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1685" name="Google Shape;1685;p143"/>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1686" name="Google Shape;1686;p143"/>
            <p:cNvGrpSpPr/>
            <p:nvPr/>
          </p:nvGrpSpPr>
          <p:grpSpPr>
            <a:xfrm>
              <a:off x="3457538" y="598176"/>
              <a:ext cx="884885" cy="1413276"/>
              <a:chOff x="3236150" y="60682"/>
              <a:chExt cx="2229492" cy="3560785"/>
            </a:xfrm>
          </p:grpSpPr>
          <p:pic>
            <p:nvPicPr>
              <p:cNvPr id="1687" name="Google Shape;1687;p143"/>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1688" name="Google Shape;1688;p143"/>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1689" name="Google Shape;1689;p143"/>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1690" name="Google Shape;1690;p143"/>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1691" name="Google Shape;1691;p143"/>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1692" name="Google Shape;1692;p143"/>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1693" name="Google Shape;1693;p143"/>
          <p:cNvSpPr/>
          <p:nvPr/>
        </p:nvSpPr>
        <p:spPr>
          <a:xfrm>
            <a:off x="4796350" y="1470113"/>
            <a:ext cx="647650" cy="633075"/>
          </a:xfrm>
          <a:prstGeom prst="flowChartExtract">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143"/>
          <p:cNvSpPr txBox="1"/>
          <p:nvPr/>
        </p:nvSpPr>
        <p:spPr>
          <a:xfrm>
            <a:off x="448700" y="2174410"/>
            <a:ext cx="85650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333333"/>
                </a:solidFill>
              </a:rPr>
              <a:t>Amitriptyline</a:t>
            </a:r>
            <a:r>
              <a:rPr lang="en" sz="5000">
                <a:solidFill>
                  <a:srgbClr val="333333"/>
                </a:solidFill>
              </a:rPr>
              <a:t> (Elavil)</a:t>
            </a:r>
            <a:endParaRPr sz="5200"/>
          </a:p>
        </p:txBody>
      </p:sp>
      <p:grpSp>
        <p:nvGrpSpPr>
          <p:cNvPr id="1695" name="Google Shape;1695;p143"/>
          <p:cNvGrpSpPr/>
          <p:nvPr/>
        </p:nvGrpSpPr>
        <p:grpSpPr>
          <a:xfrm>
            <a:off x="57085" y="4102961"/>
            <a:ext cx="9029831" cy="939089"/>
            <a:chOff x="57085" y="4102961"/>
            <a:chExt cx="9029831" cy="939089"/>
          </a:xfrm>
        </p:grpSpPr>
        <p:grpSp>
          <p:nvGrpSpPr>
            <p:cNvPr id="1696" name="Google Shape;1696;p143"/>
            <p:cNvGrpSpPr/>
            <p:nvPr/>
          </p:nvGrpSpPr>
          <p:grpSpPr>
            <a:xfrm>
              <a:off x="57085" y="4399600"/>
              <a:ext cx="9029831" cy="407700"/>
              <a:chOff x="808422" y="3108700"/>
              <a:chExt cx="9029831" cy="407700"/>
            </a:xfrm>
          </p:grpSpPr>
          <p:sp>
            <p:nvSpPr>
              <p:cNvPr id="1697" name="Google Shape;1697;p143"/>
              <p:cNvSpPr/>
              <p:nvPr/>
            </p:nvSpPr>
            <p:spPr>
              <a:xfrm>
                <a:off x="808422" y="3108700"/>
                <a:ext cx="2250600" cy="407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143"/>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143"/>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143"/>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143"/>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02" name="Google Shape;1702;p143"/>
            <p:cNvSpPr txBox="1"/>
            <p:nvPr/>
          </p:nvSpPr>
          <p:spPr>
            <a:xfrm>
              <a:off x="207650" y="4341850"/>
              <a:ext cx="2091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anticholinergic:</a:t>
              </a:r>
              <a:endParaRPr sz="2400">
                <a:solidFill>
                  <a:schemeClr val="lt1"/>
                </a:solidFill>
              </a:endParaRPr>
            </a:p>
          </p:txBody>
        </p:sp>
        <p:sp>
          <p:nvSpPr>
            <p:cNvPr id="1703" name="Google Shape;1703;p143"/>
            <p:cNvSpPr txBox="1"/>
            <p:nvPr/>
          </p:nvSpPr>
          <p:spPr>
            <a:xfrm>
              <a:off x="2880542" y="4102961"/>
              <a:ext cx="5943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1704" name="Google Shape;1704;p143"/>
            <p:cNvSpPr txBox="1"/>
            <p:nvPr/>
          </p:nvSpPr>
          <p:spPr>
            <a:xfrm>
              <a:off x="4403307"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rgbClr val="D9D9D9"/>
                  </a:solidFill>
                </a:rPr>
                <a:t>+</a:t>
              </a:r>
              <a:endParaRPr sz="4500">
                <a:solidFill>
                  <a:srgbClr val="D9D9D9"/>
                </a:solidFill>
              </a:endParaRPr>
            </a:p>
          </p:txBody>
        </p:sp>
        <p:sp>
          <p:nvSpPr>
            <p:cNvPr id="1705" name="Google Shape;1705;p143"/>
            <p:cNvSpPr txBox="1"/>
            <p:nvPr/>
          </p:nvSpPr>
          <p:spPr>
            <a:xfrm>
              <a:off x="5862051"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1706" name="Google Shape;1706;p143"/>
            <p:cNvSpPr txBox="1"/>
            <p:nvPr/>
          </p:nvSpPr>
          <p:spPr>
            <a:xfrm>
              <a:off x="7473372" y="4164850"/>
              <a:ext cx="14922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grpSp>
      <p:sp>
        <p:nvSpPr>
          <p:cNvPr id="1707" name="Google Shape;1707;p143"/>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endParaRPr/>
          </a:p>
        </p:txBody>
      </p:sp>
      <p:sp>
        <p:nvSpPr>
          <p:cNvPr id="1708" name="Google Shape;1708;p143"/>
          <p:cNvSpPr/>
          <p:nvPr/>
        </p:nvSpPr>
        <p:spPr>
          <a:xfrm flipH="1" rot="10800000">
            <a:off x="7727125" y="3877820"/>
            <a:ext cx="647650" cy="633075"/>
          </a:xfrm>
          <a:prstGeom prst="flowChartExtract">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2" name="Shape 1712"/>
        <p:cNvGrpSpPr/>
        <p:nvPr/>
      </p:nvGrpSpPr>
      <p:grpSpPr>
        <a:xfrm>
          <a:off x="0" y="0"/>
          <a:ext cx="0" cy="0"/>
          <a:chOff x="0" y="0"/>
          <a:chExt cx="0" cy="0"/>
        </a:xfrm>
      </p:grpSpPr>
      <p:grpSp>
        <p:nvGrpSpPr>
          <p:cNvPr id="1713" name="Google Shape;1713;p144"/>
          <p:cNvGrpSpPr/>
          <p:nvPr/>
        </p:nvGrpSpPr>
        <p:grpSpPr>
          <a:xfrm>
            <a:off x="57085" y="574436"/>
            <a:ext cx="9029831" cy="1413541"/>
            <a:chOff x="195797" y="597911"/>
            <a:chExt cx="9029831" cy="1413541"/>
          </a:xfrm>
        </p:grpSpPr>
        <p:grpSp>
          <p:nvGrpSpPr>
            <p:cNvPr id="1714" name="Google Shape;1714;p144"/>
            <p:cNvGrpSpPr/>
            <p:nvPr/>
          </p:nvGrpSpPr>
          <p:grpSpPr>
            <a:xfrm>
              <a:off x="195797" y="1603675"/>
              <a:ext cx="9029831" cy="407700"/>
              <a:chOff x="808422" y="3108700"/>
              <a:chExt cx="9029831" cy="407700"/>
            </a:xfrm>
          </p:grpSpPr>
          <p:sp>
            <p:nvSpPr>
              <p:cNvPr id="1715" name="Google Shape;1715;p144"/>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144"/>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144"/>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144"/>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144"/>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720" name="Google Shape;1720;p144"/>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1721" name="Google Shape;1721;p144"/>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1722" name="Google Shape;1722;p144"/>
            <p:cNvGrpSpPr/>
            <p:nvPr/>
          </p:nvGrpSpPr>
          <p:grpSpPr>
            <a:xfrm>
              <a:off x="3457538" y="598176"/>
              <a:ext cx="884885" cy="1413276"/>
              <a:chOff x="3236150" y="60682"/>
              <a:chExt cx="2229492" cy="3560785"/>
            </a:xfrm>
          </p:grpSpPr>
          <p:pic>
            <p:nvPicPr>
              <p:cNvPr id="1723" name="Google Shape;1723;p144"/>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1724" name="Google Shape;1724;p144"/>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1725" name="Google Shape;1725;p144"/>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1726" name="Google Shape;1726;p144"/>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1727" name="Google Shape;1727;p144"/>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1728" name="Google Shape;1728;p144"/>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1729" name="Google Shape;1729;p144"/>
          <p:cNvSpPr/>
          <p:nvPr/>
        </p:nvSpPr>
        <p:spPr>
          <a:xfrm>
            <a:off x="4796350" y="1470113"/>
            <a:ext cx="647650" cy="633075"/>
          </a:xfrm>
          <a:prstGeom prst="flowChartExtract">
            <a:avLst/>
          </a:pr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144"/>
          <p:cNvSpPr txBox="1"/>
          <p:nvPr/>
        </p:nvSpPr>
        <p:spPr>
          <a:xfrm>
            <a:off x="448700" y="2174410"/>
            <a:ext cx="85650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333333"/>
                </a:solidFill>
              </a:rPr>
              <a:t>Amitriptyline (Elavil)</a:t>
            </a:r>
            <a:endParaRPr sz="5200"/>
          </a:p>
        </p:txBody>
      </p:sp>
      <p:grpSp>
        <p:nvGrpSpPr>
          <p:cNvPr id="1731" name="Google Shape;1731;p144"/>
          <p:cNvGrpSpPr/>
          <p:nvPr/>
        </p:nvGrpSpPr>
        <p:grpSpPr>
          <a:xfrm>
            <a:off x="57085" y="4102961"/>
            <a:ext cx="9029831" cy="939089"/>
            <a:chOff x="57085" y="4102961"/>
            <a:chExt cx="9029831" cy="939089"/>
          </a:xfrm>
        </p:grpSpPr>
        <p:grpSp>
          <p:nvGrpSpPr>
            <p:cNvPr id="1732" name="Google Shape;1732;p144"/>
            <p:cNvGrpSpPr/>
            <p:nvPr/>
          </p:nvGrpSpPr>
          <p:grpSpPr>
            <a:xfrm>
              <a:off x="57085" y="4399600"/>
              <a:ext cx="9029831" cy="407700"/>
              <a:chOff x="808422" y="3108700"/>
              <a:chExt cx="9029831" cy="407700"/>
            </a:xfrm>
          </p:grpSpPr>
          <p:sp>
            <p:nvSpPr>
              <p:cNvPr id="1733" name="Google Shape;1733;p144"/>
              <p:cNvSpPr/>
              <p:nvPr/>
            </p:nvSpPr>
            <p:spPr>
              <a:xfrm>
                <a:off x="808422" y="3108700"/>
                <a:ext cx="2250600" cy="407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144"/>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144"/>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144"/>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144"/>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38" name="Google Shape;1738;p144"/>
            <p:cNvSpPr txBox="1"/>
            <p:nvPr/>
          </p:nvSpPr>
          <p:spPr>
            <a:xfrm>
              <a:off x="207650" y="4341850"/>
              <a:ext cx="2091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anticholinergic:</a:t>
              </a:r>
              <a:endParaRPr sz="2400">
                <a:solidFill>
                  <a:schemeClr val="lt1"/>
                </a:solidFill>
              </a:endParaRPr>
            </a:p>
          </p:txBody>
        </p:sp>
        <p:sp>
          <p:nvSpPr>
            <p:cNvPr id="1739" name="Google Shape;1739;p144"/>
            <p:cNvSpPr txBox="1"/>
            <p:nvPr/>
          </p:nvSpPr>
          <p:spPr>
            <a:xfrm>
              <a:off x="2880542" y="4102961"/>
              <a:ext cx="5943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1740" name="Google Shape;1740;p144"/>
            <p:cNvSpPr txBox="1"/>
            <p:nvPr/>
          </p:nvSpPr>
          <p:spPr>
            <a:xfrm>
              <a:off x="4403307"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rgbClr val="D9D9D9"/>
                  </a:solidFill>
                </a:rPr>
                <a:t>+</a:t>
              </a:r>
              <a:endParaRPr sz="4500">
                <a:solidFill>
                  <a:srgbClr val="D9D9D9"/>
                </a:solidFill>
              </a:endParaRPr>
            </a:p>
          </p:txBody>
        </p:sp>
        <p:sp>
          <p:nvSpPr>
            <p:cNvPr id="1741" name="Google Shape;1741;p144"/>
            <p:cNvSpPr txBox="1"/>
            <p:nvPr/>
          </p:nvSpPr>
          <p:spPr>
            <a:xfrm>
              <a:off x="5862051"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1742" name="Google Shape;1742;p144"/>
            <p:cNvSpPr txBox="1"/>
            <p:nvPr/>
          </p:nvSpPr>
          <p:spPr>
            <a:xfrm>
              <a:off x="7473372" y="4164850"/>
              <a:ext cx="14922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grpSp>
      <p:sp>
        <p:nvSpPr>
          <p:cNvPr id="1743" name="Google Shape;1743;p144"/>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endParaRPr/>
          </a:p>
        </p:txBody>
      </p:sp>
      <p:sp>
        <p:nvSpPr>
          <p:cNvPr id="1744" name="Google Shape;1744;p144"/>
          <p:cNvSpPr/>
          <p:nvPr/>
        </p:nvSpPr>
        <p:spPr>
          <a:xfrm flipH="1" rot="10800000">
            <a:off x="7727125" y="3877820"/>
            <a:ext cx="647650" cy="633075"/>
          </a:xfrm>
          <a:prstGeom prst="flowChartExtract">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45" name="Google Shape;1745;p144"/>
          <p:cNvPicPr preferRelativeResize="0"/>
          <p:nvPr/>
        </p:nvPicPr>
        <p:blipFill>
          <a:blip r:embed="rId7">
            <a:alphaModFix/>
          </a:blip>
          <a:stretch>
            <a:fillRect/>
          </a:stretch>
        </p:blipFill>
        <p:spPr>
          <a:xfrm>
            <a:off x="3232850" y="3199895"/>
            <a:ext cx="2872250" cy="889030"/>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9" name="Shape 1749"/>
        <p:cNvGrpSpPr/>
        <p:nvPr/>
      </p:nvGrpSpPr>
      <p:grpSpPr>
        <a:xfrm>
          <a:off x="0" y="0"/>
          <a:ext cx="0" cy="0"/>
          <a:chOff x="0" y="0"/>
          <a:chExt cx="0" cy="0"/>
        </a:xfrm>
      </p:grpSpPr>
      <p:grpSp>
        <p:nvGrpSpPr>
          <p:cNvPr id="1750" name="Google Shape;1750;p145"/>
          <p:cNvGrpSpPr/>
          <p:nvPr/>
        </p:nvGrpSpPr>
        <p:grpSpPr>
          <a:xfrm>
            <a:off x="57085" y="574436"/>
            <a:ext cx="9029831" cy="1413541"/>
            <a:chOff x="195797" y="597911"/>
            <a:chExt cx="9029831" cy="1413541"/>
          </a:xfrm>
        </p:grpSpPr>
        <p:grpSp>
          <p:nvGrpSpPr>
            <p:cNvPr id="1751" name="Google Shape;1751;p145"/>
            <p:cNvGrpSpPr/>
            <p:nvPr/>
          </p:nvGrpSpPr>
          <p:grpSpPr>
            <a:xfrm>
              <a:off x="195797" y="1603675"/>
              <a:ext cx="9029831" cy="407700"/>
              <a:chOff x="808422" y="3108700"/>
              <a:chExt cx="9029831" cy="407700"/>
            </a:xfrm>
          </p:grpSpPr>
          <p:sp>
            <p:nvSpPr>
              <p:cNvPr id="1752" name="Google Shape;1752;p145"/>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145"/>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145"/>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145"/>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145"/>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757" name="Google Shape;1757;p145"/>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1758" name="Google Shape;1758;p145"/>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1759" name="Google Shape;1759;p145"/>
            <p:cNvGrpSpPr/>
            <p:nvPr/>
          </p:nvGrpSpPr>
          <p:grpSpPr>
            <a:xfrm>
              <a:off x="3457538" y="598176"/>
              <a:ext cx="884885" cy="1413276"/>
              <a:chOff x="3236150" y="60682"/>
              <a:chExt cx="2229492" cy="3560785"/>
            </a:xfrm>
          </p:grpSpPr>
          <p:pic>
            <p:nvPicPr>
              <p:cNvPr id="1760" name="Google Shape;1760;p145"/>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1761" name="Google Shape;1761;p145"/>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1762" name="Google Shape;1762;p145"/>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1763" name="Google Shape;1763;p145"/>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1764" name="Google Shape;1764;p145"/>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1765" name="Google Shape;1765;p145"/>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1766" name="Google Shape;1766;p145"/>
          <p:cNvSpPr txBox="1"/>
          <p:nvPr/>
        </p:nvSpPr>
        <p:spPr>
          <a:xfrm>
            <a:off x="478725" y="2191929"/>
            <a:ext cx="85650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5000">
                <a:solidFill>
                  <a:srgbClr val="333333"/>
                </a:solidFill>
              </a:rPr>
              <a:t>Chlorpromazine (Thorazine)</a:t>
            </a:r>
            <a:endParaRPr sz="5200"/>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0" name="Shape 1770"/>
        <p:cNvGrpSpPr/>
        <p:nvPr/>
      </p:nvGrpSpPr>
      <p:grpSpPr>
        <a:xfrm>
          <a:off x="0" y="0"/>
          <a:ext cx="0" cy="0"/>
          <a:chOff x="0" y="0"/>
          <a:chExt cx="0" cy="0"/>
        </a:xfrm>
      </p:grpSpPr>
      <p:grpSp>
        <p:nvGrpSpPr>
          <p:cNvPr id="1771" name="Google Shape;1771;p146"/>
          <p:cNvGrpSpPr/>
          <p:nvPr/>
        </p:nvGrpSpPr>
        <p:grpSpPr>
          <a:xfrm>
            <a:off x="57085" y="574436"/>
            <a:ext cx="9029831" cy="1413541"/>
            <a:chOff x="195797" y="597911"/>
            <a:chExt cx="9029831" cy="1413541"/>
          </a:xfrm>
        </p:grpSpPr>
        <p:grpSp>
          <p:nvGrpSpPr>
            <p:cNvPr id="1772" name="Google Shape;1772;p146"/>
            <p:cNvGrpSpPr/>
            <p:nvPr/>
          </p:nvGrpSpPr>
          <p:grpSpPr>
            <a:xfrm>
              <a:off x="195797" y="1603675"/>
              <a:ext cx="9029831" cy="407700"/>
              <a:chOff x="808422" y="3108700"/>
              <a:chExt cx="9029831" cy="407700"/>
            </a:xfrm>
          </p:grpSpPr>
          <p:sp>
            <p:nvSpPr>
              <p:cNvPr id="1773" name="Google Shape;1773;p146"/>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146"/>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146"/>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146"/>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146"/>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778" name="Google Shape;1778;p146"/>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1779" name="Google Shape;1779;p146"/>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1780" name="Google Shape;1780;p146"/>
            <p:cNvGrpSpPr/>
            <p:nvPr/>
          </p:nvGrpSpPr>
          <p:grpSpPr>
            <a:xfrm>
              <a:off x="3457538" y="598176"/>
              <a:ext cx="884885" cy="1413276"/>
              <a:chOff x="3236150" y="60682"/>
              <a:chExt cx="2229492" cy="3560785"/>
            </a:xfrm>
          </p:grpSpPr>
          <p:pic>
            <p:nvPicPr>
              <p:cNvPr id="1781" name="Google Shape;1781;p146"/>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1782" name="Google Shape;1782;p146"/>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1783" name="Google Shape;1783;p146"/>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1784" name="Google Shape;1784;p146"/>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1785" name="Google Shape;1785;p146"/>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1786" name="Google Shape;1786;p146"/>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1787" name="Google Shape;1787;p146"/>
          <p:cNvSpPr/>
          <p:nvPr/>
        </p:nvSpPr>
        <p:spPr>
          <a:xfrm>
            <a:off x="4685150" y="1470113"/>
            <a:ext cx="647650" cy="633075"/>
          </a:xfrm>
          <a:prstGeom prst="flowChartExtract">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146"/>
          <p:cNvSpPr txBox="1"/>
          <p:nvPr/>
        </p:nvSpPr>
        <p:spPr>
          <a:xfrm>
            <a:off x="478725" y="2191929"/>
            <a:ext cx="85650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5000">
                <a:solidFill>
                  <a:srgbClr val="333333"/>
                </a:solidFill>
              </a:rPr>
              <a:t>Chlorpromazine (Thorazine)</a:t>
            </a:r>
            <a:endParaRPr sz="5200"/>
          </a:p>
        </p:txBody>
      </p:sp>
      <p:grpSp>
        <p:nvGrpSpPr>
          <p:cNvPr id="1789" name="Google Shape;1789;p146"/>
          <p:cNvGrpSpPr/>
          <p:nvPr/>
        </p:nvGrpSpPr>
        <p:grpSpPr>
          <a:xfrm>
            <a:off x="57085" y="4102961"/>
            <a:ext cx="9029831" cy="939089"/>
            <a:chOff x="57085" y="4102961"/>
            <a:chExt cx="9029831" cy="939089"/>
          </a:xfrm>
        </p:grpSpPr>
        <p:grpSp>
          <p:nvGrpSpPr>
            <p:cNvPr id="1790" name="Google Shape;1790;p146"/>
            <p:cNvGrpSpPr/>
            <p:nvPr/>
          </p:nvGrpSpPr>
          <p:grpSpPr>
            <a:xfrm>
              <a:off x="57085" y="4399600"/>
              <a:ext cx="9029831" cy="407700"/>
              <a:chOff x="808422" y="3108700"/>
              <a:chExt cx="9029831" cy="407700"/>
            </a:xfrm>
          </p:grpSpPr>
          <p:sp>
            <p:nvSpPr>
              <p:cNvPr id="1791" name="Google Shape;1791;p146"/>
              <p:cNvSpPr/>
              <p:nvPr/>
            </p:nvSpPr>
            <p:spPr>
              <a:xfrm>
                <a:off x="808422" y="3108700"/>
                <a:ext cx="2250600" cy="407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146"/>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146"/>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146"/>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146"/>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96" name="Google Shape;1796;p146"/>
            <p:cNvSpPr txBox="1"/>
            <p:nvPr/>
          </p:nvSpPr>
          <p:spPr>
            <a:xfrm>
              <a:off x="207650" y="4341850"/>
              <a:ext cx="2091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anticholinergic:</a:t>
              </a:r>
              <a:endParaRPr sz="2400">
                <a:solidFill>
                  <a:schemeClr val="lt1"/>
                </a:solidFill>
              </a:endParaRPr>
            </a:p>
          </p:txBody>
        </p:sp>
        <p:sp>
          <p:nvSpPr>
            <p:cNvPr id="1797" name="Google Shape;1797;p146"/>
            <p:cNvSpPr txBox="1"/>
            <p:nvPr/>
          </p:nvSpPr>
          <p:spPr>
            <a:xfrm>
              <a:off x="2880542" y="4102961"/>
              <a:ext cx="5943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1798" name="Google Shape;1798;p146"/>
            <p:cNvSpPr txBox="1"/>
            <p:nvPr/>
          </p:nvSpPr>
          <p:spPr>
            <a:xfrm>
              <a:off x="4403307"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rgbClr val="D9D9D9"/>
                  </a:solidFill>
                </a:rPr>
                <a:t>+</a:t>
              </a:r>
              <a:endParaRPr sz="4500">
                <a:solidFill>
                  <a:srgbClr val="D9D9D9"/>
                </a:solidFill>
              </a:endParaRPr>
            </a:p>
          </p:txBody>
        </p:sp>
        <p:sp>
          <p:nvSpPr>
            <p:cNvPr id="1799" name="Google Shape;1799;p146"/>
            <p:cNvSpPr txBox="1"/>
            <p:nvPr/>
          </p:nvSpPr>
          <p:spPr>
            <a:xfrm>
              <a:off x="5862051"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1800" name="Google Shape;1800;p146"/>
            <p:cNvSpPr txBox="1"/>
            <p:nvPr/>
          </p:nvSpPr>
          <p:spPr>
            <a:xfrm>
              <a:off x="7473372" y="4164850"/>
              <a:ext cx="14922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grpSp>
      <p:sp>
        <p:nvSpPr>
          <p:cNvPr id="1801" name="Google Shape;1801;p146"/>
          <p:cNvSpPr/>
          <p:nvPr/>
        </p:nvSpPr>
        <p:spPr>
          <a:xfrm flipH="1" rot="10800000">
            <a:off x="7733650" y="3838520"/>
            <a:ext cx="647650" cy="633075"/>
          </a:xfrm>
          <a:prstGeom prst="flowChartExtract">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5" name="Shape 1805"/>
        <p:cNvGrpSpPr/>
        <p:nvPr/>
      </p:nvGrpSpPr>
      <p:grpSpPr>
        <a:xfrm>
          <a:off x="0" y="0"/>
          <a:ext cx="0" cy="0"/>
          <a:chOff x="0" y="0"/>
          <a:chExt cx="0" cy="0"/>
        </a:xfrm>
      </p:grpSpPr>
      <p:grpSp>
        <p:nvGrpSpPr>
          <p:cNvPr id="1806" name="Google Shape;1806;p147"/>
          <p:cNvGrpSpPr/>
          <p:nvPr/>
        </p:nvGrpSpPr>
        <p:grpSpPr>
          <a:xfrm>
            <a:off x="57085" y="574436"/>
            <a:ext cx="9029831" cy="1413541"/>
            <a:chOff x="195797" y="597911"/>
            <a:chExt cx="9029831" cy="1413541"/>
          </a:xfrm>
        </p:grpSpPr>
        <p:grpSp>
          <p:nvGrpSpPr>
            <p:cNvPr id="1807" name="Google Shape;1807;p147"/>
            <p:cNvGrpSpPr/>
            <p:nvPr/>
          </p:nvGrpSpPr>
          <p:grpSpPr>
            <a:xfrm>
              <a:off x="195797" y="1603675"/>
              <a:ext cx="9029831" cy="407700"/>
              <a:chOff x="808422" y="3108700"/>
              <a:chExt cx="9029831" cy="407700"/>
            </a:xfrm>
          </p:grpSpPr>
          <p:sp>
            <p:nvSpPr>
              <p:cNvPr id="1808" name="Google Shape;1808;p147"/>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147"/>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147"/>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147"/>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147"/>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813" name="Google Shape;1813;p147"/>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1814" name="Google Shape;1814;p147"/>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1815" name="Google Shape;1815;p147"/>
            <p:cNvGrpSpPr/>
            <p:nvPr/>
          </p:nvGrpSpPr>
          <p:grpSpPr>
            <a:xfrm>
              <a:off x="3457538" y="598176"/>
              <a:ext cx="884885" cy="1413276"/>
              <a:chOff x="3236150" y="60682"/>
              <a:chExt cx="2229492" cy="3560785"/>
            </a:xfrm>
          </p:grpSpPr>
          <p:pic>
            <p:nvPicPr>
              <p:cNvPr id="1816" name="Google Shape;1816;p147"/>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1817" name="Google Shape;1817;p147"/>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1818" name="Google Shape;1818;p147"/>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1819" name="Google Shape;1819;p147"/>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1820" name="Google Shape;1820;p147"/>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1821" name="Google Shape;1821;p147"/>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1822" name="Google Shape;1822;p147"/>
          <p:cNvSpPr/>
          <p:nvPr/>
        </p:nvSpPr>
        <p:spPr>
          <a:xfrm>
            <a:off x="4685150" y="1470113"/>
            <a:ext cx="647650" cy="633075"/>
          </a:xfrm>
          <a:prstGeom prst="flowChartExtract">
            <a:avLst/>
          </a:pr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147"/>
          <p:cNvSpPr txBox="1"/>
          <p:nvPr/>
        </p:nvSpPr>
        <p:spPr>
          <a:xfrm>
            <a:off x="478725" y="2191929"/>
            <a:ext cx="85650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5000">
                <a:solidFill>
                  <a:srgbClr val="333333"/>
                </a:solidFill>
              </a:rPr>
              <a:t>Chlorpromazine (Thorazine)</a:t>
            </a:r>
            <a:endParaRPr sz="5200"/>
          </a:p>
        </p:txBody>
      </p:sp>
      <p:grpSp>
        <p:nvGrpSpPr>
          <p:cNvPr id="1824" name="Google Shape;1824;p147"/>
          <p:cNvGrpSpPr/>
          <p:nvPr/>
        </p:nvGrpSpPr>
        <p:grpSpPr>
          <a:xfrm>
            <a:off x="57085" y="4102961"/>
            <a:ext cx="9029831" cy="939089"/>
            <a:chOff x="57085" y="4102961"/>
            <a:chExt cx="9029831" cy="939089"/>
          </a:xfrm>
        </p:grpSpPr>
        <p:grpSp>
          <p:nvGrpSpPr>
            <p:cNvPr id="1825" name="Google Shape;1825;p147"/>
            <p:cNvGrpSpPr/>
            <p:nvPr/>
          </p:nvGrpSpPr>
          <p:grpSpPr>
            <a:xfrm>
              <a:off x="57085" y="4399600"/>
              <a:ext cx="9029831" cy="407700"/>
              <a:chOff x="808422" y="3108700"/>
              <a:chExt cx="9029831" cy="407700"/>
            </a:xfrm>
          </p:grpSpPr>
          <p:sp>
            <p:nvSpPr>
              <p:cNvPr id="1826" name="Google Shape;1826;p147"/>
              <p:cNvSpPr/>
              <p:nvPr/>
            </p:nvSpPr>
            <p:spPr>
              <a:xfrm>
                <a:off x="808422" y="3108700"/>
                <a:ext cx="2250600" cy="407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147"/>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147"/>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147"/>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147"/>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31" name="Google Shape;1831;p147"/>
            <p:cNvSpPr txBox="1"/>
            <p:nvPr/>
          </p:nvSpPr>
          <p:spPr>
            <a:xfrm>
              <a:off x="207650" y="4341850"/>
              <a:ext cx="2091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anticholinergic:</a:t>
              </a:r>
              <a:endParaRPr sz="2400">
                <a:solidFill>
                  <a:schemeClr val="lt1"/>
                </a:solidFill>
              </a:endParaRPr>
            </a:p>
          </p:txBody>
        </p:sp>
        <p:sp>
          <p:nvSpPr>
            <p:cNvPr id="1832" name="Google Shape;1832;p147"/>
            <p:cNvSpPr txBox="1"/>
            <p:nvPr/>
          </p:nvSpPr>
          <p:spPr>
            <a:xfrm>
              <a:off x="2880542" y="4102961"/>
              <a:ext cx="5943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1833" name="Google Shape;1833;p147"/>
            <p:cNvSpPr txBox="1"/>
            <p:nvPr/>
          </p:nvSpPr>
          <p:spPr>
            <a:xfrm>
              <a:off x="4403307"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rgbClr val="D9D9D9"/>
                  </a:solidFill>
                </a:rPr>
                <a:t>+</a:t>
              </a:r>
              <a:endParaRPr sz="4500">
                <a:solidFill>
                  <a:srgbClr val="D9D9D9"/>
                </a:solidFill>
              </a:endParaRPr>
            </a:p>
          </p:txBody>
        </p:sp>
        <p:sp>
          <p:nvSpPr>
            <p:cNvPr id="1834" name="Google Shape;1834;p147"/>
            <p:cNvSpPr txBox="1"/>
            <p:nvPr/>
          </p:nvSpPr>
          <p:spPr>
            <a:xfrm>
              <a:off x="5862051"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1835" name="Google Shape;1835;p147"/>
            <p:cNvSpPr txBox="1"/>
            <p:nvPr/>
          </p:nvSpPr>
          <p:spPr>
            <a:xfrm>
              <a:off x="7473372" y="4164850"/>
              <a:ext cx="14922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grpSp>
      <p:sp>
        <p:nvSpPr>
          <p:cNvPr id="1836" name="Google Shape;1836;p147"/>
          <p:cNvSpPr/>
          <p:nvPr/>
        </p:nvSpPr>
        <p:spPr>
          <a:xfrm flipH="1" rot="10800000">
            <a:off x="7733650" y="3838520"/>
            <a:ext cx="647650" cy="633075"/>
          </a:xfrm>
          <a:prstGeom prst="flowChartExtract">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37" name="Google Shape;1837;p147"/>
          <p:cNvPicPr preferRelativeResize="0"/>
          <p:nvPr/>
        </p:nvPicPr>
        <p:blipFill rotWithShape="1">
          <a:blip r:embed="rId7">
            <a:alphaModFix/>
          </a:blip>
          <a:srcRect b="0" l="0" r="0" t="24953"/>
          <a:stretch/>
        </p:blipFill>
        <p:spPr>
          <a:xfrm>
            <a:off x="3232850" y="3421725"/>
            <a:ext cx="2872250" cy="667200"/>
          </a:xfrm>
          <a:prstGeom prst="rect">
            <a:avLst/>
          </a:prstGeom>
          <a:noFill/>
          <a:ln>
            <a:noFill/>
          </a:ln>
        </p:spPr>
      </p:pic>
      <p:grpSp>
        <p:nvGrpSpPr>
          <p:cNvPr id="1838" name="Google Shape;1838;p147"/>
          <p:cNvGrpSpPr/>
          <p:nvPr/>
        </p:nvGrpSpPr>
        <p:grpSpPr>
          <a:xfrm>
            <a:off x="3026367" y="3146225"/>
            <a:ext cx="3577232" cy="371975"/>
            <a:chOff x="4019525" y="3571675"/>
            <a:chExt cx="3577232" cy="371975"/>
          </a:xfrm>
        </p:grpSpPr>
        <p:sp>
          <p:nvSpPr>
            <p:cNvPr id="1839" name="Google Shape;1839;p147"/>
            <p:cNvSpPr txBox="1"/>
            <p:nvPr/>
          </p:nvSpPr>
          <p:spPr>
            <a:xfrm rot="605">
              <a:off x="4019525" y="3571825"/>
              <a:ext cx="1704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0000"/>
                  </a:solidFill>
                </a:rPr>
                <a:t>strong anticholinergic</a:t>
              </a:r>
              <a:endParaRPr sz="1200">
                <a:solidFill>
                  <a:srgbClr val="FF0000"/>
                </a:solidFill>
              </a:endParaRPr>
            </a:p>
          </p:txBody>
        </p:sp>
        <p:sp>
          <p:nvSpPr>
            <p:cNvPr id="1840" name="Google Shape;1840;p147"/>
            <p:cNvSpPr txBox="1"/>
            <p:nvPr/>
          </p:nvSpPr>
          <p:spPr>
            <a:xfrm rot="3202">
              <a:off x="5664456" y="3573450"/>
              <a:ext cx="1932301"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6AA84F"/>
                  </a:solidFill>
                </a:rPr>
                <a:t>treatment of psychosis</a:t>
              </a:r>
              <a:endParaRPr sz="1200">
                <a:solidFill>
                  <a:srgbClr val="6AA84F"/>
                </a:solidFill>
              </a:endParaRPr>
            </a:p>
          </p:txBody>
        </p:sp>
      </p:gr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4" name="Shape 1844"/>
        <p:cNvGrpSpPr/>
        <p:nvPr/>
      </p:nvGrpSpPr>
      <p:grpSpPr>
        <a:xfrm>
          <a:off x="0" y="0"/>
          <a:ext cx="0" cy="0"/>
          <a:chOff x="0" y="0"/>
          <a:chExt cx="0" cy="0"/>
        </a:xfrm>
      </p:grpSpPr>
      <p:pic>
        <p:nvPicPr>
          <p:cNvPr id="1845" name="Google Shape;1845;p148"/>
          <p:cNvPicPr preferRelativeResize="0"/>
          <p:nvPr/>
        </p:nvPicPr>
        <p:blipFill rotWithShape="1">
          <a:blip r:embed="rId3">
            <a:alphaModFix/>
          </a:blip>
          <a:srcRect b="49185" l="0" r="0" t="1451"/>
          <a:stretch/>
        </p:blipFill>
        <p:spPr>
          <a:xfrm>
            <a:off x="184650" y="-12"/>
            <a:ext cx="8774699" cy="4961275"/>
          </a:xfrm>
          <a:prstGeom prst="rect">
            <a:avLst/>
          </a:prstGeom>
          <a:noFill/>
          <a:ln>
            <a:noFill/>
          </a:ln>
        </p:spPr>
      </p:pic>
      <p:sp>
        <p:nvSpPr>
          <p:cNvPr id="1846" name="Google Shape;1846;p148"/>
          <p:cNvSpPr txBox="1"/>
          <p:nvPr/>
        </p:nvSpPr>
        <p:spPr>
          <a:xfrm>
            <a:off x="2300275" y="525050"/>
            <a:ext cx="27654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t>benztropine</a:t>
            </a:r>
            <a:endParaRPr sz="1900"/>
          </a:p>
        </p:txBody>
      </p:sp>
      <p:sp>
        <p:nvSpPr>
          <p:cNvPr id="1847" name="Google Shape;1847;p148"/>
          <p:cNvSpPr txBox="1"/>
          <p:nvPr/>
        </p:nvSpPr>
        <p:spPr>
          <a:xfrm>
            <a:off x="293650" y="4845250"/>
            <a:ext cx="8483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t>Yong-Bo Zheng, Le Shi, Xi-Mei Zhu, Yan-Ping Bao, Li-Juan Bai, Jin-Qiao Li, Jia-Jia Liu, Ying Han, Jie Shi, Lin Lu. Anticholinergic drugs and the risk of dementia: A systematic review and meta-analysis,</a:t>
            </a:r>
            <a:endParaRPr sz="700"/>
          </a:p>
          <a:p>
            <a:pPr indent="0" lvl="0" marL="0" rtl="0" algn="l">
              <a:spcBef>
                <a:spcPts val="0"/>
              </a:spcBef>
              <a:spcAft>
                <a:spcPts val="0"/>
              </a:spcAft>
              <a:buNone/>
            </a:pPr>
            <a:r>
              <a:rPr lang="en" sz="700"/>
              <a:t>Neuroscience &amp; Biobehavioral Reviews. Volume 127, 2021</a:t>
            </a:r>
            <a:endParaRPr sz="700"/>
          </a:p>
        </p:txBody>
      </p:sp>
      <p:sp>
        <p:nvSpPr>
          <p:cNvPr id="1848" name="Google Shape;1848;p148"/>
          <p:cNvSpPr txBox="1"/>
          <p:nvPr/>
        </p:nvSpPr>
        <p:spPr>
          <a:xfrm>
            <a:off x="2365525" y="1501300"/>
            <a:ext cx="27654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t>oxybutynin</a:t>
            </a:r>
            <a:endParaRPr sz="1900"/>
          </a:p>
        </p:txBody>
      </p:sp>
      <p:sp>
        <p:nvSpPr>
          <p:cNvPr id="1849" name="Google Shape;1849;p148"/>
          <p:cNvSpPr txBox="1"/>
          <p:nvPr/>
        </p:nvSpPr>
        <p:spPr>
          <a:xfrm>
            <a:off x="2300275" y="2720500"/>
            <a:ext cx="27654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t>amitriptyline</a:t>
            </a:r>
            <a:endParaRPr sz="1900"/>
          </a:p>
        </p:txBody>
      </p:sp>
      <p:sp>
        <p:nvSpPr>
          <p:cNvPr id="1850" name="Google Shape;1850;p148"/>
          <p:cNvSpPr txBox="1"/>
          <p:nvPr/>
        </p:nvSpPr>
        <p:spPr>
          <a:xfrm>
            <a:off x="2300275" y="3939700"/>
            <a:ext cx="27654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t>chlorpromazine</a:t>
            </a:r>
            <a:endParaRPr sz="1900"/>
          </a:p>
        </p:txBody>
      </p:sp>
      <p:sp>
        <p:nvSpPr>
          <p:cNvPr id="1851" name="Google Shape;1851;p148"/>
          <p:cNvSpPr/>
          <p:nvPr/>
        </p:nvSpPr>
        <p:spPr>
          <a:xfrm>
            <a:off x="2186725" y="399575"/>
            <a:ext cx="4475100" cy="9444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52" name="Google Shape;1852;p148"/>
          <p:cNvSpPr txBox="1"/>
          <p:nvPr/>
        </p:nvSpPr>
        <p:spPr>
          <a:xfrm>
            <a:off x="2547150" y="872175"/>
            <a:ext cx="1354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u="sng">
                <a:solidFill>
                  <a:srgbClr val="FF0000"/>
                </a:solidFill>
              </a:rPr>
              <a:t>n</a:t>
            </a:r>
            <a:r>
              <a:rPr lang="en" sz="1600" u="sng">
                <a:solidFill>
                  <a:srgbClr val="FF0000"/>
                </a:solidFill>
              </a:rPr>
              <a:t>ot</a:t>
            </a:r>
            <a:r>
              <a:rPr lang="en" sz="1600">
                <a:solidFill>
                  <a:srgbClr val="FF0000"/>
                </a:solidFill>
              </a:rPr>
              <a:t> benign</a:t>
            </a:r>
            <a:endParaRPr sz="1800">
              <a:solidFill>
                <a:srgbClr val="FF0000"/>
              </a:solidFill>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6" name="Shape 1856"/>
        <p:cNvGrpSpPr/>
        <p:nvPr/>
      </p:nvGrpSpPr>
      <p:grpSpPr>
        <a:xfrm>
          <a:off x="0" y="0"/>
          <a:ext cx="0" cy="0"/>
          <a:chOff x="0" y="0"/>
          <a:chExt cx="0" cy="0"/>
        </a:xfrm>
      </p:grpSpPr>
      <p:grpSp>
        <p:nvGrpSpPr>
          <p:cNvPr id="1857" name="Google Shape;1857;p149"/>
          <p:cNvGrpSpPr/>
          <p:nvPr/>
        </p:nvGrpSpPr>
        <p:grpSpPr>
          <a:xfrm>
            <a:off x="57085" y="574436"/>
            <a:ext cx="9029831" cy="1413541"/>
            <a:chOff x="195797" y="597911"/>
            <a:chExt cx="9029831" cy="1413541"/>
          </a:xfrm>
        </p:grpSpPr>
        <p:grpSp>
          <p:nvGrpSpPr>
            <p:cNvPr id="1858" name="Google Shape;1858;p149"/>
            <p:cNvGrpSpPr/>
            <p:nvPr/>
          </p:nvGrpSpPr>
          <p:grpSpPr>
            <a:xfrm>
              <a:off x="195797" y="1603675"/>
              <a:ext cx="9029831" cy="407700"/>
              <a:chOff x="808422" y="3108700"/>
              <a:chExt cx="9029831" cy="407700"/>
            </a:xfrm>
          </p:grpSpPr>
          <p:sp>
            <p:nvSpPr>
              <p:cNvPr id="1859" name="Google Shape;1859;p149"/>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149"/>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149"/>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149"/>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149"/>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864" name="Google Shape;1864;p149"/>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1865" name="Google Shape;1865;p149"/>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1866" name="Google Shape;1866;p149"/>
            <p:cNvGrpSpPr/>
            <p:nvPr/>
          </p:nvGrpSpPr>
          <p:grpSpPr>
            <a:xfrm>
              <a:off x="3457538" y="598176"/>
              <a:ext cx="884885" cy="1413276"/>
              <a:chOff x="3236150" y="60682"/>
              <a:chExt cx="2229492" cy="3560785"/>
            </a:xfrm>
          </p:grpSpPr>
          <p:pic>
            <p:nvPicPr>
              <p:cNvPr id="1867" name="Google Shape;1867;p149"/>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1868" name="Google Shape;1868;p149"/>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1869" name="Google Shape;1869;p149"/>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1870" name="Google Shape;1870;p149"/>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1871" name="Google Shape;1871;p149"/>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1872" name="Google Shape;1872;p149"/>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1873" name="Google Shape;1873;p149"/>
          <p:cNvSpPr txBox="1"/>
          <p:nvPr/>
        </p:nvSpPr>
        <p:spPr>
          <a:xfrm>
            <a:off x="440525" y="2157704"/>
            <a:ext cx="85650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333333"/>
                </a:solidFill>
              </a:rPr>
              <a:t>Paroxetine (Paxil)</a:t>
            </a:r>
            <a:endParaRPr sz="5200"/>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7" name="Shape 1877"/>
        <p:cNvGrpSpPr/>
        <p:nvPr/>
      </p:nvGrpSpPr>
      <p:grpSpPr>
        <a:xfrm>
          <a:off x="0" y="0"/>
          <a:ext cx="0" cy="0"/>
          <a:chOff x="0" y="0"/>
          <a:chExt cx="0" cy="0"/>
        </a:xfrm>
      </p:grpSpPr>
      <p:grpSp>
        <p:nvGrpSpPr>
          <p:cNvPr id="1878" name="Google Shape;1878;p150"/>
          <p:cNvGrpSpPr/>
          <p:nvPr/>
        </p:nvGrpSpPr>
        <p:grpSpPr>
          <a:xfrm>
            <a:off x="57085" y="574436"/>
            <a:ext cx="9029831" cy="1413541"/>
            <a:chOff x="195797" y="597911"/>
            <a:chExt cx="9029831" cy="1413541"/>
          </a:xfrm>
        </p:grpSpPr>
        <p:grpSp>
          <p:nvGrpSpPr>
            <p:cNvPr id="1879" name="Google Shape;1879;p150"/>
            <p:cNvGrpSpPr/>
            <p:nvPr/>
          </p:nvGrpSpPr>
          <p:grpSpPr>
            <a:xfrm>
              <a:off x="195797" y="1603675"/>
              <a:ext cx="9029831" cy="407700"/>
              <a:chOff x="808422" y="3108700"/>
              <a:chExt cx="9029831" cy="407700"/>
            </a:xfrm>
          </p:grpSpPr>
          <p:sp>
            <p:nvSpPr>
              <p:cNvPr id="1880" name="Google Shape;1880;p150"/>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150"/>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150"/>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150"/>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150"/>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885" name="Google Shape;1885;p150"/>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1886" name="Google Shape;1886;p150"/>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1887" name="Google Shape;1887;p150"/>
            <p:cNvGrpSpPr/>
            <p:nvPr/>
          </p:nvGrpSpPr>
          <p:grpSpPr>
            <a:xfrm>
              <a:off x="3457538" y="598176"/>
              <a:ext cx="884885" cy="1413276"/>
              <a:chOff x="3236150" y="60682"/>
              <a:chExt cx="2229492" cy="3560785"/>
            </a:xfrm>
          </p:grpSpPr>
          <p:pic>
            <p:nvPicPr>
              <p:cNvPr id="1888" name="Google Shape;1888;p150"/>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1889" name="Google Shape;1889;p150"/>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1890" name="Google Shape;1890;p150"/>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1891" name="Google Shape;1891;p150"/>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1892" name="Google Shape;1892;p150"/>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1893" name="Google Shape;1893;p150"/>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1894" name="Google Shape;1894;p150"/>
          <p:cNvSpPr/>
          <p:nvPr/>
        </p:nvSpPr>
        <p:spPr>
          <a:xfrm>
            <a:off x="4500746" y="1461950"/>
            <a:ext cx="647650" cy="633075"/>
          </a:xfrm>
          <a:prstGeom prst="flowChartExtract">
            <a:avLst/>
          </a:pr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150"/>
          <p:cNvSpPr txBox="1"/>
          <p:nvPr/>
        </p:nvSpPr>
        <p:spPr>
          <a:xfrm>
            <a:off x="440525" y="2157704"/>
            <a:ext cx="85650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333333"/>
                </a:solidFill>
              </a:rPr>
              <a:t>Paroxetine (Paxil)</a:t>
            </a:r>
            <a:endParaRPr sz="5200"/>
          </a:p>
        </p:txBody>
      </p:sp>
      <p:grpSp>
        <p:nvGrpSpPr>
          <p:cNvPr id="1896" name="Google Shape;1896;p150"/>
          <p:cNvGrpSpPr/>
          <p:nvPr/>
        </p:nvGrpSpPr>
        <p:grpSpPr>
          <a:xfrm>
            <a:off x="57085" y="4102961"/>
            <a:ext cx="9029831" cy="939089"/>
            <a:chOff x="57085" y="4102961"/>
            <a:chExt cx="9029831" cy="939089"/>
          </a:xfrm>
        </p:grpSpPr>
        <p:grpSp>
          <p:nvGrpSpPr>
            <p:cNvPr id="1897" name="Google Shape;1897;p150"/>
            <p:cNvGrpSpPr/>
            <p:nvPr/>
          </p:nvGrpSpPr>
          <p:grpSpPr>
            <a:xfrm>
              <a:off x="57085" y="4399600"/>
              <a:ext cx="9029831" cy="407700"/>
              <a:chOff x="808422" y="3108700"/>
              <a:chExt cx="9029831" cy="407700"/>
            </a:xfrm>
          </p:grpSpPr>
          <p:sp>
            <p:nvSpPr>
              <p:cNvPr id="1898" name="Google Shape;1898;p150"/>
              <p:cNvSpPr/>
              <p:nvPr/>
            </p:nvSpPr>
            <p:spPr>
              <a:xfrm>
                <a:off x="808422" y="3108700"/>
                <a:ext cx="2250600" cy="407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150"/>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150"/>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150"/>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150"/>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03" name="Google Shape;1903;p150"/>
            <p:cNvSpPr txBox="1"/>
            <p:nvPr/>
          </p:nvSpPr>
          <p:spPr>
            <a:xfrm>
              <a:off x="207650" y="4341850"/>
              <a:ext cx="2091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anticholinergic:</a:t>
              </a:r>
              <a:endParaRPr sz="2400">
                <a:solidFill>
                  <a:schemeClr val="lt1"/>
                </a:solidFill>
              </a:endParaRPr>
            </a:p>
          </p:txBody>
        </p:sp>
        <p:sp>
          <p:nvSpPr>
            <p:cNvPr id="1904" name="Google Shape;1904;p150"/>
            <p:cNvSpPr txBox="1"/>
            <p:nvPr/>
          </p:nvSpPr>
          <p:spPr>
            <a:xfrm>
              <a:off x="2880542" y="4102961"/>
              <a:ext cx="5943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1905" name="Google Shape;1905;p150"/>
            <p:cNvSpPr txBox="1"/>
            <p:nvPr/>
          </p:nvSpPr>
          <p:spPr>
            <a:xfrm>
              <a:off x="4403307"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rgbClr val="D9D9D9"/>
                  </a:solidFill>
                </a:rPr>
                <a:t>+</a:t>
              </a:r>
              <a:endParaRPr sz="4500">
                <a:solidFill>
                  <a:srgbClr val="D9D9D9"/>
                </a:solidFill>
              </a:endParaRPr>
            </a:p>
          </p:txBody>
        </p:sp>
        <p:sp>
          <p:nvSpPr>
            <p:cNvPr id="1906" name="Google Shape;1906;p150"/>
            <p:cNvSpPr txBox="1"/>
            <p:nvPr/>
          </p:nvSpPr>
          <p:spPr>
            <a:xfrm>
              <a:off x="5862051"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1907" name="Google Shape;1907;p150"/>
            <p:cNvSpPr txBox="1"/>
            <p:nvPr/>
          </p:nvSpPr>
          <p:spPr>
            <a:xfrm>
              <a:off x="7473372" y="4164850"/>
              <a:ext cx="14922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grpSp>
      <p:sp>
        <p:nvSpPr>
          <p:cNvPr id="1908" name="Google Shape;1908;p150"/>
          <p:cNvSpPr/>
          <p:nvPr/>
        </p:nvSpPr>
        <p:spPr>
          <a:xfrm flipH="1" rot="10800000">
            <a:off x="5964775" y="3877820"/>
            <a:ext cx="647650" cy="633075"/>
          </a:xfrm>
          <a:prstGeom prst="flowChartExtract">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2" name="Shape 1912"/>
        <p:cNvGrpSpPr/>
        <p:nvPr/>
      </p:nvGrpSpPr>
      <p:grpSpPr>
        <a:xfrm>
          <a:off x="0" y="0"/>
          <a:ext cx="0" cy="0"/>
          <a:chOff x="0" y="0"/>
          <a:chExt cx="0" cy="0"/>
        </a:xfrm>
      </p:grpSpPr>
      <p:grpSp>
        <p:nvGrpSpPr>
          <p:cNvPr id="1913" name="Google Shape;1913;p151"/>
          <p:cNvGrpSpPr/>
          <p:nvPr/>
        </p:nvGrpSpPr>
        <p:grpSpPr>
          <a:xfrm>
            <a:off x="57085" y="574436"/>
            <a:ext cx="9029831" cy="1413541"/>
            <a:chOff x="195797" y="597911"/>
            <a:chExt cx="9029831" cy="1413541"/>
          </a:xfrm>
        </p:grpSpPr>
        <p:grpSp>
          <p:nvGrpSpPr>
            <p:cNvPr id="1914" name="Google Shape;1914;p151"/>
            <p:cNvGrpSpPr/>
            <p:nvPr/>
          </p:nvGrpSpPr>
          <p:grpSpPr>
            <a:xfrm>
              <a:off x="195797" y="1603675"/>
              <a:ext cx="9029831" cy="407700"/>
              <a:chOff x="808422" y="3108700"/>
              <a:chExt cx="9029831" cy="407700"/>
            </a:xfrm>
          </p:grpSpPr>
          <p:sp>
            <p:nvSpPr>
              <p:cNvPr id="1915" name="Google Shape;1915;p151"/>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151"/>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151"/>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151"/>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151"/>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920" name="Google Shape;1920;p151"/>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1921" name="Google Shape;1921;p151"/>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1922" name="Google Shape;1922;p151"/>
            <p:cNvGrpSpPr/>
            <p:nvPr/>
          </p:nvGrpSpPr>
          <p:grpSpPr>
            <a:xfrm>
              <a:off x="3457538" y="598176"/>
              <a:ext cx="884885" cy="1413276"/>
              <a:chOff x="3236150" y="60682"/>
              <a:chExt cx="2229492" cy="3560785"/>
            </a:xfrm>
          </p:grpSpPr>
          <p:pic>
            <p:nvPicPr>
              <p:cNvPr id="1923" name="Google Shape;1923;p151"/>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1924" name="Google Shape;1924;p151"/>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1925" name="Google Shape;1925;p151"/>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1926" name="Google Shape;1926;p151"/>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1927" name="Google Shape;1927;p151"/>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1928" name="Google Shape;1928;p151"/>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1929" name="Google Shape;1929;p151"/>
          <p:cNvSpPr txBox="1"/>
          <p:nvPr/>
        </p:nvSpPr>
        <p:spPr>
          <a:xfrm>
            <a:off x="440525" y="2157704"/>
            <a:ext cx="85650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333333"/>
                </a:solidFill>
              </a:rPr>
              <a:t>Escitalopram (Lexapro)</a:t>
            </a:r>
            <a:endParaRPr sz="52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26"/>
          <p:cNvPicPr preferRelativeResize="0"/>
          <p:nvPr/>
        </p:nvPicPr>
        <p:blipFill>
          <a:blip r:embed="rId3">
            <a:alphaModFix/>
          </a:blip>
          <a:stretch>
            <a:fillRect/>
          </a:stretch>
        </p:blipFill>
        <p:spPr>
          <a:xfrm>
            <a:off x="1497826" y="476975"/>
            <a:ext cx="5889525" cy="4132600"/>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3" name="Shape 1933"/>
        <p:cNvGrpSpPr/>
        <p:nvPr/>
      </p:nvGrpSpPr>
      <p:grpSpPr>
        <a:xfrm>
          <a:off x="0" y="0"/>
          <a:ext cx="0" cy="0"/>
          <a:chOff x="0" y="0"/>
          <a:chExt cx="0" cy="0"/>
        </a:xfrm>
      </p:grpSpPr>
      <p:grpSp>
        <p:nvGrpSpPr>
          <p:cNvPr id="1934" name="Google Shape;1934;p152"/>
          <p:cNvGrpSpPr/>
          <p:nvPr/>
        </p:nvGrpSpPr>
        <p:grpSpPr>
          <a:xfrm>
            <a:off x="57085" y="574436"/>
            <a:ext cx="9029831" cy="1413541"/>
            <a:chOff x="195797" y="597911"/>
            <a:chExt cx="9029831" cy="1413541"/>
          </a:xfrm>
        </p:grpSpPr>
        <p:grpSp>
          <p:nvGrpSpPr>
            <p:cNvPr id="1935" name="Google Shape;1935;p152"/>
            <p:cNvGrpSpPr/>
            <p:nvPr/>
          </p:nvGrpSpPr>
          <p:grpSpPr>
            <a:xfrm>
              <a:off x="195797" y="1603675"/>
              <a:ext cx="9029831" cy="407700"/>
              <a:chOff x="808422" y="3108700"/>
              <a:chExt cx="9029831" cy="407700"/>
            </a:xfrm>
          </p:grpSpPr>
          <p:sp>
            <p:nvSpPr>
              <p:cNvPr id="1936" name="Google Shape;1936;p152"/>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152"/>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152"/>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152"/>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152"/>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941" name="Google Shape;1941;p152"/>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1942" name="Google Shape;1942;p152"/>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1943" name="Google Shape;1943;p152"/>
            <p:cNvGrpSpPr/>
            <p:nvPr/>
          </p:nvGrpSpPr>
          <p:grpSpPr>
            <a:xfrm>
              <a:off x="3457538" y="598176"/>
              <a:ext cx="884885" cy="1413276"/>
              <a:chOff x="3236150" y="60682"/>
              <a:chExt cx="2229492" cy="3560785"/>
            </a:xfrm>
          </p:grpSpPr>
          <p:pic>
            <p:nvPicPr>
              <p:cNvPr id="1944" name="Google Shape;1944;p152"/>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1945" name="Google Shape;1945;p152"/>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1946" name="Google Shape;1946;p152"/>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1947" name="Google Shape;1947;p152"/>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1948" name="Google Shape;1948;p152"/>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1949" name="Google Shape;1949;p152"/>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1950" name="Google Shape;1950;p152"/>
          <p:cNvSpPr txBox="1"/>
          <p:nvPr/>
        </p:nvSpPr>
        <p:spPr>
          <a:xfrm>
            <a:off x="440525" y="2157704"/>
            <a:ext cx="85650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333333"/>
                </a:solidFill>
              </a:rPr>
              <a:t>Escitalopram (Lexapro)</a:t>
            </a:r>
            <a:endParaRPr sz="5200"/>
          </a:p>
        </p:txBody>
      </p:sp>
      <p:grpSp>
        <p:nvGrpSpPr>
          <p:cNvPr id="1951" name="Google Shape;1951;p152"/>
          <p:cNvGrpSpPr/>
          <p:nvPr/>
        </p:nvGrpSpPr>
        <p:grpSpPr>
          <a:xfrm>
            <a:off x="57085" y="4102961"/>
            <a:ext cx="9029831" cy="939089"/>
            <a:chOff x="57085" y="4102961"/>
            <a:chExt cx="9029831" cy="939089"/>
          </a:xfrm>
        </p:grpSpPr>
        <p:grpSp>
          <p:nvGrpSpPr>
            <p:cNvPr id="1952" name="Google Shape;1952;p152"/>
            <p:cNvGrpSpPr/>
            <p:nvPr/>
          </p:nvGrpSpPr>
          <p:grpSpPr>
            <a:xfrm>
              <a:off x="57085" y="4399600"/>
              <a:ext cx="9029831" cy="407700"/>
              <a:chOff x="808422" y="3108700"/>
              <a:chExt cx="9029831" cy="407700"/>
            </a:xfrm>
          </p:grpSpPr>
          <p:sp>
            <p:nvSpPr>
              <p:cNvPr id="1953" name="Google Shape;1953;p152"/>
              <p:cNvSpPr/>
              <p:nvPr/>
            </p:nvSpPr>
            <p:spPr>
              <a:xfrm>
                <a:off x="808422" y="3108700"/>
                <a:ext cx="2250600" cy="407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152"/>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152"/>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152"/>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152"/>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58" name="Google Shape;1958;p152"/>
            <p:cNvSpPr txBox="1"/>
            <p:nvPr/>
          </p:nvSpPr>
          <p:spPr>
            <a:xfrm>
              <a:off x="207650" y="4341850"/>
              <a:ext cx="2091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anticholinergic:</a:t>
              </a:r>
              <a:endParaRPr sz="2400">
                <a:solidFill>
                  <a:schemeClr val="lt1"/>
                </a:solidFill>
              </a:endParaRPr>
            </a:p>
          </p:txBody>
        </p:sp>
        <p:sp>
          <p:nvSpPr>
            <p:cNvPr id="1959" name="Google Shape;1959;p152"/>
            <p:cNvSpPr txBox="1"/>
            <p:nvPr/>
          </p:nvSpPr>
          <p:spPr>
            <a:xfrm>
              <a:off x="2880542" y="4102961"/>
              <a:ext cx="5943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1960" name="Google Shape;1960;p152"/>
            <p:cNvSpPr txBox="1"/>
            <p:nvPr/>
          </p:nvSpPr>
          <p:spPr>
            <a:xfrm>
              <a:off x="4403307"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rgbClr val="D9D9D9"/>
                  </a:solidFill>
                </a:rPr>
                <a:t>+</a:t>
              </a:r>
              <a:endParaRPr sz="4500">
                <a:solidFill>
                  <a:srgbClr val="D9D9D9"/>
                </a:solidFill>
              </a:endParaRPr>
            </a:p>
          </p:txBody>
        </p:sp>
        <p:sp>
          <p:nvSpPr>
            <p:cNvPr id="1961" name="Google Shape;1961;p152"/>
            <p:cNvSpPr txBox="1"/>
            <p:nvPr/>
          </p:nvSpPr>
          <p:spPr>
            <a:xfrm>
              <a:off x="5862051"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1962" name="Google Shape;1962;p152"/>
            <p:cNvSpPr txBox="1"/>
            <p:nvPr/>
          </p:nvSpPr>
          <p:spPr>
            <a:xfrm>
              <a:off x="7473372" y="4164850"/>
              <a:ext cx="14922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grpSp>
      <p:sp>
        <p:nvSpPr>
          <p:cNvPr id="1963" name="Google Shape;1963;p152"/>
          <p:cNvSpPr/>
          <p:nvPr/>
        </p:nvSpPr>
        <p:spPr>
          <a:xfrm>
            <a:off x="3552775" y="1470113"/>
            <a:ext cx="647650" cy="633075"/>
          </a:xfrm>
          <a:prstGeom prst="flowChartExtract">
            <a:avLst/>
          </a:prstGeom>
          <a:solidFill>
            <a:srgbClr val="00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152"/>
          <p:cNvSpPr/>
          <p:nvPr/>
        </p:nvSpPr>
        <p:spPr>
          <a:xfrm flipH="1" rot="10800000">
            <a:off x="2740150" y="3914114"/>
            <a:ext cx="647650" cy="633075"/>
          </a:xfrm>
          <a:prstGeom prst="flowChartExtract">
            <a:avLst/>
          </a:prstGeom>
          <a:solidFill>
            <a:srgbClr val="00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8" name="Shape 1968"/>
        <p:cNvGrpSpPr/>
        <p:nvPr/>
      </p:nvGrpSpPr>
      <p:grpSpPr>
        <a:xfrm>
          <a:off x="0" y="0"/>
          <a:ext cx="0" cy="0"/>
          <a:chOff x="0" y="0"/>
          <a:chExt cx="0" cy="0"/>
        </a:xfrm>
      </p:grpSpPr>
      <p:sp>
        <p:nvSpPr>
          <p:cNvPr id="1969" name="Google Shape;1969;p153"/>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grpSp>
        <p:nvGrpSpPr>
          <p:cNvPr id="1970" name="Google Shape;1970;p153"/>
          <p:cNvGrpSpPr/>
          <p:nvPr/>
        </p:nvGrpSpPr>
        <p:grpSpPr>
          <a:xfrm>
            <a:off x="57071" y="583312"/>
            <a:ext cx="5622604" cy="906467"/>
            <a:chOff x="57071" y="1192912"/>
            <a:chExt cx="5622604" cy="906467"/>
          </a:xfrm>
        </p:grpSpPr>
        <p:grpSp>
          <p:nvGrpSpPr>
            <p:cNvPr id="1971" name="Google Shape;1971;p153"/>
            <p:cNvGrpSpPr/>
            <p:nvPr/>
          </p:nvGrpSpPr>
          <p:grpSpPr>
            <a:xfrm>
              <a:off x="57071" y="1192912"/>
              <a:ext cx="5078377" cy="794976"/>
              <a:chOff x="195797" y="597911"/>
              <a:chExt cx="9029831" cy="1413541"/>
            </a:xfrm>
          </p:grpSpPr>
          <p:grpSp>
            <p:nvGrpSpPr>
              <p:cNvPr id="1972" name="Google Shape;1972;p153"/>
              <p:cNvGrpSpPr/>
              <p:nvPr/>
            </p:nvGrpSpPr>
            <p:grpSpPr>
              <a:xfrm>
                <a:off x="195797" y="1603675"/>
                <a:ext cx="9029831" cy="407700"/>
                <a:chOff x="808422" y="3108700"/>
                <a:chExt cx="9029831" cy="407700"/>
              </a:xfrm>
            </p:grpSpPr>
            <p:sp>
              <p:nvSpPr>
                <p:cNvPr id="1973" name="Google Shape;1973;p153"/>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153"/>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153"/>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153"/>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153"/>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978" name="Google Shape;1978;p153"/>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1979" name="Google Shape;1979;p153"/>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1980" name="Google Shape;1980;p153"/>
              <p:cNvGrpSpPr/>
              <p:nvPr/>
            </p:nvGrpSpPr>
            <p:grpSpPr>
              <a:xfrm>
                <a:off x="3457538" y="598176"/>
                <a:ext cx="884885" cy="1413276"/>
                <a:chOff x="3236150" y="60682"/>
                <a:chExt cx="2229492" cy="3560785"/>
              </a:xfrm>
            </p:grpSpPr>
            <p:pic>
              <p:nvPicPr>
                <p:cNvPr id="1981" name="Google Shape;1981;p153"/>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1982" name="Google Shape;1982;p153"/>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1983" name="Google Shape;1983;p153"/>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1984" name="Google Shape;1984;p153"/>
            <p:cNvSpPr txBox="1"/>
            <p:nvPr/>
          </p:nvSpPr>
          <p:spPr>
            <a:xfrm>
              <a:off x="90666" y="1652979"/>
              <a:ext cx="16248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chemeClr val="lt1"/>
                  </a:solidFill>
                </a:rPr>
                <a:t>decreased</a:t>
              </a:r>
              <a:endParaRPr sz="1900">
                <a:solidFill>
                  <a:schemeClr val="lt1"/>
                </a:solidFill>
              </a:endParaRPr>
            </a:p>
          </p:txBody>
        </p:sp>
        <p:sp>
          <p:nvSpPr>
            <p:cNvPr id="1985" name="Google Shape;1985;p153"/>
            <p:cNvSpPr txBox="1"/>
            <p:nvPr/>
          </p:nvSpPr>
          <p:spPr>
            <a:xfrm>
              <a:off x="4054876" y="1646427"/>
              <a:ext cx="16248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chemeClr val="lt1"/>
                  </a:solidFill>
                </a:rPr>
                <a:t>increased</a:t>
              </a:r>
              <a:endParaRPr sz="1700">
                <a:solidFill>
                  <a:schemeClr val="lt1"/>
                </a:solidFill>
              </a:endParaRPr>
            </a:p>
          </p:txBody>
        </p:sp>
      </p:grpSp>
      <p:sp>
        <p:nvSpPr>
          <p:cNvPr id="1986" name="Google Shape;1986;p153"/>
          <p:cNvSpPr txBox="1"/>
          <p:nvPr/>
        </p:nvSpPr>
        <p:spPr>
          <a:xfrm>
            <a:off x="350800" y="1861788"/>
            <a:ext cx="43395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800">
                <a:solidFill>
                  <a:srgbClr val="333333"/>
                </a:solidFill>
              </a:rPr>
              <a:t>Mediterranean</a:t>
            </a:r>
            <a:r>
              <a:rPr lang="en" sz="3800">
                <a:solidFill>
                  <a:srgbClr val="333333"/>
                </a:solidFill>
              </a:rPr>
              <a:t> diet</a:t>
            </a:r>
            <a:endParaRPr sz="4000"/>
          </a:p>
        </p:txBody>
      </p:sp>
      <p:pic>
        <p:nvPicPr>
          <p:cNvPr id="1987" name="Google Shape;1987;p153"/>
          <p:cNvPicPr preferRelativeResize="0"/>
          <p:nvPr/>
        </p:nvPicPr>
        <p:blipFill rotWithShape="1">
          <a:blip r:embed="rId7">
            <a:alphaModFix/>
          </a:blip>
          <a:srcRect b="0" l="0" r="0" t="14449"/>
          <a:stretch/>
        </p:blipFill>
        <p:spPr>
          <a:xfrm>
            <a:off x="5135452" y="0"/>
            <a:ext cx="4008172" cy="5143500"/>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1" name="Shape 1991"/>
        <p:cNvGrpSpPr/>
        <p:nvPr/>
      </p:nvGrpSpPr>
      <p:grpSpPr>
        <a:xfrm>
          <a:off x="0" y="0"/>
          <a:ext cx="0" cy="0"/>
          <a:chOff x="0" y="0"/>
          <a:chExt cx="0" cy="0"/>
        </a:xfrm>
      </p:grpSpPr>
      <p:sp>
        <p:nvSpPr>
          <p:cNvPr id="1992" name="Google Shape;1992;p154"/>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grpSp>
        <p:nvGrpSpPr>
          <p:cNvPr id="1993" name="Google Shape;1993;p154"/>
          <p:cNvGrpSpPr/>
          <p:nvPr/>
        </p:nvGrpSpPr>
        <p:grpSpPr>
          <a:xfrm>
            <a:off x="57071" y="583312"/>
            <a:ext cx="5622604" cy="906467"/>
            <a:chOff x="57071" y="1192912"/>
            <a:chExt cx="5622604" cy="906467"/>
          </a:xfrm>
        </p:grpSpPr>
        <p:grpSp>
          <p:nvGrpSpPr>
            <p:cNvPr id="1994" name="Google Shape;1994;p154"/>
            <p:cNvGrpSpPr/>
            <p:nvPr/>
          </p:nvGrpSpPr>
          <p:grpSpPr>
            <a:xfrm>
              <a:off x="57071" y="1192912"/>
              <a:ext cx="5078377" cy="794976"/>
              <a:chOff x="195797" y="597911"/>
              <a:chExt cx="9029831" cy="1413541"/>
            </a:xfrm>
          </p:grpSpPr>
          <p:grpSp>
            <p:nvGrpSpPr>
              <p:cNvPr id="1995" name="Google Shape;1995;p154"/>
              <p:cNvGrpSpPr/>
              <p:nvPr/>
            </p:nvGrpSpPr>
            <p:grpSpPr>
              <a:xfrm>
                <a:off x="195797" y="1603675"/>
                <a:ext cx="9029831" cy="407700"/>
                <a:chOff x="808422" y="3108700"/>
                <a:chExt cx="9029831" cy="407700"/>
              </a:xfrm>
            </p:grpSpPr>
            <p:sp>
              <p:nvSpPr>
                <p:cNvPr id="1996" name="Google Shape;1996;p154"/>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154"/>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154"/>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154"/>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154"/>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001" name="Google Shape;2001;p154"/>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2002" name="Google Shape;2002;p154"/>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2003" name="Google Shape;2003;p154"/>
              <p:cNvGrpSpPr/>
              <p:nvPr/>
            </p:nvGrpSpPr>
            <p:grpSpPr>
              <a:xfrm>
                <a:off x="3457538" y="598176"/>
                <a:ext cx="884885" cy="1413276"/>
                <a:chOff x="3236150" y="60682"/>
                <a:chExt cx="2229492" cy="3560785"/>
              </a:xfrm>
            </p:grpSpPr>
            <p:pic>
              <p:nvPicPr>
                <p:cNvPr id="2004" name="Google Shape;2004;p154"/>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2005" name="Google Shape;2005;p154"/>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2006" name="Google Shape;2006;p154"/>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2007" name="Google Shape;2007;p154"/>
            <p:cNvSpPr txBox="1"/>
            <p:nvPr/>
          </p:nvSpPr>
          <p:spPr>
            <a:xfrm>
              <a:off x="90666" y="1652979"/>
              <a:ext cx="16248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chemeClr val="lt1"/>
                  </a:solidFill>
                </a:rPr>
                <a:t>decreased</a:t>
              </a:r>
              <a:endParaRPr sz="1900">
                <a:solidFill>
                  <a:schemeClr val="lt1"/>
                </a:solidFill>
              </a:endParaRPr>
            </a:p>
          </p:txBody>
        </p:sp>
        <p:sp>
          <p:nvSpPr>
            <p:cNvPr id="2008" name="Google Shape;2008;p154"/>
            <p:cNvSpPr txBox="1"/>
            <p:nvPr/>
          </p:nvSpPr>
          <p:spPr>
            <a:xfrm>
              <a:off x="4054876" y="1646427"/>
              <a:ext cx="16248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chemeClr val="lt1"/>
                  </a:solidFill>
                </a:rPr>
                <a:t>increased</a:t>
              </a:r>
              <a:endParaRPr sz="1700">
                <a:solidFill>
                  <a:schemeClr val="lt1"/>
                </a:solidFill>
              </a:endParaRPr>
            </a:p>
          </p:txBody>
        </p:sp>
      </p:grpSp>
      <p:sp>
        <p:nvSpPr>
          <p:cNvPr id="2009" name="Google Shape;2009;p154"/>
          <p:cNvSpPr txBox="1"/>
          <p:nvPr/>
        </p:nvSpPr>
        <p:spPr>
          <a:xfrm>
            <a:off x="350800" y="1861788"/>
            <a:ext cx="43395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800">
                <a:solidFill>
                  <a:srgbClr val="333333"/>
                </a:solidFill>
              </a:rPr>
              <a:t>Mediterranean diet</a:t>
            </a:r>
            <a:endParaRPr sz="4000"/>
          </a:p>
        </p:txBody>
      </p:sp>
      <p:pic>
        <p:nvPicPr>
          <p:cNvPr id="2010" name="Google Shape;2010;p154"/>
          <p:cNvPicPr preferRelativeResize="0"/>
          <p:nvPr/>
        </p:nvPicPr>
        <p:blipFill rotWithShape="1">
          <a:blip r:embed="rId7">
            <a:alphaModFix/>
          </a:blip>
          <a:srcRect b="0" l="0" r="0" t="14449"/>
          <a:stretch/>
        </p:blipFill>
        <p:spPr>
          <a:xfrm>
            <a:off x="5135452" y="0"/>
            <a:ext cx="4008172" cy="5143500"/>
          </a:xfrm>
          <a:prstGeom prst="rect">
            <a:avLst/>
          </a:prstGeom>
          <a:noFill/>
          <a:ln>
            <a:noFill/>
          </a:ln>
        </p:spPr>
      </p:pic>
      <p:sp>
        <p:nvSpPr>
          <p:cNvPr id="2011" name="Google Shape;2011;p154"/>
          <p:cNvSpPr txBox="1"/>
          <p:nvPr/>
        </p:nvSpPr>
        <p:spPr>
          <a:xfrm>
            <a:off x="454250" y="2666738"/>
            <a:ext cx="4339500" cy="19395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SzPts val="1900"/>
              <a:buChar char="●"/>
            </a:pPr>
            <a:r>
              <a:rPr lang="en" sz="1900">
                <a:solidFill>
                  <a:srgbClr val="333333"/>
                </a:solidFill>
              </a:rPr>
              <a:t>decreased risk of dementia</a:t>
            </a:r>
            <a:endParaRPr sz="1900">
              <a:solidFill>
                <a:srgbClr val="333333"/>
              </a:solidFill>
            </a:endParaRPr>
          </a:p>
          <a:p>
            <a:pPr indent="-349250" lvl="0" marL="457200" rtl="0" algn="l">
              <a:spcBef>
                <a:spcPts val="0"/>
              </a:spcBef>
              <a:spcAft>
                <a:spcPts val="0"/>
              </a:spcAft>
              <a:buClr>
                <a:srgbClr val="333333"/>
              </a:buClr>
              <a:buSzPts val="1900"/>
              <a:buChar char="●"/>
            </a:pPr>
            <a:r>
              <a:rPr lang="en" sz="1900">
                <a:solidFill>
                  <a:srgbClr val="333333"/>
                </a:solidFill>
              </a:rPr>
              <a:t>less accumulation of cerebral β-amyloid</a:t>
            </a:r>
            <a:endParaRPr sz="1900">
              <a:solidFill>
                <a:srgbClr val="333333"/>
              </a:solidFill>
            </a:endParaRPr>
          </a:p>
          <a:p>
            <a:pPr indent="-349250" lvl="0" marL="457200" rtl="0" algn="l">
              <a:spcBef>
                <a:spcPts val="0"/>
              </a:spcBef>
              <a:spcAft>
                <a:spcPts val="0"/>
              </a:spcAft>
              <a:buClr>
                <a:srgbClr val="333333"/>
              </a:buClr>
              <a:buSzPts val="1900"/>
              <a:buChar char="●"/>
            </a:pPr>
            <a:r>
              <a:rPr lang="en" sz="1900">
                <a:solidFill>
                  <a:srgbClr val="333333"/>
                </a:solidFill>
              </a:rPr>
              <a:t>less decrease brain volume over 3 years</a:t>
            </a:r>
            <a:endParaRPr sz="1900">
              <a:solidFill>
                <a:srgbClr val="333333"/>
              </a:solidFill>
            </a:endParaRPr>
          </a:p>
          <a:p>
            <a:pPr indent="0" lvl="0" marL="0" rtl="0" algn="l">
              <a:spcBef>
                <a:spcPts val="0"/>
              </a:spcBef>
              <a:spcAft>
                <a:spcPts val="0"/>
              </a:spcAft>
              <a:buNone/>
            </a:pPr>
            <a:r>
              <a:t/>
            </a:r>
            <a:endParaRPr sz="1900">
              <a:solidFill>
                <a:srgbClr val="333333"/>
              </a:solidFill>
            </a:endParaRPr>
          </a:p>
        </p:txBody>
      </p:sp>
      <p:sp>
        <p:nvSpPr>
          <p:cNvPr id="2012" name="Google Shape;2012;p154"/>
          <p:cNvSpPr/>
          <p:nvPr/>
        </p:nvSpPr>
        <p:spPr>
          <a:xfrm>
            <a:off x="995550" y="1056013"/>
            <a:ext cx="647650" cy="633075"/>
          </a:xfrm>
          <a:prstGeom prst="flowChartExtract">
            <a:avLst/>
          </a:prstGeom>
          <a:solidFill>
            <a:srgbClr val="00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6" name="Shape 2016"/>
        <p:cNvGrpSpPr/>
        <p:nvPr/>
      </p:nvGrpSpPr>
      <p:grpSpPr>
        <a:xfrm>
          <a:off x="0" y="0"/>
          <a:ext cx="0" cy="0"/>
          <a:chOff x="0" y="0"/>
          <a:chExt cx="0" cy="0"/>
        </a:xfrm>
      </p:grpSpPr>
      <p:sp>
        <p:nvSpPr>
          <p:cNvPr id="2017" name="Google Shape;2017;p155"/>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2018" name="Google Shape;2018;p155"/>
          <p:cNvSpPr txBox="1"/>
          <p:nvPr/>
        </p:nvSpPr>
        <p:spPr>
          <a:xfrm>
            <a:off x="-497750" y="2290188"/>
            <a:ext cx="43395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900">
                <a:solidFill>
                  <a:srgbClr val="333333"/>
                </a:solidFill>
              </a:rPr>
              <a:t>MIND diet</a:t>
            </a:r>
            <a:endParaRPr sz="4100"/>
          </a:p>
        </p:txBody>
      </p:sp>
      <p:grpSp>
        <p:nvGrpSpPr>
          <p:cNvPr id="2019" name="Google Shape;2019;p155"/>
          <p:cNvGrpSpPr/>
          <p:nvPr/>
        </p:nvGrpSpPr>
        <p:grpSpPr>
          <a:xfrm>
            <a:off x="57085" y="574436"/>
            <a:ext cx="9046155" cy="1473821"/>
            <a:chOff x="57085" y="574436"/>
            <a:chExt cx="9046155" cy="1473821"/>
          </a:xfrm>
        </p:grpSpPr>
        <p:grpSp>
          <p:nvGrpSpPr>
            <p:cNvPr id="2020" name="Google Shape;2020;p155"/>
            <p:cNvGrpSpPr/>
            <p:nvPr/>
          </p:nvGrpSpPr>
          <p:grpSpPr>
            <a:xfrm>
              <a:off x="57085" y="574436"/>
              <a:ext cx="9029831" cy="1413541"/>
              <a:chOff x="195797" y="597911"/>
              <a:chExt cx="9029831" cy="1413541"/>
            </a:xfrm>
          </p:grpSpPr>
          <p:grpSp>
            <p:nvGrpSpPr>
              <p:cNvPr id="2021" name="Google Shape;2021;p155"/>
              <p:cNvGrpSpPr/>
              <p:nvPr/>
            </p:nvGrpSpPr>
            <p:grpSpPr>
              <a:xfrm>
                <a:off x="195797" y="1603675"/>
                <a:ext cx="9029831" cy="407700"/>
                <a:chOff x="808422" y="3108700"/>
                <a:chExt cx="9029831" cy="407700"/>
              </a:xfrm>
            </p:grpSpPr>
            <p:sp>
              <p:nvSpPr>
                <p:cNvPr id="2022" name="Google Shape;2022;p155"/>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155"/>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155"/>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155"/>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155"/>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027" name="Google Shape;2027;p155"/>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2028" name="Google Shape;2028;p155"/>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2029" name="Google Shape;2029;p155"/>
              <p:cNvGrpSpPr/>
              <p:nvPr/>
            </p:nvGrpSpPr>
            <p:grpSpPr>
              <a:xfrm>
                <a:off x="3457538" y="598176"/>
                <a:ext cx="884885" cy="1413276"/>
                <a:chOff x="3236150" y="60682"/>
                <a:chExt cx="2229492" cy="3560785"/>
              </a:xfrm>
            </p:grpSpPr>
            <p:pic>
              <p:nvPicPr>
                <p:cNvPr id="2030" name="Google Shape;2030;p155"/>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2031" name="Google Shape;2031;p155"/>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2032" name="Google Shape;2032;p155"/>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2033" name="Google Shape;2033;p155"/>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2034" name="Google Shape;2034;p155"/>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grpSp>
      <p:pic>
        <p:nvPicPr>
          <p:cNvPr id="2035" name="Google Shape;2035;p155"/>
          <p:cNvPicPr preferRelativeResize="0"/>
          <p:nvPr/>
        </p:nvPicPr>
        <p:blipFill rotWithShape="1">
          <a:blip r:embed="rId7">
            <a:alphaModFix/>
          </a:blip>
          <a:srcRect b="0" l="0" r="0" t="18280"/>
          <a:stretch/>
        </p:blipFill>
        <p:spPr>
          <a:xfrm>
            <a:off x="5326450" y="2048250"/>
            <a:ext cx="3743175" cy="3058950"/>
          </a:xfrm>
          <a:prstGeom prst="rect">
            <a:avLst/>
          </a:prstGeom>
          <a:noFill/>
          <a:ln>
            <a:noFill/>
          </a:ln>
        </p:spPr>
      </p:pic>
      <p:sp>
        <p:nvSpPr>
          <p:cNvPr id="2036" name="Google Shape;2036;p155"/>
          <p:cNvSpPr txBox="1"/>
          <p:nvPr/>
        </p:nvSpPr>
        <p:spPr>
          <a:xfrm>
            <a:off x="413475" y="3075288"/>
            <a:ext cx="4339500" cy="19086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en" sz="1800">
                <a:solidFill>
                  <a:srgbClr val="333333"/>
                </a:solidFill>
              </a:rPr>
              <a:t>m</a:t>
            </a:r>
            <a:r>
              <a:rPr lang="en" sz="1800">
                <a:solidFill>
                  <a:srgbClr val="333333"/>
                </a:solidFill>
              </a:rPr>
              <a:t>odified mediterranean diet by allocating separate </a:t>
            </a:r>
            <a:r>
              <a:rPr lang="en" sz="1800">
                <a:solidFill>
                  <a:srgbClr val="333333"/>
                </a:solidFill>
              </a:rPr>
              <a:t>categories</a:t>
            </a:r>
            <a:r>
              <a:rPr lang="en" sz="1800">
                <a:solidFill>
                  <a:srgbClr val="333333"/>
                </a:solidFill>
              </a:rPr>
              <a:t> for green leafy vegetables and berries, fruit not included, and less fish</a:t>
            </a:r>
            <a:endParaRPr sz="1800">
              <a:solidFill>
                <a:srgbClr val="333333"/>
              </a:solidFill>
            </a:endParaRPr>
          </a:p>
          <a:p>
            <a:pPr indent="0" lvl="0" marL="457200" rtl="0" algn="l">
              <a:spcBef>
                <a:spcPts val="0"/>
              </a:spcBef>
              <a:spcAft>
                <a:spcPts val="0"/>
              </a:spcAft>
              <a:buNone/>
            </a:pPr>
            <a:r>
              <a:t/>
            </a:r>
            <a:endParaRPr sz="1800">
              <a:solidFill>
                <a:srgbClr val="333333"/>
              </a:solidFill>
            </a:endParaRPr>
          </a:p>
          <a:p>
            <a:pPr indent="0" lvl="0" marL="0" rtl="0" algn="l">
              <a:spcBef>
                <a:spcPts val="0"/>
              </a:spcBef>
              <a:spcAft>
                <a:spcPts val="0"/>
              </a:spcAft>
              <a:buNone/>
            </a:pPr>
            <a:r>
              <a:t/>
            </a:r>
            <a:endParaRPr sz="2200">
              <a:solidFill>
                <a:srgbClr val="333333"/>
              </a:solidFill>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0" name="Shape 2040"/>
        <p:cNvGrpSpPr/>
        <p:nvPr/>
      </p:nvGrpSpPr>
      <p:grpSpPr>
        <a:xfrm>
          <a:off x="0" y="0"/>
          <a:ext cx="0" cy="0"/>
          <a:chOff x="0" y="0"/>
          <a:chExt cx="0" cy="0"/>
        </a:xfrm>
      </p:grpSpPr>
      <p:sp>
        <p:nvSpPr>
          <p:cNvPr id="2041" name="Google Shape;2041;p156"/>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grpSp>
        <p:nvGrpSpPr>
          <p:cNvPr id="2042" name="Google Shape;2042;p156"/>
          <p:cNvGrpSpPr/>
          <p:nvPr/>
        </p:nvGrpSpPr>
        <p:grpSpPr>
          <a:xfrm>
            <a:off x="57085" y="574436"/>
            <a:ext cx="9046155" cy="1473821"/>
            <a:chOff x="57085" y="574436"/>
            <a:chExt cx="9046155" cy="1473821"/>
          </a:xfrm>
        </p:grpSpPr>
        <p:grpSp>
          <p:nvGrpSpPr>
            <p:cNvPr id="2043" name="Google Shape;2043;p156"/>
            <p:cNvGrpSpPr/>
            <p:nvPr/>
          </p:nvGrpSpPr>
          <p:grpSpPr>
            <a:xfrm>
              <a:off x="57085" y="574436"/>
              <a:ext cx="9029831" cy="1413541"/>
              <a:chOff x="195797" y="597911"/>
              <a:chExt cx="9029831" cy="1413541"/>
            </a:xfrm>
          </p:grpSpPr>
          <p:grpSp>
            <p:nvGrpSpPr>
              <p:cNvPr id="2044" name="Google Shape;2044;p156"/>
              <p:cNvGrpSpPr/>
              <p:nvPr/>
            </p:nvGrpSpPr>
            <p:grpSpPr>
              <a:xfrm>
                <a:off x="195797" y="1603675"/>
                <a:ext cx="9029831" cy="407700"/>
                <a:chOff x="808422" y="3108700"/>
                <a:chExt cx="9029831" cy="407700"/>
              </a:xfrm>
            </p:grpSpPr>
            <p:sp>
              <p:nvSpPr>
                <p:cNvPr id="2045" name="Google Shape;2045;p156"/>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156"/>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156"/>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156"/>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156"/>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050" name="Google Shape;2050;p156"/>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2051" name="Google Shape;2051;p156"/>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2052" name="Google Shape;2052;p156"/>
              <p:cNvGrpSpPr/>
              <p:nvPr/>
            </p:nvGrpSpPr>
            <p:grpSpPr>
              <a:xfrm>
                <a:off x="3457538" y="598176"/>
                <a:ext cx="884885" cy="1413276"/>
                <a:chOff x="3236150" y="60682"/>
                <a:chExt cx="2229492" cy="3560785"/>
              </a:xfrm>
            </p:grpSpPr>
            <p:pic>
              <p:nvPicPr>
                <p:cNvPr id="2053" name="Google Shape;2053;p156"/>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2054" name="Google Shape;2054;p156"/>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2055" name="Google Shape;2055;p156"/>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2056" name="Google Shape;2056;p156"/>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2057" name="Google Shape;2057;p156"/>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grpSp>
      <p:sp>
        <p:nvSpPr>
          <p:cNvPr id="2058" name="Google Shape;2058;p156"/>
          <p:cNvSpPr/>
          <p:nvPr/>
        </p:nvSpPr>
        <p:spPr>
          <a:xfrm>
            <a:off x="1732650" y="1717013"/>
            <a:ext cx="647650" cy="633075"/>
          </a:xfrm>
          <a:prstGeom prst="flowChartExtract">
            <a:avLst/>
          </a:prstGeom>
          <a:solidFill>
            <a:srgbClr val="00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59" name="Google Shape;2059;p156"/>
          <p:cNvPicPr preferRelativeResize="0"/>
          <p:nvPr/>
        </p:nvPicPr>
        <p:blipFill rotWithShape="1">
          <a:blip r:embed="rId7">
            <a:alphaModFix/>
          </a:blip>
          <a:srcRect b="0" l="0" r="0" t="18280"/>
          <a:stretch/>
        </p:blipFill>
        <p:spPr>
          <a:xfrm>
            <a:off x="5326450" y="2048250"/>
            <a:ext cx="3743175" cy="3058950"/>
          </a:xfrm>
          <a:prstGeom prst="rect">
            <a:avLst/>
          </a:prstGeom>
          <a:noFill/>
          <a:ln>
            <a:noFill/>
          </a:ln>
        </p:spPr>
      </p:pic>
      <p:sp>
        <p:nvSpPr>
          <p:cNvPr id="2060" name="Google Shape;2060;p156"/>
          <p:cNvSpPr txBox="1"/>
          <p:nvPr/>
        </p:nvSpPr>
        <p:spPr>
          <a:xfrm>
            <a:off x="413475" y="3075288"/>
            <a:ext cx="4339500" cy="21858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en" sz="1800">
                <a:solidFill>
                  <a:srgbClr val="333333"/>
                </a:solidFill>
              </a:rPr>
              <a:t>modified mediterranean diet by allocating separate categories for green leafy vegetables and berries, fruit not included, and less fish</a:t>
            </a:r>
            <a:endParaRPr sz="1800">
              <a:solidFill>
                <a:srgbClr val="333333"/>
              </a:solidFill>
            </a:endParaRPr>
          </a:p>
          <a:p>
            <a:pPr indent="-342900" lvl="0" marL="457200" rtl="0" algn="l">
              <a:spcBef>
                <a:spcPts val="0"/>
              </a:spcBef>
              <a:spcAft>
                <a:spcPts val="0"/>
              </a:spcAft>
              <a:buSzPts val="1800"/>
              <a:buChar char="●"/>
            </a:pPr>
            <a:r>
              <a:rPr lang="en" sz="1800">
                <a:solidFill>
                  <a:srgbClr val="333333"/>
                </a:solidFill>
              </a:rPr>
              <a:t>same or better decreased risk vs mediterranean diet</a:t>
            </a:r>
            <a:endParaRPr sz="1800">
              <a:solidFill>
                <a:srgbClr val="333333"/>
              </a:solidFill>
            </a:endParaRPr>
          </a:p>
          <a:p>
            <a:pPr indent="0" lvl="0" marL="0" rtl="0" algn="l">
              <a:spcBef>
                <a:spcPts val="0"/>
              </a:spcBef>
              <a:spcAft>
                <a:spcPts val="0"/>
              </a:spcAft>
              <a:buNone/>
            </a:pPr>
            <a:r>
              <a:t/>
            </a:r>
            <a:endParaRPr sz="2200">
              <a:solidFill>
                <a:srgbClr val="333333"/>
              </a:solidFill>
            </a:endParaRPr>
          </a:p>
        </p:txBody>
      </p:sp>
      <p:sp>
        <p:nvSpPr>
          <p:cNvPr id="2061" name="Google Shape;2061;p156"/>
          <p:cNvSpPr txBox="1"/>
          <p:nvPr/>
        </p:nvSpPr>
        <p:spPr>
          <a:xfrm>
            <a:off x="-497750" y="2290188"/>
            <a:ext cx="43395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900">
                <a:solidFill>
                  <a:srgbClr val="333333"/>
                </a:solidFill>
              </a:rPr>
              <a:t>MIND diet</a:t>
            </a:r>
            <a:endParaRPr sz="4100"/>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5" name="Shape 2065"/>
        <p:cNvGrpSpPr/>
        <p:nvPr/>
      </p:nvGrpSpPr>
      <p:grpSpPr>
        <a:xfrm>
          <a:off x="0" y="0"/>
          <a:ext cx="0" cy="0"/>
          <a:chOff x="0" y="0"/>
          <a:chExt cx="0" cy="0"/>
        </a:xfrm>
      </p:grpSpPr>
      <p:sp>
        <p:nvSpPr>
          <p:cNvPr id="2066" name="Google Shape;2066;p157"/>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grpSp>
        <p:nvGrpSpPr>
          <p:cNvPr id="2067" name="Google Shape;2067;p157"/>
          <p:cNvGrpSpPr/>
          <p:nvPr/>
        </p:nvGrpSpPr>
        <p:grpSpPr>
          <a:xfrm>
            <a:off x="57085" y="574436"/>
            <a:ext cx="9046155" cy="1473821"/>
            <a:chOff x="57085" y="574436"/>
            <a:chExt cx="9046155" cy="1473821"/>
          </a:xfrm>
        </p:grpSpPr>
        <p:grpSp>
          <p:nvGrpSpPr>
            <p:cNvPr id="2068" name="Google Shape;2068;p157"/>
            <p:cNvGrpSpPr/>
            <p:nvPr/>
          </p:nvGrpSpPr>
          <p:grpSpPr>
            <a:xfrm>
              <a:off x="57085" y="574436"/>
              <a:ext cx="9029831" cy="1413541"/>
              <a:chOff x="195797" y="597911"/>
              <a:chExt cx="9029831" cy="1413541"/>
            </a:xfrm>
          </p:grpSpPr>
          <p:grpSp>
            <p:nvGrpSpPr>
              <p:cNvPr id="2069" name="Google Shape;2069;p157"/>
              <p:cNvGrpSpPr/>
              <p:nvPr/>
            </p:nvGrpSpPr>
            <p:grpSpPr>
              <a:xfrm>
                <a:off x="195797" y="1603675"/>
                <a:ext cx="9029831" cy="407700"/>
                <a:chOff x="808422" y="3108700"/>
                <a:chExt cx="9029831" cy="407700"/>
              </a:xfrm>
            </p:grpSpPr>
            <p:sp>
              <p:nvSpPr>
                <p:cNvPr id="2070" name="Google Shape;2070;p157"/>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157"/>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157"/>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157"/>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157"/>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075" name="Google Shape;2075;p157"/>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2076" name="Google Shape;2076;p157"/>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2077" name="Google Shape;2077;p157"/>
              <p:cNvGrpSpPr/>
              <p:nvPr/>
            </p:nvGrpSpPr>
            <p:grpSpPr>
              <a:xfrm>
                <a:off x="3457538" y="598176"/>
                <a:ext cx="884885" cy="1413276"/>
                <a:chOff x="3236150" y="60682"/>
                <a:chExt cx="2229492" cy="3560785"/>
              </a:xfrm>
            </p:grpSpPr>
            <p:pic>
              <p:nvPicPr>
                <p:cNvPr id="2078" name="Google Shape;2078;p157"/>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2079" name="Google Shape;2079;p157"/>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2080" name="Google Shape;2080;p157"/>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2081" name="Google Shape;2081;p157"/>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2082" name="Google Shape;2082;p157"/>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grpSp>
      <p:sp>
        <p:nvSpPr>
          <p:cNvPr id="2083" name="Google Shape;2083;p157"/>
          <p:cNvSpPr/>
          <p:nvPr/>
        </p:nvSpPr>
        <p:spPr>
          <a:xfrm>
            <a:off x="1732650" y="1717013"/>
            <a:ext cx="647650" cy="633075"/>
          </a:xfrm>
          <a:prstGeom prst="flowChartExtract">
            <a:avLst/>
          </a:prstGeom>
          <a:solidFill>
            <a:srgbClr val="00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84" name="Google Shape;2084;p157"/>
          <p:cNvPicPr preferRelativeResize="0"/>
          <p:nvPr/>
        </p:nvPicPr>
        <p:blipFill rotWithShape="1">
          <a:blip r:embed="rId7">
            <a:alphaModFix/>
          </a:blip>
          <a:srcRect b="0" l="0" r="0" t="18280"/>
          <a:stretch/>
        </p:blipFill>
        <p:spPr>
          <a:xfrm>
            <a:off x="5326450" y="2048250"/>
            <a:ext cx="3743175" cy="3058950"/>
          </a:xfrm>
          <a:prstGeom prst="rect">
            <a:avLst/>
          </a:prstGeom>
          <a:noFill/>
          <a:ln>
            <a:noFill/>
          </a:ln>
        </p:spPr>
      </p:pic>
      <p:sp>
        <p:nvSpPr>
          <p:cNvPr id="2085" name="Google Shape;2085;p157"/>
          <p:cNvSpPr txBox="1"/>
          <p:nvPr/>
        </p:nvSpPr>
        <p:spPr>
          <a:xfrm>
            <a:off x="1853725" y="2806750"/>
            <a:ext cx="30873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Among specific diets, the evidence is strongest for preventative roles of the Mediterranean diet and MIND diet (Beversdorf, Crosby, Shenker, 2023).</a:t>
            </a:r>
            <a:endParaRPr sz="1800"/>
          </a:p>
        </p:txBody>
      </p:sp>
      <p:pic>
        <p:nvPicPr>
          <p:cNvPr id="2086" name="Google Shape;2086;p157"/>
          <p:cNvPicPr preferRelativeResize="0"/>
          <p:nvPr/>
        </p:nvPicPr>
        <p:blipFill>
          <a:blip r:embed="rId8">
            <a:alphaModFix/>
          </a:blip>
          <a:stretch>
            <a:fillRect/>
          </a:stretch>
        </p:blipFill>
        <p:spPr>
          <a:xfrm>
            <a:off x="824098" y="2935600"/>
            <a:ext cx="944376" cy="1115923"/>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0" name="Shape 2090"/>
        <p:cNvGrpSpPr/>
        <p:nvPr/>
      </p:nvGrpSpPr>
      <p:grpSpPr>
        <a:xfrm>
          <a:off x="0" y="0"/>
          <a:ext cx="0" cy="0"/>
          <a:chOff x="0" y="0"/>
          <a:chExt cx="0" cy="0"/>
        </a:xfrm>
      </p:grpSpPr>
      <p:sp>
        <p:nvSpPr>
          <p:cNvPr id="2091" name="Google Shape;2091;p158"/>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grpSp>
        <p:nvGrpSpPr>
          <p:cNvPr id="2092" name="Google Shape;2092;p158"/>
          <p:cNvGrpSpPr/>
          <p:nvPr/>
        </p:nvGrpSpPr>
        <p:grpSpPr>
          <a:xfrm>
            <a:off x="57085" y="574436"/>
            <a:ext cx="9046155" cy="1473821"/>
            <a:chOff x="57085" y="574436"/>
            <a:chExt cx="9046155" cy="1473821"/>
          </a:xfrm>
        </p:grpSpPr>
        <p:grpSp>
          <p:nvGrpSpPr>
            <p:cNvPr id="2093" name="Google Shape;2093;p158"/>
            <p:cNvGrpSpPr/>
            <p:nvPr/>
          </p:nvGrpSpPr>
          <p:grpSpPr>
            <a:xfrm>
              <a:off x="57085" y="574436"/>
              <a:ext cx="9029831" cy="1413541"/>
              <a:chOff x="195797" y="597911"/>
              <a:chExt cx="9029831" cy="1413541"/>
            </a:xfrm>
          </p:grpSpPr>
          <p:grpSp>
            <p:nvGrpSpPr>
              <p:cNvPr id="2094" name="Google Shape;2094;p158"/>
              <p:cNvGrpSpPr/>
              <p:nvPr/>
            </p:nvGrpSpPr>
            <p:grpSpPr>
              <a:xfrm>
                <a:off x="195797" y="1603675"/>
                <a:ext cx="9029831" cy="407700"/>
                <a:chOff x="808422" y="3108700"/>
                <a:chExt cx="9029831" cy="407700"/>
              </a:xfrm>
            </p:grpSpPr>
            <p:sp>
              <p:nvSpPr>
                <p:cNvPr id="2095" name="Google Shape;2095;p158"/>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158"/>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158"/>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158"/>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158"/>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100" name="Google Shape;2100;p158"/>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2101" name="Google Shape;2101;p158"/>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2102" name="Google Shape;2102;p158"/>
              <p:cNvGrpSpPr/>
              <p:nvPr/>
            </p:nvGrpSpPr>
            <p:grpSpPr>
              <a:xfrm>
                <a:off x="3457538" y="598176"/>
                <a:ext cx="884885" cy="1413276"/>
                <a:chOff x="3236150" y="60682"/>
                <a:chExt cx="2229492" cy="3560785"/>
              </a:xfrm>
            </p:grpSpPr>
            <p:pic>
              <p:nvPicPr>
                <p:cNvPr id="2103" name="Google Shape;2103;p158"/>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2104" name="Google Shape;2104;p158"/>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2105" name="Google Shape;2105;p158"/>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2106" name="Google Shape;2106;p158"/>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2107" name="Google Shape;2107;p158"/>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grpSp>
      <p:sp>
        <p:nvSpPr>
          <p:cNvPr id="2108" name="Google Shape;2108;p158"/>
          <p:cNvSpPr txBox="1"/>
          <p:nvPr/>
        </p:nvSpPr>
        <p:spPr>
          <a:xfrm>
            <a:off x="605375" y="2218400"/>
            <a:ext cx="4048500" cy="103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500">
                <a:solidFill>
                  <a:srgbClr val="333333"/>
                </a:solidFill>
              </a:rPr>
              <a:t>Olive Oil</a:t>
            </a:r>
            <a:endParaRPr sz="5700"/>
          </a:p>
        </p:txBody>
      </p:sp>
      <p:pic>
        <p:nvPicPr>
          <p:cNvPr id="2109" name="Google Shape;2109;p158"/>
          <p:cNvPicPr preferRelativeResize="0"/>
          <p:nvPr/>
        </p:nvPicPr>
        <p:blipFill rotWithShape="1">
          <a:blip r:embed="rId7">
            <a:alphaModFix/>
          </a:blip>
          <a:srcRect b="6522" l="33945" r="35162" t="8327"/>
          <a:stretch/>
        </p:blipFill>
        <p:spPr>
          <a:xfrm>
            <a:off x="5039075" y="2145525"/>
            <a:ext cx="1115349" cy="2858976"/>
          </a:xfrm>
          <a:prstGeom prst="rect">
            <a:avLst/>
          </a:prstGeom>
          <a:noFill/>
          <a:ln>
            <a:noFill/>
          </a:ln>
        </p:spPr>
      </p:pic>
      <p:pic>
        <p:nvPicPr>
          <p:cNvPr id="2110" name="Google Shape;2110;p158"/>
          <p:cNvPicPr preferRelativeResize="0"/>
          <p:nvPr/>
        </p:nvPicPr>
        <p:blipFill>
          <a:blip r:embed="rId8">
            <a:alphaModFix/>
          </a:blip>
          <a:stretch>
            <a:fillRect/>
          </a:stretch>
        </p:blipFill>
        <p:spPr>
          <a:xfrm>
            <a:off x="6233500" y="2505825"/>
            <a:ext cx="2786525" cy="2322100"/>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4" name="Shape 2114"/>
        <p:cNvGrpSpPr/>
        <p:nvPr/>
      </p:nvGrpSpPr>
      <p:grpSpPr>
        <a:xfrm>
          <a:off x="0" y="0"/>
          <a:ext cx="0" cy="0"/>
          <a:chOff x="0" y="0"/>
          <a:chExt cx="0" cy="0"/>
        </a:xfrm>
      </p:grpSpPr>
      <p:sp>
        <p:nvSpPr>
          <p:cNvPr id="2115" name="Google Shape;2115;p159"/>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grpSp>
        <p:nvGrpSpPr>
          <p:cNvPr id="2116" name="Google Shape;2116;p159"/>
          <p:cNvGrpSpPr/>
          <p:nvPr/>
        </p:nvGrpSpPr>
        <p:grpSpPr>
          <a:xfrm>
            <a:off x="57085" y="574436"/>
            <a:ext cx="9046155" cy="1473821"/>
            <a:chOff x="57085" y="574436"/>
            <a:chExt cx="9046155" cy="1473821"/>
          </a:xfrm>
        </p:grpSpPr>
        <p:grpSp>
          <p:nvGrpSpPr>
            <p:cNvPr id="2117" name="Google Shape;2117;p159"/>
            <p:cNvGrpSpPr/>
            <p:nvPr/>
          </p:nvGrpSpPr>
          <p:grpSpPr>
            <a:xfrm>
              <a:off x="57085" y="574436"/>
              <a:ext cx="9029831" cy="1413541"/>
              <a:chOff x="195797" y="597911"/>
              <a:chExt cx="9029831" cy="1413541"/>
            </a:xfrm>
          </p:grpSpPr>
          <p:grpSp>
            <p:nvGrpSpPr>
              <p:cNvPr id="2118" name="Google Shape;2118;p159"/>
              <p:cNvGrpSpPr/>
              <p:nvPr/>
            </p:nvGrpSpPr>
            <p:grpSpPr>
              <a:xfrm>
                <a:off x="195797" y="1603675"/>
                <a:ext cx="9029831" cy="407700"/>
                <a:chOff x="808422" y="3108700"/>
                <a:chExt cx="9029831" cy="407700"/>
              </a:xfrm>
            </p:grpSpPr>
            <p:sp>
              <p:nvSpPr>
                <p:cNvPr id="2119" name="Google Shape;2119;p159"/>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159"/>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159"/>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159"/>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159"/>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124" name="Google Shape;2124;p159"/>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2125" name="Google Shape;2125;p159"/>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2126" name="Google Shape;2126;p159"/>
              <p:cNvGrpSpPr/>
              <p:nvPr/>
            </p:nvGrpSpPr>
            <p:grpSpPr>
              <a:xfrm>
                <a:off x="3457538" y="598176"/>
                <a:ext cx="884885" cy="1413276"/>
                <a:chOff x="3236150" y="60682"/>
                <a:chExt cx="2229492" cy="3560785"/>
              </a:xfrm>
            </p:grpSpPr>
            <p:pic>
              <p:nvPicPr>
                <p:cNvPr id="2127" name="Google Shape;2127;p159"/>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2128" name="Google Shape;2128;p159"/>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2129" name="Google Shape;2129;p159"/>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2130" name="Google Shape;2130;p159"/>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2131" name="Google Shape;2131;p159"/>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grpSp>
      <p:sp>
        <p:nvSpPr>
          <p:cNvPr id="2132" name="Google Shape;2132;p159"/>
          <p:cNvSpPr/>
          <p:nvPr/>
        </p:nvSpPr>
        <p:spPr>
          <a:xfrm>
            <a:off x="2156925" y="1657113"/>
            <a:ext cx="647650" cy="633075"/>
          </a:xfrm>
          <a:prstGeom prst="flowChartExtract">
            <a:avLst/>
          </a:prstGeom>
          <a:solidFill>
            <a:srgbClr val="00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159"/>
          <p:cNvSpPr txBox="1"/>
          <p:nvPr/>
        </p:nvSpPr>
        <p:spPr>
          <a:xfrm>
            <a:off x="504850" y="3095888"/>
            <a:ext cx="4339500" cy="19086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en" sz="1800">
                <a:solidFill>
                  <a:srgbClr val="333333"/>
                </a:solidFill>
              </a:rPr>
              <a:t>Associated with decreased risk of death from neurodegenerative diseases</a:t>
            </a:r>
            <a:endParaRPr sz="1800">
              <a:solidFill>
                <a:srgbClr val="333333"/>
              </a:solidFill>
            </a:endParaRPr>
          </a:p>
          <a:p>
            <a:pPr indent="-342900" lvl="0" marL="457200" rtl="0" algn="l">
              <a:spcBef>
                <a:spcPts val="0"/>
              </a:spcBef>
              <a:spcAft>
                <a:spcPts val="0"/>
              </a:spcAft>
              <a:buSzPts val="1800"/>
              <a:buChar char="●"/>
            </a:pPr>
            <a:r>
              <a:rPr lang="en" sz="1800">
                <a:solidFill>
                  <a:srgbClr val="333333"/>
                </a:solidFill>
              </a:rPr>
              <a:t>Better cognitive outcomes with MCI patients </a:t>
            </a:r>
            <a:endParaRPr sz="1800">
              <a:solidFill>
                <a:srgbClr val="333333"/>
              </a:solidFill>
            </a:endParaRPr>
          </a:p>
          <a:p>
            <a:pPr indent="0" lvl="0" marL="0" rtl="0" algn="l">
              <a:spcBef>
                <a:spcPts val="0"/>
              </a:spcBef>
              <a:spcAft>
                <a:spcPts val="0"/>
              </a:spcAft>
              <a:buNone/>
            </a:pPr>
            <a:r>
              <a:t/>
            </a:r>
            <a:endParaRPr sz="2200">
              <a:solidFill>
                <a:srgbClr val="333333"/>
              </a:solidFill>
            </a:endParaRPr>
          </a:p>
        </p:txBody>
      </p:sp>
      <p:sp>
        <p:nvSpPr>
          <p:cNvPr id="2134" name="Google Shape;2134;p159"/>
          <p:cNvSpPr txBox="1"/>
          <p:nvPr/>
        </p:nvSpPr>
        <p:spPr>
          <a:xfrm>
            <a:off x="-497750" y="2290188"/>
            <a:ext cx="43395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900">
                <a:solidFill>
                  <a:srgbClr val="333333"/>
                </a:solidFill>
              </a:rPr>
              <a:t>Olive Oil</a:t>
            </a:r>
            <a:endParaRPr sz="4100"/>
          </a:p>
        </p:txBody>
      </p:sp>
      <p:pic>
        <p:nvPicPr>
          <p:cNvPr id="2135" name="Google Shape;2135;p159"/>
          <p:cNvPicPr preferRelativeResize="0"/>
          <p:nvPr/>
        </p:nvPicPr>
        <p:blipFill rotWithShape="1">
          <a:blip r:embed="rId7">
            <a:alphaModFix/>
          </a:blip>
          <a:srcRect b="6522" l="33945" r="35162" t="8327"/>
          <a:stretch/>
        </p:blipFill>
        <p:spPr>
          <a:xfrm>
            <a:off x="5039075" y="2145525"/>
            <a:ext cx="1115349" cy="2858976"/>
          </a:xfrm>
          <a:prstGeom prst="rect">
            <a:avLst/>
          </a:prstGeom>
          <a:noFill/>
          <a:ln>
            <a:noFill/>
          </a:ln>
        </p:spPr>
      </p:pic>
      <p:pic>
        <p:nvPicPr>
          <p:cNvPr id="2136" name="Google Shape;2136;p159"/>
          <p:cNvPicPr preferRelativeResize="0"/>
          <p:nvPr/>
        </p:nvPicPr>
        <p:blipFill>
          <a:blip r:embed="rId8">
            <a:alphaModFix/>
          </a:blip>
          <a:stretch>
            <a:fillRect/>
          </a:stretch>
        </p:blipFill>
        <p:spPr>
          <a:xfrm>
            <a:off x="6233500" y="2505825"/>
            <a:ext cx="2786525" cy="2322100"/>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0" name="Shape 2140"/>
        <p:cNvGrpSpPr/>
        <p:nvPr/>
      </p:nvGrpSpPr>
      <p:grpSpPr>
        <a:xfrm>
          <a:off x="0" y="0"/>
          <a:ext cx="0" cy="0"/>
          <a:chOff x="0" y="0"/>
          <a:chExt cx="0" cy="0"/>
        </a:xfrm>
      </p:grpSpPr>
      <p:sp>
        <p:nvSpPr>
          <p:cNvPr id="2141" name="Google Shape;2141;p160"/>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2142" name="Google Shape;2142;p160"/>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2143" name="Google Shape;2143;p160"/>
          <p:cNvSpPr txBox="1"/>
          <p:nvPr/>
        </p:nvSpPr>
        <p:spPr>
          <a:xfrm>
            <a:off x="207650" y="1492188"/>
            <a:ext cx="42186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333333"/>
                </a:solidFill>
              </a:rPr>
              <a:t>Ketogenic diet</a:t>
            </a:r>
            <a:endParaRPr sz="5200"/>
          </a:p>
        </p:txBody>
      </p:sp>
      <p:grpSp>
        <p:nvGrpSpPr>
          <p:cNvPr id="2144" name="Google Shape;2144;p160"/>
          <p:cNvGrpSpPr/>
          <p:nvPr/>
        </p:nvGrpSpPr>
        <p:grpSpPr>
          <a:xfrm>
            <a:off x="1" y="665545"/>
            <a:ext cx="5264870" cy="826655"/>
            <a:chOff x="57076" y="1258145"/>
            <a:chExt cx="5264870" cy="826655"/>
          </a:xfrm>
        </p:grpSpPr>
        <p:grpSp>
          <p:nvGrpSpPr>
            <p:cNvPr id="2145" name="Google Shape;2145;p160"/>
            <p:cNvGrpSpPr/>
            <p:nvPr/>
          </p:nvGrpSpPr>
          <p:grpSpPr>
            <a:xfrm>
              <a:off x="57076" y="1258145"/>
              <a:ext cx="4662102" cy="729811"/>
              <a:chOff x="195797" y="597911"/>
              <a:chExt cx="9029831" cy="1413541"/>
            </a:xfrm>
          </p:grpSpPr>
          <p:grpSp>
            <p:nvGrpSpPr>
              <p:cNvPr id="2146" name="Google Shape;2146;p160"/>
              <p:cNvGrpSpPr/>
              <p:nvPr/>
            </p:nvGrpSpPr>
            <p:grpSpPr>
              <a:xfrm>
                <a:off x="195797" y="1603675"/>
                <a:ext cx="9029831" cy="407700"/>
                <a:chOff x="808422" y="3108700"/>
                <a:chExt cx="9029831" cy="407700"/>
              </a:xfrm>
            </p:grpSpPr>
            <p:sp>
              <p:nvSpPr>
                <p:cNvPr id="2147" name="Google Shape;2147;p160"/>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p160"/>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160"/>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0" name="Google Shape;2150;p160"/>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1" name="Google Shape;2151;p160"/>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152" name="Google Shape;2152;p160"/>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2153" name="Google Shape;2153;p160"/>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2154" name="Google Shape;2154;p160"/>
              <p:cNvGrpSpPr/>
              <p:nvPr/>
            </p:nvGrpSpPr>
            <p:grpSpPr>
              <a:xfrm>
                <a:off x="3457538" y="598176"/>
                <a:ext cx="884885" cy="1413276"/>
                <a:chOff x="3236150" y="60682"/>
                <a:chExt cx="2229492" cy="3560785"/>
              </a:xfrm>
            </p:grpSpPr>
            <p:pic>
              <p:nvPicPr>
                <p:cNvPr id="2155" name="Google Shape;2155;p160"/>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2156" name="Google Shape;2156;p160"/>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2157" name="Google Shape;2157;p160"/>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2158" name="Google Shape;2158;p160"/>
            <p:cNvSpPr txBox="1"/>
            <p:nvPr/>
          </p:nvSpPr>
          <p:spPr>
            <a:xfrm>
              <a:off x="61296" y="1662773"/>
              <a:ext cx="16248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lt1"/>
                  </a:solidFill>
                </a:rPr>
                <a:t>decreased</a:t>
              </a:r>
              <a:endParaRPr sz="1700">
                <a:solidFill>
                  <a:schemeClr val="lt1"/>
                </a:solidFill>
              </a:endParaRPr>
            </a:p>
          </p:txBody>
        </p:sp>
        <p:sp>
          <p:nvSpPr>
            <p:cNvPr id="2159" name="Google Shape;2159;p160"/>
            <p:cNvSpPr txBox="1"/>
            <p:nvPr/>
          </p:nvSpPr>
          <p:spPr>
            <a:xfrm>
              <a:off x="3697146" y="1669300"/>
              <a:ext cx="16248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lt1"/>
                  </a:solidFill>
                </a:rPr>
                <a:t>increased</a:t>
              </a:r>
              <a:endParaRPr sz="1700">
                <a:solidFill>
                  <a:schemeClr val="lt1"/>
                </a:solidFill>
              </a:endParaRPr>
            </a:p>
          </p:txBody>
        </p:sp>
      </p:grpSp>
      <p:pic>
        <p:nvPicPr>
          <p:cNvPr id="2160" name="Google Shape;2160;p160"/>
          <p:cNvPicPr preferRelativeResize="0"/>
          <p:nvPr/>
        </p:nvPicPr>
        <p:blipFill>
          <a:blip r:embed="rId7">
            <a:alphaModFix/>
          </a:blip>
          <a:stretch>
            <a:fillRect/>
          </a:stretch>
        </p:blipFill>
        <p:spPr>
          <a:xfrm>
            <a:off x="4702025" y="1201892"/>
            <a:ext cx="4218600" cy="2812407"/>
          </a:xfrm>
          <a:prstGeom prst="rect">
            <a:avLst/>
          </a:prstGeom>
          <a:noFill/>
          <a:ln>
            <a:noFill/>
          </a:ln>
        </p:spPr>
      </p:pic>
      <p:cxnSp>
        <p:nvCxnSpPr>
          <p:cNvPr id="2161" name="Google Shape;2161;p160"/>
          <p:cNvCxnSpPr/>
          <p:nvPr/>
        </p:nvCxnSpPr>
        <p:spPr>
          <a:xfrm rot="10800000">
            <a:off x="6448975" y="3072400"/>
            <a:ext cx="0" cy="1214100"/>
          </a:xfrm>
          <a:prstGeom prst="straightConnector1">
            <a:avLst/>
          </a:prstGeom>
          <a:noFill/>
          <a:ln cap="flat" cmpd="sng" w="9525">
            <a:solidFill>
              <a:srgbClr val="9900FF"/>
            </a:solidFill>
            <a:prstDash val="solid"/>
            <a:round/>
            <a:headEnd len="med" w="med" type="none"/>
            <a:tailEnd len="med" w="med" type="triangle"/>
          </a:ln>
        </p:spPr>
      </p:cxnSp>
      <p:sp>
        <p:nvSpPr>
          <p:cNvPr id="2162" name="Google Shape;2162;p160"/>
          <p:cNvSpPr txBox="1"/>
          <p:nvPr/>
        </p:nvSpPr>
        <p:spPr>
          <a:xfrm>
            <a:off x="5790225" y="4159175"/>
            <a:ext cx="37974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9900FF"/>
                </a:solidFill>
              </a:rPr>
              <a:t>that’s not cake</a:t>
            </a:r>
            <a:endParaRPr sz="1700">
              <a:solidFill>
                <a:srgbClr val="9900FF"/>
              </a:solidFill>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6" name="Shape 2166"/>
        <p:cNvGrpSpPr/>
        <p:nvPr/>
      </p:nvGrpSpPr>
      <p:grpSpPr>
        <a:xfrm>
          <a:off x="0" y="0"/>
          <a:ext cx="0" cy="0"/>
          <a:chOff x="0" y="0"/>
          <a:chExt cx="0" cy="0"/>
        </a:xfrm>
      </p:grpSpPr>
      <p:pic>
        <p:nvPicPr>
          <p:cNvPr id="2167" name="Google Shape;2167;p161"/>
          <p:cNvPicPr preferRelativeResize="0"/>
          <p:nvPr/>
        </p:nvPicPr>
        <p:blipFill rotWithShape="1">
          <a:blip r:embed="rId3">
            <a:alphaModFix/>
          </a:blip>
          <a:srcRect b="0" l="0" r="0" t="17046"/>
          <a:stretch/>
        </p:blipFill>
        <p:spPr>
          <a:xfrm>
            <a:off x="5136625" y="1011812"/>
            <a:ext cx="3905399" cy="3237987"/>
          </a:xfrm>
          <a:prstGeom prst="rect">
            <a:avLst/>
          </a:prstGeom>
          <a:noFill/>
          <a:ln>
            <a:noFill/>
          </a:ln>
        </p:spPr>
      </p:pic>
      <p:sp>
        <p:nvSpPr>
          <p:cNvPr id="2168" name="Google Shape;2168;p161"/>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2169" name="Google Shape;2169;p161"/>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2170" name="Google Shape;2170;p161"/>
          <p:cNvSpPr txBox="1"/>
          <p:nvPr/>
        </p:nvSpPr>
        <p:spPr>
          <a:xfrm>
            <a:off x="207650" y="1492188"/>
            <a:ext cx="42186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333333"/>
                </a:solidFill>
              </a:rPr>
              <a:t>Ketogenic diet</a:t>
            </a:r>
            <a:endParaRPr sz="5200"/>
          </a:p>
        </p:txBody>
      </p:sp>
      <p:grpSp>
        <p:nvGrpSpPr>
          <p:cNvPr id="2171" name="Google Shape;2171;p161"/>
          <p:cNvGrpSpPr/>
          <p:nvPr/>
        </p:nvGrpSpPr>
        <p:grpSpPr>
          <a:xfrm>
            <a:off x="1" y="665545"/>
            <a:ext cx="5264870" cy="826655"/>
            <a:chOff x="57076" y="1258145"/>
            <a:chExt cx="5264870" cy="826655"/>
          </a:xfrm>
        </p:grpSpPr>
        <p:grpSp>
          <p:nvGrpSpPr>
            <p:cNvPr id="2172" name="Google Shape;2172;p161"/>
            <p:cNvGrpSpPr/>
            <p:nvPr/>
          </p:nvGrpSpPr>
          <p:grpSpPr>
            <a:xfrm>
              <a:off x="57076" y="1258145"/>
              <a:ext cx="4662102" cy="729811"/>
              <a:chOff x="195797" y="597911"/>
              <a:chExt cx="9029831" cy="1413541"/>
            </a:xfrm>
          </p:grpSpPr>
          <p:grpSp>
            <p:nvGrpSpPr>
              <p:cNvPr id="2173" name="Google Shape;2173;p161"/>
              <p:cNvGrpSpPr/>
              <p:nvPr/>
            </p:nvGrpSpPr>
            <p:grpSpPr>
              <a:xfrm>
                <a:off x="195797" y="1603675"/>
                <a:ext cx="9029831" cy="407700"/>
                <a:chOff x="808422" y="3108700"/>
                <a:chExt cx="9029831" cy="407700"/>
              </a:xfrm>
            </p:grpSpPr>
            <p:sp>
              <p:nvSpPr>
                <p:cNvPr id="2174" name="Google Shape;2174;p161"/>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161"/>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161"/>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161"/>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161"/>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179" name="Google Shape;2179;p161"/>
              <p:cNvPicPr preferRelativeResize="0"/>
              <p:nvPr/>
            </p:nvPicPr>
            <p:blipFill>
              <a:blip r:embed="rId4">
                <a:alphaModFix/>
              </a:blip>
              <a:stretch>
                <a:fillRect/>
              </a:stretch>
            </p:blipFill>
            <p:spPr>
              <a:xfrm>
                <a:off x="1859850" y="612259"/>
                <a:ext cx="884975" cy="1385110"/>
              </a:xfrm>
              <a:prstGeom prst="rect">
                <a:avLst/>
              </a:prstGeom>
              <a:noFill/>
              <a:ln>
                <a:noFill/>
              </a:ln>
            </p:spPr>
          </p:pic>
          <p:pic>
            <p:nvPicPr>
              <p:cNvPr id="2180" name="Google Shape;2180;p161"/>
              <p:cNvPicPr preferRelativeResize="0"/>
              <p:nvPr/>
            </p:nvPicPr>
            <p:blipFill rotWithShape="1">
              <a:blip r:embed="rId5">
                <a:alphaModFix/>
              </a:blip>
              <a:srcRect b="0" l="0" r="0" t="0"/>
              <a:stretch/>
            </p:blipFill>
            <p:spPr>
              <a:xfrm>
                <a:off x="5014645" y="606292"/>
                <a:ext cx="884969" cy="1397023"/>
              </a:xfrm>
              <a:prstGeom prst="rect">
                <a:avLst/>
              </a:prstGeom>
              <a:noFill/>
              <a:ln>
                <a:noFill/>
              </a:ln>
            </p:spPr>
          </p:pic>
          <p:grpSp>
            <p:nvGrpSpPr>
              <p:cNvPr id="2181" name="Google Shape;2181;p161"/>
              <p:cNvGrpSpPr/>
              <p:nvPr/>
            </p:nvGrpSpPr>
            <p:grpSpPr>
              <a:xfrm>
                <a:off x="3457538" y="598176"/>
                <a:ext cx="884885" cy="1413276"/>
                <a:chOff x="3236150" y="60682"/>
                <a:chExt cx="2229492" cy="3560785"/>
              </a:xfrm>
            </p:grpSpPr>
            <p:pic>
              <p:nvPicPr>
                <p:cNvPr id="2182" name="Google Shape;2182;p161"/>
                <p:cNvPicPr preferRelativeResize="0"/>
                <p:nvPr/>
              </p:nvPicPr>
              <p:blipFill>
                <a:blip r:embed="rId4">
                  <a:alphaModFix/>
                </a:blip>
                <a:stretch>
                  <a:fillRect/>
                </a:stretch>
              </p:blipFill>
              <p:spPr>
                <a:xfrm>
                  <a:off x="3273600" y="190670"/>
                  <a:ext cx="2192042" cy="3430798"/>
                </a:xfrm>
                <a:prstGeom prst="rect">
                  <a:avLst/>
                </a:prstGeom>
                <a:noFill/>
                <a:ln>
                  <a:noFill/>
                </a:ln>
              </p:spPr>
            </p:pic>
            <p:pic>
              <p:nvPicPr>
                <p:cNvPr id="2183" name="Google Shape;2183;p161"/>
                <p:cNvPicPr preferRelativeResize="0"/>
                <p:nvPr/>
              </p:nvPicPr>
              <p:blipFill rotWithShape="1">
                <a:blip r:embed="rId6">
                  <a:alphaModFix/>
                </a:blip>
                <a:srcRect b="20267" l="0" r="0" t="0"/>
                <a:stretch/>
              </p:blipFill>
              <p:spPr>
                <a:xfrm>
                  <a:off x="3236150" y="60682"/>
                  <a:ext cx="2167950" cy="2735301"/>
                </a:xfrm>
                <a:prstGeom prst="rect">
                  <a:avLst/>
                </a:prstGeom>
                <a:noFill/>
                <a:ln>
                  <a:noFill/>
                </a:ln>
              </p:spPr>
            </p:pic>
          </p:grpSp>
          <p:pic>
            <p:nvPicPr>
              <p:cNvPr id="2184" name="Google Shape;2184;p161"/>
              <p:cNvPicPr preferRelativeResize="0"/>
              <p:nvPr/>
            </p:nvPicPr>
            <p:blipFill>
              <a:blip r:embed="rId7">
                <a:alphaModFix/>
              </a:blip>
              <a:stretch>
                <a:fillRect/>
              </a:stretch>
            </p:blipFill>
            <p:spPr>
              <a:xfrm>
                <a:off x="6646856" y="597911"/>
                <a:ext cx="884969" cy="1397346"/>
              </a:xfrm>
              <a:prstGeom prst="rect">
                <a:avLst/>
              </a:prstGeom>
              <a:noFill/>
              <a:ln>
                <a:noFill/>
              </a:ln>
            </p:spPr>
          </p:pic>
        </p:grpSp>
        <p:sp>
          <p:nvSpPr>
            <p:cNvPr id="2185" name="Google Shape;2185;p161"/>
            <p:cNvSpPr txBox="1"/>
            <p:nvPr/>
          </p:nvSpPr>
          <p:spPr>
            <a:xfrm>
              <a:off x="61296" y="1662773"/>
              <a:ext cx="16248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lt1"/>
                  </a:solidFill>
                </a:rPr>
                <a:t>decreased</a:t>
              </a:r>
              <a:endParaRPr sz="1700">
                <a:solidFill>
                  <a:schemeClr val="lt1"/>
                </a:solidFill>
              </a:endParaRPr>
            </a:p>
          </p:txBody>
        </p:sp>
        <p:sp>
          <p:nvSpPr>
            <p:cNvPr id="2186" name="Google Shape;2186;p161"/>
            <p:cNvSpPr txBox="1"/>
            <p:nvPr/>
          </p:nvSpPr>
          <p:spPr>
            <a:xfrm>
              <a:off x="3697146" y="1669300"/>
              <a:ext cx="16248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lt1"/>
                  </a:solidFill>
                </a:rPr>
                <a:t>increased</a:t>
              </a:r>
              <a:endParaRPr sz="1700">
                <a:solidFill>
                  <a:schemeClr val="lt1"/>
                </a:solidFill>
              </a:endParaRPr>
            </a:p>
          </p:txBody>
        </p:sp>
      </p:grpSp>
      <p:sp>
        <p:nvSpPr>
          <p:cNvPr id="2187" name="Google Shape;2187;p161"/>
          <p:cNvSpPr/>
          <p:nvPr/>
        </p:nvSpPr>
        <p:spPr>
          <a:xfrm>
            <a:off x="1656100" y="1057488"/>
            <a:ext cx="647650" cy="633075"/>
          </a:xfrm>
          <a:prstGeom prst="flowChartExtract">
            <a:avLst/>
          </a:prstGeom>
          <a:solidFill>
            <a:srgbClr val="00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161"/>
          <p:cNvSpPr txBox="1"/>
          <p:nvPr/>
        </p:nvSpPr>
        <p:spPr>
          <a:xfrm>
            <a:off x="1135436" y="2300725"/>
            <a:ext cx="40488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p>
          <a:p>
            <a:pPr indent="0" lvl="0" marL="0" rtl="0" algn="l">
              <a:spcBef>
                <a:spcPts val="0"/>
              </a:spcBef>
              <a:spcAft>
                <a:spcPts val="0"/>
              </a:spcAft>
              <a:buNone/>
            </a:pPr>
            <a:r>
              <a:rPr lang="en" sz="1800">
                <a:solidFill>
                  <a:schemeClr val="dk1"/>
                </a:solidFill>
              </a:rPr>
              <a:t>Intriguing data exists for ketogenic diet for </a:t>
            </a:r>
            <a:r>
              <a:rPr b="1" lang="en" sz="1800" u="sng">
                <a:solidFill>
                  <a:schemeClr val="dk1"/>
                </a:solidFill>
              </a:rPr>
              <a:t>treatment of</a:t>
            </a:r>
            <a:r>
              <a:rPr lang="en" sz="1800">
                <a:solidFill>
                  <a:schemeClr val="dk1"/>
                </a:solidFill>
              </a:rPr>
              <a:t> dementia, but  larger trials are needed (Beversdorf, Crosby &amp; Shenker, 2023)</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t>Allows brain to use ketones to switch away from obligatory processing of glucose</a:t>
            </a:r>
            <a:endParaRPr sz="1800"/>
          </a:p>
        </p:txBody>
      </p:sp>
      <p:pic>
        <p:nvPicPr>
          <p:cNvPr id="2189" name="Google Shape;2189;p161"/>
          <p:cNvPicPr preferRelativeResize="0"/>
          <p:nvPr/>
        </p:nvPicPr>
        <p:blipFill>
          <a:blip r:embed="rId8">
            <a:alphaModFix/>
          </a:blip>
          <a:stretch>
            <a:fillRect/>
          </a:stretch>
        </p:blipFill>
        <p:spPr>
          <a:xfrm>
            <a:off x="274150" y="2754775"/>
            <a:ext cx="755301" cy="892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p27"/>
          <p:cNvPicPr preferRelativeResize="0"/>
          <p:nvPr/>
        </p:nvPicPr>
        <p:blipFill>
          <a:blip r:embed="rId3">
            <a:alphaModFix/>
          </a:blip>
          <a:stretch>
            <a:fillRect/>
          </a:stretch>
        </p:blipFill>
        <p:spPr>
          <a:xfrm>
            <a:off x="1497826" y="476975"/>
            <a:ext cx="5889525" cy="4132600"/>
          </a:xfrm>
          <a:prstGeom prst="rect">
            <a:avLst/>
          </a:prstGeom>
          <a:noFill/>
          <a:ln>
            <a:noFill/>
          </a:ln>
        </p:spPr>
      </p:pic>
      <p:cxnSp>
        <p:nvCxnSpPr>
          <p:cNvPr id="191" name="Google Shape;191;p27"/>
          <p:cNvCxnSpPr/>
          <p:nvPr/>
        </p:nvCxnSpPr>
        <p:spPr>
          <a:xfrm>
            <a:off x="685346" y="939686"/>
            <a:ext cx="1172700" cy="0"/>
          </a:xfrm>
          <a:prstGeom prst="straightConnector1">
            <a:avLst/>
          </a:prstGeom>
          <a:noFill/>
          <a:ln cap="flat" cmpd="sng" w="76200">
            <a:solidFill>
              <a:srgbClr val="9900FF"/>
            </a:solidFill>
            <a:prstDash val="solid"/>
            <a:round/>
            <a:headEnd len="med" w="med" type="none"/>
            <a:tailEnd len="med" w="med" type="triangle"/>
          </a:ln>
        </p:spPr>
      </p:cxn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3" name="Shape 2193"/>
        <p:cNvGrpSpPr/>
        <p:nvPr/>
      </p:nvGrpSpPr>
      <p:grpSpPr>
        <a:xfrm>
          <a:off x="0" y="0"/>
          <a:ext cx="0" cy="0"/>
          <a:chOff x="0" y="0"/>
          <a:chExt cx="0" cy="0"/>
        </a:xfrm>
      </p:grpSpPr>
      <p:grpSp>
        <p:nvGrpSpPr>
          <p:cNvPr id="2194" name="Google Shape;2194;p162"/>
          <p:cNvGrpSpPr/>
          <p:nvPr/>
        </p:nvGrpSpPr>
        <p:grpSpPr>
          <a:xfrm>
            <a:off x="57085" y="574436"/>
            <a:ext cx="9029831" cy="1413541"/>
            <a:chOff x="195797" y="597911"/>
            <a:chExt cx="9029831" cy="1413541"/>
          </a:xfrm>
        </p:grpSpPr>
        <p:grpSp>
          <p:nvGrpSpPr>
            <p:cNvPr id="2195" name="Google Shape;2195;p162"/>
            <p:cNvGrpSpPr/>
            <p:nvPr/>
          </p:nvGrpSpPr>
          <p:grpSpPr>
            <a:xfrm>
              <a:off x="195797" y="1603675"/>
              <a:ext cx="9029831" cy="407700"/>
              <a:chOff x="808422" y="3108700"/>
              <a:chExt cx="9029831" cy="407700"/>
            </a:xfrm>
          </p:grpSpPr>
          <p:sp>
            <p:nvSpPr>
              <p:cNvPr id="2196" name="Google Shape;2196;p162"/>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162"/>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162"/>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9" name="Google Shape;2199;p162"/>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162"/>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201" name="Google Shape;2201;p162"/>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2202" name="Google Shape;2202;p162"/>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2203" name="Google Shape;2203;p162"/>
            <p:cNvGrpSpPr/>
            <p:nvPr/>
          </p:nvGrpSpPr>
          <p:grpSpPr>
            <a:xfrm>
              <a:off x="3457538" y="598176"/>
              <a:ext cx="884885" cy="1413276"/>
              <a:chOff x="3236150" y="60682"/>
              <a:chExt cx="2229492" cy="3560785"/>
            </a:xfrm>
          </p:grpSpPr>
          <p:pic>
            <p:nvPicPr>
              <p:cNvPr id="2204" name="Google Shape;2204;p162"/>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2205" name="Google Shape;2205;p162"/>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2206" name="Google Shape;2206;p162"/>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2207" name="Google Shape;2207;p162"/>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2208" name="Google Shape;2208;p162"/>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2209" name="Google Shape;2209;p162"/>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2210" name="Google Shape;2210;p162"/>
          <p:cNvSpPr txBox="1"/>
          <p:nvPr/>
        </p:nvSpPr>
        <p:spPr>
          <a:xfrm>
            <a:off x="3230300" y="2640225"/>
            <a:ext cx="5471700" cy="172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333333"/>
                </a:solidFill>
              </a:rPr>
              <a:t>Postponing retirement</a:t>
            </a:r>
            <a:endParaRPr sz="5200"/>
          </a:p>
        </p:txBody>
      </p:sp>
      <p:pic>
        <p:nvPicPr>
          <p:cNvPr id="2211" name="Google Shape;2211;p162"/>
          <p:cNvPicPr preferRelativeResize="0"/>
          <p:nvPr/>
        </p:nvPicPr>
        <p:blipFill>
          <a:blip r:embed="rId7">
            <a:alphaModFix/>
          </a:blip>
          <a:stretch>
            <a:fillRect/>
          </a:stretch>
        </p:blipFill>
        <p:spPr>
          <a:xfrm>
            <a:off x="174000" y="2342000"/>
            <a:ext cx="2679149" cy="2679149"/>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5" name="Shape 2215"/>
        <p:cNvGrpSpPr/>
        <p:nvPr/>
      </p:nvGrpSpPr>
      <p:grpSpPr>
        <a:xfrm>
          <a:off x="0" y="0"/>
          <a:ext cx="0" cy="0"/>
          <a:chOff x="0" y="0"/>
          <a:chExt cx="0" cy="0"/>
        </a:xfrm>
      </p:grpSpPr>
      <p:grpSp>
        <p:nvGrpSpPr>
          <p:cNvPr id="2216" name="Google Shape;2216;p163"/>
          <p:cNvGrpSpPr/>
          <p:nvPr/>
        </p:nvGrpSpPr>
        <p:grpSpPr>
          <a:xfrm>
            <a:off x="57085" y="574436"/>
            <a:ext cx="9029831" cy="1413541"/>
            <a:chOff x="195797" y="597911"/>
            <a:chExt cx="9029831" cy="1413541"/>
          </a:xfrm>
        </p:grpSpPr>
        <p:grpSp>
          <p:nvGrpSpPr>
            <p:cNvPr id="2217" name="Google Shape;2217;p163"/>
            <p:cNvGrpSpPr/>
            <p:nvPr/>
          </p:nvGrpSpPr>
          <p:grpSpPr>
            <a:xfrm>
              <a:off x="195797" y="1603675"/>
              <a:ext cx="9029831" cy="407700"/>
              <a:chOff x="808422" y="3108700"/>
              <a:chExt cx="9029831" cy="407700"/>
            </a:xfrm>
          </p:grpSpPr>
          <p:sp>
            <p:nvSpPr>
              <p:cNvPr id="2218" name="Google Shape;2218;p163"/>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9" name="Google Shape;2219;p163"/>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163"/>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163"/>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163"/>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223" name="Google Shape;2223;p163"/>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2224" name="Google Shape;2224;p163"/>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2225" name="Google Shape;2225;p163"/>
            <p:cNvGrpSpPr/>
            <p:nvPr/>
          </p:nvGrpSpPr>
          <p:grpSpPr>
            <a:xfrm>
              <a:off x="3457538" y="598176"/>
              <a:ext cx="884885" cy="1413276"/>
              <a:chOff x="3236150" y="60682"/>
              <a:chExt cx="2229492" cy="3560785"/>
            </a:xfrm>
          </p:grpSpPr>
          <p:pic>
            <p:nvPicPr>
              <p:cNvPr id="2226" name="Google Shape;2226;p163"/>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2227" name="Google Shape;2227;p163"/>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2228" name="Google Shape;2228;p163"/>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2229" name="Google Shape;2229;p163"/>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2230" name="Google Shape;2230;p163"/>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2231" name="Google Shape;2231;p163"/>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2232" name="Google Shape;2232;p163"/>
          <p:cNvSpPr/>
          <p:nvPr/>
        </p:nvSpPr>
        <p:spPr>
          <a:xfrm>
            <a:off x="2740850" y="1525038"/>
            <a:ext cx="647650" cy="633075"/>
          </a:xfrm>
          <a:prstGeom prst="flowChartExtract">
            <a:avLst/>
          </a:prstGeom>
          <a:solidFill>
            <a:srgbClr val="00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163"/>
          <p:cNvSpPr txBox="1"/>
          <p:nvPr/>
        </p:nvSpPr>
        <p:spPr>
          <a:xfrm>
            <a:off x="3230300" y="2640225"/>
            <a:ext cx="5471700" cy="172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333333"/>
                </a:solidFill>
              </a:rPr>
              <a:t>Postponing retirement</a:t>
            </a:r>
            <a:endParaRPr sz="5200"/>
          </a:p>
        </p:txBody>
      </p:sp>
      <p:pic>
        <p:nvPicPr>
          <p:cNvPr id="2234" name="Google Shape;2234;p163"/>
          <p:cNvPicPr preferRelativeResize="0"/>
          <p:nvPr/>
        </p:nvPicPr>
        <p:blipFill>
          <a:blip r:embed="rId7">
            <a:alphaModFix/>
          </a:blip>
          <a:stretch>
            <a:fillRect/>
          </a:stretch>
        </p:blipFill>
        <p:spPr>
          <a:xfrm>
            <a:off x="174000" y="2342000"/>
            <a:ext cx="2679149" cy="2679149"/>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8" name="Shape 2238"/>
        <p:cNvGrpSpPr/>
        <p:nvPr/>
      </p:nvGrpSpPr>
      <p:grpSpPr>
        <a:xfrm>
          <a:off x="0" y="0"/>
          <a:ext cx="0" cy="0"/>
          <a:chOff x="0" y="0"/>
          <a:chExt cx="0" cy="0"/>
        </a:xfrm>
      </p:grpSpPr>
      <p:grpSp>
        <p:nvGrpSpPr>
          <p:cNvPr id="2239" name="Google Shape;2239;p164"/>
          <p:cNvGrpSpPr/>
          <p:nvPr/>
        </p:nvGrpSpPr>
        <p:grpSpPr>
          <a:xfrm>
            <a:off x="57085" y="574436"/>
            <a:ext cx="9029831" cy="1413541"/>
            <a:chOff x="195797" y="597911"/>
            <a:chExt cx="9029831" cy="1413541"/>
          </a:xfrm>
        </p:grpSpPr>
        <p:grpSp>
          <p:nvGrpSpPr>
            <p:cNvPr id="2240" name="Google Shape;2240;p164"/>
            <p:cNvGrpSpPr/>
            <p:nvPr/>
          </p:nvGrpSpPr>
          <p:grpSpPr>
            <a:xfrm>
              <a:off x="195797" y="1603675"/>
              <a:ext cx="9029831" cy="407700"/>
              <a:chOff x="808422" y="3108700"/>
              <a:chExt cx="9029831" cy="407700"/>
            </a:xfrm>
          </p:grpSpPr>
          <p:sp>
            <p:nvSpPr>
              <p:cNvPr id="2241" name="Google Shape;2241;p164"/>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164"/>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p164"/>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4" name="Google Shape;2244;p164"/>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164"/>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246" name="Google Shape;2246;p164"/>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2247" name="Google Shape;2247;p164"/>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2248" name="Google Shape;2248;p164"/>
            <p:cNvGrpSpPr/>
            <p:nvPr/>
          </p:nvGrpSpPr>
          <p:grpSpPr>
            <a:xfrm>
              <a:off x="3457538" y="598176"/>
              <a:ext cx="884885" cy="1413276"/>
              <a:chOff x="3236150" y="60682"/>
              <a:chExt cx="2229492" cy="3560785"/>
            </a:xfrm>
          </p:grpSpPr>
          <p:pic>
            <p:nvPicPr>
              <p:cNvPr id="2249" name="Google Shape;2249;p164"/>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2250" name="Google Shape;2250;p164"/>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2251" name="Google Shape;2251;p164"/>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2252" name="Google Shape;2252;p164"/>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2253" name="Google Shape;2253;p164"/>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2254" name="Google Shape;2254;p164"/>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2255" name="Google Shape;2255;p164"/>
          <p:cNvSpPr txBox="1"/>
          <p:nvPr/>
        </p:nvSpPr>
        <p:spPr>
          <a:xfrm>
            <a:off x="448700" y="2174410"/>
            <a:ext cx="85650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200">
                <a:solidFill>
                  <a:srgbClr val="333333"/>
                </a:solidFill>
              </a:rPr>
              <a:t>Sleeping six hours / night in 50s &amp; 60s</a:t>
            </a:r>
            <a:endParaRPr sz="3400"/>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9" name="Shape 2259"/>
        <p:cNvGrpSpPr/>
        <p:nvPr/>
      </p:nvGrpSpPr>
      <p:grpSpPr>
        <a:xfrm>
          <a:off x="0" y="0"/>
          <a:ext cx="0" cy="0"/>
          <a:chOff x="0" y="0"/>
          <a:chExt cx="0" cy="0"/>
        </a:xfrm>
      </p:grpSpPr>
      <p:grpSp>
        <p:nvGrpSpPr>
          <p:cNvPr id="2260" name="Google Shape;2260;p165"/>
          <p:cNvGrpSpPr/>
          <p:nvPr/>
        </p:nvGrpSpPr>
        <p:grpSpPr>
          <a:xfrm>
            <a:off x="57085" y="574436"/>
            <a:ext cx="9029831" cy="1413541"/>
            <a:chOff x="195797" y="597911"/>
            <a:chExt cx="9029831" cy="1413541"/>
          </a:xfrm>
        </p:grpSpPr>
        <p:grpSp>
          <p:nvGrpSpPr>
            <p:cNvPr id="2261" name="Google Shape;2261;p165"/>
            <p:cNvGrpSpPr/>
            <p:nvPr/>
          </p:nvGrpSpPr>
          <p:grpSpPr>
            <a:xfrm>
              <a:off x="195797" y="1603675"/>
              <a:ext cx="9029831" cy="407700"/>
              <a:chOff x="808422" y="3108700"/>
              <a:chExt cx="9029831" cy="407700"/>
            </a:xfrm>
          </p:grpSpPr>
          <p:sp>
            <p:nvSpPr>
              <p:cNvPr id="2262" name="Google Shape;2262;p165"/>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3" name="Google Shape;2263;p165"/>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4" name="Google Shape;2264;p165"/>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165"/>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p165"/>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267" name="Google Shape;2267;p165"/>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2268" name="Google Shape;2268;p165"/>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2269" name="Google Shape;2269;p165"/>
            <p:cNvGrpSpPr/>
            <p:nvPr/>
          </p:nvGrpSpPr>
          <p:grpSpPr>
            <a:xfrm>
              <a:off x="3457538" y="598176"/>
              <a:ext cx="884885" cy="1413276"/>
              <a:chOff x="3236150" y="60682"/>
              <a:chExt cx="2229492" cy="3560785"/>
            </a:xfrm>
          </p:grpSpPr>
          <p:pic>
            <p:nvPicPr>
              <p:cNvPr id="2270" name="Google Shape;2270;p165"/>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2271" name="Google Shape;2271;p165"/>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2272" name="Google Shape;2272;p165"/>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2273" name="Google Shape;2273;p165"/>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2274" name="Google Shape;2274;p165"/>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2275" name="Google Shape;2275;p165"/>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2276" name="Google Shape;2276;p165"/>
          <p:cNvSpPr/>
          <p:nvPr/>
        </p:nvSpPr>
        <p:spPr>
          <a:xfrm>
            <a:off x="6114825" y="1525038"/>
            <a:ext cx="647650" cy="633075"/>
          </a:xfrm>
          <a:prstGeom prst="flowChartExtract">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165"/>
          <p:cNvSpPr txBox="1"/>
          <p:nvPr/>
        </p:nvSpPr>
        <p:spPr>
          <a:xfrm>
            <a:off x="448700" y="2174410"/>
            <a:ext cx="8565000" cy="2290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3200">
                <a:solidFill>
                  <a:srgbClr val="333333"/>
                </a:solidFill>
              </a:rPr>
              <a:t>Sleeping six hours / night or less in 50s &amp; 60s</a:t>
            </a:r>
            <a:endParaRPr sz="3200">
              <a:solidFill>
                <a:srgbClr val="333333"/>
              </a:solidFill>
            </a:endParaRPr>
          </a:p>
          <a:p>
            <a:pPr indent="-387350" lvl="0" marL="457200" rtl="0" algn="l">
              <a:spcBef>
                <a:spcPts val="0"/>
              </a:spcBef>
              <a:spcAft>
                <a:spcPts val="0"/>
              </a:spcAft>
              <a:buClr>
                <a:srgbClr val="333333"/>
              </a:buClr>
              <a:buSzPts val="2500"/>
              <a:buChar char="●"/>
            </a:pPr>
            <a:r>
              <a:rPr lang="en" sz="2500">
                <a:solidFill>
                  <a:srgbClr val="333333"/>
                </a:solidFill>
              </a:rPr>
              <a:t>β-Amyloid accumulates in the brain after one night of sleep deprivation</a:t>
            </a:r>
            <a:endParaRPr sz="2500">
              <a:solidFill>
                <a:srgbClr val="333333"/>
              </a:solidFill>
            </a:endParaRPr>
          </a:p>
          <a:p>
            <a:pPr indent="-387350" lvl="0" marL="457200" rtl="0" algn="l">
              <a:spcBef>
                <a:spcPts val="0"/>
              </a:spcBef>
              <a:spcAft>
                <a:spcPts val="0"/>
              </a:spcAft>
              <a:buClr>
                <a:srgbClr val="333333"/>
              </a:buClr>
              <a:buSzPts val="2500"/>
              <a:buChar char="●"/>
            </a:pPr>
            <a:r>
              <a:rPr lang="en" sz="2500">
                <a:solidFill>
                  <a:srgbClr val="333333"/>
                </a:solidFill>
              </a:rPr>
              <a:t>Each additional hour of nighttime sleep was associated with a statistically significant reduction of Aβ</a:t>
            </a:r>
            <a:endParaRPr sz="2500">
              <a:solidFill>
                <a:srgbClr val="333333"/>
              </a:solidFill>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1" name="Shape 2281"/>
        <p:cNvGrpSpPr/>
        <p:nvPr/>
      </p:nvGrpSpPr>
      <p:grpSpPr>
        <a:xfrm>
          <a:off x="0" y="0"/>
          <a:ext cx="0" cy="0"/>
          <a:chOff x="0" y="0"/>
          <a:chExt cx="0" cy="0"/>
        </a:xfrm>
      </p:grpSpPr>
      <p:sp>
        <p:nvSpPr>
          <p:cNvPr id="2282" name="Google Shape;2282;p166"/>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2283" name="Google Shape;2283;p166"/>
          <p:cNvSpPr txBox="1"/>
          <p:nvPr/>
        </p:nvSpPr>
        <p:spPr>
          <a:xfrm>
            <a:off x="57075" y="2300113"/>
            <a:ext cx="43395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900">
                <a:solidFill>
                  <a:srgbClr val="333333"/>
                </a:solidFill>
              </a:rPr>
              <a:t>Japanese diet</a:t>
            </a:r>
            <a:endParaRPr sz="4100"/>
          </a:p>
        </p:txBody>
      </p:sp>
      <p:grpSp>
        <p:nvGrpSpPr>
          <p:cNvPr id="2284" name="Google Shape;2284;p166"/>
          <p:cNvGrpSpPr/>
          <p:nvPr/>
        </p:nvGrpSpPr>
        <p:grpSpPr>
          <a:xfrm>
            <a:off x="57085" y="574436"/>
            <a:ext cx="9046155" cy="1473821"/>
            <a:chOff x="57085" y="574436"/>
            <a:chExt cx="9046155" cy="1473821"/>
          </a:xfrm>
        </p:grpSpPr>
        <p:grpSp>
          <p:nvGrpSpPr>
            <p:cNvPr id="2285" name="Google Shape;2285;p166"/>
            <p:cNvGrpSpPr/>
            <p:nvPr/>
          </p:nvGrpSpPr>
          <p:grpSpPr>
            <a:xfrm>
              <a:off x="57085" y="574436"/>
              <a:ext cx="9029831" cy="1413541"/>
              <a:chOff x="195797" y="597911"/>
              <a:chExt cx="9029831" cy="1413541"/>
            </a:xfrm>
          </p:grpSpPr>
          <p:grpSp>
            <p:nvGrpSpPr>
              <p:cNvPr id="2286" name="Google Shape;2286;p166"/>
              <p:cNvGrpSpPr/>
              <p:nvPr/>
            </p:nvGrpSpPr>
            <p:grpSpPr>
              <a:xfrm>
                <a:off x="195797" y="1603675"/>
                <a:ext cx="9029831" cy="407700"/>
                <a:chOff x="808422" y="3108700"/>
                <a:chExt cx="9029831" cy="407700"/>
              </a:xfrm>
            </p:grpSpPr>
            <p:sp>
              <p:nvSpPr>
                <p:cNvPr id="2287" name="Google Shape;2287;p166"/>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8" name="Google Shape;2288;p166"/>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166"/>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166"/>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p166"/>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292" name="Google Shape;2292;p166"/>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2293" name="Google Shape;2293;p166"/>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2294" name="Google Shape;2294;p166"/>
              <p:cNvGrpSpPr/>
              <p:nvPr/>
            </p:nvGrpSpPr>
            <p:grpSpPr>
              <a:xfrm>
                <a:off x="3457538" y="598176"/>
                <a:ext cx="884885" cy="1413276"/>
                <a:chOff x="3236150" y="60682"/>
                <a:chExt cx="2229492" cy="3560785"/>
              </a:xfrm>
            </p:grpSpPr>
            <p:pic>
              <p:nvPicPr>
                <p:cNvPr id="2295" name="Google Shape;2295;p166"/>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2296" name="Google Shape;2296;p166"/>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2297" name="Google Shape;2297;p166"/>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2298" name="Google Shape;2298;p166"/>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2299" name="Google Shape;2299;p166"/>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grpSp>
      <p:pic>
        <p:nvPicPr>
          <p:cNvPr id="2300" name="Google Shape;2300;p166"/>
          <p:cNvPicPr preferRelativeResize="0"/>
          <p:nvPr/>
        </p:nvPicPr>
        <p:blipFill>
          <a:blip r:embed="rId7">
            <a:alphaModFix/>
          </a:blip>
          <a:stretch>
            <a:fillRect/>
          </a:stretch>
        </p:blipFill>
        <p:spPr>
          <a:xfrm>
            <a:off x="4608448" y="2096200"/>
            <a:ext cx="4494800" cy="2995774"/>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4" name="Shape 2304"/>
        <p:cNvGrpSpPr/>
        <p:nvPr/>
      </p:nvGrpSpPr>
      <p:grpSpPr>
        <a:xfrm>
          <a:off x="0" y="0"/>
          <a:ext cx="0" cy="0"/>
          <a:chOff x="0" y="0"/>
          <a:chExt cx="0" cy="0"/>
        </a:xfrm>
      </p:grpSpPr>
      <p:sp>
        <p:nvSpPr>
          <p:cNvPr id="2305" name="Google Shape;2305;p167"/>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2306" name="Google Shape;2306;p167"/>
          <p:cNvSpPr txBox="1"/>
          <p:nvPr/>
        </p:nvSpPr>
        <p:spPr>
          <a:xfrm>
            <a:off x="57075" y="2300113"/>
            <a:ext cx="43395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900">
                <a:solidFill>
                  <a:srgbClr val="333333"/>
                </a:solidFill>
              </a:rPr>
              <a:t>Japanese diet</a:t>
            </a:r>
            <a:endParaRPr sz="4100"/>
          </a:p>
        </p:txBody>
      </p:sp>
      <p:grpSp>
        <p:nvGrpSpPr>
          <p:cNvPr id="2307" name="Google Shape;2307;p167"/>
          <p:cNvGrpSpPr/>
          <p:nvPr/>
        </p:nvGrpSpPr>
        <p:grpSpPr>
          <a:xfrm>
            <a:off x="57085" y="574436"/>
            <a:ext cx="9046155" cy="1473821"/>
            <a:chOff x="57085" y="574436"/>
            <a:chExt cx="9046155" cy="1473821"/>
          </a:xfrm>
        </p:grpSpPr>
        <p:grpSp>
          <p:nvGrpSpPr>
            <p:cNvPr id="2308" name="Google Shape;2308;p167"/>
            <p:cNvGrpSpPr/>
            <p:nvPr/>
          </p:nvGrpSpPr>
          <p:grpSpPr>
            <a:xfrm>
              <a:off x="57085" y="574436"/>
              <a:ext cx="9029831" cy="1413541"/>
              <a:chOff x="195797" y="597911"/>
              <a:chExt cx="9029831" cy="1413541"/>
            </a:xfrm>
          </p:grpSpPr>
          <p:grpSp>
            <p:nvGrpSpPr>
              <p:cNvPr id="2309" name="Google Shape;2309;p167"/>
              <p:cNvGrpSpPr/>
              <p:nvPr/>
            </p:nvGrpSpPr>
            <p:grpSpPr>
              <a:xfrm>
                <a:off x="195797" y="1603675"/>
                <a:ext cx="9029831" cy="407700"/>
                <a:chOff x="808422" y="3108700"/>
                <a:chExt cx="9029831" cy="407700"/>
              </a:xfrm>
            </p:grpSpPr>
            <p:sp>
              <p:nvSpPr>
                <p:cNvPr id="2310" name="Google Shape;2310;p167"/>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167"/>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167"/>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167"/>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167"/>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315" name="Google Shape;2315;p167"/>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2316" name="Google Shape;2316;p167"/>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2317" name="Google Shape;2317;p167"/>
              <p:cNvGrpSpPr/>
              <p:nvPr/>
            </p:nvGrpSpPr>
            <p:grpSpPr>
              <a:xfrm>
                <a:off x="3457538" y="598176"/>
                <a:ext cx="884885" cy="1413276"/>
                <a:chOff x="3236150" y="60682"/>
                <a:chExt cx="2229492" cy="3560785"/>
              </a:xfrm>
            </p:grpSpPr>
            <p:pic>
              <p:nvPicPr>
                <p:cNvPr id="2318" name="Google Shape;2318;p167"/>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2319" name="Google Shape;2319;p167"/>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2320" name="Google Shape;2320;p167"/>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2321" name="Google Shape;2321;p167"/>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2322" name="Google Shape;2322;p167"/>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grpSp>
      <p:sp>
        <p:nvSpPr>
          <p:cNvPr id="2323" name="Google Shape;2323;p167"/>
          <p:cNvSpPr/>
          <p:nvPr/>
        </p:nvSpPr>
        <p:spPr>
          <a:xfrm>
            <a:off x="2791375" y="1667038"/>
            <a:ext cx="647650" cy="633075"/>
          </a:xfrm>
          <a:prstGeom prst="flowChartExtract">
            <a:avLst/>
          </a:prstGeom>
          <a:solidFill>
            <a:srgbClr val="00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24" name="Google Shape;2324;p167"/>
          <p:cNvPicPr preferRelativeResize="0"/>
          <p:nvPr/>
        </p:nvPicPr>
        <p:blipFill>
          <a:blip r:embed="rId7">
            <a:alphaModFix/>
          </a:blip>
          <a:stretch>
            <a:fillRect/>
          </a:stretch>
        </p:blipFill>
        <p:spPr>
          <a:xfrm>
            <a:off x="4608448" y="2096200"/>
            <a:ext cx="4494800" cy="2995774"/>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8" name="Shape 2328"/>
        <p:cNvGrpSpPr/>
        <p:nvPr/>
      </p:nvGrpSpPr>
      <p:grpSpPr>
        <a:xfrm>
          <a:off x="0" y="0"/>
          <a:ext cx="0" cy="0"/>
          <a:chOff x="0" y="0"/>
          <a:chExt cx="0" cy="0"/>
        </a:xfrm>
      </p:grpSpPr>
      <p:grpSp>
        <p:nvGrpSpPr>
          <p:cNvPr id="2329" name="Google Shape;2329;p168"/>
          <p:cNvGrpSpPr/>
          <p:nvPr/>
        </p:nvGrpSpPr>
        <p:grpSpPr>
          <a:xfrm>
            <a:off x="57085" y="574436"/>
            <a:ext cx="9029831" cy="1413541"/>
            <a:chOff x="195797" y="597911"/>
            <a:chExt cx="9029831" cy="1413541"/>
          </a:xfrm>
        </p:grpSpPr>
        <p:grpSp>
          <p:nvGrpSpPr>
            <p:cNvPr id="2330" name="Google Shape;2330;p168"/>
            <p:cNvGrpSpPr/>
            <p:nvPr/>
          </p:nvGrpSpPr>
          <p:grpSpPr>
            <a:xfrm>
              <a:off x="195797" y="1603675"/>
              <a:ext cx="9029831" cy="407700"/>
              <a:chOff x="808422" y="3108700"/>
              <a:chExt cx="9029831" cy="407700"/>
            </a:xfrm>
          </p:grpSpPr>
          <p:sp>
            <p:nvSpPr>
              <p:cNvPr id="2331" name="Google Shape;2331;p168"/>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p168"/>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3" name="Google Shape;2333;p168"/>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4" name="Google Shape;2334;p168"/>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5" name="Google Shape;2335;p168"/>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336" name="Google Shape;2336;p168"/>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2337" name="Google Shape;2337;p168"/>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2338" name="Google Shape;2338;p168"/>
            <p:cNvGrpSpPr/>
            <p:nvPr/>
          </p:nvGrpSpPr>
          <p:grpSpPr>
            <a:xfrm>
              <a:off x="3457538" y="598176"/>
              <a:ext cx="884885" cy="1413276"/>
              <a:chOff x="3236150" y="60682"/>
              <a:chExt cx="2229492" cy="3560785"/>
            </a:xfrm>
          </p:grpSpPr>
          <p:pic>
            <p:nvPicPr>
              <p:cNvPr id="2339" name="Google Shape;2339;p168"/>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2340" name="Google Shape;2340;p168"/>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2341" name="Google Shape;2341;p168"/>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2342" name="Google Shape;2342;p168"/>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2343" name="Google Shape;2343;p168"/>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2344" name="Google Shape;2344;p168"/>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2345" name="Google Shape;2345;p168"/>
          <p:cNvSpPr txBox="1"/>
          <p:nvPr/>
        </p:nvSpPr>
        <p:spPr>
          <a:xfrm>
            <a:off x="389975" y="2314075"/>
            <a:ext cx="4420800" cy="144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100">
                <a:solidFill>
                  <a:srgbClr val="333333"/>
                </a:solidFill>
              </a:rPr>
              <a:t>Standard American Diet</a:t>
            </a:r>
            <a:endParaRPr sz="4300"/>
          </a:p>
        </p:txBody>
      </p:sp>
      <p:pic>
        <p:nvPicPr>
          <p:cNvPr id="2346" name="Google Shape;2346;p168"/>
          <p:cNvPicPr preferRelativeResize="0"/>
          <p:nvPr/>
        </p:nvPicPr>
        <p:blipFill>
          <a:blip r:embed="rId7">
            <a:alphaModFix/>
          </a:blip>
          <a:stretch>
            <a:fillRect/>
          </a:stretch>
        </p:blipFill>
        <p:spPr>
          <a:xfrm>
            <a:off x="4516945" y="2314074"/>
            <a:ext cx="3976074" cy="2652000"/>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0" name="Shape 2350"/>
        <p:cNvGrpSpPr/>
        <p:nvPr/>
      </p:nvGrpSpPr>
      <p:grpSpPr>
        <a:xfrm>
          <a:off x="0" y="0"/>
          <a:ext cx="0" cy="0"/>
          <a:chOff x="0" y="0"/>
          <a:chExt cx="0" cy="0"/>
        </a:xfrm>
      </p:grpSpPr>
      <p:grpSp>
        <p:nvGrpSpPr>
          <p:cNvPr id="2351" name="Google Shape;2351;p169"/>
          <p:cNvGrpSpPr/>
          <p:nvPr/>
        </p:nvGrpSpPr>
        <p:grpSpPr>
          <a:xfrm>
            <a:off x="57085" y="574436"/>
            <a:ext cx="9029831" cy="1413541"/>
            <a:chOff x="195797" y="597911"/>
            <a:chExt cx="9029831" cy="1413541"/>
          </a:xfrm>
        </p:grpSpPr>
        <p:grpSp>
          <p:nvGrpSpPr>
            <p:cNvPr id="2352" name="Google Shape;2352;p169"/>
            <p:cNvGrpSpPr/>
            <p:nvPr/>
          </p:nvGrpSpPr>
          <p:grpSpPr>
            <a:xfrm>
              <a:off x="195797" y="1603675"/>
              <a:ext cx="9029831" cy="407700"/>
              <a:chOff x="808422" y="3108700"/>
              <a:chExt cx="9029831" cy="407700"/>
            </a:xfrm>
          </p:grpSpPr>
          <p:sp>
            <p:nvSpPr>
              <p:cNvPr id="2353" name="Google Shape;2353;p169"/>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p169"/>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p169"/>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6" name="Google Shape;2356;p169"/>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169"/>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358" name="Google Shape;2358;p169"/>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2359" name="Google Shape;2359;p169"/>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2360" name="Google Shape;2360;p169"/>
            <p:cNvGrpSpPr/>
            <p:nvPr/>
          </p:nvGrpSpPr>
          <p:grpSpPr>
            <a:xfrm>
              <a:off x="3457538" y="598176"/>
              <a:ext cx="884885" cy="1413276"/>
              <a:chOff x="3236150" y="60682"/>
              <a:chExt cx="2229492" cy="3560785"/>
            </a:xfrm>
          </p:grpSpPr>
          <p:pic>
            <p:nvPicPr>
              <p:cNvPr id="2361" name="Google Shape;2361;p169"/>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2362" name="Google Shape;2362;p169"/>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2363" name="Google Shape;2363;p169"/>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2364" name="Google Shape;2364;p169"/>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2365" name="Google Shape;2365;p169"/>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2366" name="Google Shape;2366;p169"/>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2367" name="Google Shape;2367;p169"/>
          <p:cNvSpPr/>
          <p:nvPr/>
        </p:nvSpPr>
        <p:spPr>
          <a:xfrm>
            <a:off x="6526050" y="1525038"/>
            <a:ext cx="647650" cy="633075"/>
          </a:xfrm>
          <a:prstGeom prst="flowChartExtract">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8" name="Google Shape;2368;p169"/>
          <p:cNvSpPr txBox="1"/>
          <p:nvPr/>
        </p:nvSpPr>
        <p:spPr>
          <a:xfrm>
            <a:off x="389975" y="2314075"/>
            <a:ext cx="4420800" cy="144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100">
                <a:solidFill>
                  <a:srgbClr val="333333"/>
                </a:solidFill>
              </a:rPr>
              <a:t>Standard American Diet</a:t>
            </a:r>
            <a:endParaRPr sz="4300"/>
          </a:p>
        </p:txBody>
      </p:sp>
      <p:pic>
        <p:nvPicPr>
          <p:cNvPr id="2369" name="Google Shape;2369;p169"/>
          <p:cNvPicPr preferRelativeResize="0"/>
          <p:nvPr/>
        </p:nvPicPr>
        <p:blipFill>
          <a:blip r:embed="rId7">
            <a:alphaModFix/>
          </a:blip>
          <a:stretch>
            <a:fillRect/>
          </a:stretch>
        </p:blipFill>
        <p:spPr>
          <a:xfrm>
            <a:off x="4516945" y="2314074"/>
            <a:ext cx="3976074" cy="2652000"/>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3" name="Shape 2373"/>
        <p:cNvGrpSpPr/>
        <p:nvPr/>
      </p:nvGrpSpPr>
      <p:grpSpPr>
        <a:xfrm>
          <a:off x="0" y="0"/>
          <a:ext cx="0" cy="0"/>
          <a:chOff x="0" y="0"/>
          <a:chExt cx="0" cy="0"/>
        </a:xfrm>
      </p:grpSpPr>
      <p:grpSp>
        <p:nvGrpSpPr>
          <p:cNvPr id="2374" name="Google Shape;2374;p170"/>
          <p:cNvGrpSpPr/>
          <p:nvPr/>
        </p:nvGrpSpPr>
        <p:grpSpPr>
          <a:xfrm>
            <a:off x="57085" y="574436"/>
            <a:ext cx="9029831" cy="1413541"/>
            <a:chOff x="195797" y="597911"/>
            <a:chExt cx="9029831" cy="1413541"/>
          </a:xfrm>
        </p:grpSpPr>
        <p:grpSp>
          <p:nvGrpSpPr>
            <p:cNvPr id="2375" name="Google Shape;2375;p170"/>
            <p:cNvGrpSpPr/>
            <p:nvPr/>
          </p:nvGrpSpPr>
          <p:grpSpPr>
            <a:xfrm>
              <a:off x="195797" y="1603675"/>
              <a:ext cx="9029831" cy="407700"/>
              <a:chOff x="808422" y="3108700"/>
              <a:chExt cx="9029831" cy="407700"/>
            </a:xfrm>
          </p:grpSpPr>
          <p:sp>
            <p:nvSpPr>
              <p:cNvPr id="2376" name="Google Shape;2376;p170"/>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7" name="Google Shape;2377;p170"/>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8" name="Google Shape;2378;p170"/>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170"/>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p170"/>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381" name="Google Shape;2381;p170"/>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2382" name="Google Shape;2382;p170"/>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2383" name="Google Shape;2383;p170"/>
            <p:cNvGrpSpPr/>
            <p:nvPr/>
          </p:nvGrpSpPr>
          <p:grpSpPr>
            <a:xfrm>
              <a:off x="3457538" y="598176"/>
              <a:ext cx="884885" cy="1413276"/>
              <a:chOff x="3236150" y="60682"/>
              <a:chExt cx="2229492" cy="3560785"/>
            </a:xfrm>
          </p:grpSpPr>
          <p:pic>
            <p:nvPicPr>
              <p:cNvPr id="2384" name="Google Shape;2384;p170"/>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2385" name="Google Shape;2385;p170"/>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2386" name="Google Shape;2386;p170"/>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2387" name="Google Shape;2387;p170"/>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2388" name="Google Shape;2388;p170"/>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2389" name="Google Shape;2389;p170"/>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2390" name="Google Shape;2390;p170"/>
          <p:cNvSpPr txBox="1"/>
          <p:nvPr/>
        </p:nvSpPr>
        <p:spPr>
          <a:xfrm>
            <a:off x="389975" y="2314075"/>
            <a:ext cx="4420800" cy="144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100">
                <a:solidFill>
                  <a:srgbClr val="333333"/>
                </a:solidFill>
              </a:rPr>
              <a:t>Ultra-processed</a:t>
            </a:r>
            <a:endParaRPr sz="4100">
              <a:solidFill>
                <a:srgbClr val="333333"/>
              </a:solidFill>
            </a:endParaRPr>
          </a:p>
          <a:p>
            <a:pPr indent="0" lvl="0" marL="0" rtl="0" algn="l">
              <a:spcBef>
                <a:spcPts val="0"/>
              </a:spcBef>
              <a:spcAft>
                <a:spcPts val="0"/>
              </a:spcAft>
              <a:buNone/>
            </a:pPr>
            <a:r>
              <a:rPr lang="en" sz="4100">
                <a:solidFill>
                  <a:srgbClr val="333333"/>
                </a:solidFill>
              </a:rPr>
              <a:t> foods</a:t>
            </a:r>
            <a:endParaRPr sz="4300"/>
          </a:p>
        </p:txBody>
      </p:sp>
      <p:pic>
        <p:nvPicPr>
          <p:cNvPr id="2391" name="Google Shape;2391;p170"/>
          <p:cNvPicPr preferRelativeResize="0"/>
          <p:nvPr/>
        </p:nvPicPr>
        <p:blipFill rotWithShape="1">
          <a:blip r:embed="rId7">
            <a:alphaModFix/>
          </a:blip>
          <a:srcRect b="0" l="0" r="13035" t="0"/>
          <a:stretch/>
        </p:blipFill>
        <p:spPr>
          <a:xfrm>
            <a:off x="6584175" y="3705550"/>
            <a:ext cx="2011752" cy="1327001"/>
          </a:xfrm>
          <a:prstGeom prst="rect">
            <a:avLst/>
          </a:prstGeom>
          <a:noFill/>
          <a:ln>
            <a:noFill/>
          </a:ln>
        </p:spPr>
      </p:pic>
      <p:pic>
        <p:nvPicPr>
          <p:cNvPr id="2392" name="Google Shape;2392;p170"/>
          <p:cNvPicPr preferRelativeResize="0"/>
          <p:nvPr/>
        </p:nvPicPr>
        <p:blipFill>
          <a:blip r:embed="rId8">
            <a:alphaModFix/>
          </a:blip>
          <a:stretch>
            <a:fillRect/>
          </a:stretch>
        </p:blipFill>
        <p:spPr>
          <a:xfrm>
            <a:off x="4657853" y="3713562"/>
            <a:ext cx="1966945" cy="1310973"/>
          </a:xfrm>
          <a:prstGeom prst="rect">
            <a:avLst/>
          </a:prstGeom>
          <a:noFill/>
          <a:ln>
            <a:noFill/>
          </a:ln>
        </p:spPr>
      </p:pic>
      <p:pic>
        <p:nvPicPr>
          <p:cNvPr id="2393" name="Google Shape;2393;p170"/>
          <p:cNvPicPr preferRelativeResize="0"/>
          <p:nvPr/>
        </p:nvPicPr>
        <p:blipFill>
          <a:blip r:embed="rId9">
            <a:alphaModFix/>
          </a:blip>
          <a:stretch>
            <a:fillRect/>
          </a:stretch>
        </p:blipFill>
        <p:spPr>
          <a:xfrm>
            <a:off x="4657850" y="2618738"/>
            <a:ext cx="1966951" cy="1103536"/>
          </a:xfrm>
          <a:prstGeom prst="rect">
            <a:avLst/>
          </a:prstGeom>
          <a:noFill/>
          <a:ln>
            <a:noFill/>
          </a:ln>
        </p:spPr>
      </p:pic>
      <p:pic>
        <p:nvPicPr>
          <p:cNvPr id="2394" name="Google Shape;2394;p170"/>
          <p:cNvPicPr preferRelativeResize="0"/>
          <p:nvPr/>
        </p:nvPicPr>
        <p:blipFill>
          <a:blip r:embed="rId10">
            <a:alphaModFix/>
          </a:blip>
          <a:stretch>
            <a:fillRect/>
          </a:stretch>
        </p:blipFill>
        <p:spPr>
          <a:xfrm>
            <a:off x="6628975" y="2618750"/>
            <a:ext cx="1966950" cy="1142225"/>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8" name="Shape 2398"/>
        <p:cNvGrpSpPr/>
        <p:nvPr/>
      </p:nvGrpSpPr>
      <p:grpSpPr>
        <a:xfrm>
          <a:off x="0" y="0"/>
          <a:ext cx="0" cy="0"/>
          <a:chOff x="0" y="0"/>
          <a:chExt cx="0" cy="0"/>
        </a:xfrm>
      </p:grpSpPr>
      <p:grpSp>
        <p:nvGrpSpPr>
          <p:cNvPr id="2399" name="Google Shape;2399;p171"/>
          <p:cNvGrpSpPr/>
          <p:nvPr/>
        </p:nvGrpSpPr>
        <p:grpSpPr>
          <a:xfrm>
            <a:off x="57085" y="574436"/>
            <a:ext cx="9029831" cy="1413541"/>
            <a:chOff x="195797" y="597911"/>
            <a:chExt cx="9029831" cy="1413541"/>
          </a:xfrm>
        </p:grpSpPr>
        <p:grpSp>
          <p:nvGrpSpPr>
            <p:cNvPr id="2400" name="Google Shape;2400;p171"/>
            <p:cNvGrpSpPr/>
            <p:nvPr/>
          </p:nvGrpSpPr>
          <p:grpSpPr>
            <a:xfrm>
              <a:off x="195797" y="1603675"/>
              <a:ext cx="9029831" cy="407700"/>
              <a:chOff x="808422" y="3108700"/>
              <a:chExt cx="9029831" cy="407700"/>
            </a:xfrm>
          </p:grpSpPr>
          <p:sp>
            <p:nvSpPr>
              <p:cNvPr id="2401" name="Google Shape;2401;p171"/>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2" name="Google Shape;2402;p171"/>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3" name="Google Shape;2403;p171"/>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p171"/>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p171"/>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406" name="Google Shape;2406;p171"/>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2407" name="Google Shape;2407;p171"/>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2408" name="Google Shape;2408;p171"/>
            <p:cNvGrpSpPr/>
            <p:nvPr/>
          </p:nvGrpSpPr>
          <p:grpSpPr>
            <a:xfrm>
              <a:off x="3457538" y="598176"/>
              <a:ext cx="884885" cy="1413276"/>
              <a:chOff x="3236150" y="60682"/>
              <a:chExt cx="2229492" cy="3560785"/>
            </a:xfrm>
          </p:grpSpPr>
          <p:pic>
            <p:nvPicPr>
              <p:cNvPr id="2409" name="Google Shape;2409;p171"/>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2410" name="Google Shape;2410;p171"/>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2411" name="Google Shape;2411;p171"/>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2412" name="Google Shape;2412;p171"/>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2413" name="Google Shape;2413;p171"/>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2414" name="Google Shape;2414;p171"/>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2415" name="Google Shape;2415;p171"/>
          <p:cNvSpPr/>
          <p:nvPr/>
        </p:nvSpPr>
        <p:spPr>
          <a:xfrm>
            <a:off x="6039300" y="1470100"/>
            <a:ext cx="647650" cy="633075"/>
          </a:xfrm>
          <a:prstGeom prst="flowChartExtract">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16" name="Google Shape;2416;p171"/>
          <p:cNvPicPr preferRelativeResize="0"/>
          <p:nvPr/>
        </p:nvPicPr>
        <p:blipFill rotWithShape="1">
          <a:blip r:embed="rId7">
            <a:alphaModFix/>
          </a:blip>
          <a:srcRect b="0" l="0" r="13035" t="0"/>
          <a:stretch/>
        </p:blipFill>
        <p:spPr>
          <a:xfrm>
            <a:off x="6584175" y="3705550"/>
            <a:ext cx="2011752" cy="1327001"/>
          </a:xfrm>
          <a:prstGeom prst="rect">
            <a:avLst/>
          </a:prstGeom>
          <a:noFill/>
          <a:ln>
            <a:noFill/>
          </a:ln>
        </p:spPr>
      </p:pic>
      <p:pic>
        <p:nvPicPr>
          <p:cNvPr id="2417" name="Google Shape;2417;p171"/>
          <p:cNvPicPr preferRelativeResize="0"/>
          <p:nvPr/>
        </p:nvPicPr>
        <p:blipFill>
          <a:blip r:embed="rId8">
            <a:alphaModFix/>
          </a:blip>
          <a:stretch>
            <a:fillRect/>
          </a:stretch>
        </p:blipFill>
        <p:spPr>
          <a:xfrm>
            <a:off x="4657853" y="3713562"/>
            <a:ext cx="1966945" cy="1310973"/>
          </a:xfrm>
          <a:prstGeom prst="rect">
            <a:avLst/>
          </a:prstGeom>
          <a:noFill/>
          <a:ln>
            <a:noFill/>
          </a:ln>
        </p:spPr>
      </p:pic>
      <p:pic>
        <p:nvPicPr>
          <p:cNvPr id="2418" name="Google Shape;2418;p171"/>
          <p:cNvPicPr preferRelativeResize="0"/>
          <p:nvPr/>
        </p:nvPicPr>
        <p:blipFill>
          <a:blip r:embed="rId9">
            <a:alphaModFix/>
          </a:blip>
          <a:stretch>
            <a:fillRect/>
          </a:stretch>
        </p:blipFill>
        <p:spPr>
          <a:xfrm>
            <a:off x="4657850" y="2618738"/>
            <a:ext cx="1966951" cy="1103536"/>
          </a:xfrm>
          <a:prstGeom prst="rect">
            <a:avLst/>
          </a:prstGeom>
          <a:noFill/>
          <a:ln>
            <a:noFill/>
          </a:ln>
        </p:spPr>
      </p:pic>
      <p:pic>
        <p:nvPicPr>
          <p:cNvPr id="2419" name="Google Shape;2419;p171"/>
          <p:cNvPicPr preferRelativeResize="0"/>
          <p:nvPr/>
        </p:nvPicPr>
        <p:blipFill>
          <a:blip r:embed="rId10">
            <a:alphaModFix/>
          </a:blip>
          <a:stretch>
            <a:fillRect/>
          </a:stretch>
        </p:blipFill>
        <p:spPr>
          <a:xfrm>
            <a:off x="6628975" y="2618750"/>
            <a:ext cx="1966950" cy="1142225"/>
          </a:xfrm>
          <a:prstGeom prst="rect">
            <a:avLst/>
          </a:prstGeom>
          <a:noFill/>
          <a:ln>
            <a:noFill/>
          </a:ln>
        </p:spPr>
      </p:pic>
      <p:pic>
        <p:nvPicPr>
          <p:cNvPr id="2420" name="Google Shape;2420;p171"/>
          <p:cNvPicPr preferRelativeResize="0"/>
          <p:nvPr/>
        </p:nvPicPr>
        <p:blipFill>
          <a:blip r:embed="rId11">
            <a:alphaModFix/>
          </a:blip>
          <a:stretch>
            <a:fillRect/>
          </a:stretch>
        </p:blipFill>
        <p:spPr>
          <a:xfrm>
            <a:off x="207651" y="2117475"/>
            <a:ext cx="4364350" cy="1730148"/>
          </a:xfrm>
          <a:prstGeom prst="rect">
            <a:avLst/>
          </a:prstGeom>
          <a:noFill/>
          <a:ln>
            <a:noFill/>
          </a:ln>
        </p:spPr>
      </p:pic>
      <p:sp>
        <p:nvSpPr>
          <p:cNvPr id="2421" name="Google Shape;2421;p171"/>
          <p:cNvSpPr txBox="1"/>
          <p:nvPr/>
        </p:nvSpPr>
        <p:spPr>
          <a:xfrm>
            <a:off x="268775" y="3925000"/>
            <a:ext cx="36180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121212"/>
                </a:solidFill>
                <a:highlight>
                  <a:srgbClr val="FFFFFF"/>
                </a:highlight>
              </a:rPr>
              <a:t>Ultra-processed food addiction is estimated to occur in 14% of adults and 12% of children worldwide.</a:t>
            </a:r>
            <a:endParaRPr sz="1500">
              <a:solidFill>
                <a:srgbClr val="121212"/>
              </a:solidFill>
              <a:highlight>
                <a:srgbClr val="FFFFFF"/>
              </a:highlight>
            </a:endParaRPr>
          </a:p>
          <a:p>
            <a:pPr indent="0" lvl="0" marL="0" rtl="0" algn="l">
              <a:spcBef>
                <a:spcPts val="0"/>
              </a:spcBef>
              <a:spcAft>
                <a:spcPts val="0"/>
              </a:spcAft>
              <a:buNone/>
            </a:pPr>
            <a:r>
              <a:rPr lang="en" sz="1500">
                <a:solidFill>
                  <a:srgbClr val="121212"/>
                </a:solidFill>
                <a:highlight>
                  <a:srgbClr val="FFFFFF"/>
                </a:highlight>
              </a:rPr>
              <a:t>(DiFeliceantonio, 2023)</a:t>
            </a:r>
            <a:endParaRPr sz="16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p28"/>
          <p:cNvPicPr preferRelativeResize="0"/>
          <p:nvPr/>
        </p:nvPicPr>
        <p:blipFill>
          <a:blip r:embed="rId3">
            <a:alphaModFix/>
          </a:blip>
          <a:stretch>
            <a:fillRect/>
          </a:stretch>
        </p:blipFill>
        <p:spPr>
          <a:xfrm>
            <a:off x="745875" y="187725"/>
            <a:ext cx="6783047" cy="4838700"/>
          </a:xfrm>
          <a:prstGeom prst="rect">
            <a:avLst/>
          </a:prstGeom>
          <a:noFill/>
          <a:ln>
            <a:noFill/>
          </a:ln>
        </p:spPr>
      </p:pic>
      <p:cxnSp>
        <p:nvCxnSpPr>
          <p:cNvPr id="197" name="Google Shape;197;p28"/>
          <p:cNvCxnSpPr/>
          <p:nvPr/>
        </p:nvCxnSpPr>
        <p:spPr>
          <a:xfrm rot="10800000">
            <a:off x="7312350" y="840750"/>
            <a:ext cx="1236600" cy="0"/>
          </a:xfrm>
          <a:prstGeom prst="straightConnector1">
            <a:avLst/>
          </a:prstGeom>
          <a:noFill/>
          <a:ln cap="flat" cmpd="sng" w="76200">
            <a:solidFill>
              <a:srgbClr val="9900FF"/>
            </a:solidFill>
            <a:prstDash val="solid"/>
            <a:round/>
            <a:headEnd len="med" w="med" type="none"/>
            <a:tailEnd len="med" w="med" type="triangle"/>
          </a:ln>
        </p:spPr>
      </p:cxn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5" name="Shape 2425"/>
        <p:cNvGrpSpPr/>
        <p:nvPr/>
      </p:nvGrpSpPr>
      <p:grpSpPr>
        <a:xfrm>
          <a:off x="0" y="0"/>
          <a:ext cx="0" cy="0"/>
          <a:chOff x="0" y="0"/>
          <a:chExt cx="0" cy="0"/>
        </a:xfrm>
      </p:grpSpPr>
      <p:grpSp>
        <p:nvGrpSpPr>
          <p:cNvPr id="2426" name="Google Shape;2426;p172"/>
          <p:cNvGrpSpPr/>
          <p:nvPr/>
        </p:nvGrpSpPr>
        <p:grpSpPr>
          <a:xfrm>
            <a:off x="57085" y="574436"/>
            <a:ext cx="9029831" cy="1413541"/>
            <a:chOff x="195797" y="597911"/>
            <a:chExt cx="9029831" cy="1413541"/>
          </a:xfrm>
        </p:grpSpPr>
        <p:grpSp>
          <p:nvGrpSpPr>
            <p:cNvPr id="2427" name="Google Shape;2427;p172"/>
            <p:cNvGrpSpPr/>
            <p:nvPr/>
          </p:nvGrpSpPr>
          <p:grpSpPr>
            <a:xfrm>
              <a:off x="195797" y="1603675"/>
              <a:ext cx="9029831" cy="407700"/>
              <a:chOff x="808422" y="3108700"/>
              <a:chExt cx="9029831" cy="407700"/>
            </a:xfrm>
          </p:grpSpPr>
          <p:sp>
            <p:nvSpPr>
              <p:cNvPr id="2428" name="Google Shape;2428;p172"/>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9" name="Google Shape;2429;p172"/>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0" name="Google Shape;2430;p172"/>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p172"/>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172"/>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433" name="Google Shape;2433;p172"/>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2434" name="Google Shape;2434;p172"/>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2435" name="Google Shape;2435;p172"/>
            <p:cNvGrpSpPr/>
            <p:nvPr/>
          </p:nvGrpSpPr>
          <p:grpSpPr>
            <a:xfrm>
              <a:off x="3457538" y="598176"/>
              <a:ext cx="884885" cy="1413276"/>
              <a:chOff x="3236150" y="60682"/>
              <a:chExt cx="2229492" cy="3560785"/>
            </a:xfrm>
          </p:grpSpPr>
          <p:pic>
            <p:nvPicPr>
              <p:cNvPr id="2436" name="Google Shape;2436;p172"/>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2437" name="Google Shape;2437;p172"/>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2438" name="Google Shape;2438;p172"/>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2439" name="Google Shape;2439;p172"/>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2440" name="Google Shape;2440;p172"/>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2441" name="Google Shape;2441;p172"/>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pic>
        <p:nvPicPr>
          <p:cNvPr id="2442" name="Google Shape;2442;p172"/>
          <p:cNvPicPr preferRelativeResize="0"/>
          <p:nvPr/>
        </p:nvPicPr>
        <p:blipFill>
          <a:blip r:embed="rId7">
            <a:alphaModFix/>
          </a:blip>
          <a:stretch>
            <a:fillRect/>
          </a:stretch>
        </p:blipFill>
        <p:spPr>
          <a:xfrm>
            <a:off x="-96950" y="2040100"/>
            <a:ext cx="2965325" cy="2965325"/>
          </a:xfrm>
          <a:prstGeom prst="rect">
            <a:avLst/>
          </a:prstGeom>
          <a:noFill/>
          <a:ln>
            <a:noFill/>
          </a:ln>
        </p:spPr>
      </p:pic>
      <p:pic>
        <p:nvPicPr>
          <p:cNvPr id="2443" name="Google Shape;2443;p172"/>
          <p:cNvPicPr preferRelativeResize="0"/>
          <p:nvPr/>
        </p:nvPicPr>
        <p:blipFill>
          <a:blip r:embed="rId8">
            <a:alphaModFix/>
          </a:blip>
          <a:stretch>
            <a:fillRect/>
          </a:stretch>
        </p:blipFill>
        <p:spPr>
          <a:xfrm>
            <a:off x="3169121" y="3366525"/>
            <a:ext cx="1544550" cy="1319826"/>
          </a:xfrm>
          <a:prstGeom prst="rect">
            <a:avLst/>
          </a:prstGeom>
          <a:noFill/>
          <a:ln>
            <a:noFill/>
          </a:ln>
        </p:spPr>
      </p:pic>
      <p:sp>
        <p:nvSpPr>
          <p:cNvPr id="2444" name="Google Shape;2444;p172"/>
          <p:cNvSpPr txBox="1"/>
          <p:nvPr/>
        </p:nvSpPr>
        <p:spPr>
          <a:xfrm>
            <a:off x="-341100" y="2412235"/>
            <a:ext cx="85650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333333"/>
                </a:solidFill>
              </a:rPr>
              <a:t>Fructose</a:t>
            </a:r>
            <a:endParaRPr sz="5200"/>
          </a:p>
        </p:txBody>
      </p:sp>
      <p:pic>
        <p:nvPicPr>
          <p:cNvPr id="2445" name="Google Shape;2445;p172"/>
          <p:cNvPicPr preferRelativeResize="0"/>
          <p:nvPr/>
        </p:nvPicPr>
        <p:blipFill>
          <a:blip r:embed="rId9">
            <a:alphaModFix/>
          </a:blip>
          <a:stretch>
            <a:fillRect/>
          </a:stretch>
        </p:blipFill>
        <p:spPr>
          <a:xfrm>
            <a:off x="5668725" y="2571753"/>
            <a:ext cx="2965325" cy="1765509"/>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9" name="Shape 2449"/>
        <p:cNvGrpSpPr/>
        <p:nvPr/>
      </p:nvGrpSpPr>
      <p:grpSpPr>
        <a:xfrm>
          <a:off x="0" y="0"/>
          <a:ext cx="0" cy="0"/>
          <a:chOff x="0" y="0"/>
          <a:chExt cx="0" cy="0"/>
        </a:xfrm>
      </p:grpSpPr>
      <p:grpSp>
        <p:nvGrpSpPr>
          <p:cNvPr id="2450" name="Google Shape;2450;p173"/>
          <p:cNvGrpSpPr/>
          <p:nvPr/>
        </p:nvGrpSpPr>
        <p:grpSpPr>
          <a:xfrm>
            <a:off x="57085" y="574436"/>
            <a:ext cx="9029831" cy="1413541"/>
            <a:chOff x="195797" y="597911"/>
            <a:chExt cx="9029831" cy="1413541"/>
          </a:xfrm>
        </p:grpSpPr>
        <p:grpSp>
          <p:nvGrpSpPr>
            <p:cNvPr id="2451" name="Google Shape;2451;p173"/>
            <p:cNvGrpSpPr/>
            <p:nvPr/>
          </p:nvGrpSpPr>
          <p:grpSpPr>
            <a:xfrm>
              <a:off x="195797" y="1603675"/>
              <a:ext cx="9029831" cy="407700"/>
              <a:chOff x="808422" y="3108700"/>
              <a:chExt cx="9029831" cy="407700"/>
            </a:xfrm>
          </p:grpSpPr>
          <p:sp>
            <p:nvSpPr>
              <p:cNvPr id="2452" name="Google Shape;2452;p173"/>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3" name="Google Shape;2453;p173"/>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4" name="Google Shape;2454;p173"/>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5" name="Google Shape;2455;p173"/>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p173"/>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457" name="Google Shape;2457;p173"/>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2458" name="Google Shape;2458;p173"/>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2459" name="Google Shape;2459;p173"/>
            <p:cNvGrpSpPr/>
            <p:nvPr/>
          </p:nvGrpSpPr>
          <p:grpSpPr>
            <a:xfrm>
              <a:off x="3457538" y="598176"/>
              <a:ext cx="884885" cy="1413276"/>
              <a:chOff x="3236150" y="60682"/>
              <a:chExt cx="2229492" cy="3560785"/>
            </a:xfrm>
          </p:grpSpPr>
          <p:pic>
            <p:nvPicPr>
              <p:cNvPr id="2460" name="Google Shape;2460;p173"/>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2461" name="Google Shape;2461;p173"/>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2462" name="Google Shape;2462;p173"/>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2463" name="Google Shape;2463;p173"/>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2464" name="Google Shape;2464;p173"/>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2465" name="Google Shape;2465;p173"/>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pic>
        <p:nvPicPr>
          <p:cNvPr id="2466" name="Google Shape;2466;p173"/>
          <p:cNvPicPr preferRelativeResize="0"/>
          <p:nvPr/>
        </p:nvPicPr>
        <p:blipFill>
          <a:blip r:embed="rId7">
            <a:alphaModFix/>
          </a:blip>
          <a:stretch>
            <a:fillRect/>
          </a:stretch>
        </p:blipFill>
        <p:spPr>
          <a:xfrm>
            <a:off x="-96950" y="2040100"/>
            <a:ext cx="2965325" cy="2965325"/>
          </a:xfrm>
          <a:prstGeom prst="rect">
            <a:avLst/>
          </a:prstGeom>
          <a:noFill/>
          <a:ln>
            <a:noFill/>
          </a:ln>
        </p:spPr>
      </p:pic>
      <p:sp>
        <p:nvSpPr>
          <p:cNvPr id="2467" name="Google Shape;2467;p173"/>
          <p:cNvSpPr txBox="1"/>
          <p:nvPr/>
        </p:nvSpPr>
        <p:spPr>
          <a:xfrm>
            <a:off x="-138750" y="1987985"/>
            <a:ext cx="85650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333333"/>
                </a:solidFill>
              </a:rPr>
              <a:t>Fructose</a:t>
            </a:r>
            <a:endParaRPr sz="5200"/>
          </a:p>
        </p:txBody>
      </p:sp>
      <p:pic>
        <p:nvPicPr>
          <p:cNvPr id="2468" name="Google Shape;2468;p173"/>
          <p:cNvPicPr preferRelativeResize="0"/>
          <p:nvPr/>
        </p:nvPicPr>
        <p:blipFill>
          <a:blip r:embed="rId8">
            <a:alphaModFix/>
          </a:blip>
          <a:stretch>
            <a:fillRect/>
          </a:stretch>
        </p:blipFill>
        <p:spPr>
          <a:xfrm>
            <a:off x="5668725" y="2571753"/>
            <a:ext cx="2965325" cy="1765509"/>
          </a:xfrm>
          <a:prstGeom prst="rect">
            <a:avLst/>
          </a:prstGeom>
          <a:noFill/>
          <a:ln>
            <a:noFill/>
          </a:ln>
        </p:spPr>
      </p:pic>
      <p:sp>
        <p:nvSpPr>
          <p:cNvPr id="2469" name="Google Shape;2469;p173"/>
          <p:cNvSpPr/>
          <p:nvPr/>
        </p:nvSpPr>
        <p:spPr>
          <a:xfrm>
            <a:off x="6921125" y="1470100"/>
            <a:ext cx="647650" cy="633075"/>
          </a:xfrm>
          <a:prstGeom prst="flowChartExtract">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70" name="Google Shape;2470;p173"/>
          <p:cNvPicPr preferRelativeResize="0"/>
          <p:nvPr/>
        </p:nvPicPr>
        <p:blipFill>
          <a:blip r:embed="rId9">
            <a:alphaModFix/>
          </a:blip>
          <a:stretch>
            <a:fillRect/>
          </a:stretch>
        </p:blipFill>
        <p:spPr>
          <a:xfrm>
            <a:off x="3384638" y="2726500"/>
            <a:ext cx="1518225" cy="2388825"/>
          </a:xfrm>
          <a:prstGeom prst="rect">
            <a:avLst/>
          </a:prstGeom>
          <a:noFill/>
          <a:ln>
            <a:noFill/>
          </a:ln>
        </p:spPr>
      </p:pic>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4" name="Shape 2474"/>
        <p:cNvGrpSpPr/>
        <p:nvPr/>
      </p:nvGrpSpPr>
      <p:grpSpPr>
        <a:xfrm>
          <a:off x="0" y="0"/>
          <a:ext cx="0" cy="0"/>
          <a:chOff x="0" y="0"/>
          <a:chExt cx="0" cy="0"/>
        </a:xfrm>
      </p:grpSpPr>
      <p:grpSp>
        <p:nvGrpSpPr>
          <p:cNvPr id="2475" name="Google Shape;2475;p174"/>
          <p:cNvGrpSpPr/>
          <p:nvPr/>
        </p:nvGrpSpPr>
        <p:grpSpPr>
          <a:xfrm>
            <a:off x="57085" y="574436"/>
            <a:ext cx="9029831" cy="1413541"/>
            <a:chOff x="195797" y="597911"/>
            <a:chExt cx="9029831" cy="1413541"/>
          </a:xfrm>
        </p:grpSpPr>
        <p:grpSp>
          <p:nvGrpSpPr>
            <p:cNvPr id="2476" name="Google Shape;2476;p174"/>
            <p:cNvGrpSpPr/>
            <p:nvPr/>
          </p:nvGrpSpPr>
          <p:grpSpPr>
            <a:xfrm>
              <a:off x="195797" y="1603675"/>
              <a:ext cx="9029831" cy="407700"/>
              <a:chOff x="808422" y="3108700"/>
              <a:chExt cx="9029831" cy="407700"/>
            </a:xfrm>
          </p:grpSpPr>
          <p:sp>
            <p:nvSpPr>
              <p:cNvPr id="2477" name="Google Shape;2477;p174"/>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p174"/>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9" name="Google Shape;2479;p174"/>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0" name="Google Shape;2480;p174"/>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1" name="Google Shape;2481;p174"/>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482" name="Google Shape;2482;p174"/>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2483" name="Google Shape;2483;p174"/>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2484" name="Google Shape;2484;p174"/>
            <p:cNvGrpSpPr/>
            <p:nvPr/>
          </p:nvGrpSpPr>
          <p:grpSpPr>
            <a:xfrm>
              <a:off x="3457538" y="598176"/>
              <a:ext cx="884885" cy="1413276"/>
              <a:chOff x="3236150" y="60682"/>
              <a:chExt cx="2229492" cy="3560785"/>
            </a:xfrm>
          </p:grpSpPr>
          <p:pic>
            <p:nvPicPr>
              <p:cNvPr id="2485" name="Google Shape;2485;p174"/>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2486" name="Google Shape;2486;p174"/>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2487" name="Google Shape;2487;p174"/>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2488" name="Google Shape;2488;p174"/>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2489" name="Google Shape;2489;p174"/>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2490" name="Google Shape;2490;p174"/>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2491" name="Google Shape;2491;p174"/>
          <p:cNvSpPr/>
          <p:nvPr/>
        </p:nvSpPr>
        <p:spPr>
          <a:xfrm>
            <a:off x="6921125" y="1470100"/>
            <a:ext cx="647650" cy="633075"/>
          </a:xfrm>
          <a:prstGeom prst="flowChartExtract">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p174"/>
          <p:cNvSpPr txBox="1"/>
          <p:nvPr/>
        </p:nvSpPr>
        <p:spPr>
          <a:xfrm>
            <a:off x="4131175" y="2416600"/>
            <a:ext cx="4065300" cy="164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dk1"/>
                </a:solidFill>
              </a:rPr>
              <a:t>Higher consumption of sugar in beverage was associated with an increased risk of all dementia, </a:t>
            </a:r>
            <a:r>
              <a:rPr b="1" lang="en" sz="1900" u="sng">
                <a:solidFill>
                  <a:schemeClr val="dk1"/>
                </a:solidFill>
              </a:rPr>
              <a:t>hazard ratio of 2.80</a:t>
            </a:r>
            <a:r>
              <a:rPr lang="en" sz="1900">
                <a:solidFill>
                  <a:schemeClr val="dk1"/>
                </a:solidFill>
              </a:rPr>
              <a:t> (Miao et al, 2021).</a:t>
            </a:r>
            <a:endParaRPr sz="1900"/>
          </a:p>
        </p:txBody>
      </p:sp>
      <p:pic>
        <p:nvPicPr>
          <p:cNvPr id="2493" name="Google Shape;2493;p174"/>
          <p:cNvPicPr preferRelativeResize="0"/>
          <p:nvPr/>
        </p:nvPicPr>
        <p:blipFill>
          <a:blip r:embed="rId7">
            <a:alphaModFix/>
          </a:blip>
          <a:stretch>
            <a:fillRect/>
          </a:stretch>
        </p:blipFill>
        <p:spPr>
          <a:xfrm>
            <a:off x="549850" y="2048250"/>
            <a:ext cx="2964050" cy="2964050"/>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7" name="Shape 2497"/>
        <p:cNvGrpSpPr/>
        <p:nvPr/>
      </p:nvGrpSpPr>
      <p:grpSpPr>
        <a:xfrm>
          <a:off x="0" y="0"/>
          <a:ext cx="0" cy="0"/>
          <a:chOff x="0" y="0"/>
          <a:chExt cx="0" cy="0"/>
        </a:xfrm>
      </p:grpSpPr>
      <p:sp>
        <p:nvSpPr>
          <p:cNvPr id="2498" name="Google Shape;2498;p175"/>
          <p:cNvSpPr txBox="1"/>
          <p:nvPr/>
        </p:nvSpPr>
        <p:spPr>
          <a:xfrm>
            <a:off x="2101775" y="293725"/>
            <a:ext cx="6409800" cy="149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Peter Attia MD:</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“We are swimming in a sea of fructose”.</a:t>
            </a:r>
            <a:endParaRPr sz="1700"/>
          </a:p>
          <a:p>
            <a:pPr indent="0" lvl="0" marL="0" rtl="0" algn="l">
              <a:spcBef>
                <a:spcPts val="0"/>
              </a:spcBef>
              <a:spcAft>
                <a:spcPts val="0"/>
              </a:spcAft>
              <a:buNone/>
            </a:pPr>
            <a:r>
              <a:t/>
            </a:r>
            <a:endParaRPr sz="1700"/>
          </a:p>
          <a:p>
            <a:pPr indent="-336550" lvl="0" marL="457200" rtl="0" algn="l">
              <a:spcBef>
                <a:spcPts val="0"/>
              </a:spcBef>
              <a:spcAft>
                <a:spcPts val="0"/>
              </a:spcAft>
              <a:buSzPts val="1700"/>
              <a:buChar char="●"/>
            </a:pPr>
            <a:r>
              <a:t/>
            </a:r>
            <a:endParaRPr sz="1700"/>
          </a:p>
        </p:txBody>
      </p:sp>
      <p:pic>
        <p:nvPicPr>
          <p:cNvPr id="2499" name="Google Shape;2499;p175"/>
          <p:cNvPicPr preferRelativeResize="0"/>
          <p:nvPr/>
        </p:nvPicPr>
        <p:blipFill>
          <a:blip r:embed="rId3">
            <a:alphaModFix/>
          </a:blip>
          <a:stretch>
            <a:fillRect/>
          </a:stretch>
        </p:blipFill>
        <p:spPr>
          <a:xfrm>
            <a:off x="466400" y="365951"/>
            <a:ext cx="1387425" cy="2114424"/>
          </a:xfrm>
          <a:prstGeom prst="rect">
            <a:avLst/>
          </a:prstGeom>
          <a:noFill/>
          <a:ln>
            <a:noFill/>
          </a:ln>
        </p:spPr>
      </p:pic>
      <p:pic>
        <p:nvPicPr>
          <p:cNvPr id="2500" name="Google Shape;2500;p175"/>
          <p:cNvPicPr preferRelativeResize="0"/>
          <p:nvPr/>
        </p:nvPicPr>
        <p:blipFill>
          <a:blip r:embed="rId4">
            <a:alphaModFix/>
          </a:blip>
          <a:stretch>
            <a:fillRect/>
          </a:stretch>
        </p:blipFill>
        <p:spPr>
          <a:xfrm>
            <a:off x="7558700" y="339375"/>
            <a:ext cx="1292426" cy="1104375"/>
          </a:xfrm>
          <a:prstGeom prst="rect">
            <a:avLst/>
          </a:prstGeom>
          <a:noFill/>
          <a:ln>
            <a:noFill/>
          </a:ln>
        </p:spPr>
      </p:pic>
      <p:pic>
        <p:nvPicPr>
          <p:cNvPr id="2501" name="Google Shape;2501;p175"/>
          <p:cNvPicPr preferRelativeResize="0"/>
          <p:nvPr/>
        </p:nvPicPr>
        <p:blipFill>
          <a:blip r:embed="rId5">
            <a:alphaModFix/>
          </a:blip>
          <a:stretch>
            <a:fillRect/>
          </a:stretch>
        </p:blipFill>
        <p:spPr>
          <a:xfrm>
            <a:off x="2218088" y="1523675"/>
            <a:ext cx="5768425" cy="3486550"/>
          </a:xfrm>
          <a:prstGeom prst="rect">
            <a:avLst/>
          </a:prstGeom>
          <a:noFill/>
          <a:ln>
            <a:noFill/>
          </a:ln>
        </p:spPr>
      </p:pic>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5" name="Shape 2505"/>
        <p:cNvGrpSpPr/>
        <p:nvPr/>
      </p:nvGrpSpPr>
      <p:grpSpPr>
        <a:xfrm>
          <a:off x="0" y="0"/>
          <a:ext cx="0" cy="0"/>
          <a:chOff x="0" y="0"/>
          <a:chExt cx="0" cy="0"/>
        </a:xfrm>
      </p:grpSpPr>
      <p:sp>
        <p:nvSpPr>
          <p:cNvPr id="2506" name="Google Shape;2506;p176"/>
          <p:cNvSpPr txBox="1"/>
          <p:nvPr/>
        </p:nvSpPr>
        <p:spPr>
          <a:xfrm>
            <a:off x="2101775" y="293725"/>
            <a:ext cx="6409800" cy="227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Peter Attia MD:</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“We are swimming in a sea of fructose”.</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“If there is one type of food that I would eliminate from everyone’s diet if I could, it would be fructose-sweetened drinks (sodas, fruit juices)”.</a:t>
            </a:r>
            <a:endParaRPr sz="1700"/>
          </a:p>
          <a:p>
            <a:pPr indent="0" lvl="0" marL="457200" rtl="0" algn="l">
              <a:spcBef>
                <a:spcPts val="0"/>
              </a:spcBef>
              <a:spcAft>
                <a:spcPts val="0"/>
              </a:spcAft>
              <a:buNone/>
            </a:pPr>
            <a:r>
              <a:t/>
            </a:r>
            <a:endParaRPr sz="1700"/>
          </a:p>
        </p:txBody>
      </p:sp>
      <p:pic>
        <p:nvPicPr>
          <p:cNvPr id="2507" name="Google Shape;2507;p176"/>
          <p:cNvPicPr preferRelativeResize="0"/>
          <p:nvPr/>
        </p:nvPicPr>
        <p:blipFill>
          <a:blip r:embed="rId3">
            <a:alphaModFix/>
          </a:blip>
          <a:stretch>
            <a:fillRect/>
          </a:stretch>
        </p:blipFill>
        <p:spPr>
          <a:xfrm>
            <a:off x="466400" y="365951"/>
            <a:ext cx="1387425" cy="2114424"/>
          </a:xfrm>
          <a:prstGeom prst="rect">
            <a:avLst/>
          </a:prstGeom>
          <a:noFill/>
          <a:ln>
            <a:noFill/>
          </a:ln>
        </p:spPr>
      </p:pic>
      <p:pic>
        <p:nvPicPr>
          <p:cNvPr id="2508" name="Google Shape;2508;p176"/>
          <p:cNvPicPr preferRelativeResize="0"/>
          <p:nvPr/>
        </p:nvPicPr>
        <p:blipFill>
          <a:blip r:embed="rId4">
            <a:alphaModFix/>
          </a:blip>
          <a:stretch>
            <a:fillRect/>
          </a:stretch>
        </p:blipFill>
        <p:spPr>
          <a:xfrm>
            <a:off x="7558700" y="339375"/>
            <a:ext cx="1292426" cy="1104375"/>
          </a:xfrm>
          <a:prstGeom prst="rect">
            <a:avLst/>
          </a:prstGeom>
          <a:noFill/>
          <a:ln>
            <a:noFill/>
          </a:ln>
        </p:spPr>
      </p:pic>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2" name="Shape 2512"/>
        <p:cNvGrpSpPr/>
        <p:nvPr/>
      </p:nvGrpSpPr>
      <p:grpSpPr>
        <a:xfrm>
          <a:off x="0" y="0"/>
          <a:ext cx="0" cy="0"/>
          <a:chOff x="0" y="0"/>
          <a:chExt cx="0" cy="0"/>
        </a:xfrm>
      </p:grpSpPr>
      <p:sp>
        <p:nvSpPr>
          <p:cNvPr id="2513" name="Google Shape;2513;p177"/>
          <p:cNvSpPr txBox="1"/>
          <p:nvPr/>
        </p:nvSpPr>
        <p:spPr>
          <a:xfrm>
            <a:off x="2101775" y="293725"/>
            <a:ext cx="6409800" cy="306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Peter Attia MD:</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“We are swimming in a sea of fructose”.</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“If there is one type of food that I would eliminate from everyone’s diet if I could, it would be fructose-sweetened drinks (sodas, fruit juices)”.</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Glucose and fructose are metabolized very differently at the cellular level. </a:t>
            </a:r>
            <a:endParaRPr sz="1700"/>
          </a:p>
          <a:p>
            <a:pPr indent="0" lvl="0" marL="0" rtl="0" algn="l">
              <a:spcBef>
                <a:spcPts val="0"/>
              </a:spcBef>
              <a:spcAft>
                <a:spcPts val="0"/>
              </a:spcAft>
              <a:buNone/>
            </a:pPr>
            <a:r>
              <a:t/>
            </a:r>
            <a:endParaRPr sz="1700"/>
          </a:p>
        </p:txBody>
      </p:sp>
      <p:pic>
        <p:nvPicPr>
          <p:cNvPr id="2514" name="Google Shape;2514;p177"/>
          <p:cNvPicPr preferRelativeResize="0"/>
          <p:nvPr/>
        </p:nvPicPr>
        <p:blipFill>
          <a:blip r:embed="rId3">
            <a:alphaModFix/>
          </a:blip>
          <a:stretch>
            <a:fillRect/>
          </a:stretch>
        </p:blipFill>
        <p:spPr>
          <a:xfrm>
            <a:off x="466400" y="365951"/>
            <a:ext cx="1387425" cy="2114424"/>
          </a:xfrm>
          <a:prstGeom prst="rect">
            <a:avLst/>
          </a:prstGeom>
          <a:noFill/>
          <a:ln>
            <a:noFill/>
          </a:ln>
        </p:spPr>
      </p:pic>
      <p:pic>
        <p:nvPicPr>
          <p:cNvPr id="2515" name="Google Shape;2515;p177"/>
          <p:cNvPicPr preferRelativeResize="0"/>
          <p:nvPr/>
        </p:nvPicPr>
        <p:blipFill>
          <a:blip r:embed="rId4">
            <a:alphaModFix/>
          </a:blip>
          <a:stretch>
            <a:fillRect/>
          </a:stretch>
        </p:blipFill>
        <p:spPr>
          <a:xfrm>
            <a:off x="7558700" y="339375"/>
            <a:ext cx="1292426" cy="1104375"/>
          </a:xfrm>
          <a:prstGeom prst="rect">
            <a:avLst/>
          </a:prstGeom>
          <a:noFill/>
          <a:ln>
            <a:noFill/>
          </a:ln>
        </p:spPr>
      </p:pic>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9" name="Shape 2519"/>
        <p:cNvGrpSpPr/>
        <p:nvPr/>
      </p:nvGrpSpPr>
      <p:grpSpPr>
        <a:xfrm>
          <a:off x="0" y="0"/>
          <a:ext cx="0" cy="0"/>
          <a:chOff x="0" y="0"/>
          <a:chExt cx="0" cy="0"/>
        </a:xfrm>
      </p:grpSpPr>
      <p:sp>
        <p:nvSpPr>
          <p:cNvPr id="2520" name="Google Shape;2520;p178"/>
          <p:cNvSpPr txBox="1"/>
          <p:nvPr/>
        </p:nvSpPr>
        <p:spPr>
          <a:xfrm>
            <a:off x="2101775" y="293725"/>
            <a:ext cx="6409800" cy="358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Peter Attia MD:</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“We are swimming in a sea of fructose”.</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“If there is one type of food that I would eliminate from everyone’s diet if I could, it would be fructose-sweetened drinks (sodas, fruit juices)”.</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Glucose and fructose are metabolized very differently at the cellular level. </a:t>
            </a:r>
            <a:endParaRPr sz="1700"/>
          </a:p>
          <a:p>
            <a:pPr indent="-336550" lvl="0" marL="457200" rtl="0" algn="l">
              <a:spcBef>
                <a:spcPts val="0"/>
              </a:spcBef>
              <a:spcAft>
                <a:spcPts val="0"/>
              </a:spcAft>
              <a:buSzPts val="1700"/>
              <a:buChar char="●"/>
            </a:pPr>
            <a:r>
              <a:rPr lang="en" sz="1700"/>
              <a:t>When a cell breaks down glucose, it will almost instantly have more ATP.</a:t>
            </a:r>
            <a:endParaRPr sz="1700"/>
          </a:p>
          <a:p>
            <a:pPr indent="0" lvl="0" marL="0" rtl="0" algn="l">
              <a:spcBef>
                <a:spcPts val="0"/>
              </a:spcBef>
              <a:spcAft>
                <a:spcPts val="0"/>
              </a:spcAft>
              <a:buNone/>
            </a:pPr>
            <a:r>
              <a:t/>
            </a:r>
            <a:endParaRPr sz="1700"/>
          </a:p>
        </p:txBody>
      </p:sp>
      <p:pic>
        <p:nvPicPr>
          <p:cNvPr id="2521" name="Google Shape;2521;p178"/>
          <p:cNvPicPr preferRelativeResize="0"/>
          <p:nvPr/>
        </p:nvPicPr>
        <p:blipFill>
          <a:blip r:embed="rId3">
            <a:alphaModFix/>
          </a:blip>
          <a:stretch>
            <a:fillRect/>
          </a:stretch>
        </p:blipFill>
        <p:spPr>
          <a:xfrm>
            <a:off x="466400" y="365951"/>
            <a:ext cx="1387425" cy="2114424"/>
          </a:xfrm>
          <a:prstGeom prst="rect">
            <a:avLst/>
          </a:prstGeom>
          <a:noFill/>
          <a:ln>
            <a:noFill/>
          </a:ln>
        </p:spPr>
      </p:pic>
      <p:pic>
        <p:nvPicPr>
          <p:cNvPr id="2522" name="Google Shape;2522;p178"/>
          <p:cNvPicPr preferRelativeResize="0"/>
          <p:nvPr/>
        </p:nvPicPr>
        <p:blipFill>
          <a:blip r:embed="rId4">
            <a:alphaModFix/>
          </a:blip>
          <a:stretch>
            <a:fillRect/>
          </a:stretch>
        </p:blipFill>
        <p:spPr>
          <a:xfrm>
            <a:off x="7558700" y="339375"/>
            <a:ext cx="1292426" cy="1104375"/>
          </a:xfrm>
          <a:prstGeom prst="rect">
            <a:avLst/>
          </a:prstGeom>
          <a:noFill/>
          <a:ln>
            <a:noFill/>
          </a:ln>
        </p:spPr>
      </p:pic>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6" name="Shape 2526"/>
        <p:cNvGrpSpPr/>
        <p:nvPr/>
      </p:nvGrpSpPr>
      <p:grpSpPr>
        <a:xfrm>
          <a:off x="0" y="0"/>
          <a:ext cx="0" cy="0"/>
          <a:chOff x="0" y="0"/>
          <a:chExt cx="0" cy="0"/>
        </a:xfrm>
      </p:grpSpPr>
      <p:sp>
        <p:nvSpPr>
          <p:cNvPr id="2527" name="Google Shape;2527;p179"/>
          <p:cNvSpPr txBox="1"/>
          <p:nvPr/>
        </p:nvSpPr>
        <p:spPr>
          <a:xfrm>
            <a:off x="2101775" y="293725"/>
            <a:ext cx="6409800" cy="410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Peter Attia MD:</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“We are swimming in a sea of fructose”.</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“If there is one type of food that I would eliminate from everyone’s diet if I could, it would be fructose-sweetened drinks (sodas, fruit juices)”.</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Glucose and fructose are metabolized very differently at the cellular level. </a:t>
            </a:r>
            <a:endParaRPr sz="1700"/>
          </a:p>
          <a:p>
            <a:pPr indent="-336550" lvl="0" marL="457200" rtl="0" algn="l">
              <a:spcBef>
                <a:spcPts val="0"/>
              </a:spcBef>
              <a:spcAft>
                <a:spcPts val="0"/>
              </a:spcAft>
              <a:buSzPts val="1700"/>
              <a:buChar char="●"/>
            </a:pPr>
            <a:r>
              <a:rPr lang="en" sz="1700"/>
              <a:t>When a cell breaks down glucose, it will almost instantly have more ATP.</a:t>
            </a:r>
            <a:endParaRPr sz="1700"/>
          </a:p>
          <a:p>
            <a:pPr indent="-336550" lvl="0" marL="457200" rtl="0" algn="l">
              <a:spcBef>
                <a:spcPts val="0"/>
              </a:spcBef>
              <a:spcAft>
                <a:spcPts val="0"/>
              </a:spcAft>
              <a:buSzPts val="1700"/>
              <a:buChar char="●"/>
            </a:pPr>
            <a:r>
              <a:rPr lang="en" sz="1700"/>
              <a:t>But when we metabolize fructose, (ATP) levels inside the cell drop rapidly and dramatically. </a:t>
            </a:r>
            <a:endParaRPr sz="1700"/>
          </a:p>
          <a:p>
            <a:pPr indent="0" lvl="0" marL="0" rtl="0" algn="l">
              <a:spcBef>
                <a:spcPts val="0"/>
              </a:spcBef>
              <a:spcAft>
                <a:spcPts val="0"/>
              </a:spcAft>
              <a:buNone/>
            </a:pPr>
            <a:r>
              <a:t/>
            </a:r>
            <a:endParaRPr sz="1700"/>
          </a:p>
        </p:txBody>
      </p:sp>
      <p:pic>
        <p:nvPicPr>
          <p:cNvPr id="2528" name="Google Shape;2528;p179"/>
          <p:cNvPicPr preferRelativeResize="0"/>
          <p:nvPr/>
        </p:nvPicPr>
        <p:blipFill>
          <a:blip r:embed="rId3">
            <a:alphaModFix/>
          </a:blip>
          <a:stretch>
            <a:fillRect/>
          </a:stretch>
        </p:blipFill>
        <p:spPr>
          <a:xfrm>
            <a:off x="466400" y="365951"/>
            <a:ext cx="1387425" cy="2114424"/>
          </a:xfrm>
          <a:prstGeom prst="rect">
            <a:avLst/>
          </a:prstGeom>
          <a:noFill/>
          <a:ln>
            <a:noFill/>
          </a:ln>
        </p:spPr>
      </p:pic>
      <p:pic>
        <p:nvPicPr>
          <p:cNvPr id="2529" name="Google Shape;2529;p179"/>
          <p:cNvPicPr preferRelativeResize="0"/>
          <p:nvPr/>
        </p:nvPicPr>
        <p:blipFill>
          <a:blip r:embed="rId4">
            <a:alphaModFix/>
          </a:blip>
          <a:stretch>
            <a:fillRect/>
          </a:stretch>
        </p:blipFill>
        <p:spPr>
          <a:xfrm>
            <a:off x="7558700" y="339375"/>
            <a:ext cx="1292426" cy="1104375"/>
          </a:xfrm>
          <a:prstGeom prst="rect">
            <a:avLst/>
          </a:prstGeom>
          <a:noFill/>
          <a:ln>
            <a:noFill/>
          </a:ln>
        </p:spPr>
      </p:pic>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3" name="Shape 2533"/>
        <p:cNvGrpSpPr/>
        <p:nvPr/>
      </p:nvGrpSpPr>
      <p:grpSpPr>
        <a:xfrm>
          <a:off x="0" y="0"/>
          <a:ext cx="0" cy="0"/>
          <a:chOff x="0" y="0"/>
          <a:chExt cx="0" cy="0"/>
        </a:xfrm>
      </p:grpSpPr>
      <p:sp>
        <p:nvSpPr>
          <p:cNvPr id="2534" name="Google Shape;2534;p180"/>
          <p:cNvSpPr txBox="1"/>
          <p:nvPr/>
        </p:nvSpPr>
        <p:spPr>
          <a:xfrm>
            <a:off x="2101775" y="293725"/>
            <a:ext cx="6409800" cy="463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Peter Attia MD:</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“We are swimming in a sea of fructose”.</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“If there is one type of food that I would eliminate from everyone’s diet if I could, it would be fructose-sweetened drinks (sodas, fruit juices)”.</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Glucose and fructose are metabolized very differently at the cellular level. </a:t>
            </a:r>
            <a:endParaRPr sz="1700"/>
          </a:p>
          <a:p>
            <a:pPr indent="-336550" lvl="0" marL="457200" rtl="0" algn="l">
              <a:spcBef>
                <a:spcPts val="0"/>
              </a:spcBef>
              <a:spcAft>
                <a:spcPts val="0"/>
              </a:spcAft>
              <a:buSzPts val="1700"/>
              <a:buChar char="●"/>
            </a:pPr>
            <a:r>
              <a:rPr lang="en" sz="1700"/>
              <a:t>When a cell breaks down glucose, it will almost instantly have more ATP.</a:t>
            </a:r>
            <a:endParaRPr sz="1700"/>
          </a:p>
          <a:p>
            <a:pPr indent="-336550" lvl="0" marL="457200" rtl="0" algn="l">
              <a:spcBef>
                <a:spcPts val="0"/>
              </a:spcBef>
              <a:spcAft>
                <a:spcPts val="0"/>
              </a:spcAft>
              <a:buSzPts val="1700"/>
              <a:buChar char="●"/>
            </a:pPr>
            <a:r>
              <a:rPr lang="en" sz="1700"/>
              <a:t>But when we metabolize fructose, (ATP) levels inside the cell drop rapidly and dramatically. </a:t>
            </a:r>
            <a:endParaRPr sz="1700"/>
          </a:p>
          <a:p>
            <a:pPr indent="-336550" lvl="0" marL="457200" rtl="0" algn="l">
              <a:spcBef>
                <a:spcPts val="0"/>
              </a:spcBef>
              <a:spcAft>
                <a:spcPts val="0"/>
              </a:spcAft>
              <a:buSzPts val="1700"/>
              <a:buChar char="●"/>
            </a:pPr>
            <a:r>
              <a:rPr lang="en" sz="1700"/>
              <a:t>Fructose basically tricks our metabolism into thinking that we are depleting energy—and need to take in still more food.</a:t>
            </a:r>
            <a:endParaRPr sz="1700"/>
          </a:p>
        </p:txBody>
      </p:sp>
      <p:pic>
        <p:nvPicPr>
          <p:cNvPr id="2535" name="Google Shape;2535;p180"/>
          <p:cNvPicPr preferRelativeResize="0"/>
          <p:nvPr/>
        </p:nvPicPr>
        <p:blipFill>
          <a:blip r:embed="rId3">
            <a:alphaModFix/>
          </a:blip>
          <a:stretch>
            <a:fillRect/>
          </a:stretch>
        </p:blipFill>
        <p:spPr>
          <a:xfrm>
            <a:off x="466400" y="365951"/>
            <a:ext cx="1387425" cy="2114424"/>
          </a:xfrm>
          <a:prstGeom prst="rect">
            <a:avLst/>
          </a:prstGeom>
          <a:noFill/>
          <a:ln>
            <a:noFill/>
          </a:ln>
        </p:spPr>
      </p:pic>
      <p:pic>
        <p:nvPicPr>
          <p:cNvPr id="2536" name="Google Shape;2536;p180"/>
          <p:cNvPicPr preferRelativeResize="0"/>
          <p:nvPr/>
        </p:nvPicPr>
        <p:blipFill>
          <a:blip r:embed="rId4">
            <a:alphaModFix/>
          </a:blip>
          <a:stretch>
            <a:fillRect/>
          </a:stretch>
        </p:blipFill>
        <p:spPr>
          <a:xfrm>
            <a:off x="7558700" y="339375"/>
            <a:ext cx="1292426" cy="1104375"/>
          </a:xfrm>
          <a:prstGeom prst="rect">
            <a:avLst/>
          </a:prstGeom>
          <a:noFill/>
          <a:ln>
            <a:noFill/>
          </a:ln>
        </p:spPr>
      </p:pic>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0" name="Shape 2540"/>
        <p:cNvGrpSpPr/>
        <p:nvPr/>
      </p:nvGrpSpPr>
      <p:grpSpPr>
        <a:xfrm>
          <a:off x="0" y="0"/>
          <a:ext cx="0" cy="0"/>
          <a:chOff x="0" y="0"/>
          <a:chExt cx="0" cy="0"/>
        </a:xfrm>
      </p:grpSpPr>
      <p:grpSp>
        <p:nvGrpSpPr>
          <p:cNvPr id="2541" name="Google Shape;2541;p181"/>
          <p:cNvGrpSpPr/>
          <p:nvPr/>
        </p:nvGrpSpPr>
        <p:grpSpPr>
          <a:xfrm>
            <a:off x="57085" y="574436"/>
            <a:ext cx="9029831" cy="1413541"/>
            <a:chOff x="195797" y="597911"/>
            <a:chExt cx="9029831" cy="1413541"/>
          </a:xfrm>
        </p:grpSpPr>
        <p:grpSp>
          <p:nvGrpSpPr>
            <p:cNvPr id="2542" name="Google Shape;2542;p181"/>
            <p:cNvGrpSpPr/>
            <p:nvPr/>
          </p:nvGrpSpPr>
          <p:grpSpPr>
            <a:xfrm>
              <a:off x="195797" y="1603675"/>
              <a:ext cx="9029831" cy="407700"/>
              <a:chOff x="808422" y="3108700"/>
              <a:chExt cx="9029831" cy="407700"/>
            </a:xfrm>
          </p:grpSpPr>
          <p:sp>
            <p:nvSpPr>
              <p:cNvPr id="2543" name="Google Shape;2543;p181"/>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4" name="Google Shape;2544;p181"/>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5" name="Google Shape;2545;p181"/>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6" name="Google Shape;2546;p181"/>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7" name="Google Shape;2547;p181"/>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548" name="Google Shape;2548;p181"/>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2549" name="Google Shape;2549;p181"/>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2550" name="Google Shape;2550;p181"/>
            <p:cNvGrpSpPr/>
            <p:nvPr/>
          </p:nvGrpSpPr>
          <p:grpSpPr>
            <a:xfrm>
              <a:off x="3457538" y="598176"/>
              <a:ext cx="884885" cy="1413276"/>
              <a:chOff x="3236150" y="60682"/>
              <a:chExt cx="2229492" cy="3560785"/>
            </a:xfrm>
          </p:grpSpPr>
          <p:pic>
            <p:nvPicPr>
              <p:cNvPr id="2551" name="Google Shape;2551;p181"/>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2552" name="Google Shape;2552;p181"/>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2553" name="Google Shape;2553;p181"/>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2554" name="Google Shape;2554;p181"/>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2555" name="Google Shape;2555;p181"/>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2556" name="Google Shape;2556;p181"/>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2557" name="Google Shape;2557;p181"/>
          <p:cNvSpPr txBox="1"/>
          <p:nvPr/>
        </p:nvSpPr>
        <p:spPr>
          <a:xfrm>
            <a:off x="448700" y="2174410"/>
            <a:ext cx="85650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333333"/>
                </a:solidFill>
              </a:rPr>
              <a:t>Coffee</a:t>
            </a:r>
            <a:endParaRPr sz="5200"/>
          </a:p>
        </p:txBody>
      </p:sp>
      <p:pic>
        <p:nvPicPr>
          <p:cNvPr id="2558" name="Google Shape;2558;p181"/>
          <p:cNvPicPr preferRelativeResize="0"/>
          <p:nvPr/>
        </p:nvPicPr>
        <p:blipFill>
          <a:blip r:embed="rId7">
            <a:alphaModFix/>
          </a:blip>
          <a:stretch>
            <a:fillRect/>
          </a:stretch>
        </p:blipFill>
        <p:spPr>
          <a:xfrm>
            <a:off x="6122675" y="2112025"/>
            <a:ext cx="2980575" cy="29805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29"/>
          <p:cNvPicPr preferRelativeResize="0"/>
          <p:nvPr/>
        </p:nvPicPr>
        <p:blipFill>
          <a:blip r:embed="rId3">
            <a:alphaModFix/>
          </a:blip>
          <a:stretch>
            <a:fillRect/>
          </a:stretch>
        </p:blipFill>
        <p:spPr>
          <a:xfrm>
            <a:off x="745875" y="187725"/>
            <a:ext cx="6783047" cy="4838700"/>
          </a:xfrm>
          <a:prstGeom prst="rect">
            <a:avLst/>
          </a:prstGeom>
          <a:noFill/>
          <a:ln>
            <a:noFill/>
          </a:ln>
        </p:spPr>
      </p:pic>
      <p:cxnSp>
        <p:nvCxnSpPr>
          <p:cNvPr id="203" name="Google Shape;203;p29"/>
          <p:cNvCxnSpPr/>
          <p:nvPr/>
        </p:nvCxnSpPr>
        <p:spPr>
          <a:xfrm rot="10800000">
            <a:off x="7312350" y="840750"/>
            <a:ext cx="1236600" cy="0"/>
          </a:xfrm>
          <a:prstGeom prst="straightConnector1">
            <a:avLst/>
          </a:prstGeom>
          <a:noFill/>
          <a:ln cap="flat" cmpd="sng" w="76200">
            <a:solidFill>
              <a:srgbClr val="9900FF"/>
            </a:solidFill>
            <a:prstDash val="solid"/>
            <a:round/>
            <a:headEnd len="med" w="med" type="none"/>
            <a:tailEnd len="med" w="med" type="triangle"/>
          </a:ln>
        </p:spPr>
      </p:cxnSp>
      <p:cxnSp>
        <p:nvCxnSpPr>
          <p:cNvPr id="204" name="Google Shape;204;p29"/>
          <p:cNvCxnSpPr/>
          <p:nvPr/>
        </p:nvCxnSpPr>
        <p:spPr>
          <a:xfrm>
            <a:off x="1223275" y="2844300"/>
            <a:ext cx="2259900" cy="0"/>
          </a:xfrm>
          <a:prstGeom prst="straightConnector1">
            <a:avLst/>
          </a:prstGeom>
          <a:noFill/>
          <a:ln cap="flat" cmpd="sng" w="38100">
            <a:solidFill>
              <a:srgbClr val="9900FF"/>
            </a:solidFill>
            <a:prstDash val="solid"/>
            <a:round/>
            <a:headEnd len="med" w="med" type="none"/>
            <a:tailEnd len="med" w="med" type="none"/>
          </a:ln>
        </p:spPr>
      </p:cxnSp>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2" name="Shape 2562"/>
        <p:cNvGrpSpPr/>
        <p:nvPr/>
      </p:nvGrpSpPr>
      <p:grpSpPr>
        <a:xfrm>
          <a:off x="0" y="0"/>
          <a:ext cx="0" cy="0"/>
          <a:chOff x="0" y="0"/>
          <a:chExt cx="0" cy="0"/>
        </a:xfrm>
      </p:grpSpPr>
      <p:pic>
        <p:nvPicPr>
          <p:cNvPr id="2563" name="Google Shape;2563;p182"/>
          <p:cNvPicPr preferRelativeResize="0"/>
          <p:nvPr/>
        </p:nvPicPr>
        <p:blipFill>
          <a:blip r:embed="rId3">
            <a:alphaModFix/>
          </a:blip>
          <a:stretch>
            <a:fillRect/>
          </a:stretch>
        </p:blipFill>
        <p:spPr>
          <a:xfrm>
            <a:off x="226752" y="2006025"/>
            <a:ext cx="4747225" cy="3192575"/>
          </a:xfrm>
          <a:prstGeom prst="rect">
            <a:avLst/>
          </a:prstGeom>
          <a:noFill/>
          <a:ln>
            <a:noFill/>
          </a:ln>
        </p:spPr>
      </p:pic>
      <p:grpSp>
        <p:nvGrpSpPr>
          <p:cNvPr id="2564" name="Google Shape;2564;p182"/>
          <p:cNvGrpSpPr/>
          <p:nvPr/>
        </p:nvGrpSpPr>
        <p:grpSpPr>
          <a:xfrm>
            <a:off x="57085" y="574436"/>
            <a:ext cx="9029831" cy="1413541"/>
            <a:chOff x="195797" y="597911"/>
            <a:chExt cx="9029831" cy="1413541"/>
          </a:xfrm>
        </p:grpSpPr>
        <p:grpSp>
          <p:nvGrpSpPr>
            <p:cNvPr id="2565" name="Google Shape;2565;p182"/>
            <p:cNvGrpSpPr/>
            <p:nvPr/>
          </p:nvGrpSpPr>
          <p:grpSpPr>
            <a:xfrm>
              <a:off x="195797" y="1603675"/>
              <a:ext cx="9029831" cy="407700"/>
              <a:chOff x="808422" y="3108700"/>
              <a:chExt cx="9029831" cy="407700"/>
            </a:xfrm>
          </p:grpSpPr>
          <p:sp>
            <p:nvSpPr>
              <p:cNvPr id="2566" name="Google Shape;2566;p182"/>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7" name="Google Shape;2567;p182"/>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8" name="Google Shape;2568;p182"/>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9" name="Google Shape;2569;p182"/>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0" name="Google Shape;2570;p182"/>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571" name="Google Shape;2571;p182"/>
            <p:cNvPicPr preferRelativeResize="0"/>
            <p:nvPr/>
          </p:nvPicPr>
          <p:blipFill>
            <a:blip r:embed="rId4">
              <a:alphaModFix/>
            </a:blip>
            <a:stretch>
              <a:fillRect/>
            </a:stretch>
          </p:blipFill>
          <p:spPr>
            <a:xfrm>
              <a:off x="1859850" y="612259"/>
              <a:ext cx="884975" cy="1385110"/>
            </a:xfrm>
            <a:prstGeom prst="rect">
              <a:avLst/>
            </a:prstGeom>
            <a:noFill/>
            <a:ln>
              <a:noFill/>
            </a:ln>
          </p:spPr>
        </p:pic>
        <p:pic>
          <p:nvPicPr>
            <p:cNvPr id="2572" name="Google Shape;2572;p182"/>
            <p:cNvPicPr preferRelativeResize="0"/>
            <p:nvPr/>
          </p:nvPicPr>
          <p:blipFill rotWithShape="1">
            <a:blip r:embed="rId5">
              <a:alphaModFix/>
            </a:blip>
            <a:srcRect b="0" l="0" r="0" t="0"/>
            <a:stretch/>
          </p:blipFill>
          <p:spPr>
            <a:xfrm>
              <a:off x="5014645" y="606292"/>
              <a:ext cx="884969" cy="1397023"/>
            </a:xfrm>
            <a:prstGeom prst="rect">
              <a:avLst/>
            </a:prstGeom>
            <a:noFill/>
            <a:ln>
              <a:noFill/>
            </a:ln>
          </p:spPr>
        </p:pic>
        <p:grpSp>
          <p:nvGrpSpPr>
            <p:cNvPr id="2573" name="Google Shape;2573;p182"/>
            <p:cNvGrpSpPr/>
            <p:nvPr/>
          </p:nvGrpSpPr>
          <p:grpSpPr>
            <a:xfrm>
              <a:off x="3457538" y="598176"/>
              <a:ext cx="884885" cy="1413276"/>
              <a:chOff x="3236150" y="60682"/>
              <a:chExt cx="2229492" cy="3560785"/>
            </a:xfrm>
          </p:grpSpPr>
          <p:pic>
            <p:nvPicPr>
              <p:cNvPr id="2574" name="Google Shape;2574;p182"/>
              <p:cNvPicPr preferRelativeResize="0"/>
              <p:nvPr/>
            </p:nvPicPr>
            <p:blipFill>
              <a:blip r:embed="rId4">
                <a:alphaModFix/>
              </a:blip>
              <a:stretch>
                <a:fillRect/>
              </a:stretch>
            </p:blipFill>
            <p:spPr>
              <a:xfrm>
                <a:off x="3273600" y="190670"/>
                <a:ext cx="2192042" cy="3430798"/>
              </a:xfrm>
              <a:prstGeom prst="rect">
                <a:avLst/>
              </a:prstGeom>
              <a:noFill/>
              <a:ln>
                <a:noFill/>
              </a:ln>
            </p:spPr>
          </p:pic>
          <p:pic>
            <p:nvPicPr>
              <p:cNvPr id="2575" name="Google Shape;2575;p182"/>
              <p:cNvPicPr preferRelativeResize="0"/>
              <p:nvPr/>
            </p:nvPicPr>
            <p:blipFill rotWithShape="1">
              <a:blip r:embed="rId6">
                <a:alphaModFix/>
              </a:blip>
              <a:srcRect b="20267" l="0" r="0" t="0"/>
              <a:stretch/>
            </p:blipFill>
            <p:spPr>
              <a:xfrm>
                <a:off x="3236150" y="60682"/>
                <a:ext cx="2167950" cy="2735301"/>
              </a:xfrm>
              <a:prstGeom prst="rect">
                <a:avLst/>
              </a:prstGeom>
              <a:noFill/>
              <a:ln>
                <a:noFill/>
              </a:ln>
            </p:spPr>
          </p:pic>
        </p:grpSp>
        <p:pic>
          <p:nvPicPr>
            <p:cNvPr id="2576" name="Google Shape;2576;p182"/>
            <p:cNvPicPr preferRelativeResize="0"/>
            <p:nvPr/>
          </p:nvPicPr>
          <p:blipFill>
            <a:blip r:embed="rId7">
              <a:alphaModFix/>
            </a:blip>
            <a:stretch>
              <a:fillRect/>
            </a:stretch>
          </p:blipFill>
          <p:spPr>
            <a:xfrm>
              <a:off x="6646856" y="597911"/>
              <a:ext cx="884969" cy="1397346"/>
            </a:xfrm>
            <a:prstGeom prst="rect">
              <a:avLst/>
            </a:prstGeom>
            <a:noFill/>
            <a:ln>
              <a:noFill/>
            </a:ln>
          </p:spPr>
        </p:pic>
      </p:grpSp>
      <p:sp>
        <p:nvSpPr>
          <p:cNvPr id="2577" name="Google Shape;2577;p182"/>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2578" name="Google Shape;2578;p182"/>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2579" name="Google Shape;2579;p182"/>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2580" name="Google Shape;2580;p182"/>
          <p:cNvSpPr/>
          <p:nvPr/>
        </p:nvSpPr>
        <p:spPr>
          <a:xfrm>
            <a:off x="2630000" y="1516888"/>
            <a:ext cx="647650" cy="633075"/>
          </a:xfrm>
          <a:prstGeom prst="flowChartExtract">
            <a:avLst/>
          </a:prstGeom>
          <a:solidFill>
            <a:srgbClr val="00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81" name="Google Shape;2581;p182"/>
          <p:cNvPicPr preferRelativeResize="0"/>
          <p:nvPr/>
        </p:nvPicPr>
        <p:blipFill>
          <a:blip r:embed="rId8">
            <a:alphaModFix/>
          </a:blip>
          <a:stretch>
            <a:fillRect/>
          </a:stretch>
        </p:blipFill>
        <p:spPr>
          <a:xfrm>
            <a:off x="1156300" y="2393600"/>
            <a:ext cx="1308701" cy="1308701"/>
          </a:xfrm>
          <a:prstGeom prst="rect">
            <a:avLst/>
          </a:prstGeom>
          <a:noFill/>
          <a:ln>
            <a:noFill/>
          </a:ln>
        </p:spPr>
      </p:pic>
      <p:sp>
        <p:nvSpPr>
          <p:cNvPr id="2582" name="Google Shape;2582;p182"/>
          <p:cNvSpPr txBox="1"/>
          <p:nvPr/>
        </p:nvSpPr>
        <p:spPr>
          <a:xfrm>
            <a:off x="5554725" y="2297600"/>
            <a:ext cx="30000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highlight>
                  <a:srgbClr val="FFFFFF"/>
                </a:highlight>
              </a:rPr>
              <a:t>C</a:t>
            </a:r>
            <a:r>
              <a:rPr lang="en" sz="2000">
                <a:solidFill>
                  <a:schemeClr val="dk1"/>
                </a:solidFill>
                <a:highlight>
                  <a:srgbClr val="FFFFFF"/>
                </a:highlight>
              </a:rPr>
              <a:t>offee consumption of ≥3 cups/day was associated with a 50% reduction in dementia risk (Matsushita et al, 2021).</a:t>
            </a:r>
            <a:endParaRPr sz="2200"/>
          </a:p>
        </p:txBody>
      </p:sp>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6" name="Shape 2586"/>
        <p:cNvGrpSpPr/>
        <p:nvPr/>
      </p:nvGrpSpPr>
      <p:grpSpPr>
        <a:xfrm>
          <a:off x="0" y="0"/>
          <a:ext cx="0" cy="0"/>
          <a:chOff x="0" y="0"/>
          <a:chExt cx="0" cy="0"/>
        </a:xfrm>
      </p:grpSpPr>
      <p:grpSp>
        <p:nvGrpSpPr>
          <p:cNvPr id="2587" name="Google Shape;2587;p183"/>
          <p:cNvGrpSpPr/>
          <p:nvPr/>
        </p:nvGrpSpPr>
        <p:grpSpPr>
          <a:xfrm>
            <a:off x="57085" y="574436"/>
            <a:ext cx="9029831" cy="1413541"/>
            <a:chOff x="195797" y="597911"/>
            <a:chExt cx="9029831" cy="1413541"/>
          </a:xfrm>
        </p:grpSpPr>
        <p:grpSp>
          <p:nvGrpSpPr>
            <p:cNvPr id="2588" name="Google Shape;2588;p183"/>
            <p:cNvGrpSpPr/>
            <p:nvPr/>
          </p:nvGrpSpPr>
          <p:grpSpPr>
            <a:xfrm>
              <a:off x="195797" y="1603675"/>
              <a:ext cx="9029831" cy="407700"/>
              <a:chOff x="808422" y="3108700"/>
              <a:chExt cx="9029831" cy="407700"/>
            </a:xfrm>
          </p:grpSpPr>
          <p:sp>
            <p:nvSpPr>
              <p:cNvPr id="2589" name="Google Shape;2589;p183"/>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0" name="Google Shape;2590;p183"/>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1" name="Google Shape;2591;p183"/>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p183"/>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3" name="Google Shape;2593;p183"/>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594" name="Google Shape;2594;p183"/>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2595" name="Google Shape;2595;p183"/>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2596" name="Google Shape;2596;p183"/>
            <p:cNvGrpSpPr/>
            <p:nvPr/>
          </p:nvGrpSpPr>
          <p:grpSpPr>
            <a:xfrm>
              <a:off x="3457538" y="598176"/>
              <a:ext cx="884885" cy="1413276"/>
              <a:chOff x="3236150" y="60682"/>
              <a:chExt cx="2229492" cy="3560785"/>
            </a:xfrm>
          </p:grpSpPr>
          <p:pic>
            <p:nvPicPr>
              <p:cNvPr id="2597" name="Google Shape;2597;p183"/>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2598" name="Google Shape;2598;p183"/>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2599" name="Google Shape;2599;p183"/>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2600" name="Google Shape;2600;p183"/>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2601" name="Google Shape;2601;p183"/>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2602" name="Google Shape;2602;p183"/>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2603" name="Google Shape;2603;p183"/>
          <p:cNvSpPr txBox="1"/>
          <p:nvPr/>
        </p:nvSpPr>
        <p:spPr>
          <a:xfrm>
            <a:off x="1532225" y="2216400"/>
            <a:ext cx="42912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333333"/>
                </a:solidFill>
              </a:rPr>
              <a:t>Tea</a:t>
            </a:r>
            <a:endParaRPr sz="5200"/>
          </a:p>
        </p:txBody>
      </p:sp>
      <p:pic>
        <p:nvPicPr>
          <p:cNvPr id="2604" name="Google Shape;2604;p183"/>
          <p:cNvPicPr preferRelativeResize="0"/>
          <p:nvPr/>
        </p:nvPicPr>
        <p:blipFill>
          <a:blip r:embed="rId7">
            <a:alphaModFix/>
          </a:blip>
          <a:stretch>
            <a:fillRect/>
          </a:stretch>
        </p:blipFill>
        <p:spPr>
          <a:xfrm>
            <a:off x="4722400" y="2216400"/>
            <a:ext cx="4291301" cy="2860875"/>
          </a:xfrm>
          <a:prstGeom prst="rect">
            <a:avLst/>
          </a:prstGeom>
          <a:noFill/>
          <a:ln>
            <a:noFill/>
          </a:ln>
        </p:spPr>
      </p:pic>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8" name="Shape 2608"/>
        <p:cNvGrpSpPr/>
        <p:nvPr/>
      </p:nvGrpSpPr>
      <p:grpSpPr>
        <a:xfrm>
          <a:off x="0" y="0"/>
          <a:ext cx="0" cy="0"/>
          <a:chOff x="0" y="0"/>
          <a:chExt cx="0" cy="0"/>
        </a:xfrm>
      </p:grpSpPr>
      <p:grpSp>
        <p:nvGrpSpPr>
          <p:cNvPr id="2609" name="Google Shape;2609;p184"/>
          <p:cNvGrpSpPr/>
          <p:nvPr/>
        </p:nvGrpSpPr>
        <p:grpSpPr>
          <a:xfrm>
            <a:off x="57085" y="574436"/>
            <a:ext cx="9029831" cy="1413541"/>
            <a:chOff x="195797" y="597911"/>
            <a:chExt cx="9029831" cy="1413541"/>
          </a:xfrm>
        </p:grpSpPr>
        <p:grpSp>
          <p:nvGrpSpPr>
            <p:cNvPr id="2610" name="Google Shape;2610;p184"/>
            <p:cNvGrpSpPr/>
            <p:nvPr/>
          </p:nvGrpSpPr>
          <p:grpSpPr>
            <a:xfrm>
              <a:off x="195797" y="1603675"/>
              <a:ext cx="9029831" cy="407700"/>
              <a:chOff x="808422" y="3108700"/>
              <a:chExt cx="9029831" cy="407700"/>
            </a:xfrm>
          </p:grpSpPr>
          <p:sp>
            <p:nvSpPr>
              <p:cNvPr id="2611" name="Google Shape;2611;p184"/>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2" name="Google Shape;2612;p184"/>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p184"/>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184"/>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184"/>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616" name="Google Shape;2616;p184"/>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2617" name="Google Shape;2617;p184"/>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2618" name="Google Shape;2618;p184"/>
            <p:cNvGrpSpPr/>
            <p:nvPr/>
          </p:nvGrpSpPr>
          <p:grpSpPr>
            <a:xfrm>
              <a:off x="3457538" y="598176"/>
              <a:ext cx="884885" cy="1413276"/>
              <a:chOff x="3236150" y="60682"/>
              <a:chExt cx="2229492" cy="3560785"/>
            </a:xfrm>
          </p:grpSpPr>
          <p:pic>
            <p:nvPicPr>
              <p:cNvPr id="2619" name="Google Shape;2619;p184"/>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2620" name="Google Shape;2620;p184"/>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2621" name="Google Shape;2621;p184"/>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2622" name="Google Shape;2622;p184"/>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2623" name="Google Shape;2623;p184"/>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2624" name="Google Shape;2624;p184"/>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2625" name="Google Shape;2625;p184"/>
          <p:cNvSpPr/>
          <p:nvPr/>
        </p:nvSpPr>
        <p:spPr>
          <a:xfrm>
            <a:off x="2186125" y="1516888"/>
            <a:ext cx="647650" cy="633075"/>
          </a:xfrm>
          <a:prstGeom prst="flowChartExtract">
            <a:avLst/>
          </a:prstGeom>
          <a:solidFill>
            <a:srgbClr val="00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p184"/>
          <p:cNvSpPr txBox="1"/>
          <p:nvPr/>
        </p:nvSpPr>
        <p:spPr>
          <a:xfrm>
            <a:off x="1532225" y="2216400"/>
            <a:ext cx="42912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333333"/>
                </a:solidFill>
              </a:rPr>
              <a:t>Tea</a:t>
            </a:r>
            <a:endParaRPr sz="5200"/>
          </a:p>
        </p:txBody>
      </p:sp>
      <p:pic>
        <p:nvPicPr>
          <p:cNvPr id="2627" name="Google Shape;2627;p184"/>
          <p:cNvPicPr preferRelativeResize="0"/>
          <p:nvPr/>
        </p:nvPicPr>
        <p:blipFill>
          <a:blip r:embed="rId7">
            <a:alphaModFix/>
          </a:blip>
          <a:stretch>
            <a:fillRect/>
          </a:stretch>
        </p:blipFill>
        <p:spPr>
          <a:xfrm>
            <a:off x="4722400" y="2216400"/>
            <a:ext cx="4291301" cy="2860875"/>
          </a:xfrm>
          <a:prstGeom prst="rect">
            <a:avLst/>
          </a:prstGeom>
          <a:noFill/>
          <a:ln>
            <a:noFill/>
          </a:ln>
        </p:spPr>
      </p:pic>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1" name="Shape 2631"/>
        <p:cNvGrpSpPr/>
        <p:nvPr/>
      </p:nvGrpSpPr>
      <p:grpSpPr>
        <a:xfrm>
          <a:off x="0" y="0"/>
          <a:ext cx="0" cy="0"/>
          <a:chOff x="0" y="0"/>
          <a:chExt cx="0" cy="0"/>
        </a:xfrm>
      </p:grpSpPr>
      <p:grpSp>
        <p:nvGrpSpPr>
          <p:cNvPr id="2632" name="Google Shape;2632;p185"/>
          <p:cNvGrpSpPr/>
          <p:nvPr/>
        </p:nvGrpSpPr>
        <p:grpSpPr>
          <a:xfrm>
            <a:off x="57085" y="574436"/>
            <a:ext cx="9029831" cy="1413541"/>
            <a:chOff x="195797" y="597911"/>
            <a:chExt cx="9029831" cy="1413541"/>
          </a:xfrm>
        </p:grpSpPr>
        <p:grpSp>
          <p:nvGrpSpPr>
            <p:cNvPr id="2633" name="Google Shape;2633;p185"/>
            <p:cNvGrpSpPr/>
            <p:nvPr/>
          </p:nvGrpSpPr>
          <p:grpSpPr>
            <a:xfrm>
              <a:off x="195797" y="1603675"/>
              <a:ext cx="9029831" cy="407700"/>
              <a:chOff x="808422" y="3108700"/>
              <a:chExt cx="9029831" cy="407700"/>
            </a:xfrm>
          </p:grpSpPr>
          <p:sp>
            <p:nvSpPr>
              <p:cNvPr id="2634" name="Google Shape;2634;p185"/>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185"/>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185"/>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185"/>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8" name="Google Shape;2638;p185"/>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639" name="Google Shape;2639;p185"/>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2640" name="Google Shape;2640;p185"/>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2641" name="Google Shape;2641;p185"/>
            <p:cNvGrpSpPr/>
            <p:nvPr/>
          </p:nvGrpSpPr>
          <p:grpSpPr>
            <a:xfrm>
              <a:off x="3457538" y="598176"/>
              <a:ext cx="884885" cy="1413276"/>
              <a:chOff x="3236150" y="60682"/>
              <a:chExt cx="2229492" cy="3560785"/>
            </a:xfrm>
          </p:grpSpPr>
          <p:pic>
            <p:nvPicPr>
              <p:cNvPr id="2642" name="Google Shape;2642;p185"/>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2643" name="Google Shape;2643;p185"/>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2644" name="Google Shape;2644;p185"/>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2645" name="Google Shape;2645;p185"/>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2646" name="Google Shape;2646;p185"/>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2647" name="Google Shape;2647;p185"/>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2648" name="Google Shape;2648;p185"/>
          <p:cNvSpPr txBox="1"/>
          <p:nvPr/>
        </p:nvSpPr>
        <p:spPr>
          <a:xfrm>
            <a:off x="448700" y="2174410"/>
            <a:ext cx="85650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333333"/>
                </a:solidFill>
              </a:rPr>
              <a:t>Caffeine</a:t>
            </a:r>
            <a:endParaRPr sz="5200"/>
          </a:p>
        </p:txBody>
      </p:sp>
      <p:pic>
        <p:nvPicPr>
          <p:cNvPr id="2649" name="Google Shape;2649;p185"/>
          <p:cNvPicPr preferRelativeResize="0"/>
          <p:nvPr/>
        </p:nvPicPr>
        <p:blipFill>
          <a:blip r:embed="rId7">
            <a:alphaModFix/>
          </a:blip>
          <a:stretch>
            <a:fillRect/>
          </a:stretch>
        </p:blipFill>
        <p:spPr>
          <a:xfrm>
            <a:off x="7131170" y="1987975"/>
            <a:ext cx="1792258" cy="3079500"/>
          </a:xfrm>
          <a:prstGeom prst="rect">
            <a:avLst/>
          </a:prstGeom>
          <a:noFill/>
          <a:ln>
            <a:noFill/>
          </a:ln>
        </p:spPr>
      </p:pic>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3" name="Shape 2653"/>
        <p:cNvGrpSpPr/>
        <p:nvPr/>
      </p:nvGrpSpPr>
      <p:grpSpPr>
        <a:xfrm>
          <a:off x="0" y="0"/>
          <a:ext cx="0" cy="0"/>
          <a:chOff x="0" y="0"/>
          <a:chExt cx="0" cy="0"/>
        </a:xfrm>
      </p:grpSpPr>
      <p:grpSp>
        <p:nvGrpSpPr>
          <p:cNvPr id="2654" name="Google Shape;2654;p186"/>
          <p:cNvGrpSpPr/>
          <p:nvPr/>
        </p:nvGrpSpPr>
        <p:grpSpPr>
          <a:xfrm>
            <a:off x="57085" y="574436"/>
            <a:ext cx="9029831" cy="1413541"/>
            <a:chOff x="195797" y="597911"/>
            <a:chExt cx="9029831" cy="1413541"/>
          </a:xfrm>
        </p:grpSpPr>
        <p:grpSp>
          <p:nvGrpSpPr>
            <p:cNvPr id="2655" name="Google Shape;2655;p186"/>
            <p:cNvGrpSpPr/>
            <p:nvPr/>
          </p:nvGrpSpPr>
          <p:grpSpPr>
            <a:xfrm>
              <a:off x="195797" y="1603675"/>
              <a:ext cx="9029831" cy="407700"/>
              <a:chOff x="808422" y="3108700"/>
              <a:chExt cx="9029831" cy="407700"/>
            </a:xfrm>
          </p:grpSpPr>
          <p:sp>
            <p:nvSpPr>
              <p:cNvPr id="2656" name="Google Shape;2656;p186"/>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186"/>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p186"/>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186"/>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0" name="Google Shape;2660;p186"/>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661" name="Google Shape;2661;p186"/>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2662" name="Google Shape;2662;p186"/>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2663" name="Google Shape;2663;p186"/>
            <p:cNvGrpSpPr/>
            <p:nvPr/>
          </p:nvGrpSpPr>
          <p:grpSpPr>
            <a:xfrm>
              <a:off x="3457538" y="598176"/>
              <a:ext cx="884885" cy="1413276"/>
              <a:chOff x="3236150" y="60682"/>
              <a:chExt cx="2229492" cy="3560785"/>
            </a:xfrm>
          </p:grpSpPr>
          <p:pic>
            <p:nvPicPr>
              <p:cNvPr id="2664" name="Google Shape;2664;p186"/>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2665" name="Google Shape;2665;p186"/>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2666" name="Google Shape;2666;p186"/>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2667" name="Google Shape;2667;p186"/>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2668" name="Google Shape;2668;p186"/>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2669" name="Google Shape;2669;p186"/>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2670" name="Google Shape;2670;p186"/>
          <p:cNvSpPr/>
          <p:nvPr/>
        </p:nvSpPr>
        <p:spPr>
          <a:xfrm>
            <a:off x="2760525" y="1470100"/>
            <a:ext cx="647650" cy="633075"/>
          </a:xfrm>
          <a:prstGeom prst="flowChartExtract">
            <a:avLst/>
          </a:prstGeom>
          <a:solidFill>
            <a:srgbClr val="00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1" name="Google Shape;2671;p186"/>
          <p:cNvSpPr txBox="1"/>
          <p:nvPr/>
        </p:nvSpPr>
        <p:spPr>
          <a:xfrm>
            <a:off x="448700" y="2174410"/>
            <a:ext cx="85650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333333"/>
                </a:solidFill>
              </a:rPr>
              <a:t>Caffeine</a:t>
            </a:r>
            <a:endParaRPr sz="5200"/>
          </a:p>
        </p:txBody>
      </p:sp>
      <p:grpSp>
        <p:nvGrpSpPr>
          <p:cNvPr id="2672" name="Google Shape;2672;p186"/>
          <p:cNvGrpSpPr/>
          <p:nvPr/>
        </p:nvGrpSpPr>
        <p:grpSpPr>
          <a:xfrm>
            <a:off x="57085" y="4102961"/>
            <a:ext cx="9029831" cy="939089"/>
            <a:chOff x="57085" y="4102961"/>
            <a:chExt cx="9029831" cy="939089"/>
          </a:xfrm>
        </p:grpSpPr>
        <p:grpSp>
          <p:nvGrpSpPr>
            <p:cNvPr id="2673" name="Google Shape;2673;p186"/>
            <p:cNvGrpSpPr/>
            <p:nvPr/>
          </p:nvGrpSpPr>
          <p:grpSpPr>
            <a:xfrm>
              <a:off x="57085" y="4399600"/>
              <a:ext cx="9029831" cy="407700"/>
              <a:chOff x="808422" y="3108700"/>
              <a:chExt cx="9029831" cy="407700"/>
            </a:xfrm>
          </p:grpSpPr>
          <p:sp>
            <p:nvSpPr>
              <p:cNvPr id="2674" name="Google Shape;2674;p186"/>
              <p:cNvSpPr/>
              <p:nvPr/>
            </p:nvSpPr>
            <p:spPr>
              <a:xfrm>
                <a:off x="808422" y="3108700"/>
                <a:ext cx="2250600" cy="407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5" name="Google Shape;2675;p186"/>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p186"/>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186"/>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186"/>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79" name="Google Shape;2679;p186"/>
            <p:cNvSpPr txBox="1"/>
            <p:nvPr/>
          </p:nvSpPr>
          <p:spPr>
            <a:xfrm>
              <a:off x="207650" y="4341850"/>
              <a:ext cx="2091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anticholinergic:</a:t>
              </a:r>
              <a:endParaRPr sz="2400">
                <a:solidFill>
                  <a:schemeClr val="lt1"/>
                </a:solidFill>
              </a:endParaRPr>
            </a:p>
          </p:txBody>
        </p:sp>
        <p:sp>
          <p:nvSpPr>
            <p:cNvPr id="2680" name="Google Shape;2680;p186"/>
            <p:cNvSpPr txBox="1"/>
            <p:nvPr/>
          </p:nvSpPr>
          <p:spPr>
            <a:xfrm>
              <a:off x="2880542" y="4102961"/>
              <a:ext cx="5943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2681" name="Google Shape;2681;p186"/>
            <p:cNvSpPr txBox="1"/>
            <p:nvPr/>
          </p:nvSpPr>
          <p:spPr>
            <a:xfrm>
              <a:off x="4403307"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rgbClr val="D9D9D9"/>
                  </a:solidFill>
                </a:rPr>
                <a:t>+</a:t>
              </a:r>
              <a:endParaRPr sz="4500">
                <a:solidFill>
                  <a:srgbClr val="D9D9D9"/>
                </a:solidFill>
              </a:endParaRPr>
            </a:p>
          </p:txBody>
        </p:sp>
        <p:sp>
          <p:nvSpPr>
            <p:cNvPr id="2682" name="Google Shape;2682;p186"/>
            <p:cNvSpPr txBox="1"/>
            <p:nvPr/>
          </p:nvSpPr>
          <p:spPr>
            <a:xfrm>
              <a:off x="5862051"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2683" name="Google Shape;2683;p186"/>
            <p:cNvSpPr txBox="1"/>
            <p:nvPr/>
          </p:nvSpPr>
          <p:spPr>
            <a:xfrm>
              <a:off x="7473372" y="4164850"/>
              <a:ext cx="14922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grpSp>
      <p:pic>
        <p:nvPicPr>
          <p:cNvPr id="2684" name="Google Shape;2684;p186"/>
          <p:cNvPicPr preferRelativeResize="0"/>
          <p:nvPr/>
        </p:nvPicPr>
        <p:blipFill>
          <a:blip r:embed="rId7">
            <a:alphaModFix/>
          </a:blip>
          <a:stretch>
            <a:fillRect/>
          </a:stretch>
        </p:blipFill>
        <p:spPr>
          <a:xfrm>
            <a:off x="7131170" y="1987975"/>
            <a:ext cx="1792258" cy="3079500"/>
          </a:xfrm>
          <a:prstGeom prst="rect">
            <a:avLst/>
          </a:prstGeom>
          <a:noFill/>
          <a:ln>
            <a:noFill/>
          </a:ln>
        </p:spPr>
      </p:pic>
      <p:sp>
        <p:nvSpPr>
          <p:cNvPr id="2685" name="Google Shape;2685;p186"/>
          <p:cNvSpPr/>
          <p:nvPr/>
        </p:nvSpPr>
        <p:spPr>
          <a:xfrm flipH="1" rot="10800000">
            <a:off x="2730150" y="3952675"/>
            <a:ext cx="647650" cy="594925"/>
          </a:xfrm>
          <a:prstGeom prst="flowChartExtract">
            <a:avLst/>
          </a:prstGeom>
          <a:solidFill>
            <a:srgbClr val="00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9" name="Shape 2689"/>
        <p:cNvGrpSpPr/>
        <p:nvPr/>
      </p:nvGrpSpPr>
      <p:grpSpPr>
        <a:xfrm>
          <a:off x="0" y="0"/>
          <a:ext cx="0" cy="0"/>
          <a:chOff x="0" y="0"/>
          <a:chExt cx="0" cy="0"/>
        </a:xfrm>
      </p:grpSpPr>
      <p:grpSp>
        <p:nvGrpSpPr>
          <p:cNvPr id="2690" name="Google Shape;2690;p187"/>
          <p:cNvGrpSpPr/>
          <p:nvPr/>
        </p:nvGrpSpPr>
        <p:grpSpPr>
          <a:xfrm>
            <a:off x="57085" y="574436"/>
            <a:ext cx="9029831" cy="1413541"/>
            <a:chOff x="195797" y="597911"/>
            <a:chExt cx="9029831" cy="1413541"/>
          </a:xfrm>
        </p:grpSpPr>
        <p:grpSp>
          <p:nvGrpSpPr>
            <p:cNvPr id="2691" name="Google Shape;2691;p187"/>
            <p:cNvGrpSpPr/>
            <p:nvPr/>
          </p:nvGrpSpPr>
          <p:grpSpPr>
            <a:xfrm>
              <a:off x="195797" y="1603675"/>
              <a:ext cx="9029831" cy="407700"/>
              <a:chOff x="808422" y="3108700"/>
              <a:chExt cx="9029831" cy="407700"/>
            </a:xfrm>
          </p:grpSpPr>
          <p:sp>
            <p:nvSpPr>
              <p:cNvPr id="2692" name="Google Shape;2692;p187"/>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187"/>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4" name="Google Shape;2694;p187"/>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5" name="Google Shape;2695;p187"/>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6" name="Google Shape;2696;p187"/>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697" name="Google Shape;2697;p187"/>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2698" name="Google Shape;2698;p187"/>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2699" name="Google Shape;2699;p187"/>
            <p:cNvGrpSpPr/>
            <p:nvPr/>
          </p:nvGrpSpPr>
          <p:grpSpPr>
            <a:xfrm>
              <a:off x="3457538" y="598176"/>
              <a:ext cx="884885" cy="1413276"/>
              <a:chOff x="3236150" y="60682"/>
              <a:chExt cx="2229492" cy="3560785"/>
            </a:xfrm>
          </p:grpSpPr>
          <p:pic>
            <p:nvPicPr>
              <p:cNvPr id="2700" name="Google Shape;2700;p187"/>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2701" name="Google Shape;2701;p187"/>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2702" name="Google Shape;2702;p187"/>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2703" name="Google Shape;2703;p187"/>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2704" name="Google Shape;2704;p187"/>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2705" name="Google Shape;2705;p187"/>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pic>
        <p:nvPicPr>
          <p:cNvPr id="2706" name="Google Shape;2706;p187"/>
          <p:cNvPicPr preferRelativeResize="0"/>
          <p:nvPr/>
        </p:nvPicPr>
        <p:blipFill>
          <a:blip r:embed="rId7">
            <a:alphaModFix/>
          </a:blip>
          <a:stretch>
            <a:fillRect/>
          </a:stretch>
        </p:blipFill>
        <p:spPr>
          <a:xfrm>
            <a:off x="7182175" y="2103175"/>
            <a:ext cx="1296494" cy="2833825"/>
          </a:xfrm>
          <a:prstGeom prst="rect">
            <a:avLst/>
          </a:prstGeom>
          <a:noFill/>
          <a:ln>
            <a:noFill/>
          </a:ln>
        </p:spPr>
      </p:pic>
      <p:sp>
        <p:nvSpPr>
          <p:cNvPr id="2707" name="Google Shape;2707;p187"/>
          <p:cNvSpPr txBox="1"/>
          <p:nvPr/>
        </p:nvSpPr>
        <p:spPr>
          <a:xfrm>
            <a:off x="448700" y="2174410"/>
            <a:ext cx="85650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333333"/>
                </a:solidFill>
              </a:rPr>
              <a:t>Vitamin E</a:t>
            </a:r>
            <a:endParaRPr sz="5200"/>
          </a:p>
        </p:txBody>
      </p:sp>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1" name="Shape 2711"/>
        <p:cNvGrpSpPr/>
        <p:nvPr/>
      </p:nvGrpSpPr>
      <p:grpSpPr>
        <a:xfrm>
          <a:off x="0" y="0"/>
          <a:ext cx="0" cy="0"/>
          <a:chOff x="0" y="0"/>
          <a:chExt cx="0" cy="0"/>
        </a:xfrm>
      </p:grpSpPr>
      <p:grpSp>
        <p:nvGrpSpPr>
          <p:cNvPr id="2712" name="Google Shape;2712;p188"/>
          <p:cNvGrpSpPr/>
          <p:nvPr/>
        </p:nvGrpSpPr>
        <p:grpSpPr>
          <a:xfrm>
            <a:off x="57085" y="574436"/>
            <a:ext cx="9029831" cy="1413541"/>
            <a:chOff x="195797" y="597911"/>
            <a:chExt cx="9029831" cy="1413541"/>
          </a:xfrm>
        </p:grpSpPr>
        <p:grpSp>
          <p:nvGrpSpPr>
            <p:cNvPr id="2713" name="Google Shape;2713;p188"/>
            <p:cNvGrpSpPr/>
            <p:nvPr/>
          </p:nvGrpSpPr>
          <p:grpSpPr>
            <a:xfrm>
              <a:off x="195797" y="1603675"/>
              <a:ext cx="9029831" cy="407700"/>
              <a:chOff x="808422" y="3108700"/>
              <a:chExt cx="9029831" cy="407700"/>
            </a:xfrm>
          </p:grpSpPr>
          <p:sp>
            <p:nvSpPr>
              <p:cNvPr id="2714" name="Google Shape;2714;p188"/>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p188"/>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6" name="Google Shape;2716;p188"/>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7" name="Google Shape;2717;p188"/>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p188"/>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719" name="Google Shape;2719;p188"/>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2720" name="Google Shape;2720;p188"/>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2721" name="Google Shape;2721;p188"/>
            <p:cNvGrpSpPr/>
            <p:nvPr/>
          </p:nvGrpSpPr>
          <p:grpSpPr>
            <a:xfrm>
              <a:off x="3457538" y="598176"/>
              <a:ext cx="884885" cy="1413276"/>
              <a:chOff x="3236150" y="60682"/>
              <a:chExt cx="2229492" cy="3560785"/>
            </a:xfrm>
          </p:grpSpPr>
          <p:pic>
            <p:nvPicPr>
              <p:cNvPr id="2722" name="Google Shape;2722;p188"/>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2723" name="Google Shape;2723;p188"/>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2724" name="Google Shape;2724;p188"/>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2725" name="Google Shape;2725;p188"/>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2726" name="Google Shape;2726;p188"/>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2727" name="Google Shape;2727;p188"/>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2728" name="Google Shape;2728;p188"/>
          <p:cNvSpPr/>
          <p:nvPr/>
        </p:nvSpPr>
        <p:spPr>
          <a:xfrm>
            <a:off x="4341175" y="1470113"/>
            <a:ext cx="647650" cy="633075"/>
          </a:xfrm>
          <a:prstGeom prst="flowChartExtract">
            <a:avLst/>
          </a:pr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9" name="Google Shape;2729;p188"/>
          <p:cNvSpPr txBox="1"/>
          <p:nvPr/>
        </p:nvSpPr>
        <p:spPr>
          <a:xfrm>
            <a:off x="1851550" y="2167875"/>
            <a:ext cx="24168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500">
                <a:solidFill>
                  <a:srgbClr val="333333"/>
                </a:solidFill>
              </a:rPr>
              <a:t>Vitamin E</a:t>
            </a:r>
            <a:endParaRPr sz="3700"/>
          </a:p>
        </p:txBody>
      </p:sp>
      <p:pic>
        <p:nvPicPr>
          <p:cNvPr id="2730" name="Google Shape;2730;p188"/>
          <p:cNvPicPr preferRelativeResize="0"/>
          <p:nvPr/>
        </p:nvPicPr>
        <p:blipFill>
          <a:blip r:embed="rId7">
            <a:alphaModFix/>
          </a:blip>
          <a:stretch>
            <a:fillRect/>
          </a:stretch>
        </p:blipFill>
        <p:spPr>
          <a:xfrm>
            <a:off x="7182175" y="2103175"/>
            <a:ext cx="1296494" cy="2833825"/>
          </a:xfrm>
          <a:prstGeom prst="rect">
            <a:avLst/>
          </a:prstGeom>
          <a:noFill/>
          <a:ln>
            <a:noFill/>
          </a:ln>
        </p:spPr>
      </p:pic>
      <p:grpSp>
        <p:nvGrpSpPr>
          <p:cNvPr id="2731" name="Google Shape;2731;p188"/>
          <p:cNvGrpSpPr/>
          <p:nvPr/>
        </p:nvGrpSpPr>
        <p:grpSpPr>
          <a:xfrm>
            <a:off x="207657" y="2060958"/>
            <a:ext cx="1419930" cy="2186331"/>
            <a:chOff x="266775" y="428475"/>
            <a:chExt cx="2383632" cy="3670188"/>
          </a:xfrm>
        </p:grpSpPr>
        <p:pic>
          <p:nvPicPr>
            <p:cNvPr id="2732" name="Google Shape;2732;p188"/>
            <p:cNvPicPr preferRelativeResize="0"/>
            <p:nvPr/>
          </p:nvPicPr>
          <p:blipFill>
            <a:blip r:embed="rId8">
              <a:alphaModFix/>
            </a:blip>
            <a:stretch>
              <a:fillRect/>
            </a:stretch>
          </p:blipFill>
          <p:spPr>
            <a:xfrm>
              <a:off x="266775" y="428475"/>
              <a:ext cx="2383600" cy="3601900"/>
            </a:xfrm>
            <a:prstGeom prst="rect">
              <a:avLst/>
            </a:prstGeom>
            <a:noFill/>
            <a:ln>
              <a:noFill/>
            </a:ln>
          </p:spPr>
        </p:pic>
        <p:sp>
          <p:nvSpPr>
            <p:cNvPr id="2733" name="Google Shape;2733;p188"/>
            <p:cNvSpPr txBox="1"/>
            <p:nvPr/>
          </p:nvSpPr>
          <p:spPr>
            <a:xfrm>
              <a:off x="1770207" y="3582063"/>
              <a:ext cx="880200" cy="51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chemeClr val="lt1"/>
                  </a:solidFill>
                </a:rPr>
                <a:t>2017</a:t>
              </a:r>
              <a:endParaRPr sz="800">
                <a:solidFill>
                  <a:schemeClr val="lt1"/>
                </a:solidFill>
              </a:endParaRPr>
            </a:p>
          </p:txBody>
        </p:sp>
      </p:grpSp>
      <p:sp>
        <p:nvSpPr>
          <p:cNvPr id="2734" name="Google Shape;2734;p188"/>
          <p:cNvSpPr txBox="1"/>
          <p:nvPr/>
        </p:nvSpPr>
        <p:spPr>
          <a:xfrm>
            <a:off x="1943150" y="2822263"/>
            <a:ext cx="39837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chemeClr val="dk1"/>
                </a:solidFill>
              </a:rPr>
              <a:t>Some Evidence Suggesting </a:t>
            </a:r>
            <a:r>
              <a:rPr lang="en" sz="1700" u="sng">
                <a:solidFill>
                  <a:schemeClr val="dk1"/>
                </a:solidFill>
              </a:rPr>
              <a:t>No Benefit</a:t>
            </a:r>
            <a:r>
              <a:rPr lang="en" sz="1700">
                <a:solidFill>
                  <a:schemeClr val="dk1"/>
                </a:solidFill>
              </a:rPr>
              <a:t> </a:t>
            </a:r>
            <a:endParaRPr/>
          </a:p>
        </p:txBody>
      </p:sp>
      <p:sp>
        <p:nvSpPr>
          <p:cNvPr id="2735" name="Google Shape;2735;p188"/>
          <p:cNvSpPr txBox="1"/>
          <p:nvPr/>
        </p:nvSpPr>
        <p:spPr>
          <a:xfrm>
            <a:off x="1997350" y="3215900"/>
            <a:ext cx="4458300" cy="10314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Char char="●"/>
            </a:pPr>
            <a:r>
              <a:rPr lang="en" sz="1100">
                <a:solidFill>
                  <a:schemeClr val="dk1"/>
                </a:solidFill>
              </a:rPr>
              <a:t>Moderate-strength evidence shows no benefit in cognitive performance for vitamin E in women.</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In adults with MCI, low-strength evidence shows no benefit for vitamin E in incident CATD.</a:t>
            </a:r>
            <a:endParaRPr sz="900"/>
          </a:p>
        </p:txBody>
      </p:sp>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9" name="Shape 2739"/>
        <p:cNvGrpSpPr/>
        <p:nvPr/>
      </p:nvGrpSpPr>
      <p:grpSpPr>
        <a:xfrm>
          <a:off x="0" y="0"/>
          <a:ext cx="0" cy="0"/>
          <a:chOff x="0" y="0"/>
          <a:chExt cx="0" cy="0"/>
        </a:xfrm>
      </p:grpSpPr>
      <p:grpSp>
        <p:nvGrpSpPr>
          <p:cNvPr id="2740" name="Google Shape;2740;p189"/>
          <p:cNvGrpSpPr/>
          <p:nvPr/>
        </p:nvGrpSpPr>
        <p:grpSpPr>
          <a:xfrm>
            <a:off x="57085" y="574436"/>
            <a:ext cx="9029831" cy="1413541"/>
            <a:chOff x="195797" y="597911"/>
            <a:chExt cx="9029831" cy="1413541"/>
          </a:xfrm>
        </p:grpSpPr>
        <p:grpSp>
          <p:nvGrpSpPr>
            <p:cNvPr id="2741" name="Google Shape;2741;p189"/>
            <p:cNvGrpSpPr/>
            <p:nvPr/>
          </p:nvGrpSpPr>
          <p:grpSpPr>
            <a:xfrm>
              <a:off x="195797" y="1603675"/>
              <a:ext cx="9029831" cy="407700"/>
              <a:chOff x="808422" y="3108700"/>
              <a:chExt cx="9029831" cy="407700"/>
            </a:xfrm>
          </p:grpSpPr>
          <p:sp>
            <p:nvSpPr>
              <p:cNvPr id="2742" name="Google Shape;2742;p189"/>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189"/>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4" name="Google Shape;2744;p189"/>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5" name="Google Shape;2745;p189"/>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6" name="Google Shape;2746;p189"/>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747" name="Google Shape;2747;p189"/>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2748" name="Google Shape;2748;p189"/>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2749" name="Google Shape;2749;p189"/>
            <p:cNvGrpSpPr/>
            <p:nvPr/>
          </p:nvGrpSpPr>
          <p:grpSpPr>
            <a:xfrm>
              <a:off x="3457538" y="598176"/>
              <a:ext cx="884885" cy="1413276"/>
              <a:chOff x="3236150" y="60682"/>
              <a:chExt cx="2229492" cy="3560785"/>
            </a:xfrm>
          </p:grpSpPr>
          <p:pic>
            <p:nvPicPr>
              <p:cNvPr id="2750" name="Google Shape;2750;p189"/>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2751" name="Google Shape;2751;p189"/>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2752" name="Google Shape;2752;p189"/>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2753" name="Google Shape;2753;p189"/>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2754" name="Google Shape;2754;p189"/>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2755" name="Google Shape;2755;p189"/>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2756" name="Google Shape;2756;p189"/>
          <p:cNvSpPr txBox="1"/>
          <p:nvPr/>
        </p:nvSpPr>
        <p:spPr>
          <a:xfrm>
            <a:off x="448700" y="2174410"/>
            <a:ext cx="85650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333333"/>
                </a:solidFill>
              </a:rPr>
              <a:t>Flavonoids</a:t>
            </a:r>
            <a:endParaRPr sz="5200"/>
          </a:p>
        </p:txBody>
      </p:sp>
      <p:pic>
        <p:nvPicPr>
          <p:cNvPr id="2757" name="Google Shape;2757;p189"/>
          <p:cNvPicPr preferRelativeResize="0"/>
          <p:nvPr/>
        </p:nvPicPr>
        <p:blipFill>
          <a:blip r:embed="rId7">
            <a:alphaModFix/>
          </a:blip>
          <a:stretch>
            <a:fillRect/>
          </a:stretch>
        </p:blipFill>
        <p:spPr>
          <a:xfrm>
            <a:off x="6332750" y="2216400"/>
            <a:ext cx="2754176" cy="2754176"/>
          </a:xfrm>
          <a:prstGeom prst="rect">
            <a:avLst/>
          </a:prstGeom>
          <a:noFill/>
          <a:ln>
            <a:noFill/>
          </a:ln>
        </p:spPr>
      </p:pic>
      <p:pic>
        <p:nvPicPr>
          <p:cNvPr id="2758" name="Google Shape;2758;p189"/>
          <p:cNvPicPr preferRelativeResize="0"/>
          <p:nvPr/>
        </p:nvPicPr>
        <p:blipFill>
          <a:blip r:embed="rId8">
            <a:alphaModFix/>
          </a:blip>
          <a:stretch>
            <a:fillRect/>
          </a:stretch>
        </p:blipFill>
        <p:spPr>
          <a:xfrm>
            <a:off x="86125" y="2447450"/>
            <a:ext cx="2815825" cy="2292075"/>
          </a:xfrm>
          <a:prstGeom prst="rect">
            <a:avLst/>
          </a:prstGeom>
          <a:noFill/>
          <a:ln>
            <a:noFill/>
          </a:ln>
        </p:spPr>
      </p:pic>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2" name="Shape 2762"/>
        <p:cNvGrpSpPr/>
        <p:nvPr/>
      </p:nvGrpSpPr>
      <p:grpSpPr>
        <a:xfrm>
          <a:off x="0" y="0"/>
          <a:ext cx="0" cy="0"/>
          <a:chOff x="0" y="0"/>
          <a:chExt cx="0" cy="0"/>
        </a:xfrm>
      </p:grpSpPr>
      <p:grpSp>
        <p:nvGrpSpPr>
          <p:cNvPr id="2763" name="Google Shape;2763;p190"/>
          <p:cNvGrpSpPr/>
          <p:nvPr/>
        </p:nvGrpSpPr>
        <p:grpSpPr>
          <a:xfrm>
            <a:off x="57085" y="574436"/>
            <a:ext cx="9029831" cy="1413541"/>
            <a:chOff x="195797" y="597911"/>
            <a:chExt cx="9029831" cy="1413541"/>
          </a:xfrm>
        </p:grpSpPr>
        <p:grpSp>
          <p:nvGrpSpPr>
            <p:cNvPr id="2764" name="Google Shape;2764;p190"/>
            <p:cNvGrpSpPr/>
            <p:nvPr/>
          </p:nvGrpSpPr>
          <p:grpSpPr>
            <a:xfrm>
              <a:off x="195797" y="1603675"/>
              <a:ext cx="9029831" cy="407700"/>
              <a:chOff x="808422" y="3108700"/>
              <a:chExt cx="9029831" cy="407700"/>
            </a:xfrm>
          </p:grpSpPr>
          <p:sp>
            <p:nvSpPr>
              <p:cNvPr id="2765" name="Google Shape;2765;p190"/>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6" name="Google Shape;2766;p190"/>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7" name="Google Shape;2767;p190"/>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8" name="Google Shape;2768;p190"/>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9" name="Google Shape;2769;p190"/>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770" name="Google Shape;2770;p190"/>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2771" name="Google Shape;2771;p190"/>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2772" name="Google Shape;2772;p190"/>
            <p:cNvGrpSpPr/>
            <p:nvPr/>
          </p:nvGrpSpPr>
          <p:grpSpPr>
            <a:xfrm>
              <a:off x="3457538" y="598176"/>
              <a:ext cx="884885" cy="1413276"/>
              <a:chOff x="3236150" y="60682"/>
              <a:chExt cx="2229492" cy="3560785"/>
            </a:xfrm>
          </p:grpSpPr>
          <p:pic>
            <p:nvPicPr>
              <p:cNvPr id="2773" name="Google Shape;2773;p190"/>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2774" name="Google Shape;2774;p190"/>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2775" name="Google Shape;2775;p190"/>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2776" name="Google Shape;2776;p190"/>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2777" name="Google Shape;2777;p190"/>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2778" name="Google Shape;2778;p190"/>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2779" name="Google Shape;2779;p190"/>
          <p:cNvSpPr/>
          <p:nvPr/>
        </p:nvSpPr>
        <p:spPr>
          <a:xfrm>
            <a:off x="2254300" y="1470100"/>
            <a:ext cx="647650" cy="633075"/>
          </a:xfrm>
          <a:prstGeom prst="flowChartExtract">
            <a:avLst/>
          </a:prstGeom>
          <a:solidFill>
            <a:srgbClr val="00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0" name="Google Shape;2780;p190"/>
          <p:cNvSpPr txBox="1"/>
          <p:nvPr/>
        </p:nvSpPr>
        <p:spPr>
          <a:xfrm>
            <a:off x="448700" y="2174410"/>
            <a:ext cx="85650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333333"/>
                </a:solidFill>
              </a:rPr>
              <a:t>Flavonoids</a:t>
            </a:r>
            <a:endParaRPr sz="5200"/>
          </a:p>
        </p:txBody>
      </p:sp>
      <p:pic>
        <p:nvPicPr>
          <p:cNvPr id="2781" name="Google Shape;2781;p190"/>
          <p:cNvPicPr preferRelativeResize="0"/>
          <p:nvPr/>
        </p:nvPicPr>
        <p:blipFill>
          <a:blip r:embed="rId7">
            <a:alphaModFix/>
          </a:blip>
          <a:stretch>
            <a:fillRect/>
          </a:stretch>
        </p:blipFill>
        <p:spPr>
          <a:xfrm>
            <a:off x="6332750" y="2216400"/>
            <a:ext cx="2754176" cy="2754176"/>
          </a:xfrm>
          <a:prstGeom prst="rect">
            <a:avLst/>
          </a:prstGeom>
          <a:noFill/>
          <a:ln>
            <a:noFill/>
          </a:ln>
        </p:spPr>
      </p:pic>
      <p:pic>
        <p:nvPicPr>
          <p:cNvPr id="2782" name="Google Shape;2782;p190"/>
          <p:cNvPicPr preferRelativeResize="0"/>
          <p:nvPr/>
        </p:nvPicPr>
        <p:blipFill>
          <a:blip r:embed="rId8">
            <a:alphaModFix/>
          </a:blip>
          <a:stretch>
            <a:fillRect/>
          </a:stretch>
        </p:blipFill>
        <p:spPr>
          <a:xfrm>
            <a:off x="86125" y="2447450"/>
            <a:ext cx="2815825" cy="2292075"/>
          </a:xfrm>
          <a:prstGeom prst="rect">
            <a:avLst/>
          </a:prstGeom>
          <a:noFill/>
          <a:ln>
            <a:noFill/>
          </a:ln>
        </p:spPr>
      </p:pic>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6" name="Shape 2786"/>
        <p:cNvGrpSpPr/>
        <p:nvPr/>
      </p:nvGrpSpPr>
      <p:grpSpPr>
        <a:xfrm>
          <a:off x="0" y="0"/>
          <a:ext cx="0" cy="0"/>
          <a:chOff x="0" y="0"/>
          <a:chExt cx="0" cy="0"/>
        </a:xfrm>
      </p:grpSpPr>
      <p:grpSp>
        <p:nvGrpSpPr>
          <p:cNvPr id="2787" name="Google Shape;2787;p191"/>
          <p:cNvGrpSpPr/>
          <p:nvPr/>
        </p:nvGrpSpPr>
        <p:grpSpPr>
          <a:xfrm>
            <a:off x="57085" y="574436"/>
            <a:ext cx="9029831" cy="1413541"/>
            <a:chOff x="195797" y="597911"/>
            <a:chExt cx="9029831" cy="1413541"/>
          </a:xfrm>
        </p:grpSpPr>
        <p:grpSp>
          <p:nvGrpSpPr>
            <p:cNvPr id="2788" name="Google Shape;2788;p191"/>
            <p:cNvGrpSpPr/>
            <p:nvPr/>
          </p:nvGrpSpPr>
          <p:grpSpPr>
            <a:xfrm>
              <a:off x="195797" y="1603675"/>
              <a:ext cx="9029831" cy="407700"/>
              <a:chOff x="808422" y="3108700"/>
              <a:chExt cx="9029831" cy="407700"/>
            </a:xfrm>
          </p:grpSpPr>
          <p:sp>
            <p:nvSpPr>
              <p:cNvPr id="2789" name="Google Shape;2789;p191"/>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0" name="Google Shape;2790;p191"/>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1" name="Google Shape;2791;p191"/>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2" name="Google Shape;2792;p191"/>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3" name="Google Shape;2793;p191"/>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794" name="Google Shape;2794;p191"/>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2795" name="Google Shape;2795;p191"/>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2796" name="Google Shape;2796;p191"/>
            <p:cNvGrpSpPr/>
            <p:nvPr/>
          </p:nvGrpSpPr>
          <p:grpSpPr>
            <a:xfrm>
              <a:off x="3457538" y="598176"/>
              <a:ext cx="884885" cy="1413276"/>
              <a:chOff x="3236150" y="60682"/>
              <a:chExt cx="2229492" cy="3560785"/>
            </a:xfrm>
          </p:grpSpPr>
          <p:pic>
            <p:nvPicPr>
              <p:cNvPr id="2797" name="Google Shape;2797;p191"/>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2798" name="Google Shape;2798;p191"/>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2799" name="Google Shape;2799;p191"/>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2800" name="Google Shape;2800;p191"/>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2801" name="Google Shape;2801;p191"/>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2802" name="Google Shape;2802;p191"/>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pic>
        <p:nvPicPr>
          <p:cNvPr id="2803" name="Google Shape;2803;p191"/>
          <p:cNvPicPr preferRelativeResize="0"/>
          <p:nvPr/>
        </p:nvPicPr>
        <p:blipFill>
          <a:blip r:embed="rId7">
            <a:alphaModFix/>
          </a:blip>
          <a:stretch>
            <a:fillRect/>
          </a:stretch>
        </p:blipFill>
        <p:spPr>
          <a:xfrm>
            <a:off x="3174645" y="2407427"/>
            <a:ext cx="2935000" cy="14542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30"/>
          <p:cNvPicPr preferRelativeResize="0"/>
          <p:nvPr/>
        </p:nvPicPr>
        <p:blipFill>
          <a:blip r:embed="rId3">
            <a:alphaModFix/>
          </a:blip>
          <a:stretch>
            <a:fillRect/>
          </a:stretch>
        </p:blipFill>
        <p:spPr>
          <a:xfrm>
            <a:off x="745875" y="187725"/>
            <a:ext cx="6783047" cy="4838700"/>
          </a:xfrm>
          <a:prstGeom prst="rect">
            <a:avLst/>
          </a:prstGeom>
          <a:noFill/>
          <a:ln>
            <a:noFill/>
          </a:ln>
        </p:spPr>
      </p:pic>
      <p:cxnSp>
        <p:nvCxnSpPr>
          <p:cNvPr id="210" name="Google Shape;210;p30"/>
          <p:cNvCxnSpPr/>
          <p:nvPr/>
        </p:nvCxnSpPr>
        <p:spPr>
          <a:xfrm rot="10800000">
            <a:off x="7312350" y="840750"/>
            <a:ext cx="1236600" cy="0"/>
          </a:xfrm>
          <a:prstGeom prst="straightConnector1">
            <a:avLst/>
          </a:prstGeom>
          <a:noFill/>
          <a:ln cap="flat" cmpd="sng" w="76200">
            <a:solidFill>
              <a:srgbClr val="9900FF"/>
            </a:solidFill>
            <a:prstDash val="solid"/>
            <a:round/>
            <a:headEnd len="med" w="med" type="none"/>
            <a:tailEnd len="med" w="med" type="triangle"/>
          </a:ln>
        </p:spPr>
      </p:cxnSp>
      <p:cxnSp>
        <p:nvCxnSpPr>
          <p:cNvPr id="211" name="Google Shape;211;p30"/>
          <p:cNvCxnSpPr/>
          <p:nvPr/>
        </p:nvCxnSpPr>
        <p:spPr>
          <a:xfrm>
            <a:off x="1223275" y="2844300"/>
            <a:ext cx="2259900" cy="0"/>
          </a:xfrm>
          <a:prstGeom prst="straightConnector1">
            <a:avLst/>
          </a:prstGeom>
          <a:noFill/>
          <a:ln cap="flat" cmpd="sng" w="38100">
            <a:solidFill>
              <a:srgbClr val="9900FF"/>
            </a:solidFill>
            <a:prstDash val="solid"/>
            <a:round/>
            <a:headEnd len="med" w="med" type="none"/>
            <a:tailEnd len="med" w="med" type="none"/>
          </a:ln>
        </p:spPr>
      </p:cxnSp>
      <p:cxnSp>
        <p:nvCxnSpPr>
          <p:cNvPr id="212" name="Google Shape;212;p30"/>
          <p:cNvCxnSpPr/>
          <p:nvPr/>
        </p:nvCxnSpPr>
        <p:spPr>
          <a:xfrm>
            <a:off x="4463180" y="2844300"/>
            <a:ext cx="623700" cy="0"/>
          </a:xfrm>
          <a:prstGeom prst="straightConnector1">
            <a:avLst/>
          </a:prstGeom>
          <a:noFill/>
          <a:ln cap="flat" cmpd="sng" w="38100">
            <a:solidFill>
              <a:srgbClr val="9900FF"/>
            </a:solidFill>
            <a:prstDash val="solid"/>
            <a:round/>
            <a:headEnd len="med" w="med" type="none"/>
            <a:tailEnd len="med" w="med" type="none"/>
          </a:ln>
        </p:spPr>
      </p:cxnSp>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7" name="Shape 2807"/>
        <p:cNvGrpSpPr/>
        <p:nvPr/>
      </p:nvGrpSpPr>
      <p:grpSpPr>
        <a:xfrm>
          <a:off x="0" y="0"/>
          <a:ext cx="0" cy="0"/>
          <a:chOff x="0" y="0"/>
          <a:chExt cx="0" cy="0"/>
        </a:xfrm>
      </p:grpSpPr>
      <p:grpSp>
        <p:nvGrpSpPr>
          <p:cNvPr id="2808" name="Google Shape;2808;p192"/>
          <p:cNvGrpSpPr/>
          <p:nvPr/>
        </p:nvGrpSpPr>
        <p:grpSpPr>
          <a:xfrm>
            <a:off x="57085" y="574436"/>
            <a:ext cx="9029831" cy="1413541"/>
            <a:chOff x="195797" y="597911"/>
            <a:chExt cx="9029831" cy="1413541"/>
          </a:xfrm>
        </p:grpSpPr>
        <p:grpSp>
          <p:nvGrpSpPr>
            <p:cNvPr id="2809" name="Google Shape;2809;p192"/>
            <p:cNvGrpSpPr/>
            <p:nvPr/>
          </p:nvGrpSpPr>
          <p:grpSpPr>
            <a:xfrm>
              <a:off x="195797" y="1603675"/>
              <a:ext cx="9029831" cy="407700"/>
              <a:chOff x="808422" y="3108700"/>
              <a:chExt cx="9029831" cy="407700"/>
            </a:xfrm>
          </p:grpSpPr>
          <p:sp>
            <p:nvSpPr>
              <p:cNvPr id="2810" name="Google Shape;2810;p192"/>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1" name="Google Shape;2811;p192"/>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2" name="Google Shape;2812;p192"/>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3" name="Google Shape;2813;p192"/>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4" name="Google Shape;2814;p192"/>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815" name="Google Shape;2815;p192"/>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2816" name="Google Shape;2816;p192"/>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2817" name="Google Shape;2817;p192"/>
            <p:cNvGrpSpPr/>
            <p:nvPr/>
          </p:nvGrpSpPr>
          <p:grpSpPr>
            <a:xfrm>
              <a:off x="3457538" y="598176"/>
              <a:ext cx="884885" cy="1413276"/>
              <a:chOff x="3236150" y="60682"/>
              <a:chExt cx="2229492" cy="3560785"/>
            </a:xfrm>
          </p:grpSpPr>
          <p:pic>
            <p:nvPicPr>
              <p:cNvPr id="2818" name="Google Shape;2818;p192"/>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2819" name="Google Shape;2819;p192"/>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2820" name="Google Shape;2820;p192"/>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2821" name="Google Shape;2821;p192"/>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2822" name="Google Shape;2822;p192"/>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2823" name="Google Shape;2823;p192"/>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2824" name="Google Shape;2824;p192"/>
          <p:cNvSpPr/>
          <p:nvPr/>
        </p:nvSpPr>
        <p:spPr>
          <a:xfrm>
            <a:off x="2963175" y="1516888"/>
            <a:ext cx="647650" cy="633075"/>
          </a:xfrm>
          <a:prstGeom prst="flowChartExtract">
            <a:avLst/>
          </a:prstGeom>
          <a:solidFill>
            <a:srgbClr val="00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25" name="Google Shape;2825;p192"/>
          <p:cNvGrpSpPr/>
          <p:nvPr/>
        </p:nvGrpSpPr>
        <p:grpSpPr>
          <a:xfrm>
            <a:off x="57085" y="4102961"/>
            <a:ext cx="9029831" cy="939089"/>
            <a:chOff x="57085" y="4102961"/>
            <a:chExt cx="9029831" cy="939089"/>
          </a:xfrm>
        </p:grpSpPr>
        <p:grpSp>
          <p:nvGrpSpPr>
            <p:cNvPr id="2826" name="Google Shape;2826;p192"/>
            <p:cNvGrpSpPr/>
            <p:nvPr/>
          </p:nvGrpSpPr>
          <p:grpSpPr>
            <a:xfrm>
              <a:off x="57085" y="4399600"/>
              <a:ext cx="9029831" cy="407700"/>
              <a:chOff x="808422" y="3108700"/>
              <a:chExt cx="9029831" cy="407700"/>
            </a:xfrm>
          </p:grpSpPr>
          <p:sp>
            <p:nvSpPr>
              <p:cNvPr id="2827" name="Google Shape;2827;p192"/>
              <p:cNvSpPr/>
              <p:nvPr/>
            </p:nvSpPr>
            <p:spPr>
              <a:xfrm>
                <a:off x="808422" y="3108700"/>
                <a:ext cx="2250600" cy="407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8" name="Google Shape;2828;p192"/>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9" name="Google Shape;2829;p192"/>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0" name="Google Shape;2830;p192"/>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1" name="Google Shape;2831;p192"/>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32" name="Google Shape;2832;p192"/>
            <p:cNvSpPr txBox="1"/>
            <p:nvPr/>
          </p:nvSpPr>
          <p:spPr>
            <a:xfrm>
              <a:off x="207650" y="4341850"/>
              <a:ext cx="2091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anticholinergic:</a:t>
              </a:r>
              <a:endParaRPr sz="2400">
                <a:solidFill>
                  <a:schemeClr val="lt1"/>
                </a:solidFill>
              </a:endParaRPr>
            </a:p>
          </p:txBody>
        </p:sp>
        <p:sp>
          <p:nvSpPr>
            <p:cNvPr id="2833" name="Google Shape;2833;p192"/>
            <p:cNvSpPr txBox="1"/>
            <p:nvPr/>
          </p:nvSpPr>
          <p:spPr>
            <a:xfrm>
              <a:off x="2880542" y="4102961"/>
              <a:ext cx="5943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2834" name="Google Shape;2834;p192"/>
            <p:cNvSpPr txBox="1"/>
            <p:nvPr/>
          </p:nvSpPr>
          <p:spPr>
            <a:xfrm>
              <a:off x="4403307"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rgbClr val="D9D9D9"/>
                  </a:solidFill>
                </a:rPr>
                <a:t>+</a:t>
              </a:r>
              <a:endParaRPr sz="4500">
                <a:solidFill>
                  <a:srgbClr val="D9D9D9"/>
                </a:solidFill>
              </a:endParaRPr>
            </a:p>
          </p:txBody>
        </p:sp>
        <p:sp>
          <p:nvSpPr>
            <p:cNvPr id="2835" name="Google Shape;2835;p192"/>
            <p:cNvSpPr txBox="1"/>
            <p:nvPr/>
          </p:nvSpPr>
          <p:spPr>
            <a:xfrm>
              <a:off x="5862051"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2836" name="Google Shape;2836;p192"/>
            <p:cNvSpPr txBox="1"/>
            <p:nvPr/>
          </p:nvSpPr>
          <p:spPr>
            <a:xfrm>
              <a:off x="7473372" y="4164850"/>
              <a:ext cx="14922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grpSp>
      <p:sp>
        <p:nvSpPr>
          <p:cNvPr id="2837" name="Google Shape;2837;p192"/>
          <p:cNvSpPr/>
          <p:nvPr/>
        </p:nvSpPr>
        <p:spPr>
          <a:xfrm flipH="1" rot="10800000">
            <a:off x="2767975" y="3916291"/>
            <a:ext cx="647650" cy="633075"/>
          </a:xfrm>
          <a:prstGeom prst="flowChartExtract">
            <a:avLst/>
          </a:prstGeom>
          <a:solidFill>
            <a:srgbClr val="00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38" name="Google Shape;2838;p192"/>
          <p:cNvPicPr preferRelativeResize="0"/>
          <p:nvPr/>
        </p:nvPicPr>
        <p:blipFill>
          <a:blip r:embed="rId7">
            <a:alphaModFix/>
          </a:blip>
          <a:stretch>
            <a:fillRect/>
          </a:stretch>
        </p:blipFill>
        <p:spPr>
          <a:xfrm>
            <a:off x="3174645" y="2407427"/>
            <a:ext cx="2935000" cy="1454275"/>
          </a:xfrm>
          <a:prstGeom prst="rect">
            <a:avLst/>
          </a:prstGeom>
          <a:noFill/>
          <a:ln>
            <a:noFill/>
          </a:ln>
        </p:spPr>
      </p:pic>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2" name="Shape 2842"/>
        <p:cNvGrpSpPr/>
        <p:nvPr/>
      </p:nvGrpSpPr>
      <p:grpSpPr>
        <a:xfrm>
          <a:off x="0" y="0"/>
          <a:ext cx="0" cy="0"/>
          <a:chOff x="0" y="0"/>
          <a:chExt cx="0" cy="0"/>
        </a:xfrm>
      </p:grpSpPr>
      <p:sp>
        <p:nvSpPr>
          <p:cNvPr id="2843" name="Google Shape;2843;p193"/>
          <p:cNvSpPr txBox="1"/>
          <p:nvPr/>
        </p:nvSpPr>
        <p:spPr>
          <a:xfrm>
            <a:off x="2101775" y="293725"/>
            <a:ext cx="6409800" cy="227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Peter Libby MD:</a:t>
            </a:r>
            <a:endParaRPr sz="1700"/>
          </a:p>
          <a:p>
            <a:pPr indent="0" lvl="0" marL="0" rtl="0" algn="l">
              <a:spcBef>
                <a:spcPts val="0"/>
              </a:spcBef>
              <a:spcAft>
                <a:spcPts val="0"/>
              </a:spcAft>
              <a:buNone/>
            </a:pPr>
            <a:r>
              <a:t/>
            </a:r>
            <a:endParaRPr sz="1700"/>
          </a:p>
          <a:p>
            <a:pPr indent="0" lvl="0" marL="0" rtl="0" algn="l">
              <a:spcBef>
                <a:spcPts val="0"/>
              </a:spcBef>
              <a:spcAft>
                <a:spcPts val="0"/>
              </a:spcAft>
              <a:buClr>
                <a:schemeClr val="dk1"/>
              </a:buClr>
              <a:buSzPts val="1100"/>
              <a:buFont typeface="Arial"/>
              <a:buNone/>
            </a:pPr>
            <a:r>
              <a:rPr lang="en" sz="1700">
                <a:solidFill>
                  <a:schemeClr val="dk1"/>
                </a:solidFill>
              </a:rPr>
              <a:t>“Atherosclerosis probably would not occur in the absence of LDL concentrations in excess of physiological needs, 10 to 20 mg/dL”. </a:t>
            </a:r>
            <a:endParaRPr sz="1700"/>
          </a:p>
          <a:p>
            <a:pPr indent="0" lvl="0" marL="0" rtl="0" algn="l">
              <a:spcBef>
                <a:spcPts val="0"/>
              </a:spcBef>
              <a:spcAft>
                <a:spcPts val="0"/>
              </a:spcAft>
              <a:buNone/>
            </a:pPr>
            <a:r>
              <a:t/>
            </a:r>
            <a:endParaRPr sz="1700"/>
          </a:p>
          <a:p>
            <a:pPr indent="0" lvl="0" marL="0" rtl="0" algn="l">
              <a:spcBef>
                <a:spcPts val="0"/>
              </a:spcBef>
              <a:spcAft>
                <a:spcPts val="0"/>
              </a:spcAft>
              <a:buClr>
                <a:schemeClr val="dk1"/>
              </a:buClr>
              <a:buSzPts val="1100"/>
              <a:buFont typeface="Arial"/>
              <a:buNone/>
            </a:pPr>
            <a:r>
              <a:t/>
            </a:r>
            <a:endParaRPr sz="1700"/>
          </a:p>
          <a:p>
            <a:pPr indent="0" lvl="0" marL="0" rtl="0" algn="l">
              <a:spcBef>
                <a:spcPts val="0"/>
              </a:spcBef>
              <a:spcAft>
                <a:spcPts val="0"/>
              </a:spcAft>
              <a:buNone/>
            </a:pPr>
            <a:r>
              <a:t/>
            </a:r>
            <a:endParaRPr sz="1700"/>
          </a:p>
        </p:txBody>
      </p:sp>
      <p:pic>
        <p:nvPicPr>
          <p:cNvPr id="2844" name="Google Shape;2844;p193"/>
          <p:cNvPicPr preferRelativeResize="0"/>
          <p:nvPr/>
        </p:nvPicPr>
        <p:blipFill>
          <a:blip r:embed="rId3">
            <a:alphaModFix/>
          </a:blip>
          <a:stretch>
            <a:fillRect/>
          </a:stretch>
        </p:blipFill>
        <p:spPr>
          <a:xfrm>
            <a:off x="361975" y="376626"/>
            <a:ext cx="1387425" cy="2114424"/>
          </a:xfrm>
          <a:prstGeom prst="rect">
            <a:avLst/>
          </a:prstGeom>
          <a:noFill/>
          <a:ln>
            <a:noFill/>
          </a:ln>
        </p:spPr>
      </p:pic>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8" name="Shape 2848"/>
        <p:cNvGrpSpPr/>
        <p:nvPr/>
      </p:nvGrpSpPr>
      <p:grpSpPr>
        <a:xfrm>
          <a:off x="0" y="0"/>
          <a:ext cx="0" cy="0"/>
          <a:chOff x="0" y="0"/>
          <a:chExt cx="0" cy="0"/>
        </a:xfrm>
      </p:grpSpPr>
      <p:sp>
        <p:nvSpPr>
          <p:cNvPr id="2849" name="Google Shape;2849;p194"/>
          <p:cNvSpPr txBox="1"/>
          <p:nvPr/>
        </p:nvSpPr>
        <p:spPr>
          <a:xfrm>
            <a:off x="2101775" y="293725"/>
            <a:ext cx="6409800" cy="437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Peter Libby MD:</a:t>
            </a:r>
            <a:endParaRPr sz="1700"/>
          </a:p>
          <a:p>
            <a:pPr indent="0" lvl="0" marL="0" rtl="0" algn="l">
              <a:spcBef>
                <a:spcPts val="0"/>
              </a:spcBef>
              <a:spcAft>
                <a:spcPts val="0"/>
              </a:spcAft>
              <a:buNone/>
            </a:pPr>
            <a:r>
              <a:t/>
            </a:r>
            <a:endParaRPr sz="1700"/>
          </a:p>
          <a:p>
            <a:pPr indent="0" lvl="0" marL="0" rtl="0" algn="l">
              <a:spcBef>
                <a:spcPts val="0"/>
              </a:spcBef>
              <a:spcAft>
                <a:spcPts val="0"/>
              </a:spcAft>
              <a:buClr>
                <a:schemeClr val="dk1"/>
              </a:buClr>
              <a:buSzPts val="1100"/>
              <a:buFont typeface="Arial"/>
              <a:buNone/>
            </a:pPr>
            <a:r>
              <a:rPr lang="en" sz="1700">
                <a:solidFill>
                  <a:schemeClr val="dk1"/>
                </a:solidFill>
              </a:rPr>
              <a:t>“Atherosclerosis probably would not occur in the absence of LDL concentrations in excess of physiological needs, 10 to 20 mg/dL”.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Peter Attia MD: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a:t>
            </a:r>
            <a:r>
              <a:rPr lang="en" sz="1700">
                <a:solidFill>
                  <a:schemeClr val="dk1"/>
                </a:solidFill>
              </a:rPr>
              <a:t>You want </a:t>
            </a:r>
            <a:r>
              <a:rPr lang="en" sz="1700"/>
              <a:t>apoB and LDL cholesterol as low as possible”.</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Clr>
                <a:schemeClr val="dk1"/>
              </a:buClr>
              <a:buSzPts val="1100"/>
              <a:buFont typeface="Arial"/>
              <a:buNone/>
            </a:pPr>
            <a:r>
              <a:t/>
            </a:r>
            <a:endParaRPr sz="1700"/>
          </a:p>
          <a:p>
            <a:pPr indent="0" lvl="0" marL="0" rtl="0" algn="l">
              <a:spcBef>
                <a:spcPts val="0"/>
              </a:spcBef>
              <a:spcAft>
                <a:spcPts val="0"/>
              </a:spcAft>
              <a:buNone/>
            </a:pPr>
            <a:r>
              <a:t/>
            </a:r>
            <a:endParaRPr sz="1700"/>
          </a:p>
        </p:txBody>
      </p:sp>
      <p:pic>
        <p:nvPicPr>
          <p:cNvPr id="2850" name="Google Shape;2850;p194"/>
          <p:cNvPicPr preferRelativeResize="0"/>
          <p:nvPr/>
        </p:nvPicPr>
        <p:blipFill>
          <a:blip r:embed="rId3">
            <a:alphaModFix/>
          </a:blip>
          <a:stretch>
            <a:fillRect/>
          </a:stretch>
        </p:blipFill>
        <p:spPr>
          <a:xfrm>
            <a:off x="361975" y="376626"/>
            <a:ext cx="1387425" cy="2114424"/>
          </a:xfrm>
          <a:prstGeom prst="rect">
            <a:avLst/>
          </a:prstGeom>
          <a:noFill/>
          <a:ln>
            <a:noFill/>
          </a:ln>
        </p:spPr>
      </p:pic>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4" name="Shape 2854"/>
        <p:cNvGrpSpPr/>
        <p:nvPr/>
      </p:nvGrpSpPr>
      <p:grpSpPr>
        <a:xfrm>
          <a:off x="0" y="0"/>
          <a:ext cx="0" cy="0"/>
          <a:chOff x="0" y="0"/>
          <a:chExt cx="0" cy="0"/>
        </a:xfrm>
      </p:grpSpPr>
      <p:sp>
        <p:nvSpPr>
          <p:cNvPr id="2855" name="Google Shape;2855;p195"/>
          <p:cNvSpPr txBox="1"/>
          <p:nvPr/>
        </p:nvSpPr>
        <p:spPr>
          <a:xfrm>
            <a:off x="2101775" y="293725"/>
            <a:ext cx="6409800" cy="541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Peter Libby MD:</a:t>
            </a:r>
            <a:endParaRPr sz="1700"/>
          </a:p>
          <a:p>
            <a:pPr indent="0" lvl="0" marL="0" rtl="0" algn="l">
              <a:spcBef>
                <a:spcPts val="0"/>
              </a:spcBef>
              <a:spcAft>
                <a:spcPts val="0"/>
              </a:spcAft>
              <a:buNone/>
            </a:pPr>
            <a:r>
              <a:t/>
            </a:r>
            <a:endParaRPr sz="1700"/>
          </a:p>
          <a:p>
            <a:pPr indent="0" lvl="0" marL="0" rtl="0" algn="l">
              <a:spcBef>
                <a:spcPts val="0"/>
              </a:spcBef>
              <a:spcAft>
                <a:spcPts val="0"/>
              </a:spcAft>
              <a:buClr>
                <a:schemeClr val="dk1"/>
              </a:buClr>
              <a:buSzPts val="1100"/>
              <a:buFont typeface="Arial"/>
              <a:buNone/>
            </a:pPr>
            <a:r>
              <a:rPr lang="en" sz="1700">
                <a:solidFill>
                  <a:schemeClr val="dk1"/>
                </a:solidFill>
              </a:rPr>
              <a:t>“Atherosclerosis probably would not occur in the absence of LDL concentrations in excess of physiological needs, 10 to 20 mg/dL”.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Peter Attia MD: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a:t>
            </a:r>
            <a:r>
              <a:rPr lang="en" sz="1700">
                <a:solidFill>
                  <a:schemeClr val="dk1"/>
                </a:solidFill>
              </a:rPr>
              <a:t>You want </a:t>
            </a:r>
            <a:r>
              <a:rPr lang="en" sz="1700"/>
              <a:t>apoB and LDL cholesterol as low as possible”.</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“I tend to start with rosuvastatin (Crestor) and only pivot from that if there I want to knock someone’s apoB concentration down to 20 or 30 mg/dL, about where it would be for a child”.</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Clr>
                <a:schemeClr val="dk1"/>
              </a:buClr>
              <a:buSzPts val="1100"/>
              <a:buFont typeface="Arial"/>
              <a:buNone/>
            </a:pPr>
            <a:r>
              <a:t/>
            </a:r>
            <a:endParaRPr sz="1700"/>
          </a:p>
          <a:p>
            <a:pPr indent="0" lvl="0" marL="0" rtl="0" algn="l">
              <a:spcBef>
                <a:spcPts val="0"/>
              </a:spcBef>
              <a:spcAft>
                <a:spcPts val="0"/>
              </a:spcAft>
              <a:buNone/>
            </a:pPr>
            <a:r>
              <a:t/>
            </a:r>
            <a:endParaRPr sz="1700"/>
          </a:p>
        </p:txBody>
      </p:sp>
      <p:pic>
        <p:nvPicPr>
          <p:cNvPr id="2856" name="Google Shape;2856;p195"/>
          <p:cNvPicPr preferRelativeResize="0"/>
          <p:nvPr/>
        </p:nvPicPr>
        <p:blipFill>
          <a:blip r:embed="rId3">
            <a:alphaModFix/>
          </a:blip>
          <a:stretch>
            <a:fillRect/>
          </a:stretch>
        </p:blipFill>
        <p:spPr>
          <a:xfrm>
            <a:off x="361975" y="376626"/>
            <a:ext cx="1387425" cy="2114424"/>
          </a:xfrm>
          <a:prstGeom prst="rect">
            <a:avLst/>
          </a:prstGeom>
          <a:noFill/>
          <a:ln>
            <a:noFill/>
          </a:ln>
        </p:spPr>
      </p:pic>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0" name="Shape 2860"/>
        <p:cNvGrpSpPr/>
        <p:nvPr/>
      </p:nvGrpSpPr>
      <p:grpSpPr>
        <a:xfrm>
          <a:off x="0" y="0"/>
          <a:ext cx="0" cy="0"/>
          <a:chOff x="0" y="0"/>
          <a:chExt cx="0" cy="0"/>
        </a:xfrm>
      </p:grpSpPr>
      <p:sp>
        <p:nvSpPr>
          <p:cNvPr id="2861" name="Google Shape;2861;p196"/>
          <p:cNvSpPr txBox="1"/>
          <p:nvPr/>
        </p:nvSpPr>
        <p:spPr>
          <a:xfrm>
            <a:off x="2101775" y="293725"/>
            <a:ext cx="6409800" cy="594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Peter Libby MD:</a:t>
            </a:r>
            <a:endParaRPr sz="1700"/>
          </a:p>
          <a:p>
            <a:pPr indent="0" lvl="0" marL="0" rtl="0" algn="l">
              <a:spcBef>
                <a:spcPts val="0"/>
              </a:spcBef>
              <a:spcAft>
                <a:spcPts val="0"/>
              </a:spcAft>
              <a:buNone/>
            </a:pPr>
            <a:r>
              <a:t/>
            </a:r>
            <a:endParaRPr sz="1700"/>
          </a:p>
          <a:p>
            <a:pPr indent="0" lvl="0" marL="0" rtl="0" algn="l">
              <a:spcBef>
                <a:spcPts val="0"/>
              </a:spcBef>
              <a:spcAft>
                <a:spcPts val="0"/>
              </a:spcAft>
              <a:buClr>
                <a:schemeClr val="dk1"/>
              </a:buClr>
              <a:buSzPts val="1100"/>
              <a:buFont typeface="Arial"/>
              <a:buNone/>
            </a:pPr>
            <a:r>
              <a:rPr lang="en" sz="1700">
                <a:solidFill>
                  <a:schemeClr val="dk1"/>
                </a:solidFill>
              </a:rPr>
              <a:t>“Atherosclerosis probably would not occur in the absence of LDL concentrations in excess of physiological needs, 10 to 20 mg/dL”.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Peter Attia MD: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a:t>
            </a:r>
            <a:r>
              <a:rPr lang="en" sz="1700">
                <a:solidFill>
                  <a:schemeClr val="dk1"/>
                </a:solidFill>
              </a:rPr>
              <a:t>You want </a:t>
            </a:r>
            <a:r>
              <a:rPr lang="en" sz="1700"/>
              <a:t>apoB and LDL cholesterol as low as possible”.</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“I tend to start with rosuvastatin (Crestor) and only pivot from that if there I want to knock someone’s apoB concentration down to 20 or 30 mg/dL, about where it would be for a child”.</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“For people who can’t tolerate statins, I use bempedoic acid (Nexletol)”.</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Clr>
                <a:schemeClr val="dk1"/>
              </a:buClr>
              <a:buSzPts val="1100"/>
              <a:buFont typeface="Arial"/>
              <a:buNone/>
            </a:pPr>
            <a:r>
              <a:t/>
            </a:r>
            <a:endParaRPr sz="1700"/>
          </a:p>
          <a:p>
            <a:pPr indent="0" lvl="0" marL="0" rtl="0" algn="l">
              <a:spcBef>
                <a:spcPts val="0"/>
              </a:spcBef>
              <a:spcAft>
                <a:spcPts val="0"/>
              </a:spcAft>
              <a:buNone/>
            </a:pPr>
            <a:r>
              <a:t/>
            </a:r>
            <a:endParaRPr sz="1700"/>
          </a:p>
        </p:txBody>
      </p:sp>
      <p:pic>
        <p:nvPicPr>
          <p:cNvPr id="2862" name="Google Shape;2862;p196"/>
          <p:cNvPicPr preferRelativeResize="0"/>
          <p:nvPr/>
        </p:nvPicPr>
        <p:blipFill>
          <a:blip r:embed="rId3">
            <a:alphaModFix/>
          </a:blip>
          <a:stretch>
            <a:fillRect/>
          </a:stretch>
        </p:blipFill>
        <p:spPr>
          <a:xfrm>
            <a:off x="361975" y="376626"/>
            <a:ext cx="1387425" cy="2114424"/>
          </a:xfrm>
          <a:prstGeom prst="rect">
            <a:avLst/>
          </a:prstGeom>
          <a:noFill/>
          <a:ln>
            <a:noFill/>
          </a:ln>
        </p:spPr>
      </p:pic>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6" name="Shape 2866"/>
        <p:cNvGrpSpPr/>
        <p:nvPr/>
      </p:nvGrpSpPr>
      <p:grpSpPr>
        <a:xfrm>
          <a:off x="0" y="0"/>
          <a:ext cx="0" cy="0"/>
          <a:chOff x="0" y="0"/>
          <a:chExt cx="0" cy="0"/>
        </a:xfrm>
      </p:grpSpPr>
      <p:grpSp>
        <p:nvGrpSpPr>
          <p:cNvPr id="2867" name="Google Shape;2867;p197"/>
          <p:cNvGrpSpPr/>
          <p:nvPr/>
        </p:nvGrpSpPr>
        <p:grpSpPr>
          <a:xfrm>
            <a:off x="57085" y="574436"/>
            <a:ext cx="9029831" cy="1413541"/>
            <a:chOff x="195797" y="597911"/>
            <a:chExt cx="9029831" cy="1413541"/>
          </a:xfrm>
        </p:grpSpPr>
        <p:grpSp>
          <p:nvGrpSpPr>
            <p:cNvPr id="2868" name="Google Shape;2868;p197"/>
            <p:cNvGrpSpPr/>
            <p:nvPr/>
          </p:nvGrpSpPr>
          <p:grpSpPr>
            <a:xfrm>
              <a:off x="195797" y="1603675"/>
              <a:ext cx="9029831" cy="407700"/>
              <a:chOff x="808422" y="3108700"/>
              <a:chExt cx="9029831" cy="407700"/>
            </a:xfrm>
          </p:grpSpPr>
          <p:sp>
            <p:nvSpPr>
              <p:cNvPr id="2869" name="Google Shape;2869;p197"/>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0" name="Google Shape;2870;p197"/>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1" name="Google Shape;2871;p197"/>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2" name="Google Shape;2872;p197"/>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3" name="Google Shape;2873;p197"/>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874" name="Google Shape;2874;p197"/>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2875" name="Google Shape;2875;p197"/>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2876" name="Google Shape;2876;p197"/>
            <p:cNvGrpSpPr/>
            <p:nvPr/>
          </p:nvGrpSpPr>
          <p:grpSpPr>
            <a:xfrm>
              <a:off x="3457538" y="598176"/>
              <a:ext cx="884885" cy="1413276"/>
              <a:chOff x="3236150" y="60682"/>
              <a:chExt cx="2229492" cy="3560785"/>
            </a:xfrm>
          </p:grpSpPr>
          <p:pic>
            <p:nvPicPr>
              <p:cNvPr id="2877" name="Google Shape;2877;p197"/>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2878" name="Google Shape;2878;p197"/>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2879" name="Google Shape;2879;p197"/>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2880" name="Google Shape;2880;p197"/>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2881" name="Google Shape;2881;p197"/>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2882" name="Google Shape;2882;p197"/>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2883" name="Google Shape;2883;p197"/>
          <p:cNvSpPr txBox="1"/>
          <p:nvPr/>
        </p:nvSpPr>
        <p:spPr>
          <a:xfrm>
            <a:off x="-341100" y="2031235"/>
            <a:ext cx="85650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333333"/>
                </a:solidFill>
              </a:rPr>
              <a:t>Tobacco</a:t>
            </a:r>
            <a:endParaRPr sz="5200"/>
          </a:p>
        </p:txBody>
      </p:sp>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7" name="Shape 2887"/>
        <p:cNvGrpSpPr/>
        <p:nvPr/>
      </p:nvGrpSpPr>
      <p:grpSpPr>
        <a:xfrm>
          <a:off x="0" y="0"/>
          <a:ext cx="0" cy="0"/>
          <a:chOff x="0" y="0"/>
          <a:chExt cx="0" cy="0"/>
        </a:xfrm>
      </p:grpSpPr>
      <p:pic>
        <p:nvPicPr>
          <p:cNvPr id="2888" name="Google Shape;2888;p198"/>
          <p:cNvPicPr preferRelativeResize="0"/>
          <p:nvPr/>
        </p:nvPicPr>
        <p:blipFill rotWithShape="1">
          <a:blip r:embed="rId3">
            <a:alphaModFix/>
          </a:blip>
          <a:srcRect b="1150" l="827" r="1877" t="48379"/>
          <a:stretch/>
        </p:blipFill>
        <p:spPr>
          <a:xfrm>
            <a:off x="3247375" y="501250"/>
            <a:ext cx="5724701" cy="4126451"/>
          </a:xfrm>
          <a:prstGeom prst="rect">
            <a:avLst/>
          </a:prstGeom>
          <a:noFill/>
          <a:ln>
            <a:noFill/>
          </a:ln>
        </p:spPr>
      </p:pic>
      <p:grpSp>
        <p:nvGrpSpPr>
          <p:cNvPr id="2889" name="Google Shape;2889;p198"/>
          <p:cNvGrpSpPr/>
          <p:nvPr/>
        </p:nvGrpSpPr>
        <p:grpSpPr>
          <a:xfrm>
            <a:off x="266775" y="393475"/>
            <a:ext cx="2383600" cy="3636900"/>
            <a:chOff x="266775" y="393475"/>
            <a:chExt cx="2383600" cy="3636900"/>
          </a:xfrm>
        </p:grpSpPr>
        <p:pic>
          <p:nvPicPr>
            <p:cNvPr id="2890" name="Google Shape;2890;p198"/>
            <p:cNvPicPr preferRelativeResize="0"/>
            <p:nvPr/>
          </p:nvPicPr>
          <p:blipFill>
            <a:blip r:embed="rId4">
              <a:alphaModFix/>
            </a:blip>
            <a:stretch>
              <a:fillRect/>
            </a:stretch>
          </p:blipFill>
          <p:spPr>
            <a:xfrm>
              <a:off x="266775" y="428475"/>
              <a:ext cx="2383600" cy="3601900"/>
            </a:xfrm>
            <a:prstGeom prst="rect">
              <a:avLst/>
            </a:prstGeom>
            <a:noFill/>
            <a:ln>
              <a:noFill/>
            </a:ln>
          </p:spPr>
        </p:pic>
        <p:sp>
          <p:nvSpPr>
            <p:cNvPr id="2891" name="Google Shape;2891;p198"/>
            <p:cNvSpPr txBox="1"/>
            <p:nvPr/>
          </p:nvSpPr>
          <p:spPr>
            <a:xfrm>
              <a:off x="2062375" y="393475"/>
              <a:ext cx="588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rPr>
                <a:t>2017</a:t>
              </a:r>
              <a:endParaRPr>
                <a:solidFill>
                  <a:schemeClr val="lt1"/>
                </a:solidFill>
              </a:endParaRPr>
            </a:p>
          </p:txBody>
        </p:sp>
      </p:grpSp>
      <p:sp>
        <p:nvSpPr>
          <p:cNvPr id="2892" name="Google Shape;2892;p198"/>
          <p:cNvSpPr/>
          <p:nvPr/>
        </p:nvSpPr>
        <p:spPr>
          <a:xfrm>
            <a:off x="5564850" y="973475"/>
            <a:ext cx="704700" cy="297900"/>
          </a:xfrm>
          <a:prstGeom prst="rect">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93" name="Google Shape;2893;p198"/>
          <p:cNvSpPr txBox="1"/>
          <p:nvPr/>
        </p:nvSpPr>
        <p:spPr>
          <a:xfrm>
            <a:off x="6327675" y="929975"/>
            <a:ext cx="21462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333333"/>
                </a:solidFill>
              </a:rPr>
              <a:t>somewhat controversial</a:t>
            </a:r>
            <a:endParaRPr sz="1500"/>
          </a:p>
        </p:txBody>
      </p:sp>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7" name="Shape 2897"/>
        <p:cNvGrpSpPr/>
        <p:nvPr/>
      </p:nvGrpSpPr>
      <p:grpSpPr>
        <a:xfrm>
          <a:off x="0" y="0"/>
          <a:ext cx="0" cy="0"/>
          <a:chOff x="0" y="0"/>
          <a:chExt cx="0" cy="0"/>
        </a:xfrm>
      </p:grpSpPr>
      <p:grpSp>
        <p:nvGrpSpPr>
          <p:cNvPr id="2898" name="Google Shape;2898;p199"/>
          <p:cNvGrpSpPr/>
          <p:nvPr/>
        </p:nvGrpSpPr>
        <p:grpSpPr>
          <a:xfrm>
            <a:off x="57085" y="574436"/>
            <a:ext cx="9029831" cy="1413541"/>
            <a:chOff x="195797" y="597911"/>
            <a:chExt cx="9029831" cy="1413541"/>
          </a:xfrm>
        </p:grpSpPr>
        <p:grpSp>
          <p:nvGrpSpPr>
            <p:cNvPr id="2899" name="Google Shape;2899;p199"/>
            <p:cNvGrpSpPr/>
            <p:nvPr/>
          </p:nvGrpSpPr>
          <p:grpSpPr>
            <a:xfrm>
              <a:off x="195797" y="1603675"/>
              <a:ext cx="9029831" cy="407700"/>
              <a:chOff x="808422" y="3108700"/>
              <a:chExt cx="9029831" cy="407700"/>
            </a:xfrm>
          </p:grpSpPr>
          <p:sp>
            <p:nvSpPr>
              <p:cNvPr id="2900" name="Google Shape;2900;p199"/>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1" name="Google Shape;2901;p199"/>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2" name="Google Shape;2902;p199"/>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3" name="Google Shape;2903;p199"/>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4" name="Google Shape;2904;p199"/>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905" name="Google Shape;2905;p199"/>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2906" name="Google Shape;2906;p199"/>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2907" name="Google Shape;2907;p199"/>
            <p:cNvGrpSpPr/>
            <p:nvPr/>
          </p:nvGrpSpPr>
          <p:grpSpPr>
            <a:xfrm>
              <a:off x="3457538" y="598176"/>
              <a:ext cx="884885" cy="1413276"/>
              <a:chOff x="3236150" y="60682"/>
              <a:chExt cx="2229492" cy="3560785"/>
            </a:xfrm>
          </p:grpSpPr>
          <p:pic>
            <p:nvPicPr>
              <p:cNvPr id="2908" name="Google Shape;2908;p199"/>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2909" name="Google Shape;2909;p199"/>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2910" name="Google Shape;2910;p199"/>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2911" name="Google Shape;2911;p199"/>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2912" name="Google Shape;2912;p199"/>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2913" name="Google Shape;2913;p199"/>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2914" name="Google Shape;2914;p199"/>
          <p:cNvSpPr txBox="1"/>
          <p:nvPr/>
        </p:nvSpPr>
        <p:spPr>
          <a:xfrm>
            <a:off x="-341100" y="2031235"/>
            <a:ext cx="85650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333333"/>
                </a:solidFill>
              </a:rPr>
              <a:t>Tobacco</a:t>
            </a:r>
            <a:endParaRPr sz="5200"/>
          </a:p>
        </p:txBody>
      </p:sp>
      <p:sp>
        <p:nvSpPr>
          <p:cNvPr id="2915" name="Google Shape;2915;p199"/>
          <p:cNvSpPr txBox="1"/>
          <p:nvPr/>
        </p:nvSpPr>
        <p:spPr>
          <a:xfrm>
            <a:off x="430800" y="2899975"/>
            <a:ext cx="8335500" cy="2124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Char char="●"/>
            </a:pPr>
            <a:r>
              <a:rPr lang="en">
                <a:solidFill>
                  <a:schemeClr val="dk1"/>
                </a:solidFill>
              </a:rPr>
              <a:t>The increased dementia risk is vascular, not Alzheimer’s.</a:t>
            </a:r>
            <a:endParaRPr>
              <a:solidFill>
                <a:schemeClr val="dk1"/>
              </a:solidFill>
            </a:endParaRPr>
          </a:p>
          <a:p>
            <a:pPr indent="-317500" lvl="0" marL="457200" rtl="0" algn="l">
              <a:spcBef>
                <a:spcPts val="0"/>
              </a:spcBef>
              <a:spcAft>
                <a:spcPts val="0"/>
              </a:spcAft>
              <a:buClr>
                <a:srgbClr val="FF0000"/>
              </a:buClr>
              <a:buSzPts val="1400"/>
              <a:buChar char="●"/>
            </a:pPr>
            <a:r>
              <a:rPr lang="en">
                <a:solidFill>
                  <a:srgbClr val="FF0000"/>
                </a:solidFill>
              </a:rPr>
              <a:t>Some evidence of poor cognitive outcomes among older adults who smoke tobacco and/or consume smokeless tobacco as compared to never-tobacco users (Singh et al, 2023).</a:t>
            </a:r>
            <a:endParaRPr>
              <a:solidFill>
                <a:srgbClr val="FF0000"/>
              </a:solidFill>
            </a:endParaRPr>
          </a:p>
          <a:p>
            <a:pPr indent="-317500" lvl="0" marL="457200" rtl="0" algn="l">
              <a:spcBef>
                <a:spcPts val="0"/>
              </a:spcBef>
              <a:spcAft>
                <a:spcPts val="0"/>
              </a:spcAft>
              <a:buClr>
                <a:srgbClr val="6AA84F"/>
              </a:buClr>
              <a:buSzPts val="1400"/>
              <a:buChar char="●"/>
            </a:pPr>
            <a:r>
              <a:rPr lang="en">
                <a:solidFill>
                  <a:srgbClr val="6AA84F"/>
                </a:solidFill>
              </a:rPr>
              <a:t>No significant association between smoking and the onset of any dementia (Otuyama et al, 2019).</a:t>
            </a:r>
            <a:endParaRPr>
              <a:solidFill>
                <a:srgbClr val="6AA84F"/>
              </a:solidFill>
            </a:endParaRPr>
          </a:p>
          <a:p>
            <a:pPr indent="-317500" lvl="0" marL="457200" rtl="0" algn="l">
              <a:spcBef>
                <a:spcPts val="0"/>
              </a:spcBef>
              <a:spcAft>
                <a:spcPts val="0"/>
              </a:spcAft>
              <a:buClr>
                <a:srgbClr val="6AA84F"/>
              </a:buClr>
              <a:buSzPts val="1400"/>
              <a:buChar char="●"/>
            </a:pPr>
            <a:r>
              <a:rPr lang="en">
                <a:solidFill>
                  <a:srgbClr val="6AA84F"/>
                </a:solidFill>
              </a:rPr>
              <a:t>Earlier studies found an inverse association between smoking and Alzheimer's disease (Van Duijn &amp; Hofman, 1991) and nicotine was proposed as a treatment for Alheimer’s ~2000.</a:t>
            </a:r>
            <a:endParaRPr>
              <a:solidFill>
                <a:srgbClr val="6AA84F"/>
              </a:solidFill>
            </a:endParaRPr>
          </a:p>
          <a:p>
            <a:pPr indent="-317500" lvl="0" marL="457200" rtl="0" algn="l">
              <a:spcBef>
                <a:spcPts val="0"/>
              </a:spcBef>
              <a:spcAft>
                <a:spcPts val="0"/>
              </a:spcAft>
              <a:buSzPts val="1400"/>
              <a:buChar char="●"/>
            </a:pPr>
            <a:r>
              <a:rPr lang="en">
                <a:solidFill>
                  <a:srgbClr val="6AA84F"/>
                </a:solidFill>
              </a:rPr>
              <a:t>Possibility of neuroprotective effect of nicotine</a:t>
            </a:r>
            <a:r>
              <a:rPr lang="en"/>
              <a:t> counterbalancing </a:t>
            </a:r>
            <a:r>
              <a:rPr lang="en">
                <a:solidFill>
                  <a:srgbClr val="FF0000"/>
                </a:solidFill>
              </a:rPr>
              <a:t>neurotoxic effect of hydrocarbons.</a:t>
            </a:r>
            <a:endParaRPr>
              <a:solidFill>
                <a:srgbClr val="FF0000"/>
              </a:solidFill>
            </a:endParaRPr>
          </a:p>
        </p:txBody>
      </p:sp>
      <p:sp>
        <p:nvSpPr>
          <p:cNvPr id="2916" name="Google Shape;2916;p199"/>
          <p:cNvSpPr/>
          <p:nvPr/>
        </p:nvSpPr>
        <p:spPr>
          <a:xfrm>
            <a:off x="4804450" y="1470113"/>
            <a:ext cx="647650" cy="633075"/>
          </a:xfrm>
          <a:prstGeom prst="flowChartExtract">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0" name="Shape 2920"/>
        <p:cNvGrpSpPr/>
        <p:nvPr/>
      </p:nvGrpSpPr>
      <p:grpSpPr>
        <a:xfrm>
          <a:off x="0" y="0"/>
          <a:ext cx="0" cy="0"/>
          <a:chOff x="0" y="0"/>
          <a:chExt cx="0" cy="0"/>
        </a:xfrm>
      </p:grpSpPr>
      <p:grpSp>
        <p:nvGrpSpPr>
          <p:cNvPr id="2921" name="Google Shape;2921;p200"/>
          <p:cNvGrpSpPr/>
          <p:nvPr/>
        </p:nvGrpSpPr>
        <p:grpSpPr>
          <a:xfrm>
            <a:off x="57085" y="574436"/>
            <a:ext cx="9029831" cy="1413541"/>
            <a:chOff x="195797" y="597911"/>
            <a:chExt cx="9029831" cy="1413541"/>
          </a:xfrm>
        </p:grpSpPr>
        <p:grpSp>
          <p:nvGrpSpPr>
            <p:cNvPr id="2922" name="Google Shape;2922;p200"/>
            <p:cNvGrpSpPr/>
            <p:nvPr/>
          </p:nvGrpSpPr>
          <p:grpSpPr>
            <a:xfrm>
              <a:off x="195797" y="1603675"/>
              <a:ext cx="9029831" cy="407700"/>
              <a:chOff x="808422" y="3108700"/>
              <a:chExt cx="9029831" cy="407700"/>
            </a:xfrm>
          </p:grpSpPr>
          <p:sp>
            <p:nvSpPr>
              <p:cNvPr id="2923" name="Google Shape;2923;p200"/>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4" name="Google Shape;2924;p200"/>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5" name="Google Shape;2925;p200"/>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6" name="Google Shape;2926;p200"/>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7" name="Google Shape;2927;p200"/>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928" name="Google Shape;2928;p200"/>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2929" name="Google Shape;2929;p200"/>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2930" name="Google Shape;2930;p200"/>
            <p:cNvGrpSpPr/>
            <p:nvPr/>
          </p:nvGrpSpPr>
          <p:grpSpPr>
            <a:xfrm>
              <a:off x="3457538" y="598176"/>
              <a:ext cx="884885" cy="1413276"/>
              <a:chOff x="3236150" y="60682"/>
              <a:chExt cx="2229492" cy="3560785"/>
            </a:xfrm>
          </p:grpSpPr>
          <p:pic>
            <p:nvPicPr>
              <p:cNvPr id="2931" name="Google Shape;2931;p200"/>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2932" name="Google Shape;2932;p200"/>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2933" name="Google Shape;2933;p200"/>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2934" name="Google Shape;2934;p200"/>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2935" name="Google Shape;2935;p200"/>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2936" name="Google Shape;2936;p200"/>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2937" name="Google Shape;2937;p200"/>
          <p:cNvSpPr txBox="1"/>
          <p:nvPr/>
        </p:nvSpPr>
        <p:spPr>
          <a:xfrm>
            <a:off x="-243175" y="2040100"/>
            <a:ext cx="60459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333333"/>
                </a:solidFill>
              </a:rPr>
              <a:t>Benzodiazepines</a:t>
            </a:r>
            <a:endParaRPr sz="5200"/>
          </a:p>
        </p:txBody>
      </p:sp>
      <p:pic>
        <p:nvPicPr>
          <p:cNvPr id="2938" name="Google Shape;2938;p200"/>
          <p:cNvPicPr preferRelativeResize="0"/>
          <p:nvPr/>
        </p:nvPicPr>
        <p:blipFill>
          <a:blip r:embed="rId7">
            <a:alphaModFix/>
          </a:blip>
          <a:stretch>
            <a:fillRect/>
          </a:stretch>
        </p:blipFill>
        <p:spPr>
          <a:xfrm>
            <a:off x="5535125" y="2334875"/>
            <a:ext cx="3173700" cy="1787850"/>
          </a:xfrm>
          <a:prstGeom prst="rect">
            <a:avLst/>
          </a:prstGeom>
          <a:noFill/>
          <a:ln>
            <a:noFill/>
          </a:ln>
        </p:spPr>
      </p:pic>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2" name="Shape 2942"/>
        <p:cNvGrpSpPr/>
        <p:nvPr/>
      </p:nvGrpSpPr>
      <p:grpSpPr>
        <a:xfrm>
          <a:off x="0" y="0"/>
          <a:ext cx="0" cy="0"/>
          <a:chOff x="0" y="0"/>
          <a:chExt cx="0" cy="0"/>
        </a:xfrm>
      </p:grpSpPr>
      <p:grpSp>
        <p:nvGrpSpPr>
          <p:cNvPr id="2943" name="Google Shape;2943;p201"/>
          <p:cNvGrpSpPr/>
          <p:nvPr/>
        </p:nvGrpSpPr>
        <p:grpSpPr>
          <a:xfrm>
            <a:off x="57085" y="574436"/>
            <a:ext cx="9029831" cy="1413541"/>
            <a:chOff x="195797" y="597911"/>
            <a:chExt cx="9029831" cy="1413541"/>
          </a:xfrm>
        </p:grpSpPr>
        <p:grpSp>
          <p:nvGrpSpPr>
            <p:cNvPr id="2944" name="Google Shape;2944;p201"/>
            <p:cNvGrpSpPr/>
            <p:nvPr/>
          </p:nvGrpSpPr>
          <p:grpSpPr>
            <a:xfrm>
              <a:off x="195797" y="1603675"/>
              <a:ext cx="9029831" cy="407700"/>
              <a:chOff x="808422" y="3108700"/>
              <a:chExt cx="9029831" cy="407700"/>
            </a:xfrm>
          </p:grpSpPr>
          <p:sp>
            <p:nvSpPr>
              <p:cNvPr id="2945" name="Google Shape;2945;p201"/>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6" name="Google Shape;2946;p201"/>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7" name="Google Shape;2947;p201"/>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8" name="Google Shape;2948;p201"/>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9" name="Google Shape;2949;p201"/>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950" name="Google Shape;2950;p201"/>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2951" name="Google Shape;2951;p201"/>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2952" name="Google Shape;2952;p201"/>
            <p:cNvGrpSpPr/>
            <p:nvPr/>
          </p:nvGrpSpPr>
          <p:grpSpPr>
            <a:xfrm>
              <a:off x="3457538" y="598176"/>
              <a:ext cx="884885" cy="1413276"/>
              <a:chOff x="3236150" y="60682"/>
              <a:chExt cx="2229492" cy="3560785"/>
            </a:xfrm>
          </p:grpSpPr>
          <p:pic>
            <p:nvPicPr>
              <p:cNvPr id="2953" name="Google Shape;2953;p201"/>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2954" name="Google Shape;2954;p201"/>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2955" name="Google Shape;2955;p201"/>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2956" name="Google Shape;2956;p201"/>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2957" name="Google Shape;2957;p201"/>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2958" name="Google Shape;2958;p201"/>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2959" name="Google Shape;2959;p201"/>
          <p:cNvSpPr txBox="1"/>
          <p:nvPr/>
        </p:nvSpPr>
        <p:spPr>
          <a:xfrm>
            <a:off x="546625" y="2120800"/>
            <a:ext cx="36504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200">
                <a:solidFill>
                  <a:srgbClr val="333333"/>
                </a:solidFill>
              </a:rPr>
              <a:t>Benzodiazepines</a:t>
            </a:r>
            <a:endParaRPr sz="3400"/>
          </a:p>
        </p:txBody>
      </p:sp>
      <p:sp>
        <p:nvSpPr>
          <p:cNvPr id="2960" name="Google Shape;2960;p201"/>
          <p:cNvSpPr txBox="1"/>
          <p:nvPr/>
        </p:nvSpPr>
        <p:spPr>
          <a:xfrm>
            <a:off x="691875" y="2797900"/>
            <a:ext cx="7865400" cy="2124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solidFill>
                  <a:srgbClr val="FF0000"/>
                </a:solidFill>
              </a:rPr>
              <a:t>There were studies showing an association of benzodiazepines and dementia</a:t>
            </a:r>
            <a:r>
              <a:rPr lang="en">
                <a:solidFill>
                  <a:srgbClr val="6AA84F"/>
                </a:solidFill>
              </a:rPr>
              <a:t>, but more recent studies have cast doubt. </a:t>
            </a:r>
            <a:endParaRPr>
              <a:solidFill>
                <a:srgbClr val="6AA84F"/>
              </a:solidFill>
            </a:endParaRPr>
          </a:p>
          <a:p>
            <a:pPr indent="-317500" lvl="0" marL="457200" rtl="0" algn="l">
              <a:spcBef>
                <a:spcPts val="0"/>
              </a:spcBef>
              <a:spcAft>
                <a:spcPts val="0"/>
              </a:spcAft>
              <a:buClr>
                <a:srgbClr val="6AA84F"/>
              </a:buClr>
              <a:buSzPts val="1400"/>
              <a:buChar char="●"/>
            </a:pPr>
            <a:r>
              <a:rPr lang="en">
                <a:solidFill>
                  <a:srgbClr val="6AA84F"/>
                </a:solidFill>
              </a:rPr>
              <a:t>In a prospective follow-up study with 3434 patients, the risk of dementia actually went down as the dose exposure went up (Gray SL et al, 2016).</a:t>
            </a:r>
            <a:endParaRPr>
              <a:solidFill>
                <a:srgbClr val="6AA84F"/>
              </a:solidFill>
            </a:endParaRPr>
          </a:p>
          <a:p>
            <a:pPr indent="-317500" lvl="0" marL="457200" rtl="0" algn="l">
              <a:spcBef>
                <a:spcPts val="0"/>
              </a:spcBef>
              <a:spcAft>
                <a:spcPts val="0"/>
              </a:spcAft>
              <a:buSzPts val="1400"/>
              <a:buChar char="●"/>
            </a:pPr>
            <a:r>
              <a:rPr lang="en"/>
              <a:t>Another study with 616,256 patients found the same risk of dementia in people taking benzodiazepines as in those on antidepressants, suggesting that these meds are just a marker for another variable, like having a psychiatric disorder (Baek et al, 2020).</a:t>
            </a:r>
            <a:endParaRPr/>
          </a:p>
          <a:p>
            <a:pPr indent="-317500" lvl="0" marL="457200" rtl="0" algn="l">
              <a:spcBef>
                <a:spcPts val="0"/>
              </a:spcBef>
              <a:spcAft>
                <a:spcPts val="0"/>
              </a:spcAft>
              <a:buSzPts val="1400"/>
              <a:buChar char="●"/>
            </a:pPr>
            <a:r>
              <a:rPr lang="en">
                <a:solidFill>
                  <a:srgbClr val="6AA84F"/>
                </a:solidFill>
              </a:rPr>
              <a:t>No association between benzos and dementia (n = 235,465, Osler &amp; Jørgensen, 2020</a:t>
            </a:r>
            <a:r>
              <a:rPr lang="en"/>
              <a:t>).</a:t>
            </a:r>
            <a:endParaRPr/>
          </a:p>
          <a:p>
            <a:pPr indent="-317500" lvl="0" marL="457200" rtl="0" algn="l">
              <a:spcBef>
                <a:spcPts val="0"/>
              </a:spcBef>
              <a:spcAft>
                <a:spcPts val="0"/>
              </a:spcAft>
              <a:buClr>
                <a:srgbClr val="FF0000"/>
              </a:buClr>
              <a:buSzPts val="1400"/>
              <a:buChar char="●"/>
            </a:pPr>
            <a:r>
              <a:rPr lang="en">
                <a:solidFill>
                  <a:srgbClr val="FF0000"/>
                </a:solidFill>
              </a:rPr>
              <a:t>A s</a:t>
            </a:r>
            <a:r>
              <a:rPr lang="en">
                <a:solidFill>
                  <a:srgbClr val="FF0000"/>
                </a:solidFill>
              </a:rPr>
              <a:t>ystematic review of reviews suggested an association (Ferreira et al, 2021).</a:t>
            </a:r>
            <a:endParaRPr>
              <a:solidFill>
                <a:srgbClr val="FF0000"/>
              </a:solidFill>
            </a:endParaRPr>
          </a:p>
        </p:txBody>
      </p:sp>
      <p:sp>
        <p:nvSpPr>
          <p:cNvPr id="2961" name="Google Shape;2961;p201"/>
          <p:cNvSpPr/>
          <p:nvPr/>
        </p:nvSpPr>
        <p:spPr>
          <a:xfrm>
            <a:off x="4451400" y="1516900"/>
            <a:ext cx="647650" cy="633075"/>
          </a:xfrm>
          <a:prstGeom prst="flowChartExtract">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62" name="Google Shape;2962;p201"/>
          <p:cNvPicPr preferRelativeResize="0"/>
          <p:nvPr/>
        </p:nvPicPr>
        <p:blipFill>
          <a:blip r:embed="rId7">
            <a:alphaModFix/>
          </a:blip>
          <a:stretch>
            <a:fillRect/>
          </a:stretch>
        </p:blipFill>
        <p:spPr>
          <a:xfrm>
            <a:off x="6938823" y="2142813"/>
            <a:ext cx="1123803" cy="6330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31"/>
          <p:cNvPicPr preferRelativeResize="0"/>
          <p:nvPr/>
        </p:nvPicPr>
        <p:blipFill>
          <a:blip r:embed="rId3">
            <a:alphaModFix/>
          </a:blip>
          <a:stretch>
            <a:fillRect/>
          </a:stretch>
        </p:blipFill>
        <p:spPr>
          <a:xfrm>
            <a:off x="745875" y="187725"/>
            <a:ext cx="6783047" cy="4838700"/>
          </a:xfrm>
          <a:prstGeom prst="rect">
            <a:avLst/>
          </a:prstGeom>
          <a:noFill/>
          <a:ln>
            <a:noFill/>
          </a:ln>
        </p:spPr>
      </p:pic>
      <p:cxnSp>
        <p:nvCxnSpPr>
          <p:cNvPr id="218" name="Google Shape;218;p31"/>
          <p:cNvCxnSpPr/>
          <p:nvPr/>
        </p:nvCxnSpPr>
        <p:spPr>
          <a:xfrm rot="10800000">
            <a:off x="7312350" y="840750"/>
            <a:ext cx="1236600" cy="0"/>
          </a:xfrm>
          <a:prstGeom prst="straightConnector1">
            <a:avLst/>
          </a:prstGeom>
          <a:noFill/>
          <a:ln cap="flat" cmpd="sng" w="76200">
            <a:solidFill>
              <a:srgbClr val="9900FF"/>
            </a:solidFill>
            <a:prstDash val="solid"/>
            <a:round/>
            <a:headEnd len="med" w="med" type="none"/>
            <a:tailEnd len="med" w="med" type="triangle"/>
          </a:ln>
        </p:spPr>
      </p:cxnSp>
      <p:cxnSp>
        <p:nvCxnSpPr>
          <p:cNvPr id="219" name="Google Shape;219;p31"/>
          <p:cNvCxnSpPr/>
          <p:nvPr/>
        </p:nvCxnSpPr>
        <p:spPr>
          <a:xfrm>
            <a:off x="1223275" y="2844300"/>
            <a:ext cx="2259900" cy="0"/>
          </a:xfrm>
          <a:prstGeom prst="straightConnector1">
            <a:avLst/>
          </a:prstGeom>
          <a:noFill/>
          <a:ln cap="flat" cmpd="sng" w="38100">
            <a:solidFill>
              <a:srgbClr val="9900FF"/>
            </a:solidFill>
            <a:prstDash val="solid"/>
            <a:round/>
            <a:headEnd len="med" w="med" type="none"/>
            <a:tailEnd len="med" w="med" type="none"/>
          </a:ln>
        </p:spPr>
      </p:cxnSp>
      <p:cxnSp>
        <p:nvCxnSpPr>
          <p:cNvPr id="220" name="Google Shape;220;p31"/>
          <p:cNvCxnSpPr/>
          <p:nvPr/>
        </p:nvCxnSpPr>
        <p:spPr>
          <a:xfrm>
            <a:off x="4463180" y="2844300"/>
            <a:ext cx="623700" cy="0"/>
          </a:xfrm>
          <a:prstGeom prst="straightConnector1">
            <a:avLst/>
          </a:prstGeom>
          <a:noFill/>
          <a:ln cap="flat" cmpd="sng" w="38100">
            <a:solidFill>
              <a:srgbClr val="9900FF"/>
            </a:solidFill>
            <a:prstDash val="solid"/>
            <a:round/>
            <a:headEnd len="med" w="med" type="none"/>
            <a:tailEnd len="med" w="med" type="none"/>
          </a:ln>
        </p:spPr>
      </p:cxnSp>
      <p:cxnSp>
        <p:nvCxnSpPr>
          <p:cNvPr id="221" name="Google Shape;221;p31"/>
          <p:cNvCxnSpPr/>
          <p:nvPr/>
        </p:nvCxnSpPr>
        <p:spPr>
          <a:xfrm>
            <a:off x="6311255" y="3321700"/>
            <a:ext cx="972900" cy="0"/>
          </a:xfrm>
          <a:prstGeom prst="straightConnector1">
            <a:avLst/>
          </a:prstGeom>
          <a:noFill/>
          <a:ln cap="flat" cmpd="sng" w="38100">
            <a:solidFill>
              <a:srgbClr val="9900FF"/>
            </a:solidFill>
            <a:prstDash val="solid"/>
            <a:round/>
            <a:headEnd len="med" w="med" type="none"/>
            <a:tailEnd len="med" w="med" type="none"/>
          </a:ln>
        </p:spPr>
      </p:cxnSp>
      <p:cxnSp>
        <p:nvCxnSpPr>
          <p:cNvPr id="222" name="Google Shape;222;p31"/>
          <p:cNvCxnSpPr/>
          <p:nvPr/>
        </p:nvCxnSpPr>
        <p:spPr>
          <a:xfrm>
            <a:off x="1461465" y="3509430"/>
            <a:ext cx="1322100" cy="0"/>
          </a:xfrm>
          <a:prstGeom prst="straightConnector1">
            <a:avLst/>
          </a:prstGeom>
          <a:noFill/>
          <a:ln cap="flat" cmpd="sng" w="38100">
            <a:solidFill>
              <a:srgbClr val="9900FF"/>
            </a:solidFill>
            <a:prstDash val="solid"/>
            <a:round/>
            <a:headEnd len="med" w="med" type="none"/>
            <a:tailEnd len="med" w="med" type="none"/>
          </a:ln>
        </p:spPr>
      </p:cxnSp>
      <p:sp>
        <p:nvSpPr>
          <p:cNvPr id="223" name="Google Shape;223;p31"/>
          <p:cNvSpPr/>
          <p:nvPr/>
        </p:nvSpPr>
        <p:spPr>
          <a:xfrm>
            <a:off x="1468540" y="3094570"/>
            <a:ext cx="693300" cy="2424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4" name="Google Shape;224;p31"/>
          <p:cNvSpPr/>
          <p:nvPr/>
        </p:nvSpPr>
        <p:spPr>
          <a:xfrm>
            <a:off x="4694323" y="3094575"/>
            <a:ext cx="569400" cy="2424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5" name="Google Shape;225;p31"/>
          <p:cNvSpPr txBox="1"/>
          <p:nvPr/>
        </p:nvSpPr>
        <p:spPr>
          <a:xfrm>
            <a:off x="309175" y="52725"/>
            <a:ext cx="4821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FF00FF"/>
                </a:solidFill>
              </a:rPr>
              <a:t>or</a:t>
            </a:r>
            <a:endParaRPr b="1" sz="1700">
              <a:solidFill>
                <a:srgbClr val="FF00FF"/>
              </a:solidFill>
            </a:endParaRPr>
          </a:p>
        </p:txBody>
      </p:sp>
    </p:spTree>
  </p:cSld>
  <p:clrMapOvr>
    <a:masterClrMapping/>
  </p:clrMapOvr>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6" name="Shape 2966"/>
        <p:cNvGrpSpPr/>
        <p:nvPr/>
      </p:nvGrpSpPr>
      <p:grpSpPr>
        <a:xfrm>
          <a:off x="0" y="0"/>
          <a:ext cx="0" cy="0"/>
          <a:chOff x="0" y="0"/>
          <a:chExt cx="0" cy="0"/>
        </a:xfrm>
      </p:grpSpPr>
      <p:grpSp>
        <p:nvGrpSpPr>
          <p:cNvPr id="2967" name="Google Shape;2967;p202"/>
          <p:cNvGrpSpPr/>
          <p:nvPr/>
        </p:nvGrpSpPr>
        <p:grpSpPr>
          <a:xfrm>
            <a:off x="57085" y="574436"/>
            <a:ext cx="9029831" cy="1413541"/>
            <a:chOff x="195797" y="597911"/>
            <a:chExt cx="9029831" cy="1413541"/>
          </a:xfrm>
        </p:grpSpPr>
        <p:grpSp>
          <p:nvGrpSpPr>
            <p:cNvPr id="2968" name="Google Shape;2968;p202"/>
            <p:cNvGrpSpPr/>
            <p:nvPr/>
          </p:nvGrpSpPr>
          <p:grpSpPr>
            <a:xfrm>
              <a:off x="195797" y="1603675"/>
              <a:ext cx="9029831" cy="407700"/>
              <a:chOff x="808422" y="3108700"/>
              <a:chExt cx="9029831" cy="407700"/>
            </a:xfrm>
          </p:grpSpPr>
          <p:sp>
            <p:nvSpPr>
              <p:cNvPr id="2969" name="Google Shape;2969;p202"/>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0" name="Google Shape;2970;p202"/>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1" name="Google Shape;2971;p202"/>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2" name="Google Shape;2972;p202"/>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3" name="Google Shape;2973;p202"/>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974" name="Google Shape;2974;p202"/>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2975" name="Google Shape;2975;p202"/>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2976" name="Google Shape;2976;p202"/>
            <p:cNvGrpSpPr/>
            <p:nvPr/>
          </p:nvGrpSpPr>
          <p:grpSpPr>
            <a:xfrm>
              <a:off x="3457538" y="598176"/>
              <a:ext cx="884885" cy="1413276"/>
              <a:chOff x="3236150" y="60682"/>
              <a:chExt cx="2229492" cy="3560785"/>
            </a:xfrm>
          </p:grpSpPr>
          <p:pic>
            <p:nvPicPr>
              <p:cNvPr id="2977" name="Google Shape;2977;p202"/>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2978" name="Google Shape;2978;p202"/>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2979" name="Google Shape;2979;p202"/>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2980" name="Google Shape;2980;p202"/>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2981" name="Google Shape;2981;p202"/>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2982" name="Google Shape;2982;p202"/>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2983" name="Google Shape;2983;p202"/>
          <p:cNvSpPr txBox="1"/>
          <p:nvPr/>
        </p:nvSpPr>
        <p:spPr>
          <a:xfrm>
            <a:off x="-341100" y="2412235"/>
            <a:ext cx="85650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333333"/>
                </a:solidFill>
              </a:rPr>
              <a:t>Low-dose aspirin</a:t>
            </a:r>
            <a:endParaRPr sz="5200"/>
          </a:p>
        </p:txBody>
      </p:sp>
      <p:pic>
        <p:nvPicPr>
          <p:cNvPr id="2984" name="Google Shape;2984;p202"/>
          <p:cNvPicPr preferRelativeResize="0"/>
          <p:nvPr/>
        </p:nvPicPr>
        <p:blipFill>
          <a:blip r:embed="rId7">
            <a:alphaModFix/>
          </a:blip>
          <a:stretch>
            <a:fillRect/>
          </a:stretch>
        </p:blipFill>
        <p:spPr>
          <a:xfrm>
            <a:off x="6971675" y="2179783"/>
            <a:ext cx="1745300" cy="2963717"/>
          </a:xfrm>
          <a:prstGeom prst="rect">
            <a:avLst/>
          </a:prstGeom>
          <a:noFill/>
          <a:ln>
            <a:noFill/>
          </a:ln>
        </p:spPr>
      </p:pic>
    </p:spTree>
  </p:cSld>
  <p:clrMapOvr>
    <a:masterClrMapping/>
  </p:clrMapOvr>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8" name="Shape 2988"/>
        <p:cNvGrpSpPr/>
        <p:nvPr/>
      </p:nvGrpSpPr>
      <p:grpSpPr>
        <a:xfrm>
          <a:off x="0" y="0"/>
          <a:ext cx="0" cy="0"/>
          <a:chOff x="0" y="0"/>
          <a:chExt cx="0" cy="0"/>
        </a:xfrm>
      </p:grpSpPr>
      <p:grpSp>
        <p:nvGrpSpPr>
          <p:cNvPr id="2989" name="Google Shape;2989;p203"/>
          <p:cNvGrpSpPr/>
          <p:nvPr/>
        </p:nvGrpSpPr>
        <p:grpSpPr>
          <a:xfrm>
            <a:off x="57085" y="574436"/>
            <a:ext cx="9029831" cy="1413541"/>
            <a:chOff x="195797" y="597911"/>
            <a:chExt cx="9029831" cy="1413541"/>
          </a:xfrm>
        </p:grpSpPr>
        <p:grpSp>
          <p:nvGrpSpPr>
            <p:cNvPr id="2990" name="Google Shape;2990;p203"/>
            <p:cNvGrpSpPr/>
            <p:nvPr/>
          </p:nvGrpSpPr>
          <p:grpSpPr>
            <a:xfrm>
              <a:off x="195797" y="1603675"/>
              <a:ext cx="9029831" cy="407700"/>
              <a:chOff x="808422" y="3108700"/>
              <a:chExt cx="9029831" cy="407700"/>
            </a:xfrm>
          </p:grpSpPr>
          <p:sp>
            <p:nvSpPr>
              <p:cNvPr id="2991" name="Google Shape;2991;p203"/>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2" name="Google Shape;2992;p203"/>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3" name="Google Shape;2993;p203"/>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4" name="Google Shape;2994;p203"/>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5" name="Google Shape;2995;p203"/>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996" name="Google Shape;2996;p203"/>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2997" name="Google Shape;2997;p203"/>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2998" name="Google Shape;2998;p203"/>
            <p:cNvGrpSpPr/>
            <p:nvPr/>
          </p:nvGrpSpPr>
          <p:grpSpPr>
            <a:xfrm>
              <a:off x="3457538" y="598176"/>
              <a:ext cx="884885" cy="1413276"/>
              <a:chOff x="3236150" y="60682"/>
              <a:chExt cx="2229492" cy="3560785"/>
            </a:xfrm>
          </p:grpSpPr>
          <p:pic>
            <p:nvPicPr>
              <p:cNvPr id="2999" name="Google Shape;2999;p203"/>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3000" name="Google Shape;3000;p203"/>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3001" name="Google Shape;3001;p203"/>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3002" name="Google Shape;3002;p203"/>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3003" name="Google Shape;3003;p203"/>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3004" name="Google Shape;3004;p203"/>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3005" name="Google Shape;3005;p203"/>
          <p:cNvSpPr txBox="1"/>
          <p:nvPr/>
        </p:nvSpPr>
        <p:spPr>
          <a:xfrm>
            <a:off x="1943150" y="2214725"/>
            <a:ext cx="56343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100">
                <a:solidFill>
                  <a:srgbClr val="333333"/>
                </a:solidFill>
              </a:rPr>
              <a:t>Low-dose aspirin / NSAIDs</a:t>
            </a:r>
            <a:endParaRPr sz="3300"/>
          </a:p>
        </p:txBody>
      </p:sp>
      <p:grpSp>
        <p:nvGrpSpPr>
          <p:cNvPr id="3006" name="Google Shape;3006;p203"/>
          <p:cNvGrpSpPr/>
          <p:nvPr/>
        </p:nvGrpSpPr>
        <p:grpSpPr>
          <a:xfrm>
            <a:off x="57085" y="4102961"/>
            <a:ext cx="9029831" cy="939089"/>
            <a:chOff x="57085" y="4102961"/>
            <a:chExt cx="9029831" cy="939089"/>
          </a:xfrm>
        </p:grpSpPr>
        <p:grpSp>
          <p:nvGrpSpPr>
            <p:cNvPr id="3007" name="Google Shape;3007;p203"/>
            <p:cNvGrpSpPr/>
            <p:nvPr/>
          </p:nvGrpSpPr>
          <p:grpSpPr>
            <a:xfrm>
              <a:off x="57085" y="4399600"/>
              <a:ext cx="9029831" cy="407700"/>
              <a:chOff x="808422" y="3108700"/>
              <a:chExt cx="9029831" cy="407700"/>
            </a:xfrm>
          </p:grpSpPr>
          <p:sp>
            <p:nvSpPr>
              <p:cNvPr id="3008" name="Google Shape;3008;p203"/>
              <p:cNvSpPr/>
              <p:nvPr/>
            </p:nvSpPr>
            <p:spPr>
              <a:xfrm>
                <a:off x="808422" y="3108700"/>
                <a:ext cx="2250600" cy="407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9" name="Google Shape;3009;p203"/>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0" name="Google Shape;3010;p203"/>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1" name="Google Shape;3011;p203"/>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2" name="Google Shape;3012;p203"/>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13" name="Google Shape;3013;p203"/>
            <p:cNvSpPr txBox="1"/>
            <p:nvPr/>
          </p:nvSpPr>
          <p:spPr>
            <a:xfrm>
              <a:off x="207650" y="4341850"/>
              <a:ext cx="2091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anticholinergic:</a:t>
              </a:r>
              <a:endParaRPr sz="2400">
                <a:solidFill>
                  <a:schemeClr val="lt1"/>
                </a:solidFill>
              </a:endParaRPr>
            </a:p>
          </p:txBody>
        </p:sp>
        <p:sp>
          <p:nvSpPr>
            <p:cNvPr id="3014" name="Google Shape;3014;p203"/>
            <p:cNvSpPr txBox="1"/>
            <p:nvPr/>
          </p:nvSpPr>
          <p:spPr>
            <a:xfrm>
              <a:off x="2880542" y="4102961"/>
              <a:ext cx="5943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3015" name="Google Shape;3015;p203"/>
            <p:cNvSpPr txBox="1"/>
            <p:nvPr/>
          </p:nvSpPr>
          <p:spPr>
            <a:xfrm>
              <a:off x="4403307"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rgbClr val="D9D9D9"/>
                  </a:solidFill>
                </a:rPr>
                <a:t>+</a:t>
              </a:r>
              <a:endParaRPr sz="4500">
                <a:solidFill>
                  <a:srgbClr val="D9D9D9"/>
                </a:solidFill>
              </a:endParaRPr>
            </a:p>
          </p:txBody>
        </p:sp>
        <p:sp>
          <p:nvSpPr>
            <p:cNvPr id="3016" name="Google Shape;3016;p203"/>
            <p:cNvSpPr txBox="1"/>
            <p:nvPr/>
          </p:nvSpPr>
          <p:spPr>
            <a:xfrm>
              <a:off x="5862051"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3017" name="Google Shape;3017;p203"/>
            <p:cNvSpPr txBox="1"/>
            <p:nvPr/>
          </p:nvSpPr>
          <p:spPr>
            <a:xfrm>
              <a:off x="7473372" y="4164850"/>
              <a:ext cx="14922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grpSp>
      <p:sp>
        <p:nvSpPr>
          <p:cNvPr id="3018" name="Google Shape;3018;p203"/>
          <p:cNvSpPr/>
          <p:nvPr/>
        </p:nvSpPr>
        <p:spPr>
          <a:xfrm flipH="1" rot="10800000">
            <a:off x="2767975" y="3935891"/>
            <a:ext cx="647650" cy="633075"/>
          </a:xfrm>
          <a:prstGeom prst="flowChartExtract">
            <a:avLst/>
          </a:prstGeom>
          <a:solidFill>
            <a:srgbClr val="00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19" name="Google Shape;3019;p203"/>
          <p:cNvPicPr preferRelativeResize="0"/>
          <p:nvPr/>
        </p:nvPicPr>
        <p:blipFill>
          <a:blip r:embed="rId7">
            <a:alphaModFix/>
          </a:blip>
          <a:stretch>
            <a:fillRect/>
          </a:stretch>
        </p:blipFill>
        <p:spPr>
          <a:xfrm>
            <a:off x="6971675" y="2179783"/>
            <a:ext cx="1745300" cy="2963717"/>
          </a:xfrm>
          <a:prstGeom prst="rect">
            <a:avLst/>
          </a:prstGeom>
          <a:noFill/>
          <a:ln>
            <a:noFill/>
          </a:ln>
        </p:spPr>
      </p:pic>
      <p:sp>
        <p:nvSpPr>
          <p:cNvPr id="3020" name="Google Shape;3020;p203"/>
          <p:cNvSpPr/>
          <p:nvPr/>
        </p:nvSpPr>
        <p:spPr>
          <a:xfrm>
            <a:off x="4341175" y="1490857"/>
            <a:ext cx="647650" cy="591600"/>
          </a:xfrm>
          <a:prstGeom prst="flowChartExtract">
            <a:avLst/>
          </a:prstGeom>
          <a:solidFill>
            <a:srgbClr val="00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21" name="Google Shape;3021;p203"/>
          <p:cNvGrpSpPr/>
          <p:nvPr/>
        </p:nvGrpSpPr>
        <p:grpSpPr>
          <a:xfrm>
            <a:off x="207657" y="2060958"/>
            <a:ext cx="1419930" cy="2186331"/>
            <a:chOff x="266775" y="428475"/>
            <a:chExt cx="2383632" cy="3670188"/>
          </a:xfrm>
        </p:grpSpPr>
        <p:pic>
          <p:nvPicPr>
            <p:cNvPr id="3022" name="Google Shape;3022;p203"/>
            <p:cNvPicPr preferRelativeResize="0"/>
            <p:nvPr/>
          </p:nvPicPr>
          <p:blipFill>
            <a:blip r:embed="rId8">
              <a:alphaModFix/>
            </a:blip>
            <a:stretch>
              <a:fillRect/>
            </a:stretch>
          </p:blipFill>
          <p:spPr>
            <a:xfrm>
              <a:off x="266775" y="428475"/>
              <a:ext cx="2383600" cy="3601900"/>
            </a:xfrm>
            <a:prstGeom prst="rect">
              <a:avLst/>
            </a:prstGeom>
            <a:noFill/>
            <a:ln>
              <a:noFill/>
            </a:ln>
          </p:spPr>
        </p:pic>
        <p:sp>
          <p:nvSpPr>
            <p:cNvPr id="3023" name="Google Shape;3023;p203"/>
            <p:cNvSpPr txBox="1"/>
            <p:nvPr/>
          </p:nvSpPr>
          <p:spPr>
            <a:xfrm>
              <a:off x="1770207" y="3582063"/>
              <a:ext cx="880200" cy="51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chemeClr val="lt1"/>
                  </a:solidFill>
                </a:rPr>
                <a:t>2017</a:t>
              </a:r>
              <a:endParaRPr sz="800">
                <a:solidFill>
                  <a:schemeClr val="lt1"/>
                </a:solidFill>
              </a:endParaRPr>
            </a:p>
          </p:txBody>
        </p:sp>
      </p:grpSp>
      <p:sp>
        <p:nvSpPr>
          <p:cNvPr id="3024" name="Google Shape;3024;p203"/>
          <p:cNvSpPr txBox="1"/>
          <p:nvPr/>
        </p:nvSpPr>
        <p:spPr>
          <a:xfrm>
            <a:off x="1943150" y="2822263"/>
            <a:ext cx="39837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chemeClr val="dk1"/>
                </a:solidFill>
              </a:rPr>
              <a:t>Some Evidence Suggesting </a:t>
            </a:r>
            <a:r>
              <a:rPr lang="en" sz="1700" u="sng">
                <a:solidFill>
                  <a:schemeClr val="dk1"/>
                </a:solidFill>
              </a:rPr>
              <a:t>No Benefit</a:t>
            </a:r>
            <a:r>
              <a:rPr lang="en" sz="1700">
                <a:solidFill>
                  <a:schemeClr val="dk1"/>
                </a:solidFill>
              </a:rPr>
              <a:t> </a:t>
            </a:r>
            <a:endParaRPr/>
          </a:p>
        </p:txBody>
      </p:sp>
    </p:spTree>
  </p:cSld>
  <p:clrMapOvr>
    <a:masterClrMapping/>
  </p:clrMapOvr>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8" name="Shape 3028"/>
        <p:cNvGrpSpPr/>
        <p:nvPr/>
      </p:nvGrpSpPr>
      <p:grpSpPr>
        <a:xfrm>
          <a:off x="0" y="0"/>
          <a:ext cx="0" cy="0"/>
          <a:chOff x="0" y="0"/>
          <a:chExt cx="0" cy="0"/>
        </a:xfrm>
      </p:grpSpPr>
      <p:sp>
        <p:nvSpPr>
          <p:cNvPr id="3029" name="Google Shape;3029;p204"/>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3030" name="Google Shape;3030;p204"/>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3031" name="Google Shape;3031;p204"/>
          <p:cNvSpPr txBox="1"/>
          <p:nvPr/>
        </p:nvSpPr>
        <p:spPr>
          <a:xfrm>
            <a:off x="207650" y="1492188"/>
            <a:ext cx="42186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333333"/>
                </a:solidFill>
              </a:rPr>
              <a:t>Prevagen</a:t>
            </a:r>
            <a:endParaRPr sz="5200"/>
          </a:p>
        </p:txBody>
      </p:sp>
      <p:grpSp>
        <p:nvGrpSpPr>
          <p:cNvPr id="3032" name="Google Shape;3032;p204"/>
          <p:cNvGrpSpPr/>
          <p:nvPr/>
        </p:nvGrpSpPr>
        <p:grpSpPr>
          <a:xfrm>
            <a:off x="1" y="665545"/>
            <a:ext cx="5264870" cy="826655"/>
            <a:chOff x="57076" y="1258145"/>
            <a:chExt cx="5264870" cy="826655"/>
          </a:xfrm>
        </p:grpSpPr>
        <p:grpSp>
          <p:nvGrpSpPr>
            <p:cNvPr id="3033" name="Google Shape;3033;p204"/>
            <p:cNvGrpSpPr/>
            <p:nvPr/>
          </p:nvGrpSpPr>
          <p:grpSpPr>
            <a:xfrm>
              <a:off x="57076" y="1258145"/>
              <a:ext cx="4662102" cy="729811"/>
              <a:chOff x="195797" y="597911"/>
              <a:chExt cx="9029831" cy="1413541"/>
            </a:xfrm>
          </p:grpSpPr>
          <p:grpSp>
            <p:nvGrpSpPr>
              <p:cNvPr id="3034" name="Google Shape;3034;p204"/>
              <p:cNvGrpSpPr/>
              <p:nvPr/>
            </p:nvGrpSpPr>
            <p:grpSpPr>
              <a:xfrm>
                <a:off x="195797" y="1603675"/>
                <a:ext cx="9029831" cy="407700"/>
                <a:chOff x="808422" y="3108700"/>
                <a:chExt cx="9029831" cy="407700"/>
              </a:xfrm>
            </p:grpSpPr>
            <p:sp>
              <p:nvSpPr>
                <p:cNvPr id="3035" name="Google Shape;3035;p204"/>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6" name="Google Shape;3036;p204"/>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7" name="Google Shape;3037;p204"/>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8" name="Google Shape;3038;p204"/>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9" name="Google Shape;3039;p204"/>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040" name="Google Shape;3040;p204"/>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3041" name="Google Shape;3041;p204"/>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3042" name="Google Shape;3042;p204"/>
              <p:cNvGrpSpPr/>
              <p:nvPr/>
            </p:nvGrpSpPr>
            <p:grpSpPr>
              <a:xfrm>
                <a:off x="3457538" y="598176"/>
                <a:ext cx="884885" cy="1413276"/>
                <a:chOff x="3236150" y="60682"/>
                <a:chExt cx="2229492" cy="3560785"/>
              </a:xfrm>
            </p:grpSpPr>
            <p:pic>
              <p:nvPicPr>
                <p:cNvPr id="3043" name="Google Shape;3043;p204"/>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3044" name="Google Shape;3044;p204"/>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3045" name="Google Shape;3045;p204"/>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3046" name="Google Shape;3046;p204"/>
            <p:cNvSpPr txBox="1"/>
            <p:nvPr/>
          </p:nvSpPr>
          <p:spPr>
            <a:xfrm>
              <a:off x="61296" y="1662773"/>
              <a:ext cx="16248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lt1"/>
                  </a:solidFill>
                </a:rPr>
                <a:t>decreased</a:t>
              </a:r>
              <a:endParaRPr sz="1700">
                <a:solidFill>
                  <a:schemeClr val="lt1"/>
                </a:solidFill>
              </a:endParaRPr>
            </a:p>
          </p:txBody>
        </p:sp>
        <p:sp>
          <p:nvSpPr>
            <p:cNvPr id="3047" name="Google Shape;3047;p204"/>
            <p:cNvSpPr txBox="1"/>
            <p:nvPr/>
          </p:nvSpPr>
          <p:spPr>
            <a:xfrm>
              <a:off x="3697146" y="1669300"/>
              <a:ext cx="16248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lt1"/>
                  </a:solidFill>
                </a:rPr>
                <a:t>increased</a:t>
              </a:r>
              <a:endParaRPr sz="1700">
                <a:solidFill>
                  <a:schemeClr val="lt1"/>
                </a:solidFill>
              </a:endParaRPr>
            </a:p>
          </p:txBody>
        </p:sp>
      </p:grpSp>
      <p:pic>
        <p:nvPicPr>
          <p:cNvPr id="3048" name="Google Shape;3048;p204"/>
          <p:cNvPicPr preferRelativeResize="0"/>
          <p:nvPr/>
        </p:nvPicPr>
        <p:blipFill>
          <a:blip r:embed="rId7">
            <a:alphaModFix/>
          </a:blip>
          <a:stretch>
            <a:fillRect/>
          </a:stretch>
        </p:blipFill>
        <p:spPr>
          <a:xfrm>
            <a:off x="4671325" y="1175725"/>
            <a:ext cx="4431926" cy="3138018"/>
          </a:xfrm>
          <a:prstGeom prst="rect">
            <a:avLst/>
          </a:prstGeom>
          <a:noFill/>
          <a:ln>
            <a:noFill/>
          </a:ln>
        </p:spPr>
      </p:pic>
    </p:spTree>
  </p:cSld>
  <p:clrMapOvr>
    <a:masterClrMapping/>
  </p:clrMapOvr>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2" name="Shape 3052"/>
        <p:cNvGrpSpPr/>
        <p:nvPr/>
      </p:nvGrpSpPr>
      <p:grpSpPr>
        <a:xfrm>
          <a:off x="0" y="0"/>
          <a:ext cx="0" cy="0"/>
          <a:chOff x="0" y="0"/>
          <a:chExt cx="0" cy="0"/>
        </a:xfrm>
      </p:grpSpPr>
      <p:sp>
        <p:nvSpPr>
          <p:cNvPr id="3053" name="Google Shape;3053;p205"/>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3054" name="Google Shape;3054;p205"/>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3055" name="Google Shape;3055;p205"/>
          <p:cNvSpPr txBox="1"/>
          <p:nvPr/>
        </p:nvSpPr>
        <p:spPr>
          <a:xfrm>
            <a:off x="207650" y="1492188"/>
            <a:ext cx="42186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333333"/>
                </a:solidFill>
              </a:rPr>
              <a:t>Prevagen</a:t>
            </a:r>
            <a:endParaRPr sz="5200"/>
          </a:p>
        </p:txBody>
      </p:sp>
      <p:grpSp>
        <p:nvGrpSpPr>
          <p:cNvPr id="3056" name="Google Shape;3056;p205"/>
          <p:cNvGrpSpPr/>
          <p:nvPr/>
        </p:nvGrpSpPr>
        <p:grpSpPr>
          <a:xfrm>
            <a:off x="1" y="665545"/>
            <a:ext cx="5264870" cy="826655"/>
            <a:chOff x="57076" y="1258145"/>
            <a:chExt cx="5264870" cy="826655"/>
          </a:xfrm>
        </p:grpSpPr>
        <p:grpSp>
          <p:nvGrpSpPr>
            <p:cNvPr id="3057" name="Google Shape;3057;p205"/>
            <p:cNvGrpSpPr/>
            <p:nvPr/>
          </p:nvGrpSpPr>
          <p:grpSpPr>
            <a:xfrm>
              <a:off x="57076" y="1258145"/>
              <a:ext cx="4662102" cy="729811"/>
              <a:chOff x="195797" y="597911"/>
              <a:chExt cx="9029831" cy="1413541"/>
            </a:xfrm>
          </p:grpSpPr>
          <p:grpSp>
            <p:nvGrpSpPr>
              <p:cNvPr id="3058" name="Google Shape;3058;p205"/>
              <p:cNvGrpSpPr/>
              <p:nvPr/>
            </p:nvGrpSpPr>
            <p:grpSpPr>
              <a:xfrm>
                <a:off x="195797" y="1603675"/>
                <a:ext cx="9029831" cy="407700"/>
                <a:chOff x="808422" y="3108700"/>
                <a:chExt cx="9029831" cy="407700"/>
              </a:xfrm>
            </p:grpSpPr>
            <p:sp>
              <p:nvSpPr>
                <p:cNvPr id="3059" name="Google Shape;3059;p205"/>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0" name="Google Shape;3060;p205"/>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1" name="Google Shape;3061;p205"/>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2" name="Google Shape;3062;p205"/>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3" name="Google Shape;3063;p205"/>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064" name="Google Shape;3064;p205"/>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3065" name="Google Shape;3065;p205"/>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3066" name="Google Shape;3066;p205"/>
              <p:cNvGrpSpPr/>
              <p:nvPr/>
            </p:nvGrpSpPr>
            <p:grpSpPr>
              <a:xfrm>
                <a:off x="3457538" y="598176"/>
                <a:ext cx="884885" cy="1413276"/>
                <a:chOff x="3236150" y="60682"/>
                <a:chExt cx="2229492" cy="3560785"/>
              </a:xfrm>
            </p:grpSpPr>
            <p:pic>
              <p:nvPicPr>
                <p:cNvPr id="3067" name="Google Shape;3067;p205"/>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3068" name="Google Shape;3068;p205"/>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3069" name="Google Shape;3069;p205"/>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3070" name="Google Shape;3070;p205"/>
            <p:cNvSpPr txBox="1"/>
            <p:nvPr/>
          </p:nvSpPr>
          <p:spPr>
            <a:xfrm>
              <a:off x="61296" y="1662773"/>
              <a:ext cx="16248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lt1"/>
                  </a:solidFill>
                </a:rPr>
                <a:t>decreased</a:t>
              </a:r>
              <a:endParaRPr sz="1700">
                <a:solidFill>
                  <a:schemeClr val="lt1"/>
                </a:solidFill>
              </a:endParaRPr>
            </a:p>
          </p:txBody>
        </p:sp>
        <p:sp>
          <p:nvSpPr>
            <p:cNvPr id="3071" name="Google Shape;3071;p205"/>
            <p:cNvSpPr txBox="1"/>
            <p:nvPr/>
          </p:nvSpPr>
          <p:spPr>
            <a:xfrm>
              <a:off x="3697146" y="1669300"/>
              <a:ext cx="16248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lt1"/>
                  </a:solidFill>
                </a:rPr>
                <a:t>increased</a:t>
              </a:r>
              <a:endParaRPr sz="1700">
                <a:solidFill>
                  <a:schemeClr val="lt1"/>
                </a:solidFill>
              </a:endParaRPr>
            </a:p>
          </p:txBody>
        </p:sp>
      </p:grpSp>
      <p:pic>
        <p:nvPicPr>
          <p:cNvPr id="3072" name="Google Shape;3072;p205"/>
          <p:cNvPicPr preferRelativeResize="0"/>
          <p:nvPr/>
        </p:nvPicPr>
        <p:blipFill>
          <a:blip r:embed="rId7">
            <a:alphaModFix/>
          </a:blip>
          <a:stretch>
            <a:fillRect/>
          </a:stretch>
        </p:blipFill>
        <p:spPr>
          <a:xfrm>
            <a:off x="4671325" y="1175725"/>
            <a:ext cx="4431926" cy="3138018"/>
          </a:xfrm>
          <a:prstGeom prst="rect">
            <a:avLst/>
          </a:prstGeom>
          <a:noFill/>
          <a:ln>
            <a:noFill/>
          </a:ln>
        </p:spPr>
      </p:pic>
      <p:sp>
        <p:nvSpPr>
          <p:cNvPr id="3073" name="Google Shape;3073;p205"/>
          <p:cNvSpPr/>
          <p:nvPr/>
        </p:nvSpPr>
        <p:spPr>
          <a:xfrm>
            <a:off x="2029800" y="1024625"/>
            <a:ext cx="647650" cy="633075"/>
          </a:xfrm>
          <a:prstGeom prst="flowChartExtract">
            <a:avLst/>
          </a:pr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4" name="Google Shape;3074;p205"/>
          <p:cNvSpPr txBox="1"/>
          <p:nvPr/>
        </p:nvSpPr>
        <p:spPr>
          <a:xfrm>
            <a:off x="353400" y="2395550"/>
            <a:ext cx="4218600" cy="2555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No evidence of benefit despite company’s claims.</a:t>
            </a:r>
            <a:endParaRPr/>
          </a:p>
          <a:p>
            <a:pPr indent="-317500" lvl="0" marL="457200" rtl="0" algn="l">
              <a:spcBef>
                <a:spcPts val="0"/>
              </a:spcBef>
              <a:spcAft>
                <a:spcPts val="0"/>
              </a:spcAft>
              <a:buSzPts val="1400"/>
              <a:buChar char="●"/>
            </a:pPr>
            <a:r>
              <a:rPr lang="en"/>
              <a:t>T</a:t>
            </a:r>
            <a:r>
              <a:rPr lang="en"/>
              <a:t>he supposedly active ingredient in Prevagen is similar to calmodulin, a known factor in memory consolidation</a:t>
            </a:r>
            <a:endParaRPr/>
          </a:p>
          <a:p>
            <a:pPr indent="-317500" lvl="0" marL="457200" rtl="0" algn="l">
              <a:spcBef>
                <a:spcPts val="0"/>
              </a:spcBef>
              <a:spcAft>
                <a:spcPts val="0"/>
              </a:spcAft>
              <a:buSzPts val="1400"/>
              <a:buChar char="●"/>
            </a:pPr>
            <a:r>
              <a:rPr lang="en"/>
              <a:t>A</a:t>
            </a:r>
            <a:r>
              <a:rPr lang="en"/>
              <a:t>poaequorin is likely hydrolysed by gut proteases and even if it escaped proteolysis would not readily cross the blood-brain barrier (Morrill et al, 2017).</a:t>
            </a:r>
            <a:endParaRPr/>
          </a:p>
          <a:p>
            <a:pPr indent="-317500" lvl="0" marL="457200" rtl="0" algn="l">
              <a:spcBef>
                <a:spcPts val="0"/>
              </a:spcBef>
              <a:spcAft>
                <a:spcPts val="0"/>
              </a:spcAft>
              <a:buSzPts val="1400"/>
              <a:buChar char="●"/>
            </a:pPr>
            <a:r>
              <a:rPr lang="en"/>
              <a:t>“Predatory Marketing on Older Adults” (Stephanie Jones et al, 2021)</a:t>
            </a:r>
            <a:endParaRPr/>
          </a:p>
        </p:txBody>
      </p:sp>
      <p:sp>
        <p:nvSpPr>
          <p:cNvPr id="3075" name="Google Shape;3075;p205"/>
          <p:cNvSpPr txBox="1"/>
          <p:nvPr/>
        </p:nvSpPr>
        <p:spPr>
          <a:xfrm>
            <a:off x="4813375" y="1175725"/>
            <a:ext cx="37974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FFFF00"/>
                </a:solidFill>
              </a:rPr>
              <a:t>Total </a:t>
            </a:r>
            <a:endParaRPr sz="2200">
              <a:solidFill>
                <a:srgbClr val="FFFF00"/>
              </a:solidFill>
            </a:endParaRPr>
          </a:p>
          <a:p>
            <a:pPr indent="0" lvl="0" marL="0" rtl="0" algn="l">
              <a:spcBef>
                <a:spcPts val="0"/>
              </a:spcBef>
              <a:spcAft>
                <a:spcPts val="0"/>
              </a:spcAft>
              <a:buNone/>
            </a:pPr>
            <a:r>
              <a:rPr lang="en" sz="2200">
                <a:solidFill>
                  <a:srgbClr val="FFFF00"/>
                </a:solidFill>
              </a:rPr>
              <a:t>scam</a:t>
            </a:r>
            <a:endParaRPr sz="2400">
              <a:solidFill>
                <a:srgbClr val="FFFF00"/>
              </a:solidFill>
            </a:endParaRPr>
          </a:p>
        </p:txBody>
      </p:sp>
    </p:spTree>
  </p:cSld>
  <p:clrMapOvr>
    <a:masterClrMapping/>
  </p:clrMapOvr>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9" name="Shape 3079"/>
        <p:cNvGrpSpPr/>
        <p:nvPr/>
      </p:nvGrpSpPr>
      <p:grpSpPr>
        <a:xfrm>
          <a:off x="0" y="0"/>
          <a:ext cx="0" cy="0"/>
          <a:chOff x="0" y="0"/>
          <a:chExt cx="0" cy="0"/>
        </a:xfrm>
      </p:grpSpPr>
      <p:grpSp>
        <p:nvGrpSpPr>
          <p:cNvPr id="3080" name="Google Shape;3080;p206"/>
          <p:cNvGrpSpPr/>
          <p:nvPr/>
        </p:nvGrpSpPr>
        <p:grpSpPr>
          <a:xfrm>
            <a:off x="57085" y="574436"/>
            <a:ext cx="9029831" cy="1413541"/>
            <a:chOff x="195797" y="597911"/>
            <a:chExt cx="9029831" cy="1413541"/>
          </a:xfrm>
        </p:grpSpPr>
        <p:grpSp>
          <p:nvGrpSpPr>
            <p:cNvPr id="3081" name="Google Shape;3081;p206"/>
            <p:cNvGrpSpPr/>
            <p:nvPr/>
          </p:nvGrpSpPr>
          <p:grpSpPr>
            <a:xfrm>
              <a:off x="195797" y="1603675"/>
              <a:ext cx="9029831" cy="407700"/>
              <a:chOff x="808422" y="3108700"/>
              <a:chExt cx="9029831" cy="407700"/>
            </a:xfrm>
          </p:grpSpPr>
          <p:sp>
            <p:nvSpPr>
              <p:cNvPr id="3082" name="Google Shape;3082;p206"/>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3" name="Google Shape;3083;p206"/>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4" name="Google Shape;3084;p206"/>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5" name="Google Shape;3085;p206"/>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6" name="Google Shape;3086;p206"/>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087" name="Google Shape;3087;p206"/>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3088" name="Google Shape;3088;p206"/>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3089" name="Google Shape;3089;p206"/>
            <p:cNvGrpSpPr/>
            <p:nvPr/>
          </p:nvGrpSpPr>
          <p:grpSpPr>
            <a:xfrm>
              <a:off x="3457538" y="598176"/>
              <a:ext cx="884885" cy="1413276"/>
              <a:chOff x="3236150" y="60682"/>
              <a:chExt cx="2229492" cy="3560785"/>
            </a:xfrm>
          </p:grpSpPr>
          <p:pic>
            <p:nvPicPr>
              <p:cNvPr id="3090" name="Google Shape;3090;p206"/>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3091" name="Google Shape;3091;p206"/>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3092" name="Google Shape;3092;p206"/>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3093" name="Google Shape;3093;p206"/>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3094" name="Google Shape;3094;p206"/>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3095" name="Google Shape;3095;p206"/>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3096" name="Google Shape;3096;p206"/>
          <p:cNvSpPr txBox="1"/>
          <p:nvPr/>
        </p:nvSpPr>
        <p:spPr>
          <a:xfrm>
            <a:off x="448700" y="2174410"/>
            <a:ext cx="85650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333333"/>
                </a:solidFill>
              </a:rPr>
              <a:t>Intermittent fasting</a:t>
            </a:r>
            <a:endParaRPr sz="5200"/>
          </a:p>
        </p:txBody>
      </p:sp>
    </p:spTree>
  </p:cSld>
  <p:clrMapOvr>
    <a:masterClrMapping/>
  </p:clrMapOvr>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0" name="Shape 3100"/>
        <p:cNvGrpSpPr/>
        <p:nvPr/>
      </p:nvGrpSpPr>
      <p:grpSpPr>
        <a:xfrm>
          <a:off x="0" y="0"/>
          <a:ext cx="0" cy="0"/>
          <a:chOff x="0" y="0"/>
          <a:chExt cx="0" cy="0"/>
        </a:xfrm>
      </p:grpSpPr>
      <p:grpSp>
        <p:nvGrpSpPr>
          <p:cNvPr id="3101" name="Google Shape;3101;p207"/>
          <p:cNvGrpSpPr/>
          <p:nvPr/>
        </p:nvGrpSpPr>
        <p:grpSpPr>
          <a:xfrm>
            <a:off x="57085" y="574436"/>
            <a:ext cx="9029831" cy="1413541"/>
            <a:chOff x="195797" y="597911"/>
            <a:chExt cx="9029831" cy="1413541"/>
          </a:xfrm>
        </p:grpSpPr>
        <p:grpSp>
          <p:nvGrpSpPr>
            <p:cNvPr id="3102" name="Google Shape;3102;p207"/>
            <p:cNvGrpSpPr/>
            <p:nvPr/>
          </p:nvGrpSpPr>
          <p:grpSpPr>
            <a:xfrm>
              <a:off x="195797" y="1603675"/>
              <a:ext cx="9029831" cy="407700"/>
              <a:chOff x="808422" y="3108700"/>
              <a:chExt cx="9029831" cy="407700"/>
            </a:xfrm>
          </p:grpSpPr>
          <p:sp>
            <p:nvSpPr>
              <p:cNvPr id="3103" name="Google Shape;3103;p207"/>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4" name="Google Shape;3104;p207"/>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5" name="Google Shape;3105;p207"/>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6" name="Google Shape;3106;p207"/>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7" name="Google Shape;3107;p207"/>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108" name="Google Shape;3108;p207"/>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3109" name="Google Shape;3109;p207"/>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3110" name="Google Shape;3110;p207"/>
            <p:cNvGrpSpPr/>
            <p:nvPr/>
          </p:nvGrpSpPr>
          <p:grpSpPr>
            <a:xfrm>
              <a:off x="3457538" y="598176"/>
              <a:ext cx="884885" cy="1413276"/>
              <a:chOff x="3236150" y="60682"/>
              <a:chExt cx="2229492" cy="3560785"/>
            </a:xfrm>
          </p:grpSpPr>
          <p:pic>
            <p:nvPicPr>
              <p:cNvPr id="3111" name="Google Shape;3111;p207"/>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3112" name="Google Shape;3112;p207"/>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3113" name="Google Shape;3113;p207"/>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3114" name="Google Shape;3114;p207"/>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3115" name="Google Shape;3115;p207"/>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3116" name="Google Shape;3116;p207"/>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3117" name="Google Shape;3117;p207"/>
          <p:cNvSpPr txBox="1"/>
          <p:nvPr/>
        </p:nvSpPr>
        <p:spPr>
          <a:xfrm>
            <a:off x="448700" y="2174410"/>
            <a:ext cx="85650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333333"/>
                </a:solidFill>
              </a:rPr>
              <a:t>Intermittent fasting</a:t>
            </a:r>
            <a:endParaRPr sz="5200"/>
          </a:p>
        </p:txBody>
      </p:sp>
      <p:sp>
        <p:nvSpPr>
          <p:cNvPr id="3118" name="Google Shape;3118;p207"/>
          <p:cNvSpPr/>
          <p:nvPr/>
        </p:nvSpPr>
        <p:spPr>
          <a:xfrm>
            <a:off x="3425875" y="1483138"/>
            <a:ext cx="647650" cy="633075"/>
          </a:xfrm>
          <a:prstGeom prst="flowChartExtract">
            <a:avLst/>
          </a:prstGeom>
          <a:solidFill>
            <a:srgbClr val="00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9" name="Google Shape;3119;p207"/>
          <p:cNvSpPr txBox="1"/>
          <p:nvPr/>
        </p:nvSpPr>
        <p:spPr>
          <a:xfrm>
            <a:off x="2093675" y="3024950"/>
            <a:ext cx="5577000" cy="12930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en" sz="1800"/>
              <a:t>Not studies specifically for dementia prevention</a:t>
            </a:r>
            <a:endParaRPr sz="1800"/>
          </a:p>
          <a:p>
            <a:pPr indent="-342900" lvl="0" marL="457200" rtl="0" algn="l">
              <a:spcBef>
                <a:spcPts val="0"/>
              </a:spcBef>
              <a:spcAft>
                <a:spcPts val="0"/>
              </a:spcAft>
              <a:buSzPts val="1800"/>
              <a:buChar char="●"/>
            </a:pPr>
            <a:r>
              <a:rPr lang="en" sz="1800"/>
              <a:t>Appears to slow aging process</a:t>
            </a:r>
            <a:endParaRPr sz="1800"/>
          </a:p>
          <a:p>
            <a:pPr indent="-342900" lvl="0" marL="457200" rtl="0" algn="l">
              <a:spcBef>
                <a:spcPts val="0"/>
              </a:spcBef>
              <a:spcAft>
                <a:spcPts val="0"/>
              </a:spcAft>
              <a:buSzPts val="1800"/>
              <a:buChar char="●"/>
            </a:pPr>
            <a:r>
              <a:rPr lang="en" sz="1800"/>
              <a:t>Ketosis is healthy for neuronal mitochondria </a:t>
            </a:r>
            <a:endParaRPr sz="1800"/>
          </a:p>
          <a:p>
            <a:pPr indent="-342900" lvl="0" marL="457200" rtl="0" algn="l">
              <a:spcBef>
                <a:spcPts val="0"/>
              </a:spcBef>
              <a:spcAft>
                <a:spcPts val="0"/>
              </a:spcAft>
              <a:buSzPts val="1800"/>
              <a:buChar char="●"/>
            </a:pPr>
            <a:r>
              <a:rPr lang="en" sz="1800"/>
              <a:t>Caloric restriction in general slows aging </a:t>
            </a:r>
            <a:endParaRPr sz="1800"/>
          </a:p>
        </p:txBody>
      </p:sp>
    </p:spTree>
  </p:cSld>
  <p:clrMapOvr>
    <a:masterClrMapping/>
  </p:clrMapOvr>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3" name="Shape 3123"/>
        <p:cNvGrpSpPr/>
        <p:nvPr/>
      </p:nvGrpSpPr>
      <p:grpSpPr>
        <a:xfrm>
          <a:off x="0" y="0"/>
          <a:ext cx="0" cy="0"/>
          <a:chOff x="0" y="0"/>
          <a:chExt cx="0" cy="0"/>
        </a:xfrm>
      </p:grpSpPr>
      <p:grpSp>
        <p:nvGrpSpPr>
          <p:cNvPr id="3124" name="Google Shape;3124;p208"/>
          <p:cNvGrpSpPr/>
          <p:nvPr/>
        </p:nvGrpSpPr>
        <p:grpSpPr>
          <a:xfrm>
            <a:off x="57085" y="574436"/>
            <a:ext cx="9029831" cy="1413541"/>
            <a:chOff x="195797" y="597911"/>
            <a:chExt cx="9029831" cy="1413541"/>
          </a:xfrm>
        </p:grpSpPr>
        <p:grpSp>
          <p:nvGrpSpPr>
            <p:cNvPr id="3125" name="Google Shape;3125;p208"/>
            <p:cNvGrpSpPr/>
            <p:nvPr/>
          </p:nvGrpSpPr>
          <p:grpSpPr>
            <a:xfrm>
              <a:off x="195797" y="1603675"/>
              <a:ext cx="9029831" cy="407700"/>
              <a:chOff x="808422" y="3108700"/>
              <a:chExt cx="9029831" cy="407700"/>
            </a:xfrm>
          </p:grpSpPr>
          <p:sp>
            <p:nvSpPr>
              <p:cNvPr id="3126" name="Google Shape;3126;p208"/>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7" name="Google Shape;3127;p208"/>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8" name="Google Shape;3128;p208"/>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9" name="Google Shape;3129;p208"/>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0" name="Google Shape;3130;p208"/>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131" name="Google Shape;3131;p208"/>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3132" name="Google Shape;3132;p208"/>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3133" name="Google Shape;3133;p208"/>
            <p:cNvGrpSpPr/>
            <p:nvPr/>
          </p:nvGrpSpPr>
          <p:grpSpPr>
            <a:xfrm>
              <a:off x="3457538" y="598176"/>
              <a:ext cx="884885" cy="1413276"/>
              <a:chOff x="3236150" y="60682"/>
              <a:chExt cx="2229492" cy="3560785"/>
            </a:xfrm>
          </p:grpSpPr>
          <p:pic>
            <p:nvPicPr>
              <p:cNvPr id="3134" name="Google Shape;3134;p208"/>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3135" name="Google Shape;3135;p208"/>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3136" name="Google Shape;3136;p208"/>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3137" name="Google Shape;3137;p208"/>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3138" name="Google Shape;3138;p208"/>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3139" name="Google Shape;3139;p208"/>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3140" name="Google Shape;3140;p208"/>
          <p:cNvSpPr txBox="1"/>
          <p:nvPr/>
        </p:nvSpPr>
        <p:spPr>
          <a:xfrm>
            <a:off x="448700" y="2174410"/>
            <a:ext cx="85650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333333"/>
                </a:solidFill>
              </a:rPr>
              <a:t>Lithium</a:t>
            </a:r>
            <a:endParaRPr sz="5200"/>
          </a:p>
        </p:txBody>
      </p:sp>
    </p:spTree>
  </p:cSld>
  <p:clrMapOvr>
    <a:masterClrMapping/>
  </p:clrMapOvr>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4" name="Shape 3144"/>
        <p:cNvGrpSpPr/>
        <p:nvPr/>
      </p:nvGrpSpPr>
      <p:grpSpPr>
        <a:xfrm>
          <a:off x="0" y="0"/>
          <a:ext cx="0" cy="0"/>
          <a:chOff x="0" y="0"/>
          <a:chExt cx="0" cy="0"/>
        </a:xfrm>
      </p:grpSpPr>
      <p:grpSp>
        <p:nvGrpSpPr>
          <p:cNvPr id="3145" name="Google Shape;3145;p209"/>
          <p:cNvGrpSpPr/>
          <p:nvPr/>
        </p:nvGrpSpPr>
        <p:grpSpPr>
          <a:xfrm>
            <a:off x="57085" y="574436"/>
            <a:ext cx="9029831" cy="1413541"/>
            <a:chOff x="195797" y="597911"/>
            <a:chExt cx="9029831" cy="1413541"/>
          </a:xfrm>
        </p:grpSpPr>
        <p:grpSp>
          <p:nvGrpSpPr>
            <p:cNvPr id="3146" name="Google Shape;3146;p209"/>
            <p:cNvGrpSpPr/>
            <p:nvPr/>
          </p:nvGrpSpPr>
          <p:grpSpPr>
            <a:xfrm>
              <a:off x="195797" y="1603675"/>
              <a:ext cx="9029831" cy="407700"/>
              <a:chOff x="808422" y="3108700"/>
              <a:chExt cx="9029831" cy="407700"/>
            </a:xfrm>
          </p:grpSpPr>
          <p:sp>
            <p:nvSpPr>
              <p:cNvPr id="3147" name="Google Shape;3147;p209"/>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8" name="Google Shape;3148;p209"/>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9" name="Google Shape;3149;p209"/>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0" name="Google Shape;3150;p209"/>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1" name="Google Shape;3151;p209"/>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152" name="Google Shape;3152;p209"/>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3153" name="Google Shape;3153;p209"/>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3154" name="Google Shape;3154;p209"/>
            <p:cNvGrpSpPr/>
            <p:nvPr/>
          </p:nvGrpSpPr>
          <p:grpSpPr>
            <a:xfrm>
              <a:off x="3457538" y="598176"/>
              <a:ext cx="884885" cy="1413276"/>
              <a:chOff x="3236150" y="60682"/>
              <a:chExt cx="2229492" cy="3560785"/>
            </a:xfrm>
          </p:grpSpPr>
          <p:pic>
            <p:nvPicPr>
              <p:cNvPr id="3155" name="Google Shape;3155;p209"/>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3156" name="Google Shape;3156;p209"/>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3157" name="Google Shape;3157;p209"/>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3158" name="Google Shape;3158;p209"/>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3159" name="Google Shape;3159;p209"/>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3160" name="Google Shape;3160;p209"/>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3161" name="Google Shape;3161;p209"/>
          <p:cNvSpPr/>
          <p:nvPr/>
        </p:nvSpPr>
        <p:spPr>
          <a:xfrm>
            <a:off x="1995475" y="1470113"/>
            <a:ext cx="647650" cy="633075"/>
          </a:xfrm>
          <a:prstGeom prst="flowChartExtract">
            <a:avLst/>
          </a:prstGeom>
          <a:solidFill>
            <a:srgbClr val="00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2" name="Google Shape;3162;p209"/>
          <p:cNvSpPr txBox="1"/>
          <p:nvPr/>
        </p:nvSpPr>
        <p:spPr>
          <a:xfrm>
            <a:off x="252875" y="2103175"/>
            <a:ext cx="18099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300">
                <a:solidFill>
                  <a:srgbClr val="333333"/>
                </a:solidFill>
              </a:rPr>
              <a:t>Lithium</a:t>
            </a:r>
            <a:endParaRPr sz="3500"/>
          </a:p>
        </p:txBody>
      </p:sp>
      <p:grpSp>
        <p:nvGrpSpPr>
          <p:cNvPr id="3163" name="Google Shape;3163;p209"/>
          <p:cNvGrpSpPr/>
          <p:nvPr/>
        </p:nvGrpSpPr>
        <p:grpSpPr>
          <a:xfrm>
            <a:off x="57085" y="4102961"/>
            <a:ext cx="9029831" cy="939089"/>
            <a:chOff x="57085" y="4102961"/>
            <a:chExt cx="9029831" cy="939089"/>
          </a:xfrm>
        </p:grpSpPr>
        <p:grpSp>
          <p:nvGrpSpPr>
            <p:cNvPr id="3164" name="Google Shape;3164;p209"/>
            <p:cNvGrpSpPr/>
            <p:nvPr/>
          </p:nvGrpSpPr>
          <p:grpSpPr>
            <a:xfrm>
              <a:off x="57085" y="4399600"/>
              <a:ext cx="9029831" cy="407700"/>
              <a:chOff x="808422" y="3108700"/>
              <a:chExt cx="9029831" cy="407700"/>
            </a:xfrm>
          </p:grpSpPr>
          <p:sp>
            <p:nvSpPr>
              <p:cNvPr id="3165" name="Google Shape;3165;p209"/>
              <p:cNvSpPr/>
              <p:nvPr/>
            </p:nvSpPr>
            <p:spPr>
              <a:xfrm>
                <a:off x="808422" y="3108700"/>
                <a:ext cx="2250600" cy="407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6" name="Google Shape;3166;p209"/>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7" name="Google Shape;3167;p209"/>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8" name="Google Shape;3168;p209"/>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9" name="Google Shape;3169;p209"/>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70" name="Google Shape;3170;p209"/>
            <p:cNvSpPr txBox="1"/>
            <p:nvPr/>
          </p:nvSpPr>
          <p:spPr>
            <a:xfrm>
              <a:off x="207650" y="4341850"/>
              <a:ext cx="2091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anticholinergic:</a:t>
              </a:r>
              <a:endParaRPr sz="2400">
                <a:solidFill>
                  <a:schemeClr val="lt1"/>
                </a:solidFill>
              </a:endParaRPr>
            </a:p>
          </p:txBody>
        </p:sp>
        <p:sp>
          <p:nvSpPr>
            <p:cNvPr id="3171" name="Google Shape;3171;p209"/>
            <p:cNvSpPr txBox="1"/>
            <p:nvPr/>
          </p:nvSpPr>
          <p:spPr>
            <a:xfrm>
              <a:off x="2880542" y="4102961"/>
              <a:ext cx="5943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3172" name="Google Shape;3172;p209"/>
            <p:cNvSpPr txBox="1"/>
            <p:nvPr/>
          </p:nvSpPr>
          <p:spPr>
            <a:xfrm>
              <a:off x="4403307"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rgbClr val="D9D9D9"/>
                  </a:solidFill>
                </a:rPr>
                <a:t>+</a:t>
              </a:r>
              <a:endParaRPr sz="4500">
                <a:solidFill>
                  <a:srgbClr val="D9D9D9"/>
                </a:solidFill>
              </a:endParaRPr>
            </a:p>
          </p:txBody>
        </p:sp>
        <p:sp>
          <p:nvSpPr>
            <p:cNvPr id="3173" name="Google Shape;3173;p209"/>
            <p:cNvSpPr txBox="1"/>
            <p:nvPr/>
          </p:nvSpPr>
          <p:spPr>
            <a:xfrm>
              <a:off x="5862051"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3174" name="Google Shape;3174;p209"/>
            <p:cNvSpPr txBox="1"/>
            <p:nvPr/>
          </p:nvSpPr>
          <p:spPr>
            <a:xfrm>
              <a:off x="7473372" y="4164850"/>
              <a:ext cx="14922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grpSp>
      <p:pic>
        <p:nvPicPr>
          <p:cNvPr id="3175" name="Google Shape;3175;p209"/>
          <p:cNvPicPr preferRelativeResize="0"/>
          <p:nvPr/>
        </p:nvPicPr>
        <p:blipFill>
          <a:blip r:embed="rId7">
            <a:alphaModFix/>
          </a:blip>
          <a:stretch>
            <a:fillRect/>
          </a:stretch>
        </p:blipFill>
        <p:spPr>
          <a:xfrm>
            <a:off x="7478450" y="2302850"/>
            <a:ext cx="1202925" cy="2405850"/>
          </a:xfrm>
          <a:prstGeom prst="rect">
            <a:avLst/>
          </a:prstGeom>
          <a:noFill/>
          <a:ln>
            <a:noFill/>
          </a:ln>
        </p:spPr>
      </p:pic>
      <p:sp>
        <p:nvSpPr>
          <p:cNvPr id="3176" name="Google Shape;3176;p209"/>
          <p:cNvSpPr/>
          <p:nvPr/>
        </p:nvSpPr>
        <p:spPr>
          <a:xfrm flipH="1" rot="10800000">
            <a:off x="2767975" y="3935891"/>
            <a:ext cx="647650" cy="633075"/>
          </a:xfrm>
          <a:prstGeom prst="flowChartExtract">
            <a:avLst/>
          </a:prstGeom>
          <a:solidFill>
            <a:srgbClr val="00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7" name="Google Shape;3177;p209"/>
          <p:cNvSpPr txBox="1"/>
          <p:nvPr/>
        </p:nvSpPr>
        <p:spPr>
          <a:xfrm>
            <a:off x="2108475" y="2271550"/>
            <a:ext cx="4647300" cy="1477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P</a:t>
            </a:r>
            <a:r>
              <a:rPr lang="en"/>
              <a:t>rocognitive effects in patients with MCI </a:t>
            </a:r>
            <a:r>
              <a:rPr lang="en" u="sng"/>
              <a:t>and Alzheimer’s disease</a:t>
            </a:r>
            <a:endParaRPr/>
          </a:p>
          <a:p>
            <a:pPr indent="-317500" lvl="0" marL="457200" rtl="0" algn="l">
              <a:spcBef>
                <a:spcPts val="0"/>
              </a:spcBef>
              <a:spcAft>
                <a:spcPts val="0"/>
              </a:spcAft>
              <a:buSzPts val="1400"/>
              <a:buChar char="●"/>
            </a:pPr>
            <a:r>
              <a:rPr lang="en"/>
              <a:t>Decreased </a:t>
            </a:r>
            <a:r>
              <a:rPr lang="en"/>
              <a:t>CSF biomarkers for neurodegeneration</a:t>
            </a:r>
            <a:endParaRPr/>
          </a:p>
          <a:p>
            <a:pPr indent="-317500" lvl="0" marL="457200" rtl="0" algn="l">
              <a:spcBef>
                <a:spcPts val="0"/>
              </a:spcBef>
              <a:spcAft>
                <a:spcPts val="0"/>
              </a:spcAft>
              <a:buSzPts val="1400"/>
              <a:buChar char="●"/>
            </a:pPr>
            <a:r>
              <a:rPr lang="en"/>
              <a:t>After 3 months of lithium treatment at low dose, a slowing of cognitive decline was observed in patients with Alzheimer’s disease</a:t>
            </a:r>
            <a:endParaRPr/>
          </a:p>
        </p:txBody>
      </p:sp>
      <p:sp>
        <p:nvSpPr>
          <p:cNvPr id="3178" name="Google Shape;3178;p209"/>
          <p:cNvSpPr txBox="1"/>
          <p:nvPr/>
        </p:nvSpPr>
        <p:spPr>
          <a:xfrm>
            <a:off x="274143" y="4736382"/>
            <a:ext cx="7995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Haussmann, R., Noppes, F., Brandt, M. D., Bauer, M., &amp; Donix, M. (2021). Minireview: Lithium: a therapeutic option in Alzheimer’s disease and its prodromal stages?. Neuroscience Letters, 760, 136044. Chicago</a:t>
            </a:r>
            <a:endParaRPr sz="800"/>
          </a:p>
        </p:txBody>
      </p:sp>
    </p:spTree>
  </p:cSld>
  <p:clrMapOvr>
    <a:masterClrMapping/>
  </p:clrMapOvr>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2" name="Shape 3182"/>
        <p:cNvGrpSpPr/>
        <p:nvPr/>
      </p:nvGrpSpPr>
      <p:grpSpPr>
        <a:xfrm>
          <a:off x="0" y="0"/>
          <a:ext cx="0" cy="0"/>
          <a:chOff x="0" y="0"/>
          <a:chExt cx="0" cy="0"/>
        </a:xfrm>
      </p:grpSpPr>
      <p:pic>
        <p:nvPicPr>
          <p:cNvPr id="3183" name="Google Shape;3183;p210"/>
          <p:cNvPicPr preferRelativeResize="0"/>
          <p:nvPr/>
        </p:nvPicPr>
        <p:blipFill rotWithShape="1">
          <a:blip r:embed="rId3">
            <a:alphaModFix/>
          </a:blip>
          <a:srcRect b="0" l="0" r="50421" t="0"/>
          <a:stretch/>
        </p:blipFill>
        <p:spPr>
          <a:xfrm>
            <a:off x="1055275" y="1315700"/>
            <a:ext cx="2293350" cy="2754150"/>
          </a:xfrm>
          <a:prstGeom prst="rect">
            <a:avLst/>
          </a:prstGeom>
          <a:noFill/>
          <a:ln>
            <a:noFill/>
          </a:ln>
        </p:spPr>
      </p:pic>
      <p:sp>
        <p:nvSpPr>
          <p:cNvPr id="3184" name="Google Shape;3184;p210"/>
          <p:cNvSpPr/>
          <p:nvPr/>
        </p:nvSpPr>
        <p:spPr>
          <a:xfrm>
            <a:off x="0" y="4845200"/>
            <a:ext cx="9144000" cy="2982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5" name="Google Shape;3185;p210"/>
          <p:cNvSpPr txBox="1"/>
          <p:nvPr/>
        </p:nvSpPr>
        <p:spPr>
          <a:xfrm>
            <a:off x="78800" y="4826675"/>
            <a:ext cx="95547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Arial"/>
                <a:ea typeface="Arial"/>
                <a:cs typeface="Arial"/>
                <a:sym typeface="Arial"/>
              </a:rPr>
              <a:t>Neuroprotective Effects of Lithium: Implications for the Treatment of Alzheimer’s Disease and Related Neurodegenerative Disorders O. V. Forlenza et al.  ACS Chemical Neuroscience 2014.</a:t>
            </a:r>
            <a:endParaRPr b="0" i="0" sz="800" u="none" cap="none" strike="noStrike">
              <a:solidFill>
                <a:schemeClr val="lt1"/>
              </a:solidFill>
              <a:latin typeface="Arial"/>
              <a:ea typeface="Arial"/>
              <a:cs typeface="Arial"/>
              <a:sym typeface="Arial"/>
            </a:endParaRPr>
          </a:p>
        </p:txBody>
      </p:sp>
      <p:sp>
        <p:nvSpPr>
          <p:cNvPr id="3186" name="Google Shape;3186;p210"/>
          <p:cNvSpPr/>
          <p:nvPr/>
        </p:nvSpPr>
        <p:spPr>
          <a:xfrm>
            <a:off x="-25" y="0"/>
            <a:ext cx="9144000" cy="7800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7" name="Google Shape;3187;p210"/>
          <p:cNvSpPr txBox="1"/>
          <p:nvPr/>
        </p:nvSpPr>
        <p:spPr>
          <a:xfrm>
            <a:off x="953050" y="112950"/>
            <a:ext cx="6594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rgbClr val="000000"/>
              </a:buClr>
              <a:buSzPts val="2400"/>
              <a:buFont typeface="Arial"/>
              <a:buNone/>
            </a:pPr>
            <a:r>
              <a:rPr b="1" i="0" lang="en" sz="2400" u="none" cap="none" strike="noStrike">
                <a:solidFill>
                  <a:schemeClr val="lt1"/>
                </a:solidFill>
                <a:latin typeface="Arial"/>
                <a:ea typeface="Arial"/>
                <a:cs typeface="Arial"/>
                <a:sym typeface="Arial"/>
              </a:rPr>
              <a:t>Lithium - neuroprotection</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1" name="Shape 3191"/>
        <p:cNvGrpSpPr/>
        <p:nvPr/>
      </p:nvGrpSpPr>
      <p:grpSpPr>
        <a:xfrm>
          <a:off x="0" y="0"/>
          <a:ext cx="0" cy="0"/>
          <a:chOff x="0" y="0"/>
          <a:chExt cx="0" cy="0"/>
        </a:xfrm>
      </p:grpSpPr>
      <p:pic>
        <p:nvPicPr>
          <p:cNvPr id="3192" name="Google Shape;3192;p211"/>
          <p:cNvPicPr preferRelativeResize="0"/>
          <p:nvPr/>
        </p:nvPicPr>
        <p:blipFill rotWithShape="1">
          <a:blip r:embed="rId3">
            <a:alphaModFix/>
          </a:blip>
          <a:srcRect b="0" l="0" r="34201" t="0"/>
          <a:stretch/>
        </p:blipFill>
        <p:spPr>
          <a:xfrm>
            <a:off x="1055275" y="1315700"/>
            <a:ext cx="3043450" cy="2754150"/>
          </a:xfrm>
          <a:prstGeom prst="rect">
            <a:avLst/>
          </a:prstGeom>
          <a:noFill/>
          <a:ln>
            <a:noFill/>
          </a:ln>
        </p:spPr>
      </p:pic>
      <p:sp>
        <p:nvSpPr>
          <p:cNvPr id="3193" name="Google Shape;3193;p211"/>
          <p:cNvSpPr/>
          <p:nvPr/>
        </p:nvSpPr>
        <p:spPr>
          <a:xfrm>
            <a:off x="0" y="4845200"/>
            <a:ext cx="9144000" cy="2982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4" name="Google Shape;3194;p211"/>
          <p:cNvSpPr txBox="1"/>
          <p:nvPr/>
        </p:nvSpPr>
        <p:spPr>
          <a:xfrm>
            <a:off x="78800" y="4826675"/>
            <a:ext cx="95547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Arial"/>
                <a:ea typeface="Arial"/>
                <a:cs typeface="Arial"/>
                <a:sym typeface="Arial"/>
              </a:rPr>
              <a:t>Neuroprotective Effects of Lithium: Implications for the Treatment of Alzheimer’s Disease and Related Neurodegenerative Disorders O. V. Forlenza et al.  ACS Chemical Neuroscience 2014.</a:t>
            </a:r>
            <a:endParaRPr b="0" i="0" sz="800" u="none" cap="none" strike="noStrike">
              <a:solidFill>
                <a:schemeClr val="lt1"/>
              </a:solidFill>
              <a:latin typeface="Arial"/>
              <a:ea typeface="Arial"/>
              <a:cs typeface="Arial"/>
              <a:sym typeface="Arial"/>
            </a:endParaRPr>
          </a:p>
        </p:txBody>
      </p:sp>
      <p:sp>
        <p:nvSpPr>
          <p:cNvPr id="3195" name="Google Shape;3195;p211"/>
          <p:cNvSpPr/>
          <p:nvPr/>
        </p:nvSpPr>
        <p:spPr>
          <a:xfrm>
            <a:off x="-25" y="0"/>
            <a:ext cx="9144000" cy="7800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6" name="Google Shape;3196;p211"/>
          <p:cNvSpPr txBox="1"/>
          <p:nvPr/>
        </p:nvSpPr>
        <p:spPr>
          <a:xfrm>
            <a:off x="953050" y="112950"/>
            <a:ext cx="6594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rgbClr val="000000"/>
              </a:buClr>
              <a:buSzPts val="2400"/>
              <a:buFont typeface="Arial"/>
              <a:buNone/>
            </a:pPr>
            <a:r>
              <a:rPr b="1" i="0" lang="en" sz="2400" u="none" cap="none" strike="noStrike">
                <a:solidFill>
                  <a:schemeClr val="lt1"/>
                </a:solidFill>
                <a:latin typeface="Arial"/>
                <a:ea typeface="Arial"/>
                <a:cs typeface="Arial"/>
                <a:sym typeface="Arial"/>
              </a:rPr>
              <a:t>Lithium - neuroprotection</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1516501" y="546225"/>
            <a:ext cx="6738125" cy="4143275"/>
          </a:xfrm>
          <a:prstGeom prst="rect">
            <a:avLst/>
          </a:prstGeom>
          <a:noFill/>
          <a:ln>
            <a:noFill/>
          </a:ln>
        </p:spPr>
      </p:pic>
      <p:sp>
        <p:nvSpPr>
          <p:cNvPr id="62" name="Google Shape;62;p14"/>
          <p:cNvSpPr txBox="1"/>
          <p:nvPr/>
        </p:nvSpPr>
        <p:spPr>
          <a:xfrm>
            <a:off x="103650" y="84525"/>
            <a:ext cx="1083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DSM-5</a:t>
            </a:r>
            <a:endParaRPr sz="1800"/>
          </a:p>
        </p:txBody>
      </p:sp>
      <p:cxnSp>
        <p:nvCxnSpPr>
          <p:cNvPr id="63" name="Google Shape;63;p14"/>
          <p:cNvCxnSpPr/>
          <p:nvPr/>
        </p:nvCxnSpPr>
        <p:spPr>
          <a:xfrm>
            <a:off x="7475025" y="2395125"/>
            <a:ext cx="395700" cy="0"/>
          </a:xfrm>
          <a:prstGeom prst="straightConnector1">
            <a:avLst/>
          </a:prstGeom>
          <a:noFill/>
          <a:ln cap="flat" cmpd="sng" w="38100">
            <a:solidFill>
              <a:srgbClr val="9900FF"/>
            </a:solidFill>
            <a:prstDash val="solid"/>
            <a:round/>
            <a:headEnd len="med" w="med" type="none"/>
            <a:tailEnd len="med" w="med" type="none"/>
          </a:ln>
        </p:spPr>
      </p:cxnSp>
      <p:cxnSp>
        <p:nvCxnSpPr>
          <p:cNvPr id="64" name="Google Shape;64;p14"/>
          <p:cNvCxnSpPr/>
          <p:nvPr/>
        </p:nvCxnSpPr>
        <p:spPr>
          <a:xfrm>
            <a:off x="1975246" y="2596667"/>
            <a:ext cx="229200" cy="0"/>
          </a:xfrm>
          <a:prstGeom prst="straightConnector1">
            <a:avLst/>
          </a:prstGeom>
          <a:noFill/>
          <a:ln cap="flat" cmpd="sng" w="38100">
            <a:solidFill>
              <a:srgbClr val="9900FF"/>
            </a:solidFill>
            <a:prstDash val="solid"/>
            <a:round/>
            <a:headEnd len="med" w="med" type="none"/>
            <a:tailEnd len="med" w="med" type="non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32"/>
          <p:cNvPicPr preferRelativeResize="0"/>
          <p:nvPr/>
        </p:nvPicPr>
        <p:blipFill>
          <a:blip r:embed="rId3">
            <a:alphaModFix/>
          </a:blip>
          <a:stretch>
            <a:fillRect/>
          </a:stretch>
        </p:blipFill>
        <p:spPr>
          <a:xfrm>
            <a:off x="745875" y="187725"/>
            <a:ext cx="6783047" cy="4838700"/>
          </a:xfrm>
          <a:prstGeom prst="rect">
            <a:avLst/>
          </a:prstGeom>
          <a:noFill/>
          <a:ln>
            <a:noFill/>
          </a:ln>
        </p:spPr>
      </p:pic>
      <p:cxnSp>
        <p:nvCxnSpPr>
          <p:cNvPr id="231" name="Google Shape;231;p32"/>
          <p:cNvCxnSpPr/>
          <p:nvPr/>
        </p:nvCxnSpPr>
        <p:spPr>
          <a:xfrm rot="10800000">
            <a:off x="7312350" y="840750"/>
            <a:ext cx="1236600" cy="0"/>
          </a:xfrm>
          <a:prstGeom prst="straightConnector1">
            <a:avLst/>
          </a:prstGeom>
          <a:noFill/>
          <a:ln cap="flat" cmpd="sng" w="76200">
            <a:solidFill>
              <a:srgbClr val="9900FF"/>
            </a:solidFill>
            <a:prstDash val="solid"/>
            <a:round/>
            <a:headEnd len="med" w="med" type="none"/>
            <a:tailEnd len="med" w="med" type="triangle"/>
          </a:ln>
        </p:spPr>
      </p:cxnSp>
      <p:cxnSp>
        <p:nvCxnSpPr>
          <p:cNvPr id="232" name="Google Shape;232;p32"/>
          <p:cNvCxnSpPr/>
          <p:nvPr/>
        </p:nvCxnSpPr>
        <p:spPr>
          <a:xfrm>
            <a:off x="1223275" y="2844300"/>
            <a:ext cx="2259900" cy="0"/>
          </a:xfrm>
          <a:prstGeom prst="straightConnector1">
            <a:avLst/>
          </a:prstGeom>
          <a:noFill/>
          <a:ln cap="flat" cmpd="sng" w="38100">
            <a:solidFill>
              <a:srgbClr val="9900FF"/>
            </a:solidFill>
            <a:prstDash val="solid"/>
            <a:round/>
            <a:headEnd len="med" w="med" type="none"/>
            <a:tailEnd len="med" w="med" type="none"/>
          </a:ln>
        </p:spPr>
      </p:cxnSp>
      <p:cxnSp>
        <p:nvCxnSpPr>
          <p:cNvPr id="233" name="Google Shape;233;p32"/>
          <p:cNvCxnSpPr/>
          <p:nvPr/>
        </p:nvCxnSpPr>
        <p:spPr>
          <a:xfrm>
            <a:off x="4463180" y="2844300"/>
            <a:ext cx="623700" cy="0"/>
          </a:xfrm>
          <a:prstGeom prst="straightConnector1">
            <a:avLst/>
          </a:prstGeom>
          <a:noFill/>
          <a:ln cap="flat" cmpd="sng" w="38100">
            <a:solidFill>
              <a:srgbClr val="9900FF"/>
            </a:solidFill>
            <a:prstDash val="solid"/>
            <a:round/>
            <a:headEnd len="med" w="med" type="none"/>
            <a:tailEnd len="med" w="med" type="none"/>
          </a:ln>
        </p:spPr>
      </p:cxnSp>
      <p:cxnSp>
        <p:nvCxnSpPr>
          <p:cNvPr id="234" name="Google Shape;234;p32"/>
          <p:cNvCxnSpPr/>
          <p:nvPr/>
        </p:nvCxnSpPr>
        <p:spPr>
          <a:xfrm>
            <a:off x="6311255" y="3321700"/>
            <a:ext cx="972900" cy="0"/>
          </a:xfrm>
          <a:prstGeom prst="straightConnector1">
            <a:avLst/>
          </a:prstGeom>
          <a:noFill/>
          <a:ln cap="flat" cmpd="sng" w="38100">
            <a:solidFill>
              <a:srgbClr val="9900FF"/>
            </a:solidFill>
            <a:prstDash val="solid"/>
            <a:round/>
            <a:headEnd len="med" w="med" type="none"/>
            <a:tailEnd len="med" w="med" type="none"/>
          </a:ln>
        </p:spPr>
      </p:cxnSp>
      <p:cxnSp>
        <p:nvCxnSpPr>
          <p:cNvPr id="235" name="Google Shape;235;p32"/>
          <p:cNvCxnSpPr/>
          <p:nvPr/>
        </p:nvCxnSpPr>
        <p:spPr>
          <a:xfrm>
            <a:off x="1461465" y="3509430"/>
            <a:ext cx="1322100" cy="0"/>
          </a:xfrm>
          <a:prstGeom prst="straightConnector1">
            <a:avLst/>
          </a:prstGeom>
          <a:noFill/>
          <a:ln cap="flat" cmpd="sng" w="38100">
            <a:solidFill>
              <a:srgbClr val="9900FF"/>
            </a:solidFill>
            <a:prstDash val="solid"/>
            <a:round/>
            <a:headEnd len="med" w="med" type="none"/>
            <a:tailEnd len="med" w="med" type="none"/>
          </a:ln>
        </p:spPr>
      </p:cxnSp>
      <p:sp>
        <p:nvSpPr>
          <p:cNvPr id="236" name="Google Shape;236;p32"/>
          <p:cNvSpPr/>
          <p:nvPr/>
        </p:nvSpPr>
        <p:spPr>
          <a:xfrm>
            <a:off x="1468540" y="3094570"/>
            <a:ext cx="693300" cy="2424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7" name="Google Shape;237;p32"/>
          <p:cNvSpPr/>
          <p:nvPr/>
        </p:nvSpPr>
        <p:spPr>
          <a:xfrm>
            <a:off x="4694323" y="3094575"/>
            <a:ext cx="569400" cy="2424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8" name="Google Shape;238;p32"/>
          <p:cNvSpPr txBox="1"/>
          <p:nvPr/>
        </p:nvSpPr>
        <p:spPr>
          <a:xfrm>
            <a:off x="789600" y="3336975"/>
            <a:ext cx="4821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FF00FF"/>
                </a:solidFill>
              </a:rPr>
              <a:t>or</a:t>
            </a:r>
            <a:endParaRPr b="1" sz="1700">
              <a:solidFill>
                <a:srgbClr val="FF00FF"/>
              </a:solidFill>
            </a:endParaRPr>
          </a:p>
        </p:txBody>
      </p:sp>
    </p:spTree>
  </p:cSld>
  <p:clrMapOvr>
    <a:masterClrMapping/>
  </p:clrMapOvr>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0" name="Shape 3200"/>
        <p:cNvGrpSpPr/>
        <p:nvPr/>
      </p:nvGrpSpPr>
      <p:grpSpPr>
        <a:xfrm>
          <a:off x="0" y="0"/>
          <a:ext cx="0" cy="0"/>
          <a:chOff x="0" y="0"/>
          <a:chExt cx="0" cy="0"/>
        </a:xfrm>
      </p:grpSpPr>
      <p:pic>
        <p:nvPicPr>
          <p:cNvPr id="3201" name="Google Shape;3201;p212"/>
          <p:cNvPicPr preferRelativeResize="0"/>
          <p:nvPr/>
        </p:nvPicPr>
        <p:blipFill rotWithShape="1">
          <a:blip r:embed="rId3">
            <a:alphaModFix/>
          </a:blip>
          <a:srcRect b="0" l="0" r="17695" t="0"/>
          <a:stretch/>
        </p:blipFill>
        <p:spPr>
          <a:xfrm>
            <a:off x="1055275" y="1315700"/>
            <a:ext cx="3806950" cy="2754150"/>
          </a:xfrm>
          <a:prstGeom prst="rect">
            <a:avLst/>
          </a:prstGeom>
          <a:noFill/>
          <a:ln>
            <a:noFill/>
          </a:ln>
        </p:spPr>
      </p:pic>
      <p:sp>
        <p:nvSpPr>
          <p:cNvPr id="3202" name="Google Shape;3202;p212"/>
          <p:cNvSpPr/>
          <p:nvPr/>
        </p:nvSpPr>
        <p:spPr>
          <a:xfrm>
            <a:off x="0" y="4845200"/>
            <a:ext cx="9144000" cy="2982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3" name="Google Shape;3203;p212"/>
          <p:cNvSpPr txBox="1"/>
          <p:nvPr/>
        </p:nvSpPr>
        <p:spPr>
          <a:xfrm>
            <a:off x="78800" y="4826675"/>
            <a:ext cx="95547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Arial"/>
                <a:ea typeface="Arial"/>
                <a:cs typeface="Arial"/>
                <a:sym typeface="Arial"/>
              </a:rPr>
              <a:t>Neuroprotective Effects of Lithium: Implications for the Treatment of Alzheimer’s Disease and Related Neurodegenerative Disorders O. V. Forlenza et al.  ACS Chemical Neuroscience 2014.</a:t>
            </a:r>
            <a:endParaRPr b="0" i="0" sz="800" u="none" cap="none" strike="noStrike">
              <a:solidFill>
                <a:schemeClr val="lt1"/>
              </a:solidFill>
              <a:latin typeface="Arial"/>
              <a:ea typeface="Arial"/>
              <a:cs typeface="Arial"/>
              <a:sym typeface="Arial"/>
            </a:endParaRPr>
          </a:p>
        </p:txBody>
      </p:sp>
      <p:sp>
        <p:nvSpPr>
          <p:cNvPr id="3204" name="Google Shape;3204;p212"/>
          <p:cNvSpPr/>
          <p:nvPr/>
        </p:nvSpPr>
        <p:spPr>
          <a:xfrm>
            <a:off x="-25" y="0"/>
            <a:ext cx="9144000" cy="7800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5" name="Google Shape;3205;p212"/>
          <p:cNvSpPr txBox="1"/>
          <p:nvPr/>
        </p:nvSpPr>
        <p:spPr>
          <a:xfrm>
            <a:off x="953050" y="112950"/>
            <a:ext cx="6594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rgbClr val="000000"/>
              </a:buClr>
              <a:buSzPts val="2400"/>
              <a:buFont typeface="Arial"/>
              <a:buNone/>
            </a:pPr>
            <a:r>
              <a:rPr b="1" i="0" lang="en" sz="2400" u="none" cap="none" strike="noStrike">
                <a:solidFill>
                  <a:schemeClr val="lt1"/>
                </a:solidFill>
                <a:latin typeface="Arial"/>
                <a:ea typeface="Arial"/>
                <a:cs typeface="Arial"/>
                <a:sym typeface="Arial"/>
              </a:rPr>
              <a:t>Lithium - neuroprotection</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9" name="Shape 3209"/>
        <p:cNvGrpSpPr/>
        <p:nvPr/>
      </p:nvGrpSpPr>
      <p:grpSpPr>
        <a:xfrm>
          <a:off x="0" y="0"/>
          <a:ext cx="0" cy="0"/>
          <a:chOff x="0" y="0"/>
          <a:chExt cx="0" cy="0"/>
        </a:xfrm>
      </p:grpSpPr>
      <p:pic>
        <p:nvPicPr>
          <p:cNvPr id="3210" name="Google Shape;3210;p213"/>
          <p:cNvPicPr preferRelativeResize="0"/>
          <p:nvPr/>
        </p:nvPicPr>
        <p:blipFill rotWithShape="1">
          <a:blip r:embed="rId3">
            <a:alphaModFix/>
          </a:blip>
          <a:srcRect b="0" l="0" r="0" t="0"/>
          <a:stretch/>
        </p:blipFill>
        <p:spPr>
          <a:xfrm>
            <a:off x="1055275" y="1315700"/>
            <a:ext cx="4625575" cy="2754150"/>
          </a:xfrm>
          <a:prstGeom prst="rect">
            <a:avLst/>
          </a:prstGeom>
          <a:noFill/>
          <a:ln>
            <a:noFill/>
          </a:ln>
        </p:spPr>
      </p:pic>
      <p:sp>
        <p:nvSpPr>
          <p:cNvPr id="3211" name="Google Shape;3211;p213"/>
          <p:cNvSpPr/>
          <p:nvPr/>
        </p:nvSpPr>
        <p:spPr>
          <a:xfrm>
            <a:off x="0" y="4845200"/>
            <a:ext cx="9144000" cy="2982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2" name="Google Shape;3212;p213"/>
          <p:cNvSpPr txBox="1"/>
          <p:nvPr/>
        </p:nvSpPr>
        <p:spPr>
          <a:xfrm>
            <a:off x="78800" y="4826675"/>
            <a:ext cx="95547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Arial"/>
                <a:ea typeface="Arial"/>
                <a:cs typeface="Arial"/>
                <a:sym typeface="Arial"/>
              </a:rPr>
              <a:t>Neuroprotective Effects of Lithium: Implications for the Treatment of Alzheimer’s Disease and Related Neurodegenerative Disorders O. V. Forlenza et al.  ACS Chemical Neuroscience 2014.</a:t>
            </a:r>
            <a:endParaRPr b="0" i="0" sz="800" u="none" cap="none" strike="noStrike">
              <a:solidFill>
                <a:schemeClr val="lt1"/>
              </a:solidFill>
              <a:latin typeface="Arial"/>
              <a:ea typeface="Arial"/>
              <a:cs typeface="Arial"/>
              <a:sym typeface="Arial"/>
            </a:endParaRPr>
          </a:p>
        </p:txBody>
      </p:sp>
      <p:sp>
        <p:nvSpPr>
          <p:cNvPr id="3213" name="Google Shape;3213;p213"/>
          <p:cNvSpPr/>
          <p:nvPr/>
        </p:nvSpPr>
        <p:spPr>
          <a:xfrm>
            <a:off x="-25" y="0"/>
            <a:ext cx="9144000" cy="7800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4" name="Google Shape;3214;p213"/>
          <p:cNvSpPr txBox="1"/>
          <p:nvPr/>
        </p:nvSpPr>
        <p:spPr>
          <a:xfrm>
            <a:off x="953050" y="112950"/>
            <a:ext cx="6594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rgbClr val="000000"/>
              </a:buClr>
              <a:buSzPts val="2400"/>
              <a:buFont typeface="Arial"/>
              <a:buNone/>
            </a:pPr>
            <a:r>
              <a:rPr b="1" i="0" lang="en" sz="2400" u="none" cap="none" strike="noStrike">
                <a:solidFill>
                  <a:schemeClr val="lt1"/>
                </a:solidFill>
                <a:latin typeface="Arial"/>
                <a:ea typeface="Arial"/>
                <a:cs typeface="Arial"/>
                <a:sym typeface="Arial"/>
              </a:rPr>
              <a:t>Lithium - neuroprotection</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8" name="Shape 3218"/>
        <p:cNvGrpSpPr/>
        <p:nvPr/>
      </p:nvGrpSpPr>
      <p:grpSpPr>
        <a:xfrm>
          <a:off x="0" y="0"/>
          <a:ext cx="0" cy="0"/>
          <a:chOff x="0" y="0"/>
          <a:chExt cx="0" cy="0"/>
        </a:xfrm>
      </p:grpSpPr>
      <p:sp>
        <p:nvSpPr>
          <p:cNvPr id="3219" name="Google Shape;3219;p214"/>
          <p:cNvSpPr/>
          <p:nvPr/>
        </p:nvSpPr>
        <p:spPr>
          <a:xfrm>
            <a:off x="0" y="4835425"/>
            <a:ext cx="9144000" cy="3078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20" name="Google Shape;3220;p214"/>
          <p:cNvPicPr preferRelativeResize="0"/>
          <p:nvPr/>
        </p:nvPicPr>
        <p:blipFill rotWithShape="1">
          <a:blip r:embed="rId3">
            <a:alphaModFix/>
          </a:blip>
          <a:srcRect b="0" l="0" r="0" t="0"/>
          <a:stretch/>
        </p:blipFill>
        <p:spPr>
          <a:xfrm>
            <a:off x="1135225" y="2303390"/>
            <a:ext cx="4138300" cy="2230536"/>
          </a:xfrm>
          <a:prstGeom prst="rect">
            <a:avLst/>
          </a:prstGeom>
          <a:noFill/>
          <a:ln>
            <a:noFill/>
          </a:ln>
        </p:spPr>
      </p:pic>
      <p:pic>
        <p:nvPicPr>
          <p:cNvPr id="3221" name="Google Shape;3221;p214"/>
          <p:cNvPicPr preferRelativeResize="0"/>
          <p:nvPr/>
        </p:nvPicPr>
        <p:blipFill rotWithShape="1">
          <a:blip r:embed="rId4">
            <a:alphaModFix/>
          </a:blip>
          <a:srcRect b="0" l="0" r="0" t="0"/>
          <a:stretch/>
        </p:blipFill>
        <p:spPr>
          <a:xfrm>
            <a:off x="1135225" y="808395"/>
            <a:ext cx="4138299" cy="1193500"/>
          </a:xfrm>
          <a:prstGeom prst="rect">
            <a:avLst/>
          </a:prstGeom>
          <a:noFill/>
          <a:ln>
            <a:noFill/>
          </a:ln>
          <a:effectLst>
            <a:outerShdw blurRad="57150" rotWithShape="0" algn="bl" dir="5400000" dist="19050">
              <a:srgbClr val="000000">
                <a:alpha val="49800"/>
              </a:srgbClr>
            </a:outerShdw>
          </a:effectLst>
        </p:spPr>
      </p:pic>
      <p:sp>
        <p:nvSpPr>
          <p:cNvPr id="3222" name="Google Shape;3222;p214"/>
          <p:cNvSpPr txBox="1"/>
          <p:nvPr/>
        </p:nvSpPr>
        <p:spPr>
          <a:xfrm>
            <a:off x="1006225" y="4835425"/>
            <a:ext cx="5098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Roboto"/>
                <a:ea typeface="Roboto"/>
                <a:cs typeface="Roboto"/>
                <a:sym typeface="Roboto"/>
              </a:rPr>
              <a:t>ACS Chem. Neurosci. 2014, 5, 6, 422–433 Publication Date:April 3, 2014 https://doi.org/10.1021/cn500040g</a:t>
            </a:r>
            <a:endParaRPr b="0" i="0" sz="800" u="none" cap="none" strike="noStrike">
              <a:solidFill>
                <a:schemeClr val="lt1"/>
              </a:solidFill>
              <a:latin typeface="Roboto"/>
              <a:ea typeface="Roboto"/>
              <a:cs typeface="Roboto"/>
              <a:sym typeface="Roboto"/>
            </a:endParaRPr>
          </a:p>
        </p:txBody>
      </p:sp>
      <p:sp>
        <p:nvSpPr>
          <p:cNvPr id="3223" name="Google Shape;3223;p214"/>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4" name="Google Shape;3224;p214"/>
          <p:cNvSpPr txBox="1"/>
          <p:nvPr/>
        </p:nvSpPr>
        <p:spPr>
          <a:xfrm>
            <a:off x="901225" y="51425"/>
            <a:ext cx="78975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rgbClr val="000000"/>
              </a:buClr>
              <a:buSzPts val="2400"/>
              <a:buFont typeface="Arial"/>
              <a:buNone/>
            </a:pPr>
            <a:r>
              <a:rPr b="1" i="0" lang="en" sz="2400" u="none" cap="none" strike="noStrike">
                <a:solidFill>
                  <a:schemeClr val="lt1"/>
                </a:solidFill>
                <a:latin typeface="Arial"/>
                <a:ea typeface="Arial"/>
                <a:cs typeface="Arial"/>
                <a:sym typeface="Arial"/>
              </a:rPr>
              <a:t>Lithium - neuroprotection post-TBI</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8" name="Shape 3228"/>
        <p:cNvGrpSpPr/>
        <p:nvPr/>
      </p:nvGrpSpPr>
      <p:grpSpPr>
        <a:xfrm>
          <a:off x="0" y="0"/>
          <a:ext cx="0" cy="0"/>
          <a:chOff x="0" y="0"/>
          <a:chExt cx="0" cy="0"/>
        </a:xfrm>
      </p:grpSpPr>
      <p:sp>
        <p:nvSpPr>
          <p:cNvPr id="3229" name="Google Shape;3229;p215"/>
          <p:cNvSpPr/>
          <p:nvPr/>
        </p:nvSpPr>
        <p:spPr>
          <a:xfrm>
            <a:off x="-7450" y="4942225"/>
            <a:ext cx="9144000" cy="2013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0" name="Google Shape;3230;p215"/>
          <p:cNvSpPr txBox="1"/>
          <p:nvPr/>
        </p:nvSpPr>
        <p:spPr>
          <a:xfrm>
            <a:off x="348627" y="4902125"/>
            <a:ext cx="84402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lt1"/>
                </a:solidFill>
                <a:latin typeface="Roboto"/>
                <a:ea typeface="Roboto"/>
                <a:cs typeface="Roboto"/>
                <a:sym typeface="Roboto"/>
              </a:rPr>
              <a:t>Forlenza OV, Diniz BS, Radanovic M, et al. Disease modifying properties of long-term lithium treatment for amnestic mild cognitive impairment: randomised controlled trial. Br J Psychiatry. 2011;198(5):351-356.</a:t>
            </a:r>
            <a:endParaRPr b="0" i="0" sz="700" u="none" cap="none" strike="noStrike">
              <a:solidFill>
                <a:schemeClr val="lt1"/>
              </a:solidFill>
              <a:latin typeface="Roboto"/>
              <a:ea typeface="Roboto"/>
              <a:cs typeface="Roboto"/>
              <a:sym typeface="Roboto"/>
            </a:endParaRPr>
          </a:p>
        </p:txBody>
      </p:sp>
      <p:pic>
        <p:nvPicPr>
          <p:cNvPr id="3231" name="Google Shape;3231;p215"/>
          <p:cNvPicPr preferRelativeResize="0"/>
          <p:nvPr/>
        </p:nvPicPr>
        <p:blipFill rotWithShape="1">
          <a:blip r:embed="rId3">
            <a:alphaModFix/>
          </a:blip>
          <a:srcRect b="0" l="5574" r="1824" t="15782"/>
          <a:stretch/>
        </p:blipFill>
        <p:spPr>
          <a:xfrm>
            <a:off x="829100" y="365175"/>
            <a:ext cx="6049150" cy="4296600"/>
          </a:xfrm>
          <a:prstGeom prst="rect">
            <a:avLst/>
          </a:prstGeom>
          <a:noFill/>
          <a:ln>
            <a:noFill/>
          </a:ln>
        </p:spPr>
      </p:pic>
      <p:sp>
        <p:nvSpPr>
          <p:cNvPr id="3232" name="Google Shape;3232;p215"/>
          <p:cNvSpPr txBox="1"/>
          <p:nvPr/>
        </p:nvSpPr>
        <p:spPr>
          <a:xfrm>
            <a:off x="6832825" y="704625"/>
            <a:ext cx="1956000" cy="20778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dk1"/>
              </a:buClr>
              <a:buSzPts val="1400"/>
              <a:buFont typeface="Roboto"/>
              <a:buChar char="●"/>
            </a:pPr>
            <a:r>
              <a:rPr b="0" i="0" lang="en" sz="1400" u="none" cap="none" strike="noStrike">
                <a:solidFill>
                  <a:schemeClr val="dk1"/>
                </a:solidFill>
                <a:latin typeface="Roboto"/>
                <a:ea typeface="Roboto"/>
                <a:cs typeface="Roboto"/>
                <a:sym typeface="Roboto"/>
              </a:rPr>
              <a:t>Lithium level 0.25 - 0.5</a:t>
            </a:r>
            <a:endParaRPr b="0" i="0" sz="1400" u="none" cap="none" strike="noStrike">
              <a:solidFill>
                <a:schemeClr val="dk1"/>
              </a:solidFill>
              <a:latin typeface="Roboto"/>
              <a:ea typeface="Roboto"/>
              <a:cs typeface="Roboto"/>
              <a:sym typeface="Roboto"/>
            </a:endParaRPr>
          </a:p>
          <a:p>
            <a:pPr indent="-317500" lvl="0" marL="457200" marR="0" rtl="0" algn="l">
              <a:lnSpc>
                <a:spcPct val="100000"/>
              </a:lnSpc>
              <a:spcBef>
                <a:spcPts val="1000"/>
              </a:spcBef>
              <a:spcAft>
                <a:spcPts val="0"/>
              </a:spcAft>
              <a:buClr>
                <a:schemeClr val="dk1"/>
              </a:buClr>
              <a:buSzPts val="1400"/>
              <a:buFont typeface="Roboto"/>
              <a:buChar char="●"/>
            </a:pPr>
            <a:r>
              <a:rPr b="0" i="0" lang="en" sz="1400" u="none" cap="none" strike="noStrike">
                <a:solidFill>
                  <a:schemeClr val="dk1"/>
                </a:solidFill>
                <a:latin typeface="Roboto"/>
                <a:ea typeface="Roboto"/>
                <a:cs typeface="Roboto"/>
                <a:sym typeface="Roboto"/>
              </a:rPr>
              <a:t>1 year</a:t>
            </a:r>
            <a:endParaRPr b="0" i="0" sz="1400" u="none" cap="none" strike="noStrike">
              <a:solidFill>
                <a:schemeClr val="dk1"/>
              </a:solidFill>
              <a:latin typeface="Roboto"/>
              <a:ea typeface="Roboto"/>
              <a:cs typeface="Roboto"/>
              <a:sym typeface="Roboto"/>
            </a:endParaRPr>
          </a:p>
          <a:p>
            <a:pPr indent="-317500" lvl="0" marL="457200" marR="0" rtl="0" algn="l">
              <a:lnSpc>
                <a:spcPct val="100000"/>
              </a:lnSpc>
              <a:spcBef>
                <a:spcPts val="1000"/>
              </a:spcBef>
              <a:spcAft>
                <a:spcPts val="0"/>
              </a:spcAft>
              <a:buClr>
                <a:schemeClr val="dk1"/>
              </a:buClr>
              <a:buSzPts val="1400"/>
              <a:buFont typeface="Roboto"/>
              <a:buChar char="●"/>
            </a:pPr>
            <a:r>
              <a:rPr b="0" i="0" lang="en" sz="1400" u="none" cap="none" strike="noStrike">
                <a:solidFill>
                  <a:schemeClr val="dk1"/>
                </a:solidFill>
                <a:latin typeface="Roboto"/>
                <a:ea typeface="Roboto"/>
                <a:cs typeface="Roboto"/>
                <a:sym typeface="Roboto"/>
              </a:rPr>
              <a:t>Improved cognition </a:t>
            </a:r>
            <a:endParaRPr b="0" i="0" sz="1400" u="none" cap="none" strike="noStrike">
              <a:solidFill>
                <a:schemeClr val="dk1"/>
              </a:solidFill>
              <a:latin typeface="Roboto"/>
              <a:ea typeface="Roboto"/>
              <a:cs typeface="Roboto"/>
              <a:sym typeface="Roboto"/>
            </a:endParaRPr>
          </a:p>
          <a:p>
            <a:pPr indent="-317500" lvl="0" marL="457200" marR="0" rtl="0" algn="l">
              <a:lnSpc>
                <a:spcPct val="100000"/>
              </a:lnSpc>
              <a:spcBef>
                <a:spcPts val="1000"/>
              </a:spcBef>
              <a:spcAft>
                <a:spcPts val="1000"/>
              </a:spcAft>
              <a:buClr>
                <a:schemeClr val="dk1"/>
              </a:buClr>
              <a:buSzPts val="1400"/>
              <a:buFont typeface="Roboto"/>
              <a:buChar char="●"/>
            </a:pPr>
            <a:r>
              <a:rPr b="0" i="0" lang="en" sz="1400" u="none" cap="none" strike="noStrike">
                <a:solidFill>
                  <a:schemeClr val="dk1"/>
                </a:solidFill>
                <a:latin typeface="Roboto"/>
                <a:ea typeface="Roboto"/>
                <a:cs typeface="Roboto"/>
                <a:sym typeface="Roboto"/>
              </a:rPr>
              <a:t>Decrease in tau proteins</a:t>
            </a:r>
            <a:endParaRPr b="0" i="0" sz="1400" u="none" cap="none" strike="noStrike">
              <a:solidFill>
                <a:schemeClr val="dk1"/>
              </a:solidFill>
              <a:latin typeface="Roboto"/>
              <a:ea typeface="Roboto"/>
              <a:cs typeface="Roboto"/>
              <a:sym typeface="Roboto"/>
            </a:endParaRPr>
          </a:p>
        </p:txBody>
      </p:sp>
      <p:cxnSp>
        <p:nvCxnSpPr>
          <p:cNvPr id="3233" name="Google Shape;3233;p215"/>
          <p:cNvCxnSpPr/>
          <p:nvPr/>
        </p:nvCxnSpPr>
        <p:spPr>
          <a:xfrm>
            <a:off x="1153302" y="976352"/>
            <a:ext cx="1982100" cy="0"/>
          </a:xfrm>
          <a:prstGeom prst="straightConnector1">
            <a:avLst/>
          </a:prstGeom>
          <a:noFill/>
          <a:ln cap="flat" cmpd="sng" w="38100">
            <a:solidFill>
              <a:srgbClr val="FF9900"/>
            </a:solidFill>
            <a:prstDash val="solid"/>
            <a:round/>
            <a:headEnd len="sm" w="sm" type="none"/>
            <a:tailEnd len="sm" w="sm" type="none"/>
          </a:ln>
        </p:spPr>
      </p:cxnSp>
    </p:spTree>
  </p:cSld>
  <p:clrMapOvr>
    <a:masterClrMapping/>
  </p:clrMapOvr>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7" name="Shape 3237"/>
        <p:cNvGrpSpPr/>
        <p:nvPr/>
      </p:nvGrpSpPr>
      <p:grpSpPr>
        <a:xfrm>
          <a:off x="0" y="0"/>
          <a:ext cx="0" cy="0"/>
          <a:chOff x="0" y="0"/>
          <a:chExt cx="0" cy="0"/>
        </a:xfrm>
      </p:grpSpPr>
      <p:pic>
        <p:nvPicPr>
          <p:cNvPr id="3238" name="Google Shape;3238;p216"/>
          <p:cNvPicPr preferRelativeResize="0"/>
          <p:nvPr/>
        </p:nvPicPr>
        <p:blipFill rotWithShape="1">
          <a:blip r:embed="rId3">
            <a:alphaModFix/>
          </a:blip>
          <a:srcRect b="23500" l="0" r="0" t="0"/>
          <a:stretch/>
        </p:blipFill>
        <p:spPr>
          <a:xfrm>
            <a:off x="853775" y="1014875"/>
            <a:ext cx="4360976" cy="1680375"/>
          </a:xfrm>
          <a:prstGeom prst="rect">
            <a:avLst/>
          </a:prstGeom>
          <a:noFill/>
          <a:ln>
            <a:noFill/>
          </a:ln>
          <a:effectLst>
            <a:outerShdw blurRad="57150" rotWithShape="0" algn="bl" dir="5400000" dist="19050">
              <a:srgbClr val="000000">
                <a:alpha val="49800"/>
              </a:srgbClr>
            </a:outerShdw>
          </a:effectLst>
        </p:spPr>
      </p:pic>
      <p:sp>
        <p:nvSpPr>
          <p:cNvPr id="3239" name="Google Shape;3239;p216"/>
          <p:cNvSpPr txBox="1"/>
          <p:nvPr/>
        </p:nvSpPr>
        <p:spPr>
          <a:xfrm>
            <a:off x="866100" y="2848450"/>
            <a:ext cx="6673200" cy="79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400"/>
              </a:spcBef>
              <a:spcAft>
                <a:spcPts val="0"/>
              </a:spcAft>
              <a:buClr>
                <a:srgbClr val="000000"/>
              </a:buClr>
              <a:buSzPts val="1400"/>
              <a:buFont typeface="Arial"/>
              <a:buNone/>
            </a:pPr>
            <a:r>
              <a:rPr b="0" i="0" lang="en" sz="1400" u="none" cap="none" strike="noStrike">
                <a:solidFill>
                  <a:srgbClr val="333333"/>
                </a:solidFill>
                <a:highlight>
                  <a:srgbClr val="FFFFFF"/>
                </a:highlight>
                <a:latin typeface="Arial"/>
                <a:ea typeface="Arial"/>
                <a:cs typeface="Arial"/>
                <a:sym typeface="Arial"/>
              </a:rPr>
              <a:t>Higher lithium concentrations were associated with</a:t>
            </a:r>
            <a:endParaRPr b="0" i="0" sz="1400" u="none" cap="none" strike="noStrike">
              <a:solidFill>
                <a:srgbClr val="333333"/>
              </a:solidFill>
              <a:highlight>
                <a:srgbClr val="FFFFFF"/>
              </a:highlight>
              <a:latin typeface="Arial"/>
              <a:ea typeface="Arial"/>
              <a:cs typeface="Arial"/>
              <a:sym typeface="Arial"/>
            </a:endParaRPr>
          </a:p>
          <a:p>
            <a:pPr indent="-228600" lvl="0" marL="457200" marR="0" rtl="0" algn="l">
              <a:lnSpc>
                <a:spcPct val="100000"/>
              </a:lnSpc>
              <a:spcBef>
                <a:spcPts val="1400"/>
              </a:spcBef>
              <a:spcAft>
                <a:spcPts val="0"/>
              </a:spcAft>
              <a:buClr>
                <a:srgbClr val="333333"/>
              </a:buClr>
              <a:buSzPts val="1400"/>
              <a:buFont typeface="Arial"/>
              <a:buNone/>
            </a:pPr>
            <a:r>
              <a:t/>
            </a:r>
            <a:endParaRPr b="0" i="0" sz="1400" u="none" cap="none" strike="noStrike">
              <a:solidFill>
                <a:srgbClr val="333333"/>
              </a:solidFill>
              <a:highlight>
                <a:srgbClr val="FFFFFF"/>
              </a:highlight>
              <a:latin typeface="Arial"/>
              <a:ea typeface="Arial"/>
              <a:cs typeface="Arial"/>
              <a:sym typeface="Arial"/>
            </a:endParaRPr>
          </a:p>
        </p:txBody>
      </p:sp>
      <p:sp>
        <p:nvSpPr>
          <p:cNvPr id="3240" name="Google Shape;3240;p216"/>
          <p:cNvSpPr/>
          <p:nvPr/>
        </p:nvSpPr>
        <p:spPr>
          <a:xfrm>
            <a:off x="0"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1" name="Google Shape;3241;p216"/>
          <p:cNvSpPr txBox="1"/>
          <p:nvPr/>
        </p:nvSpPr>
        <p:spPr>
          <a:xfrm>
            <a:off x="901225" y="51425"/>
            <a:ext cx="6339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rgbClr val="000000"/>
              </a:buClr>
              <a:buSzPts val="2400"/>
              <a:buFont typeface="Arial"/>
              <a:buNone/>
            </a:pPr>
            <a:r>
              <a:rPr b="1" i="0" lang="en" sz="2400" u="none" cap="none" strike="noStrike">
                <a:solidFill>
                  <a:schemeClr val="lt1"/>
                </a:solidFill>
                <a:latin typeface="Arial"/>
                <a:ea typeface="Arial"/>
                <a:cs typeface="Arial"/>
                <a:sym typeface="Arial"/>
              </a:rPr>
              <a:t>Lithium in drinking water</a:t>
            </a:r>
            <a:endParaRPr b="0" i="0" sz="2400" u="none" cap="none" strike="noStrike">
              <a:solidFill>
                <a:schemeClr val="lt1"/>
              </a:solidFill>
              <a:latin typeface="Arial"/>
              <a:ea typeface="Arial"/>
              <a:cs typeface="Arial"/>
              <a:sym typeface="Arial"/>
            </a:endParaRPr>
          </a:p>
        </p:txBody>
      </p:sp>
      <p:pic>
        <p:nvPicPr>
          <p:cNvPr id="3242" name="Google Shape;3242;p216"/>
          <p:cNvPicPr preferRelativeResize="0"/>
          <p:nvPr/>
        </p:nvPicPr>
        <p:blipFill rotWithShape="1">
          <a:blip r:embed="rId4">
            <a:alphaModFix/>
          </a:blip>
          <a:srcRect b="0" l="0" r="0" t="0"/>
          <a:stretch/>
        </p:blipFill>
        <p:spPr>
          <a:xfrm>
            <a:off x="6365300" y="1014875"/>
            <a:ext cx="1975400" cy="2507225"/>
          </a:xfrm>
          <a:prstGeom prst="rect">
            <a:avLst/>
          </a:prstGeom>
          <a:noFill/>
          <a:ln>
            <a:noFill/>
          </a:ln>
        </p:spPr>
      </p:pic>
    </p:spTree>
  </p:cSld>
  <p:clrMapOvr>
    <a:masterClrMapping/>
  </p:clrMapOvr>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6" name="Shape 3246"/>
        <p:cNvGrpSpPr/>
        <p:nvPr/>
      </p:nvGrpSpPr>
      <p:grpSpPr>
        <a:xfrm>
          <a:off x="0" y="0"/>
          <a:ext cx="0" cy="0"/>
          <a:chOff x="0" y="0"/>
          <a:chExt cx="0" cy="0"/>
        </a:xfrm>
      </p:grpSpPr>
      <p:pic>
        <p:nvPicPr>
          <p:cNvPr id="3247" name="Google Shape;3247;p217"/>
          <p:cNvPicPr preferRelativeResize="0"/>
          <p:nvPr/>
        </p:nvPicPr>
        <p:blipFill rotWithShape="1">
          <a:blip r:embed="rId3">
            <a:alphaModFix/>
          </a:blip>
          <a:srcRect b="23500" l="0" r="0" t="0"/>
          <a:stretch/>
        </p:blipFill>
        <p:spPr>
          <a:xfrm>
            <a:off x="853775" y="1014875"/>
            <a:ext cx="4360976" cy="1680375"/>
          </a:xfrm>
          <a:prstGeom prst="rect">
            <a:avLst/>
          </a:prstGeom>
          <a:noFill/>
          <a:ln>
            <a:noFill/>
          </a:ln>
          <a:effectLst>
            <a:outerShdw blurRad="57150" rotWithShape="0" algn="bl" dir="5400000" dist="19050">
              <a:srgbClr val="000000">
                <a:alpha val="49800"/>
              </a:srgbClr>
            </a:outerShdw>
          </a:effectLst>
        </p:spPr>
      </p:pic>
      <p:sp>
        <p:nvSpPr>
          <p:cNvPr id="3248" name="Google Shape;3248;p217"/>
          <p:cNvSpPr txBox="1"/>
          <p:nvPr/>
        </p:nvSpPr>
        <p:spPr>
          <a:xfrm>
            <a:off x="866100" y="2848450"/>
            <a:ext cx="6673200" cy="1010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400"/>
              </a:spcBef>
              <a:spcAft>
                <a:spcPts val="0"/>
              </a:spcAft>
              <a:buClr>
                <a:srgbClr val="000000"/>
              </a:buClr>
              <a:buSzPts val="1400"/>
              <a:buFont typeface="Arial"/>
              <a:buNone/>
            </a:pPr>
            <a:r>
              <a:rPr b="0" i="0" lang="en" sz="1400" u="none" cap="none" strike="noStrike">
                <a:solidFill>
                  <a:srgbClr val="333333"/>
                </a:solidFill>
                <a:highlight>
                  <a:srgbClr val="FFFFFF"/>
                </a:highlight>
                <a:latin typeface="Arial"/>
                <a:ea typeface="Arial"/>
                <a:cs typeface="Arial"/>
                <a:sym typeface="Arial"/>
              </a:rPr>
              <a:t>Higher lithium concentrations were associated with</a:t>
            </a:r>
            <a:endParaRPr b="0" i="0" sz="1400" u="none" cap="none" strike="noStrike">
              <a:solidFill>
                <a:srgbClr val="333333"/>
              </a:solidFill>
              <a:highlight>
                <a:srgbClr val="FFFFFF"/>
              </a:highlight>
              <a:latin typeface="Arial"/>
              <a:ea typeface="Arial"/>
              <a:cs typeface="Arial"/>
              <a:sym typeface="Arial"/>
            </a:endParaRPr>
          </a:p>
          <a:p>
            <a:pPr indent="-317500" lvl="0" marL="457200" marR="0" rtl="0" algn="l">
              <a:lnSpc>
                <a:spcPct val="100000"/>
              </a:lnSpc>
              <a:spcBef>
                <a:spcPts val="1400"/>
              </a:spcBef>
              <a:spcAft>
                <a:spcPts val="0"/>
              </a:spcAft>
              <a:buClr>
                <a:srgbClr val="333333"/>
              </a:buClr>
              <a:buSzPts val="1400"/>
              <a:buFont typeface="Arial"/>
              <a:buChar char="●"/>
            </a:pPr>
            <a:r>
              <a:rPr b="0" i="0" lang="en" sz="1400" u="none" cap="none" strike="noStrike">
                <a:solidFill>
                  <a:srgbClr val="333333"/>
                </a:solidFill>
                <a:highlight>
                  <a:srgbClr val="FFFFFF"/>
                </a:highlight>
                <a:latin typeface="Arial"/>
                <a:ea typeface="Arial"/>
                <a:cs typeface="Arial"/>
                <a:sym typeface="Arial"/>
              </a:rPr>
              <a:t>reduced suicide rates </a:t>
            </a:r>
            <a:endParaRPr b="0" i="0" sz="1400" u="none" cap="none" strike="noStrike">
              <a:solidFill>
                <a:srgbClr val="333333"/>
              </a:solidFill>
              <a:highlight>
                <a:srgbClr val="FFFFFF"/>
              </a:highlight>
              <a:latin typeface="Arial"/>
              <a:ea typeface="Arial"/>
              <a:cs typeface="Arial"/>
              <a:sym typeface="Arial"/>
            </a:endParaRPr>
          </a:p>
          <a:p>
            <a:pPr indent="-228600" lvl="0" marL="457200" marR="0" rtl="0" algn="l">
              <a:lnSpc>
                <a:spcPct val="100000"/>
              </a:lnSpc>
              <a:spcBef>
                <a:spcPts val="0"/>
              </a:spcBef>
              <a:spcAft>
                <a:spcPts val="0"/>
              </a:spcAft>
              <a:buClr>
                <a:srgbClr val="333333"/>
              </a:buClr>
              <a:buSzPts val="1400"/>
              <a:buFont typeface="Arial"/>
              <a:buNone/>
            </a:pPr>
            <a:r>
              <a:t/>
            </a:r>
            <a:endParaRPr b="0" i="0" sz="1400" u="none" cap="none" strike="noStrike">
              <a:solidFill>
                <a:srgbClr val="333333"/>
              </a:solidFill>
              <a:highlight>
                <a:srgbClr val="FFFFFF"/>
              </a:highlight>
              <a:latin typeface="Arial"/>
              <a:ea typeface="Arial"/>
              <a:cs typeface="Arial"/>
              <a:sym typeface="Arial"/>
            </a:endParaRPr>
          </a:p>
        </p:txBody>
      </p:sp>
      <p:sp>
        <p:nvSpPr>
          <p:cNvPr id="3249" name="Google Shape;3249;p217"/>
          <p:cNvSpPr/>
          <p:nvPr/>
        </p:nvSpPr>
        <p:spPr>
          <a:xfrm>
            <a:off x="0"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0" name="Google Shape;3250;p217"/>
          <p:cNvSpPr txBox="1"/>
          <p:nvPr/>
        </p:nvSpPr>
        <p:spPr>
          <a:xfrm>
            <a:off x="901225" y="51425"/>
            <a:ext cx="6339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rgbClr val="000000"/>
              </a:buClr>
              <a:buSzPts val="2400"/>
              <a:buFont typeface="Arial"/>
              <a:buNone/>
            </a:pPr>
            <a:r>
              <a:rPr b="1" i="0" lang="en" sz="2400" u="none" cap="none" strike="noStrike">
                <a:solidFill>
                  <a:schemeClr val="lt1"/>
                </a:solidFill>
                <a:latin typeface="Arial"/>
                <a:ea typeface="Arial"/>
                <a:cs typeface="Arial"/>
                <a:sym typeface="Arial"/>
              </a:rPr>
              <a:t>Lithium in drinking water</a:t>
            </a:r>
            <a:endParaRPr b="0" i="0" sz="2400" u="none" cap="none" strike="noStrike">
              <a:solidFill>
                <a:schemeClr val="lt1"/>
              </a:solidFill>
              <a:latin typeface="Arial"/>
              <a:ea typeface="Arial"/>
              <a:cs typeface="Arial"/>
              <a:sym typeface="Arial"/>
            </a:endParaRPr>
          </a:p>
        </p:txBody>
      </p:sp>
      <p:pic>
        <p:nvPicPr>
          <p:cNvPr id="3251" name="Google Shape;3251;p217"/>
          <p:cNvPicPr preferRelativeResize="0"/>
          <p:nvPr/>
        </p:nvPicPr>
        <p:blipFill rotWithShape="1">
          <a:blip r:embed="rId4">
            <a:alphaModFix/>
          </a:blip>
          <a:srcRect b="0" l="0" r="0" t="0"/>
          <a:stretch/>
        </p:blipFill>
        <p:spPr>
          <a:xfrm>
            <a:off x="6365300" y="1014875"/>
            <a:ext cx="1975400" cy="2507225"/>
          </a:xfrm>
          <a:prstGeom prst="rect">
            <a:avLst/>
          </a:prstGeom>
          <a:noFill/>
          <a:ln>
            <a:noFill/>
          </a:ln>
        </p:spPr>
      </p:pic>
    </p:spTree>
  </p:cSld>
  <p:clrMapOvr>
    <a:masterClrMapping/>
  </p:clrMapOvr>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5" name="Shape 3255"/>
        <p:cNvGrpSpPr/>
        <p:nvPr/>
      </p:nvGrpSpPr>
      <p:grpSpPr>
        <a:xfrm>
          <a:off x="0" y="0"/>
          <a:ext cx="0" cy="0"/>
          <a:chOff x="0" y="0"/>
          <a:chExt cx="0" cy="0"/>
        </a:xfrm>
      </p:grpSpPr>
      <p:pic>
        <p:nvPicPr>
          <p:cNvPr id="3256" name="Google Shape;3256;p218"/>
          <p:cNvPicPr preferRelativeResize="0"/>
          <p:nvPr/>
        </p:nvPicPr>
        <p:blipFill rotWithShape="1">
          <a:blip r:embed="rId3">
            <a:alphaModFix/>
          </a:blip>
          <a:srcRect b="23500" l="0" r="0" t="0"/>
          <a:stretch/>
        </p:blipFill>
        <p:spPr>
          <a:xfrm>
            <a:off x="853775" y="1014875"/>
            <a:ext cx="4360976" cy="1680375"/>
          </a:xfrm>
          <a:prstGeom prst="rect">
            <a:avLst/>
          </a:prstGeom>
          <a:noFill/>
          <a:ln>
            <a:noFill/>
          </a:ln>
          <a:effectLst>
            <a:outerShdw blurRad="57150" rotWithShape="0" algn="bl" dir="5400000" dist="19050">
              <a:srgbClr val="000000">
                <a:alpha val="49800"/>
              </a:srgbClr>
            </a:outerShdw>
          </a:effectLst>
        </p:spPr>
      </p:pic>
      <p:sp>
        <p:nvSpPr>
          <p:cNvPr id="3257" name="Google Shape;3257;p218"/>
          <p:cNvSpPr txBox="1"/>
          <p:nvPr/>
        </p:nvSpPr>
        <p:spPr>
          <a:xfrm>
            <a:off x="866100" y="2848450"/>
            <a:ext cx="6673200" cy="1226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400"/>
              </a:spcBef>
              <a:spcAft>
                <a:spcPts val="0"/>
              </a:spcAft>
              <a:buClr>
                <a:srgbClr val="000000"/>
              </a:buClr>
              <a:buSzPts val="1400"/>
              <a:buFont typeface="Arial"/>
              <a:buNone/>
            </a:pPr>
            <a:r>
              <a:rPr b="0" i="0" lang="en" sz="1400" u="none" cap="none" strike="noStrike">
                <a:solidFill>
                  <a:srgbClr val="333333"/>
                </a:solidFill>
                <a:highlight>
                  <a:srgbClr val="FFFFFF"/>
                </a:highlight>
                <a:latin typeface="Arial"/>
                <a:ea typeface="Arial"/>
                <a:cs typeface="Arial"/>
                <a:sym typeface="Arial"/>
              </a:rPr>
              <a:t>Higher lithium concentrations were associated with</a:t>
            </a:r>
            <a:endParaRPr b="0" i="0" sz="1400" u="none" cap="none" strike="noStrike">
              <a:solidFill>
                <a:srgbClr val="333333"/>
              </a:solidFill>
              <a:highlight>
                <a:srgbClr val="FFFFFF"/>
              </a:highlight>
              <a:latin typeface="Arial"/>
              <a:ea typeface="Arial"/>
              <a:cs typeface="Arial"/>
              <a:sym typeface="Arial"/>
            </a:endParaRPr>
          </a:p>
          <a:p>
            <a:pPr indent="-317500" lvl="0" marL="457200" marR="0" rtl="0" algn="l">
              <a:lnSpc>
                <a:spcPct val="100000"/>
              </a:lnSpc>
              <a:spcBef>
                <a:spcPts val="1400"/>
              </a:spcBef>
              <a:spcAft>
                <a:spcPts val="0"/>
              </a:spcAft>
              <a:buClr>
                <a:srgbClr val="333333"/>
              </a:buClr>
              <a:buSzPts val="1400"/>
              <a:buFont typeface="Arial"/>
              <a:buChar char="●"/>
            </a:pPr>
            <a:r>
              <a:rPr b="0" i="0" lang="en" sz="1400" u="none" cap="none" strike="noStrike">
                <a:solidFill>
                  <a:srgbClr val="333333"/>
                </a:solidFill>
                <a:highlight>
                  <a:srgbClr val="FFFFFF"/>
                </a:highlight>
                <a:latin typeface="Arial"/>
                <a:ea typeface="Arial"/>
                <a:cs typeface="Arial"/>
                <a:sym typeface="Arial"/>
              </a:rPr>
              <a:t>reduced suicide rates </a:t>
            </a:r>
            <a:endParaRPr b="0" i="0" sz="1400" u="none" cap="none" strike="noStrike">
              <a:solidFill>
                <a:srgbClr val="333333"/>
              </a:solidFill>
              <a:highlight>
                <a:srgbClr val="FFFFFF"/>
              </a:highlight>
              <a:latin typeface="Arial"/>
              <a:ea typeface="Arial"/>
              <a:cs typeface="Arial"/>
              <a:sym typeface="Arial"/>
            </a:endParaRPr>
          </a:p>
          <a:p>
            <a:pPr indent="-317500" lvl="0" marL="457200" marR="0" rtl="0" algn="l">
              <a:lnSpc>
                <a:spcPct val="100000"/>
              </a:lnSpc>
              <a:spcBef>
                <a:spcPts val="0"/>
              </a:spcBef>
              <a:spcAft>
                <a:spcPts val="0"/>
              </a:spcAft>
              <a:buClr>
                <a:srgbClr val="333333"/>
              </a:buClr>
              <a:buSzPts val="1400"/>
              <a:buFont typeface="Arial"/>
              <a:buChar char="●"/>
            </a:pPr>
            <a:r>
              <a:rPr b="0" i="0" lang="en" sz="1400" u="none" cap="none" strike="noStrike">
                <a:solidFill>
                  <a:srgbClr val="333333"/>
                </a:solidFill>
                <a:highlight>
                  <a:srgbClr val="FFFFFF"/>
                </a:highlight>
                <a:latin typeface="Arial"/>
                <a:ea typeface="Arial"/>
                <a:cs typeface="Arial"/>
                <a:sym typeface="Arial"/>
              </a:rPr>
              <a:t>reduced hospital admissions</a:t>
            </a:r>
            <a:endParaRPr b="0" i="0" sz="1400" u="none" cap="none" strike="noStrike">
              <a:solidFill>
                <a:srgbClr val="333333"/>
              </a:solidFill>
              <a:highlight>
                <a:srgbClr val="FFFFFF"/>
              </a:highlight>
              <a:latin typeface="Arial"/>
              <a:ea typeface="Arial"/>
              <a:cs typeface="Arial"/>
              <a:sym typeface="Arial"/>
            </a:endParaRPr>
          </a:p>
          <a:p>
            <a:pPr indent="-228600" lvl="0" marL="457200" marR="0" rtl="0" algn="l">
              <a:lnSpc>
                <a:spcPct val="100000"/>
              </a:lnSpc>
              <a:spcBef>
                <a:spcPts val="0"/>
              </a:spcBef>
              <a:spcAft>
                <a:spcPts val="0"/>
              </a:spcAft>
              <a:buClr>
                <a:srgbClr val="333333"/>
              </a:buClr>
              <a:buSzPts val="1400"/>
              <a:buFont typeface="Arial"/>
              <a:buNone/>
            </a:pPr>
            <a:r>
              <a:t/>
            </a:r>
            <a:endParaRPr b="0" i="0" sz="1400" u="none" cap="none" strike="noStrike">
              <a:solidFill>
                <a:srgbClr val="333333"/>
              </a:solidFill>
              <a:highlight>
                <a:srgbClr val="FFFFFF"/>
              </a:highlight>
              <a:latin typeface="Arial"/>
              <a:ea typeface="Arial"/>
              <a:cs typeface="Arial"/>
              <a:sym typeface="Arial"/>
            </a:endParaRPr>
          </a:p>
        </p:txBody>
      </p:sp>
      <p:sp>
        <p:nvSpPr>
          <p:cNvPr id="3258" name="Google Shape;3258;p218"/>
          <p:cNvSpPr/>
          <p:nvPr/>
        </p:nvSpPr>
        <p:spPr>
          <a:xfrm>
            <a:off x="0"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9" name="Google Shape;3259;p218"/>
          <p:cNvSpPr txBox="1"/>
          <p:nvPr/>
        </p:nvSpPr>
        <p:spPr>
          <a:xfrm>
            <a:off x="901225" y="51425"/>
            <a:ext cx="6339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rgbClr val="000000"/>
              </a:buClr>
              <a:buSzPts val="2400"/>
              <a:buFont typeface="Arial"/>
              <a:buNone/>
            </a:pPr>
            <a:r>
              <a:rPr b="1" i="0" lang="en" sz="2400" u="none" cap="none" strike="noStrike">
                <a:solidFill>
                  <a:schemeClr val="lt1"/>
                </a:solidFill>
                <a:latin typeface="Arial"/>
                <a:ea typeface="Arial"/>
                <a:cs typeface="Arial"/>
                <a:sym typeface="Arial"/>
              </a:rPr>
              <a:t>Lithium in drinking water</a:t>
            </a:r>
            <a:endParaRPr b="0" i="0" sz="2400" u="none" cap="none" strike="noStrike">
              <a:solidFill>
                <a:schemeClr val="lt1"/>
              </a:solidFill>
              <a:latin typeface="Arial"/>
              <a:ea typeface="Arial"/>
              <a:cs typeface="Arial"/>
              <a:sym typeface="Arial"/>
            </a:endParaRPr>
          </a:p>
        </p:txBody>
      </p:sp>
      <p:pic>
        <p:nvPicPr>
          <p:cNvPr id="3260" name="Google Shape;3260;p218"/>
          <p:cNvPicPr preferRelativeResize="0"/>
          <p:nvPr/>
        </p:nvPicPr>
        <p:blipFill rotWithShape="1">
          <a:blip r:embed="rId4">
            <a:alphaModFix/>
          </a:blip>
          <a:srcRect b="0" l="0" r="0" t="0"/>
          <a:stretch/>
        </p:blipFill>
        <p:spPr>
          <a:xfrm>
            <a:off x="6365300" y="1014875"/>
            <a:ext cx="1975400" cy="2507225"/>
          </a:xfrm>
          <a:prstGeom prst="rect">
            <a:avLst/>
          </a:prstGeom>
          <a:noFill/>
          <a:ln>
            <a:noFill/>
          </a:ln>
        </p:spPr>
      </p:pic>
    </p:spTree>
  </p:cSld>
  <p:clrMapOvr>
    <a:masterClrMapping/>
  </p:clrMapOvr>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4" name="Shape 3264"/>
        <p:cNvGrpSpPr/>
        <p:nvPr/>
      </p:nvGrpSpPr>
      <p:grpSpPr>
        <a:xfrm>
          <a:off x="0" y="0"/>
          <a:ext cx="0" cy="0"/>
          <a:chOff x="0" y="0"/>
          <a:chExt cx="0" cy="0"/>
        </a:xfrm>
      </p:grpSpPr>
      <p:pic>
        <p:nvPicPr>
          <p:cNvPr id="3265" name="Google Shape;3265;p219"/>
          <p:cNvPicPr preferRelativeResize="0"/>
          <p:nvPr/>
        </p:nvPicPr>
        <p:blipFill rotWithShape="1">
          <a:blip r:embed="rId3">
            <a:alphaModFix/>
          </a:blip>
          <a:srcRect b="23500" l="0" r="0" t="0"/>
          <a:stretch/>
        </p:blipFill>
        <p:spPr>
          <a:xfrm>
            <a:off x="853775" y="1014875"/>
            <a:ext cx="4360976" cy="1680375"/>
          </a:xfrm>
          <a:prstGeom prst="rect">
            <a:avLst/>
          </a:prstGeom>
          <a:noFill/>
          <a:ln>
            <a:noFill/>
          </a:ln>
          <a:effectLst>
            <a:outerShdw blurRad="57150" rotWithShape="0" algn="bl" dir="5400000" dist="19050">
              <a:srgbClr val="000000">
                <a:alpha val="49800"/>
              </a:srgbClr>
            </a:outerShdw>
          </a:effectLst>
        </p:spPr>
      </p:pic>
      <p:sp>
        <p:nvSpPr>
          <p:cNvPr id="3266" name="Google Shape;3266;p219"/>
          <p:cNvSpPr txBox="1"/>
          <p:nvPr/>
        </p:nvSpPr>
        <p:spPr>
          <a:xfrm>
            <a:off x="866100" y="2848450"/>
            <a:ext cx="6673200" cy="1226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400"/>
              </a:spcBef>
              <a:spcAft>
                <a:spcPts val="0"/>
              </a:spcAft>
              <a:buClr>
                <a:srgbClr val="000000"/>
              </a:buClr>
              <a:buSzPts val="1400"/>
              <a:buFont typeface="Arial"/>
              <a:buNone/>
            </a:pPr>
            <a:r>
              <a:rPr b="0" i="0" lang="en" sz="1400" u="none" cap="none" strike="noStrike">
                <a:solidFill>
                  <a:srgbClr val="333333"/>
                </a:solidFill>
                <a:highlight>
                  <a:srgbClr val="FFFFFF"/>
                </a:highlight>
                <a:latin typeface="Arial"/>
                <a:ea typeface="Arial"/>
                <a:cs typeface="Arial"/>
                <a:sym typeface="Arial"/>
              </a:rPr>
              <a:t>Higher lithium concentrations were associated with</a:t>
            </a:r>
            <a:endParaRPr b="0" i="0" sz="1400" u="none" cap="none" strike="noStrike">
              <a:solidFill>
                <a:srgbClr val="333333"/>
              </a:solidFill>
              <a:highlight>
                <a:srgbClr val="FFFFFF"/>
              </a:highlight>
              <a:latin typeface="Arial"/>
              <a:ea typeface="Arial"/>
              <a:cs typeface="Arial"/>
              <a:sym typeface="Arial"/>
            </a:endParaRPr>
          </a:p>
          <a:p>
            <a:pPr indent="-317500" lvl="0" marL="457200" marR="0" rtl="0" algn="l">
              <a:lnSpc>
                <a:spcPct val="100000"/>
              </a:lnSpc>
              <a:spcBef>
                <a:spcPts val="1400"/>
              </a:spcBef>
              <a:spcAft>
                <a:spcPts val="0"/>
              </a:spcAft>
              <a:buClr>
                <a:srgbClr val="333333"/>
              </a:buClr>
              <a:buSzPts val="1400"/>
              <a:buFont typeface="Arial"/>
              <a:buChar char="●"/>
            </a:pPr>
            <a:r>
              <a:rPr b="0" i="0" lang="en" sz="1400" u="none" cap="none" strike="noStrike">
                <a:solidFill>
                  <a:srgbClr val="333333"/>
                </a:solidFill>
                <a:highlight>
                  <a:srgbClr val="FFFFFF"/>
                </a:highlight>
                <a:latin typeface="Arial"/>
                <a:ea typeface="Arial"/>
                <a:cs typeface="Arial"/>
                <a:sym typeface="Arial"/>
              </a:rPr>
              <a:t>reduced suicide rates </a:t>
            </a:r>
            <a:endParaRPr b="0" i="0" sz="1400" u="none" cap="none" strike="noStrike">
              <a:solidFill>
                <a:srgbClr val="333333"/>
              </a:solidFill>
              <a:highlight>
                <a:srgbClr val="FFFFFF"/>
              </a:highlight>
              <a:latin typeface="Arial"/>
              <a:ea typeface="Arial"/>
              <a:cs typeface="Arial"/>
              <a:sym typeface="Arial"/>
            </a:endParaRPr>
          </a:p>
          <a:p>
            <a:pPr indent="-317500" lvl="0" marL="457200" marR="0" rtl="0" algn="l">
              <a:lnSpc>
                <a:spcPct val="100000"/>
              </a:lnSpc>
              <a:spcBef>
                <a:spcPts val="0"/>
              </a:spcBef>
              <a:spcAft>
                <a:spcPts val="0"/>
              </a:spcAft>
              <a:buClr>
                <a:srgbClr val="333333"/>
              </a:buClr>
              <a:buSzPts val="1400"/>
              <a:buFont typeface="Arial"/>
              <a:buChar char="●"/>
            </a:pPr>
            <a:r>
              <a:rPr b="0" i="0" lang="en" sz="1400" u="none" cap="none" strike="noStrike">
                <a:solidFill>
                  <a:srgbClr val="333333"/>
                </a:solidFill>
                <a:highlight>
                  <a:srgbClr val="FFFFFF"/>
                </a:highlight>
                <a:latin typeface="Arial"/>
                <a:ea typeface="Arial"/>
                <a:cs typeface="Arial"/>
                <a:sym typeface="Arial"/>
              </a:rPr>
              <a:t>reduced hospital admissions</a:t>
            </a:r>
            <a:endParaRPr b="0" i="0" sz="1400" u="none" cap="none" strike="noStrike">
              <a:solidFill>
                <a:srgbClr val="333333"/>
              </a:solidFill>
              <a:highlight>
                <a:srgbClr val="FFFFFF"/>
              </a:highlight>
              <a:latin typeface="Arial"/>
              <a:ea typeface="Arial"/>
              <a:cs typeface="Arial"/>
              <a:sym typeface="Arial"/>
            </a:endParaRPr>
          </a:p>
          <a:p>
            <a:pPr indent="-317500" lvl="0" marL="457200" marR="0" rtl="0" algn="l">
              <a:lnSpc>
                <a:spcPct val="100000"/>
              </a:lnSpc>
              <a:spcBef>
                <a:spcPts val="0"/>
              </a:spcBef>
              <a:spcAft>
                <a:spcPts val="0"/>
              </a:spcAft>
              <a:buClr>
                <a:srgbClr val="333333"/>
              </a:buClr>
              <a:buSzPts val="1400"/>
              <a:buFont typeface="Arial"/>
              <a:buChar char="●"/>
            </a:pPr>
            <a:r>
              <a:rPr b="0" i="0" lang="en" sz="1400" u="none" cap="none" strike="noStrike">
                <a:solidFill>
                  <a:srgbClr val="333333"/>
                </a:solidFill>
                <a:highlight>
                  <a:srgbClr val="FFFFFF"/>
                </a:highlight>
                <a:latin typeface="Arial"/>
                <a:ea typeface="Arial"/>
                <a:cs typeface="Arial"/>
                <a:sym typeface="Arial"/>
              </a:rPr>
              <a:t>reduced homicide rates</a:t>
            </a:r>
            <a:endParaRPr b="0" i="0" sz="1400" u="none" cap="none" strike="noStrike">
              <a:solidFill>
                <a:srgbClr val="333333"/>
              </a:solidFill>
              <a:highlight>
                <a:srgbClr val="FFFFFF"/>
              </a:highlight>
              <a:latin typeface="Arial"/>
              <a:ea typeface="Arial"/>
              <a:cs typeface="Arial"/>
              <a:sym typeface="Arial"/>
            </a:endParaRPr>
          </a:p>
        </p:txBody>
      </p:sp>
      <p:sp>
        <p:nvSpPr>
          <p:cNvPr id="3267" name="Google Shape;3267;p219"/>
          <p:cNvSpPr/>
          <p:nvPr/>
        </p:nvSpPr>
        <p:spPr>
          <a:xfrm>
            <a:off x="0"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8" name="Google Shape;3268;p219"/>
          <p:cNvSpPr txBox="1"/>
          <p:nvPr/>
        </p:nvSpPr>
        <p:spPr>
          <a:xfrm>
            <a:off x="901225" y="51425"/>
            <a:ext cx="6339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rgbClr val="000000"/>
              </a:buClr>
              <a:buSzPts val="2400"/>
              <a:buFont typeface="Arial"/>
              <a:buNone/>
            </a:pPr>
            <a:r>
              <a:rPr b="1" i="0" lang="en" sz="2400" u="none" cap="none" strike="noStrike">
                <a:solidFill>
                  <a:schemeClr val="lt1"/>
                </a:solidFill>
                <a:latin typeface="Arial"/>
                <a:ea typeface="Arial"/>
                <a:cs typeface="Arial"/>
                <a:sym typeface="Arial"/>
              </a:rPr>
              <a:t>Lithium in drinking water</a:t>
            </a:r>
            <a:endParaRPr b="0" i="0" sz="2400" u="none" cap="none" strike="noStrike">
              <a:solidFill>
                <a:schemeClr val="lt1"/>
              </a:solidFill>
              <a:latin typeface="Arial"/>
              <a:ea typeface="Arial"/>
              <a:cs typeface="Arial"/>
              <a:sym typeface="Arial"/>
            </a:endParaRPr>
          </a:p>
        </p:txBody>
      </p:sp>
      <p:pic>
        <p:nvPicPr>
          <p:cNvPr id="3269" name="Google Shape;3269;p219"/>
          <p:cNvPicPr preferRelativeResize="0"/>
          <p:nvPr/>
        </p:nvPicPr>
        <p:blipFill rotWithShape="1">
          <a:blip r:embed="rId4">
            <a:alphaModFix/>
          </a:blip>
          <a:srcRect b="0" l="0" r="0" t="0"/>
          <a:stretch/>
        </p:blipFill>
        <p:spPr>
          <a:xfrm>
            <a:off x="6365300" y="1014875"/>
            <a:ext cx="1975400" cy="2507225"/>
          </a:xfrm>
          <a:prstGeom prst="rect">
            <a:avLst/>
          </a:prstGeom>
          <a:noFill/>
          <a:ln>
            <a:noFill/>
          </a:ln>
        </p:spPr>
      </p:pic>
    </p:spTree>
  </p:cSld>
  <p:clrMapOvr>
    <a:masterClrMapping/>
  </p:clrMapOvr>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3" name="Shape 3273"/>
        <p:cNvGrpSpPr/>
        <p:nvPr/>
      </p:nvGrpSpPr>
      <p:grpSpPr>
        <a:xfrm>
          <a:off x="0" y="0"/>
          <a:ext cx="0" cy="0"/>
          <a:chOff x="0" y="0"/>
          <a:chExt cx="0" cy="0"/>
        </a:xfrm>
      </p:grpSpPr>
      <p:sp>
        <p:nvSpPr>
          <p:cNvPr id="3274" name="Google Shape;3274;p220"/>
          <p:cNvSpPr txBox="1"/>
          <p:nvPr/>
        </p:nvSpPr>
        <p:spPr>
          <a:xfrm>
            <a:off x="866100" y="2848450"/>
            <a:ext cx="6673200" cy="1441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400"/>
              </a:spcBef>
              <a:spcAft>
                <a:spcPts val="0"/>
              </a:spcAft>
              <a:buClr>
                <a:srgbClr val="000000"/>
              </a:buClr>
              <a:buSzPts val="1400"/>
              <a:buFont typeface="Arial"/>
              <a:buNone/>
            </a:pPr>
            <a:r>
              <a:rPr b="0" i="0" lang="en" sz="1400" u="none" cap="none" strike="noStrike">
                <a:solidFill>
                  <a:srgbClr val="333333"/>
                </a:solidFill>
                <a:highlight>
                  <a:srgbClr val="FFFFFF"/>
                </a:highlight>
                <a:latin typeface="Arial"/>
                <a:ea typeface="Arial"/>
                <a:cs typeface="Arial"/>
                <a:sym typeface="Arial"/>
              </a:rPr>
              <a:t>Higher lithium concentrations were associated with</a:t>
            </a:r>
            <a:endParaRPr b="0" i="0" sz="1400" u="none" cap="none" strike="noStrike">
              <a:solidFill>
                <a:srgbClr val="333333"/>
              </a:solidFill>
              <a:highlight>
                <a:srgbClr val="FFFFFF"/>
              </a:highlight>
              <a:latin typeface="Arial"/>
              <a:ea typeface="Arial"/>
              <a:cs typeface="Arial"/>
              <a:sym typeface="Arial"/>
            </a:endParaRPr>
          </a:p>
          <a:p>
            <a:pPr indent="-317500" lvl="0" marL="457200" marR="0" rtl="0" algn="l">
              <a:lnSpc>
                <a:spcPct val="100000"/>
              </a:lnSpc>
              <a:spcBef>
                <a:spcPts val="1400"/>
              </a:spcBef>
              <a:spcAft>
                <a:spcPts val="0"/>
              </a:spcAft>
              <a:buClr>
                <a:srgbClr val="333333"/>
              </a:buClr>
              <a:buSzPts val="1400"/>
              <a:buFont typeface="Arial"/>
              <a:buChar char="●"/>
            </a:pPr>
            <a:r>
              <a:rPr b="0" i="0" lang="en" sz="1400" u="none" cap="none" strike="noStrike">
                <a:solidFill>
                  <a:srgbClr val="333333"/>
                </a:solidFill>
                <a:highlight>
                  <a:srgbClr val="FFFFFF"/>
                </a:highlight>
                <a:latin typeface="Arial"/>
                <a:ea typeface="Arial"/>
                <a:cs typeface="Arial"/>
                <a:sym typeface="Arial"/>
              </a:rPr>
              <a:t>reduced suicide rates </a:t>
            </a:r>
            <a:endParaRPr b="0" i="0" sz="1400" u="none" cap="none" strike="noStrike">
              <a:solidFill>
                <a:srgbClr val="333333"/>
              </a:solidFill>
              <a:highlight>
                <a:srgbClr val="FFFFFF"/>
              </a:highlight>
              <a:latin typeface="Arial"/>
              <a:ea typeface="Arial"/>
              <a:cs typeface="Arial"/>
              <a:sym typeface="Arial"/>
            </a:endParaRPr>
          </a:p>
          <a:p>
            <a:pPr indent="-317500" lvl="0" marL="457200" marR="0" rtl="0" algn="l">
              <a:lnSpc>
                <a:spcPct val="100000"/>
              </a:lnSpc>
              <a:spcBef>
                <a:spcPts val="0"/>
              </a:spcBef>
              <a:spcAft>
                <a:spcPts val="0"/>
              </a:spcAft>
              <a:buClr>
                <a:srgbClr val="333333"/>
              </a:buClr>
              <a:buSzPts val="1400"/>
              <a:buFont typeface="Arial"/>
              <a:buChar char="●"/>
            </a:pPr>
            <a:r>
              <a:rPr b="0" i="0" lang="en" sz="1400" u="none" cap="none" strike="noStrike">
                <a:solidFill>
                  <a:srgbClr val="333333"/>
                </a:solidFill>
                <a:highlight>
                  <a:srgbClr val="FFFFFF"/>
                </a:highlight>
                <a:latin typeface="Arial"/>
                <a:ea typeface="Arial"/>
                <a:cs typeface="Arial"/>
                <a:sym typeface="Arial"/>
              </a:rPr>
              <a:t>reduced hospital admissions</a:t>
            </a:r>
            <a:endParaRPr b="0" i="0" sz="1400" u="none" cap="none" strike="noStrike">
              <a:solidFill>
                <a:srgbClr val="333333"/>
              </a:solidFill>
              <a:highlight>
                <a:srgbClr val="FFFFFF"/>
              </a:highlight>
              <a:latin typeface="Arial"/>
              <a:ea typeface="Arial"/>
              <a:cs typeface="Arial"/>
              <a:sym typeface="Arial"/>
            </a:endParaRPr>
          </a:p>
          <a:p>
            <a:pPr indent="-317500" lvl="0" marL="457200" marR="0" rtl="0" algn="l">
              <a:lnSpc>
                <a:spcPct val="100000"/>
              </a:lnSpc>
              <a:spcBef>
                <a:spcPts val="0"/>
              </a:spcBef>
              <a:spcAft>
                <a:spcPts val="0"/>
              </a:spcAft>
              <a:buClr>
                <a:srgbClr val="333333"/>
              </a:buClr>
              <a:buSzPts val="1400"/>
              <a:buFont typeface="Arial"/>
              <a:buChar char="●"/>
            </a:pPr>
            <a:r>
              <a:rPr b="0" i="0" lang="en" sz="1400" u="none" cap="none" strike="noStrike">
                <a:solidFill>
                  <a:srgbClr val="333333"/>
                </a:solidFill>
                <a:highlight>
                  <a:srgbClr val="FFFFFF"/>
                </a:highlight>
                <a:latin typeface="Arial"/>
                <a:ea typeface="Arial"/>
                <a:cs typeface="Arial"/>
                <a:sym typeface="Arial"/>
              </a:rPr>
              <a:t>reduced homicide rates</a:t>
            </a:r>
            <a:endParaRPr/>
          </a:p>
          <a:p>
            <a:pPr indent="-317500" lvl="0" marL="457200" marR="0" rtl="0" algn="l">
              <a:lnSpc>
                <a:spcPct val="100000"/>
              </a:lnSpc>
              <a:spcBef>
                <a:spcPts val="0"/>
              </a:spcBef>
              <a:spcAft>
                <a:spcPts val="0"/>
              </a:spcAft>
              <a:buClr>
                <a:srgbClr val="333333"/>
              </a:buClr>
              <a:buSzPts val="1400"/>
              <a:buFont typeface="Arial"/>
              <a:buChar char="●"/>
            </a:pPr>
            <a:r>
              <a:rPr b="0" i="0" lang="en" sz="1400" u="none" cap="none" strike="noStrike">
                <a:solidFill>
                  <a:srgbClr val="333333"/>
                </a:solidFill>
                <a:highlight>
                  <a:srgbClr val="FFFFFF"/>
                </a:highlight>
                <a:latin typeface="Arial"/>
                <a:ea typeface="Arial"/>
                <a:cs typeface="Arial"/>
                <a:sym typeface="Arial"/>
              </a:rPr>
              <a:t>reduced all-caused dementia</a:t>
            </a:r>
            <a:endParaRPr b="0" i="0" sz="1400" u="none" cap="none" strike="noStrike">
              <a:solidFill>
                <a:srgbClr val="333333"/>
              </a:solidFill>
              <a:highlight>
                <a:srgbClr val="FFFFFF"/>
              </a:highlight>
              <a:latin typeface="Arial"/>
              <a:ea typeface="Arial"/>
              <a:cs typeface="Arial"/>
              <a:sym typeface="Arial"/>
            </a:endParaRPr>
          </a:p>
        </p:txBody>
      </p:sp>
      <p:sp>
        <p:nvSpPr>
          <p:cNvPr id="3275" name="Google Shape;3275;p220"/>
          <p:cNvSpPr/>
          <p:nvPr/>
        </p:nvSpPr>
        <p:spPr>
          <a:xfrm>
            <a:off x="0"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6" name="Google Shape;3276;p220"/>
          <p:cNvSpPr txBox="1"/>
          <p:nvPr/>
        </p:nvSpPr>
        <p:spPr>
          <a:xfrm>
            <a:off x="901225" y="51425"/>
            <a:ext cx="6339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rgbClr val="000000"/>
              </a:buClr>
              <a:buSzPts val="2400"/>
              <a:buFont typeface="Arial"/>
              <a:buNone/>
            </a:pPr>
            <a:r>
              <a:rPr b="1" i="0" lang="en" sz="2400" u="none" cap="none" strike="noStrike">
                <a:solidFill>
                  <a:schemeClr val="lt1"/>
                </a:solidFill>
                <a:latin typeface="Arial"/>
                <a:ea typeface="Arial"/>
                <a:cs typeface="Arial"/>
                <a:sym typeface="Arial"/>
              </a:rPr>
              <a:t>Lithium in drinking water</a:t>
            </a:r>
            <a:endParaRPr b="0" i="0" sz="2400" u="none" cap="none" strike="noStrike">
              <a:solidFill>
                <a:schemeClr val="lt1"/>
              </a:solidFill>
              <a:latin typeface="Arial"/>
              <a:ea typeface="Arial"/>
              <a:cs typeface="Arial"/>
              <a:sym typeface="Arial"/>
            </a:endParaRPr>
          </a:p>
        </p:txBody>
      </p:sp>
      <p:pic>
        <p:nvPicPr>
          <p:cNvPr id="3277" name="Google Shape;3277;p220"/>
          <p:cNvPicPr preferRelativeResize="0"/>
          <p:nvPr/>
        </p:nvPicPr>
        <p:blipFill rotWithShape="1">
          <a:blip r:embed="rId3">
            <a:alphaModFix/>
          </a:blip>
          <a:srcRect b="0" l="0" r="0" t="0"/>
          <a:stretch/>
        </p:blipFill>
        <p:spPr>
          <a:xfrm>
            <a:off x="6365300" y="1014875"/>
            <a:ext cx="1975400" cy="2507225"/>
          </a:xfrm>
          <a:prstGeom prst="rect">
            <a:avLst/>
          </a:prstGeom>
          <a:noFill/>
          <a:ln>
            <a:noFill/>
          </a:ln>
        </p:spPr>
      </p:pic>
      <p:pic>
        <p:nvPicPr>
          <p:cNvPr id="3278" name="Google Shape;3278;p220"/>
          <p:cNvPicPr preferRelativeResize="0"/>
          <p:nvPr/>
        </p:nvPicPr>
        <p:blipFill rotWithShape="1">
          <a:blip r:embed="rId4">
            <a:alphaModFix/>
          </a:blip>
          <a:srcRect b="0" l="0" r="0" t="0"/>
          <a:stretch/>
        </p:blipFill>
        <p:spPr>
          <a:xfrm>
            <a:off x="901225" y="1076200"/>
            <a:ext cx="4491425" cy="1311650"/>
          </a:xfrm>
          <a:prstGeom prst="rect">
            <a:avLst/>
          </a:prstGeom>
          <a:noFill/>
          <a:ln>
            <a:noFill/>
          </a:ln>
          <a:effectLst>
            <a:outerShdw blurRad="57150" rotWithShape="0" algn="bl" dir="5400000" dist="19050">
              <a:srgbClr val="000000">
                <a:alpha val="49800"/>
              </a:srgbClr>
            </a:outerShdw>
          </a:effectLst>
        </p:spPr>
      </p:pic>
    </p:spTree>
  </p:cSld>
  <p:clrMapOvr>
    <a:masterClrMapping/>
  </p:clrMapOvr>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2" name="Shape 3282"/>
        <p:cNvGrpSpPr/>
        <p:nvPr/>
      </p:nvGrpSpPr>
      <p:grpSpPr>
        <a:xfrm>
          <a:off x="0" y="0"/>
          <a:ext cx="0" cy="0"/>
          <a:chOff x="0" y="0"/>
          <a:chExt cx="0" cy="0"/>
        </a:xfrm>
      </p:grpSpPr>
      <p:sp>
        <p:nvSpPr>
          <p:cNvPr id="3283" name="Google Shape;3283;p221"/>
          <p:cNvSpPr/>
          <p:nvPr/>
        </p:nvSpPr>
        <p:spPr>
          <a:xfrm>
            <a:off x="0" y="4743200"/>
            <a:ext cx="9144000" cy="4002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4" name="Google Shape;3284;p221"/>
          <p:cNvSpPr txBox="1"/>
          <p:nvPr/>
        </p:nvSpPr>
        <p:spPr>
          <a:xfrm>
            <a:off x="275075" y="4809398"/>
            <a:ext cx="8809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 sz="800" u="none" cap="none" strike="noStrike">
                <a:solidFill>
                  <a:schemeClr val="lt1"/>
                </a:solidFill>
                <a:latin typeface="Arial"/>
                <a:ea typeface="Arial"/>
                <a:cs typeface="Arial"/>
                <a:sym typeface="Arial"/>
              </a:rPr>
              <a:t>Bruce D. Lindsey, et al.  Lithium in groundwater used for drinking-water supply in the United States,Science of The Total Environment,Volume 767, 2021.</a:t>
            </a:r>
            <a:endParaRPr b="0" i="0" sz="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Arial"/>
              <a:ea typeface="Arial"/>
              <a:cs typeface="Arial"/>
              <a:sym typeface="Arial"/>
            </a:endParaRPr>
          </a:p>
        </p:txBody>
      </p:sp>
      <p:grpSp>
        <p:nvGrpSpPr>
          <p:cNvPr id="3285" name="Google Shape;3285;p221"/>
          <p:cNvGrpSpPr/>
          <p:nvPr/>
        </p:nvGrpSpPr>
        <p:grpSpPr>
          <a:xfrm>
            <a:off x="414825" y="126150"/>
            <a:ext cx="8597723" cy="4560750"/>
            <a:chOff x="414825" y="126150"/>
            <a:chExt cx="8597723" cy="4560750"/>
          </a:xfrm>
        </p:grpSpPr>
        <p:pic>
          <p:nvPicPr>
            <p:cNvPr id="3286" name="Google Shape;3286;p221"/>
            <p:cNvPicPr preferRelativeResize="0"/>
            <p:nvPr/>
          </p:nvPicPr>
          <p:blipFill rotWithShape="1">
            <a:blip r:embed="rId3">
              <a:alphaModFix/>
            </a:blip>
            <a:srcRect b="0" l="0" r="0" t="0"/>
            <a:stretch/>
          </p:blipFill>
          <p:spPr>
            <a:xfrm>
              <a:off x="414825" y="126150"/>
              <a:ext cx="6977820" cy="4438400"/>
            </a:xfrm>
            <a:prstGeom prst="rect">
              <a:avLst/>
            </a:prstGeom>
            <a:noFill/>
            <a:ln>
              <a:noFill/>
            </a:ln>
          </p:spPr>
        </p:pic>
        <p:grpSp>
          <p:nvGrpSpPr>
            <p:cNvPr id="3287" name="Google Shape;3287;p221"/>
            <p:cNvGrpSpPr/>
            <p:nvPr/>
          </p:nvGrpSpPr>
          <p:grpSpPr>
            <a:xfrm>
              <a:off x="5755400" y="1793250"/>
              <a:ext cx="3257148" cy="2893650"/>
              <a:chOff x="5755400" y="1793250"/>
              <a:chExt cx="3257148" cy="2893650"/>
            </a:xfrm>
          </p:grpSpPr>
          <p:pic>
            <p:nvPicPr>
              <p:cNvPr id="3288" name="Google Shape;3288;p221"/>
              <p:cNvPicPr preferRelativeResize="0"/>
              <p:nvPr/>
            </p:nvPicPr>
            <p:blipFill rotWithShape="1">
              <a:blip r:embed="rId4">
                <a:alphaModFix/>
              </a:blip>
              <a:srcRect b="0" l="0" r="0" t="0"/>
              <a:stretch/>
            </p:blipFill>
            <p:spPr>
              <a:xfrm>
                <a:off x="6915550" y="1793250"/>
                <a:ext cx="1914100" cy="1573350"/>
              </a:xfrm>
              <a:prstGeom prst="rect">
                <a:avLst/>
              </a:prstGeom>
              <a:noFill/>
              <a:ln>
                <a:noFill/>
              </a:ln>
            </p:spPr>
          </p:pic>
          <p:pic>
            <p:nvPicPr>
              <p:cNvPr id="3289" name="Google Shape;3289;p221"/>
              <p:cNvPicPr preferRelativeResize="0"/>
              <p:nvPr/>
            </p:nvPicPr>
            <p:blipFill rotWithShape="1">
              <a:blip r:embed="rId5">
                <a:alphaModFix/>
              </a:blip>
              <a:srcRect b="0" l="0" r="0" t="0"/>
              <a:stretch/>
            </p:blipFill>
            <p:spPr>
              <a:xfrm>
                <a:off x="6882748" y="3411200"/>
                <a:ext cx="2129800" cy="867500"/>
              </a:xfrm>
              <a:prstGeom prst="rect">
                <a:avLst/>
              </a:prstGeom>
              <a:noFill/>
              <a:ln>
                <a:noFill/>
              </a:ln>
            </p:spPr>
          </p:pic>
          <p:pic>
            <p:nvPicPr>
              <p:cNvPr id="3290" name="Google Shape;3290;p221"/>
              <p:cNvPicPr preferRelativeResize="0"/>
              <p:nvPr/>
            </p:nvPicPr>
            <p:blipFill rotWithShape="1">
              <a:blip r:embed="rId6">
                <a:alphaModFix/>
              </a:blip>
              <a:srcRect b="0" l="0" r="0" t="0"/>
              <a:stretch/>
            </p:blipFill>
            <p:spPr>
              <a:xfrm>
                <a:off x="5755400" y="4521750"/>
                <a:ext cx="3186675" cy="165150"/>
              </a:xfrm>
              <a:prstGeom prst="rect">
                <a:avLst/>
              </a:prstGeom>
              <a:noFill/>
              <a:ln>
                <a:noFill/>
              </a:ln>
            </p:spPr>
          </p:pic>
        </p:grpSp>
      </p:grpSp>
      <p:pic>
        <p:nvPicPr>
          <p:cNvPr id="3291" name="Google Shape;3291;p221"/>
          <p:cNvPicPr preferRelativeResize="0"/>
          <p:nvPr/>
        </p:nvPicPr>
        <p:blipFill rotWithShape="1">
          <a:blip r:embed="rId5">
            <a:alphaModFix/>
          </a:blip>
          <a:srcRect b="45945" l="84571" r="0" t="0"/>
          <a:stretch/>
        </p:blipFill>
        <p:spPr>
          <a:xfrm>
            <a:off x="6882750" y="4244700"/>
            <a:ext cx="328575" cy="2770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33"/>
          <p:cNvPicPr preferRelativeResize="0"/>
          <p:nvPr/>
        </p:nvPicPr>
        <p:blipFill>
          <a:blip r:embed="rId3">
            <a:alphaModFix/>
          </a:blip>
          <a:stretch>
            <a:fillRect/>
          </a:stretch>
        </p:blipFill>
        <p:spPr>
          <a:xfrm>
            <a:off x="745875" y="187725"/>
            <a:ext cx="6783047" cy="4838700"/>
          </a:xfrm>
          <a:prstGeom prst="rect">
            <a:avLst/>
          </a:prstGeom>
          <a:noFill/>
          <a:ln>
            <a:noFill/>
          </a:ln>
        </p:spPr>
      </p:pic>
      <p:cxnSp>
        <p:nvCxnSpPr>
          <p:cNvPr id="244" name="Google Shape;244;p33"/>
          <p:cNvCxnSpPr/>
          <p:nvPr/>
        </p:nvCxnSpPr>
        <p:spPr>
          <a:xfrm rot="10800000">
            <a:off x="7312350" y="840750"/>
            <a:ext cx="1236600" cy="0"/>
          </a:xfrm>
          <a:prstGeom prst="straightConnector1">
            <a:avLst/>
          </a:prstGeom>
          <a:noFill/>
          <a:ln cap="flat" cmpd="sng" w="76200">
            <a:solidFill>
              <a:srgbClr val="9900FF"/>
            </a:solidFill>
            <a:prstDash val="solid"/>
            <a:round/>
            <a:headEnd len="med" w="med" type="none"/>
            <a:tailEnd len="med" w="med" type="triangle"/>
          </a:ln>
        </p:spPr>
      </p:cxnSp>
      <p:cxnSp>
        <p:nvCxnSpPr>
          <p:cNvPr id="245" name="Google Shape;245;p33"/>
          <p:cNvCxnSpPr/>
          <p:nvPr/>
        </p:nvCxnSpPr>
        <p:spPr>
          <a:xfrm>
            <a:off x="1223275" y="2844300"/>
            <a:ext cx="2259900" cy="0"/>
          </a:xfrm>
          <a:prstGeom prst="straightConnector1">
            <a:avLst/>
          </a:prstGeom>
          <a:noFill/>
          <a:ln cap="flat" cmpd="sng" w="38100">
            <a:solidFill>
              <a:srgbClr val="9900FF"/>
            </a:solidFill>
            <a:prstDash val="solid"/>
            <a:round/>
            <a:headEnd len="med" w="med" type="none"/>
            <a:tailEnd len="med" w="med" type="none"/>
          </a:ln>
        </p:spPr>
      </p:cxnSp>
      <p:cxnSp>
        <p:nvCxnSpPr>
          <p:cNvPr id="246" name="Google Shape;246;p33"/>
          <p:cNvCxnSpPr/>
          <p:nvPr/>
        </p:nvCxnSpPr>
        <p:spPr>
          <a:xfrm>
            <a:off x="4463180" y="2844300"/>
            <a:ext cx="623700" cy="0"/>
          </a:xfrm>
          <a:prstGeom prst="straightConnector1">
            <a:avLst/>
          </a:prstGeom>
          <a:noFill/>
          <a:ln cap="flat" cmpd="sng" w="38100">
            <a:solidFill>
              <a:srgbClr val="9900FF"/>
            </a:solidFill>
            <a:prstDash val="solid"/>
            <a:round/>
            <a:headEnd len="med" w="med" type="none"/>
            <a:tailEnd len="med" w="med" type="none"/>
          </a:ln>
        </p:spPr>
      </p:cxnSp>
      <p:cxnSp>
        <p:nvCxnSpPr>
          <p:cNvPr id="247" name="Google Shape;247;p33"/>
          <p:cNvCxnSpPr/>
          <p:nvPr/>
        </p:nvCxnSpPr>
        <p:spPr>
          <a:xfrm>
            <a:off x="6311255" y="3321700"/>
            <a:ext cx="972900" cy="0"/>
          </a:xfrm>
          <a:prstGeom prst="straightConnector1">
            <a:avLst/>
          </a:prstGeom>
          <a:noFill/>
          <a:ln cap="flat" cmpd="sng" w="38100">
            <a:solidFill>
              <a:srgbClr val="9900FF"/>
            </a:solidFill>
            <a:prstDash val="solid"/>
            <a:round/>
            <a:headEnd len="med" w="med" type="none"/>
            <a:tailEnd len="med" w="med" type="none"/>
          </a:ln>
        </p:spPr>
      </p:cxnSp>
      <p:cxnSp>
        <p:nvCxnSpPr>
          <p:cNvPr id="248" name="Google Shape;248;p33"/>
          <p:cNvCxnSpPr/>
          <p:nvPr/>
        </p:nvCxnSpPr>
        <p:spPr>
          <a:xfrm>
            <a:off x="1461465" y="3509430"/>
            <a:ext cx="1322100" cy="0"/>
          </a:xfrm>
          <a:prstGeom prst="straightConnector1">
            <a:avLst/>
          </a:prstGeom>
          <a:noFill/>
          <a:ln cap="flat" cmpd="sng" w="38100">
            <a:solidFill>
              <a:srgbClr val="9900FF"/>
            </a:solidFill>
            <a:prstDash val="solid"/>
            <a:round/>
            <a:headEnd len="med" w="med" type="none"/>
            <a:tailEnd len="med" w="med" type="none"/>
          </a:ln>
        </p:spPr>
      </p:cxnSp>
      <p:sp>
        <p:nvSpPr>
          <p:cNvPr id="249" name="Google Shape;249;p33"/>
          <p:cNvSpPr/>
          <p:nvPr/>
        </p:nvSpPr>
        <p:spPr>
          <a:xfrm>
            <a:off x="1468540" y="3094570"/>
            <a:ext cx="693300" cy="2424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0" name="Google Shape;250;p33"/>
          <p:cNvSpPr/>
          <p:nvPr/>
        </p:nvSpPr>
        <p:spPr>
          <a:xfrm>
            <a:off x="4694323" y="3094575"/>
            <a:ext cx="569400" cy="2424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1" name="Google Shape;251;p33"/>
          <p:cNvSpPr txBox="1"/>
          <p:nvPr/>
        </p:nvSpPr>
        <p:spPr>
          <a:xfrm>
            <a:off x="789600" y="3336975"/>
            <a:ext cx="4821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FF00FF"/>
                </a:solidFill>
              </a:rPr>
              <a:t>or</a:t>
            </a:r>
            <a:endParaRPr b="1" sz="1700">
              <a:solidFill>
                <a:srgbClr val="FF00FF"/>
              </a:solidFill>
            </a:endParaRPr>
          </a:p>
        </p:txBody>
      </p:sp>
      <p:cxnSp>
        <p:nvCxnSpPr>
          <p:cNvPr id="252" name="Google Shape;252;p33"/>
          <p:cNvCxnSpPr/>
          <p:nvPr/>
        </p:nvCxnSpPr>
        <p:spPr>
          <a:xfrm>
            <a:off x="1726915" y="4382505"/>
            <a:ext cx="2639400" cy="0"/>
          </a:xfrm>
          <a:prstGeom prst="straightConnector1">
            <a:avLst/>
          </a:prstGeom>
          <a:noFill/>
          <a:ln cap="flat" cmpd="sng" w="38100">
            <a:solidFill>
              <a:srgbClr val="9900FF"/>
            </a:solidFill>
            <a:prstDash val="solid"/>
            <a:round/>
            <a:headEnd len="med" w="med" type="none"/>
            <a:tailEnd len="med" w="med" type="none"/>
          </a:ln>
        </p:spPr>
      </p:cxnSp>
    </p:spTree>
  </p:cSld>
  <p:clrMapOvr>
    <a:masterClrMapping/>
  </p:clrMapOvr>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5" name="Shape 3295"/>
        <p:cNvGrpSpPr/>
        <p:nvPr/>
      </p:nvGrpSpPr>
      <p:grpSpPr>
        <a:xfrm>
          <a:off x="0" y="0"/>
          <a:ext cx="0" cy="0"/>
          <a:chOff x="0" y="0"/>
          <a:chExt cx="0" cy="0"/>
        </a:xfrm>
      </p:grpSpPr>
      <p:pic>
        <p:nvPicPr>
          <p:cNvPr id="3296" name="Google Shape;3296;p222"/>
          <p:cNvPicPr preferRelativeResize="0"/>
          <p:nvPr/>
        </p:nvPicPr>
        <p:blipFill rotWithShape="1">
          <a:blip r:embed="rId3">
            <a:alphaModFix/>
          </a:blip>
          <a:srcRect b="0" l="0" r="0" t="10120"/>
          <a:stretch/>
        </p:blipFill>
        <p:spPr>
          <a:xfrm>
            <a:off x="1762400" y="934725"/>
            <a:ext cx="4956649" cy="3449024"/>
          </a:xfrm>
          <a:prstGeom prst="rect">
            <a:avLst/>
          </a:prstGeom>
          <a:noFill/>
          <a:ln>
            <a:noFill/>
          </a:ln>
        </p:spPr>
      </p:pic>
      <p:sp>
        <p:nvSpPr>
          <p:cNvPr id="3297" name="Google Shape;3297;p222"/>
          <p:cNvSpPr/>
          <p:nvPr/>
        </p:nvSpPr>
        <p:spPr>
          <a:xfrm>
            <a:off x="0" y="4743200"/>
            <a:ext cx="9144000" cy="4002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8" name="Google Shape;3298;p222"/>
          <p:cNvSpPr txBox="1"/>
          <p:nvPr/>
        </p:nvSpPr>
        <p:spPr>
          <a:xfrm>
            <a:off x="275075" y="4809398"/>
            <a:ext cx="88098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Arial"/>
                <a:ea typeface="Arial"/>
                <a:cs typeface="Arial"/>
                <a:sym typeface="Arial"/>
              </a:rPr>
              <a:t>Castillo-Quan et al., Lithium Promotes Longevity through GSK3/NRF2-Dependent Hormesis, Cell Reports (2016) http://dx.doi.org/10.1016</a:t>
            </a:r>
            <a:endParaRPr b="0" i="0" sz="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Arial"/>
              <a:ea typeface="Arial"/>
              <a:cs typeface="Arial"/>
              <a:sym typeface="Arial"/>
            </a:endParaRPr>
          </a:p>
        </p:txBody>
      </p:sp>
      <p:sp>
        <p:nvSpPr>
          <p:cNvPr id="3299" name="Google Shape;3299;p222"/>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0" name="Google Shape;3300;p222"/>
          <p:cNvSpPr txBox="1"/>
          <p:nvPr/>
        </p:nvSpPr>
        <p:spPr>
          <a:xfrm>
            <a:off x="901225" y="51425"/>
            <a:ext cx="5407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rgbClr val="000000"/>
              </a:buClr>
              <a:buSzPts val="2400"/>
              <a:buFont typeface="Arial"/>
              <a:buNone/>
            </a:pPr>
            <a:r>
              <a:rPr b="1" i="0" lang="en" sz="2400" u="none" cap="none" strike="noStrike">
                <a:solidFill>
                  <a:schemeClr val="lt1"/>
                </a:solidFill>
                <a:latin typeface="Arial"/>
                <a:ea typeface="Arial"/>
                <a:cs typeface="Arial"/>
                <a:sym typeface="Arial"/>
              </a:rPr>
              <a:t>Lithium - anti-aging</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4" name="Shape 3304"/>
        <p:cNvGrpSpPr/>
        <p:nvPr/>
      </p:nvGrpSpPr>
      <p:grpSpPr>
        <a:xfrm>
          <a:off x="0" y="0"/>
          <a:ext cx="0" cy="0"/>
          <a:chOff x="0" y="0"/>
          <a:chExt cx="0" cy="0"/>
        </a:xfrm>
      </p:grpSpPr>
      <p:sp>
        <p:nvSpPr>
          <p:cNvPr id="3305" name="Google Shape;3305;p223"/>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06" name="Google Shape;3306;p223"/>
          <p:cNvPicPr preferRelativeResize="0"/>
          <p:nvPr/>
        </p:nvPicPr>
        <p:blipFill rotWithShape="1">
          <a:blip r:embed="rId3">
            <a:alphaModFix/>
          </a:blip>
          <a:srcRect b="0" l="0" r="0" t="0"/>
          <a:stretch/>
        </p:blipFill>
        <p:spPr>
          <a:xfrm>
            <a:off x="901225" y="938450"/>
            <a:ext cx="2952534" cy="1628063"/>
          </a:xfrm>
          <a:prstGeom prst="rect">
            <a:avLst/>
          </a:prstGeom>
          <a:noFill/>
          <a:ln>
            <a:noFill/>
          </a:ln>
          <a:effectLst>
            <a:outerShdw blurRad="57150" rotWithShape="0" algn="bl" dir="5400000" dist="19050">
              <a:srgbClr val="000000">
                <a:alpha val="49800"/>
              </a:srgbClr>
            </a:outerShdw>
          </a:effectLst>
        </p:spPr>
      </p:pic>
      <p:sp>
        <p:nvSpPr>
          <p:cNvPr id="3307" name="Google Shape;3307;p223"/>
          <p:cNvSpPr txBox="1"/>
          <p:nvPr/>
        </p:nvSpPr>
        <p:spPr>
          <a:xfrm>
            <a:off x="4078275" y="1031200"/>
            <a:ext cx="41097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accent2"/>
                </a:solidFill>
                <a:latin typeface="Arial"/>
                <a:ea typeface="Arial"/>
                <a:cs typeface="Arial"/>
                <a:sym typeface="Arial"/>
              </a:rPr>
              <a:t>Bipolar disorder has been linked to accelerated aging mechanisms</a:t>
            </a:r>
            <a:endParaRPr b="0" i="0" sz="1500" u="none" cap="none" strike="noStrike">
              <a:solidFill>
                <a:schemeClr val="accent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8" name="Google Shape;3308;p223"/>
          <p:cNvSpPr txBox="1"/>
          <p:nvPr/>
        </p:nvSpPr>
        <p:spPr>
          <a:xfrm>
            <a:off x="901225" y="43671"/>
            <a:ext cx="7405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1" i="0" lang="en" sz="2400" u="none" cap="none" strike="noStrike">
                <a:solidFill>
                  <a:schemeClr val="lt1"/>
                </a:solidFill>
                <a:latin typeface="Arial"/>
                <a:ea typeface="Arial"/>
                <a:cs typeface="Arial"/>
                <a:sym typeface="Arial"/>
              </a:rPr>
              <a:t>Accelerated aging in bipolar disorder</a:t>
            </a:r>
            <a:endParaRPr b="1" i="0" sz="2400" u="none" cap="none" strike="noStrike">
              <a:solidFill>
                <a:schemeClr val="lt1"/>
              </a:solidFill>
              <a:latin typeface="Arial"/>
              <a:ea typeface="Arial"/>
              <a:cs typeface="Arial"/>
              <a:sym typeface="Arial"/>
            </a:endParaRPr>
          </a:p>
        </p:txBody>
      </p:sp>
      <p:pic>
        <p:nvPicPr>
          <p:cNvPr id="3309" name="Google Shape;3309;p223"/>
          <p:cNvPicPr preferRelativeResize="0"/>
          <p:nvPr/>
        </p:nvPicPr>
        <p:blipFill rotWithShape="1">
          <a:blip r:embed="rId4">
            <a:alphaModFix/>
          </a:blip>
          <a:srcRect b="0" l="0" r="0" t="0"/>
          <a:stretch/>
        </p:blipFill>
        <p:spPr>
          <a:xfrm>
            <a:off x="901225" y="2781125"/>
            <a:ext cx="4069550" cy="1861400"/>
          </a:xfrm>
          <a:prstGeom prst="rect">
            <a:avLst/>
          </a:prstGeom>
          <a:noFill/>
          <a:ln>
            <a:noFill/>
          </a:ln>
          <a:effectLst>
            <a:outerShdw blurRad="57150" rotWithShape="0" algn="bl" dir="5400000" dist="19050">
              <a:srgbClr val="000000">
                <a:alpha val="49800"/>
              </a:srgbClr>
            </a:outerShdw>
          </a:effectLst>
        </p:spPr>
      </p:pic>
      <p:sp>
        <p:nvSpPr>
          <p:cNvPr id="3310" name="Google Shape;3310;p223"/>
          <p:cNvSpPr txBox="1"/>
          <p:nvPr/>
        </p:nvSpPr>
        <p:spPr>
          <a:xfrm>
            <a:off x="5171925" y="2781125"/>
            <a:ext cx="41097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2E2E2E"/>
                </a:solidFill>
                <a:latin typeface="Arial"/>
                <a:ea typeface="Arial"/>
                <a:cs typeface="Arial"/>
                <a:sym typeface="Arial"/>
              </a:rPr>
              <a:t>Widespread </a:t>
            </a:r>
            <a:r>
              <a:rPr b="1" i="0" lang="en" sz="1400" u="none" cap="none" strike="noStrike">
                <a:solidFill>
                  <a:srgbClr val="2E2E2E"/>
                </a:solidFill>
                <a:latin typeface="Arial"/>
                <a:ea typeface="Arial"/>
                <a:cs typeface="Arial"/>
                <a:sym typeface="Arial"/>
              </a:rPr>
              <a:t>gray matter decreases</a:t>
            </a:r>
            <a:r>
              <a:rPr b="0" i="0" lang="en" sz="1400" u="none" cap="none" strike="noStrike">
                <a:solidFill>
                  <a:srgbClr val="2E2E2E"/>
                </a:solidFill>
                <a:latin typeface="Arial"/>
                <a:ea typeface="Arial"/>
                <a:cs typeface="Arial"/>
                <a:sym typeface="Arial"/>
              </a:rPr>
              <a:t> in older adults with bipolar disorder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4" name="Shape 3314"/>
        <p:cNvGrpSpPr/>
        <p:nvPr/>
      </p:nvGrpSpPr>
      <p:grpSpPr>
        <a:xfrm>
          <a:off x="0" y="0"/>
          <a:ext cx="0" cy="0"/>
          <a:chOff x="0" y="0"/>
          <a:chExt cx="0" cy="0"/>
        </a:xfrm>
      </p:grpSpPr>
      <p:sp>
        <p:nvSpPr>
          <p:cNvPr id="3315" name="Google Shape;3315;p224"/>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16" name="Google Shape;3316;p224"/>
          <p:cNvPicPr preferRelativeResize="0"/>
          <p:nvPr/>
        </p:nvPicPr>
        <p:blipFill rotWithShape="1">
          <a:blip r:embed="rId3">
            <a:alphaModFix/>
          </a:blip>
          <a:srcRect b="0" l="0" r="0" t="0"/>
          <a:stretch/>
        </p:blipFill>
        <p:spPr>
          <a:xfrm>
            <a:off x="962700" y="954300"/>
            <a:ext cx="3335900" cy="1419625"/>
          </a:xfrm>
          <a:prstGeom prst="rect">
            <a:avLst/>
          </a:prstGeom>
          <a:noFill/>
          <a:ln>
            <a:noFill/>
          </a:ln>
          <a:effectLst>
            <a:outerShdw blurRad="57150" rotWithShape="0" algn="bl" dir="5400000" dist="19050">
              <a:srgbClr val="000000">
                <a:alpha val="49800"/>
              </a:srgbClr>
            </a:outerShdw>
          </a:effectLst>
        </p:spPr>
      </p:pic>
      <p:sp>
        <p:nvSpPr>
          <p:cNvPr id="3317" name="Google Shape;3317;p224"/>
          <p:cNvSpPr/>
          <p:nvPr/>
        </p:nvSpPr>
        <p:spPr>
          <a:xfrm>
            <a:off x="0" y="4589125"/>
            <a:ext cx="9144000" cy="5541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8" name="Google Shape;3318;p224"/>
          <p:cNvSpPr txBox="1"/>
          <p:nvPr/>
        </p:nvSpPr>
        <p:spPr>
          <a:xfrm>
            <a:off x="334200" y="4530958"/>
            <a:ext cx="88098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Arial"/>
                <a:ea typeface="Arial"/>
                <a:cs typeface="Arial"/>
                <a:sym typeface="Arial"/>
              </a:rPr>
              <a:t>Lundberg M, Millischer V, Backlund L, Martinsson L, Stenvinkel P, Sellgren CM, Lavebratt C, Schalling M. Lithium and the Interplay Between Telomeres and Mitochondria in Bipolar Disorder. Front Psychiatry. 2020 Sep 29;11:586083.  </a:t>
            </a:r>
            <a:endParaRPr b="0" i="0" sz="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Arial"/>
                <a:ea typeface="Arial"/>
                <a:cs typeface="Arial"/>
                <a:sym typeface="Arial"/>
              </a:rPr>
              <a:t>Martinsson L, Wei Y, Xu D, Melas PA, Mathé AA, Schalling M, et al. Long-term lithium treatment in bipolar disorder is associated with longer leukocyte telomeres. Transl Psychiatry (2013) 3(5):e261. 10.1038/tp.2013.37</a:t>
            </a:r>
            <a:endParaRPr b="0" i="0" sz="800" u="none" cap="none" strike="noStrike">
              <a:solidFill>
                <a:schemeClr val="lt1"/>
              </a:solidFill>
              <a:latin typeface="Arial"/>
              <a:ea typeface="Arial"/>
              <a:cs typeface="Arial"/>
              <a:sym typeface="Arial"/>
            </a:endParaRPr>
          </a:p>
        </p:txBody>
      </p:sp>
      <p:sp>
        <p:nvSpPr>
          <p:cNvPr id="3319" name="Google Shape;3319;p224"/>
          <p:cNvSpPr txBox="1"/>
          <p:nvPr/>
        </p:nvSpPr>
        <p:spPr>
          <a:xfrm>
            <a:off x="901225" y="51425"/>
            <a:ext cx="5407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rgbClr val="000000"/>
              </a:buClr>
              <a:buSzPts val="2400"/>
              <a:buFont typeface="Arial"/>
              <a:buNone/>
            </a:pPr>
            <a:r>
              <a:rPr b="1" i="0" lang="en" sz="2400" u="none" cap="none" strike="noStrike">
                <a:solidFill>
                  <a:schemeClr val="lt1"/>
                </a:solidFill>
                <a:latin typeface="Arial"/>
                <a:ea typeface="Arial"/>
                <a:cs typeface="Arial"/>
                <a:sym typeface="Arial"/>
              </a:rPr>
              <a:t>Lithium - anti-aging  (bipolar)</a:t>
            </a:r>
            <a:endParaRPr b="0" i="0" sz="2400" u="none" cap="none" strike="noStrike">
              <a:solidFill>
                <a:schemeClr val="lt1"/>
              </a:solidFill>
              <a:latin typeface="Arial"/>
              <a:ea typeface="Arial"/>
              <a:cs typeface="Arial"/>
              <a:sym typeface="Arial"/>
            </a:endParaRPr>
          </a:p>
        </p:txBody>
      </p:sp>
      <p:sp>
        <p:nvSpPr>
          <p:cNvPr id="3320" name="Google Shape;3320;p224"/>
          <p:cNvSpPr txBox="1"/>
          <p:nvPr/>
        </p:nvSpPr>
        <p:spPr>
          <a:xfrm>
            <a:off x="962700" y="2546688"/>
            <a:ext cx="3129000" cy="1339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202124"/>
                </a:solidFill>
                <a:highlight>
                  <a:srgbClr val="FFFFFF"/>
                </a:highlight>
                <a:latin typeface="Roboto"/>
                <a:ea typeface="Roboto"/>
                <a:cs typeface="Roboto"/>
                <a:sym typeface="Roboto"/>
              </a:rPr>
              <a:t>(Leukocytes of) lithium-treated bipolar patients had </a:t>
            </a:r>
            <a:r>
              <a:rPr b="1" i="0" lang="en" sz="1500" u="none" cap="none" strike="noStrike">
                <a:solidFill>
                  <a:srgbClr val="202124"/>
                </a:solidFill>
                <a:highlight>
                  <a:srgbClr val="FFFFFF"/>
                </a:highlight>
                <a:latin typeface="Roboto"/>
                <a:ea typeface="Roboto"/>
                <a:cs typeface="Roboto"/>
                <a:sym typeface="Roboto"/>
              </a:rPr>
              <a:t>35% longer telomeres</a:t>
            </a:r>
            <a:r>
              <a:rPr b="0" i="0" lang="en" sz="1500" u="none" cap="none" strike="noStrike">
                <a:solidFill>
                  <a:srgbClr val="202124"/>
                </a:solidFill>
                <a:highlight>
                  <a:srgbClr val="FFFFFF"/>
                </a:highlight>
                <a:latin typeface="Roboto"/>
                <a:ea typeface="Roboto"/>
                <a:cs typeface="Roboto"/>
                <a:sym typeface="Roboto"/>
              </a:rPr>
              <a:t> than controls.</a:t>
            </a:r>
            <a:endParaRPr b="0" i="0" sz="1500" u="none" cap="none" strike="noStrike">
              <a:solidFill>
                <a:srgbClr val="202124"/>
              </a:solidFill>
              <a:highlight>
                <a:srgbClr val="FFFFFF"/>
              </a:highlight>
              <a:latin typeface="Roboto"/>
              <a:ea typeface="Roboto"/>
              <a:cs typeface="Roboto"/>
              <a:sym typeface="Roboto"/>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202124"/>
              </a:solidFill>
              <a:highlight>
                <a:srgbClr val="FFFFFF"/>
              </a:highlight>
              <a:latin typeface="Roboto"/>
              <a:ea typeface="Roboto"/>
              <a:cs typeface="Roboto"/>
              <a:sym typeface="Roboto"/>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202124"/>
              </a:solidFill>
              <a:highlight>
                <a:srgbClr val="FFFFFF"/>
              </a:highlight>
              <a:latin typeface="Roboto"/>
              <a:ea typeface="Roboto"/>
              <a:cs typeface="Roboto"/>
              <a:sym typeface="Roboto"/>
            </a:endParaRPr>
          </a:p>
        </p:txBody>
      </p:sp>
      <p:sp>
        <p:nvSpPr>
          <p:cNvPr id="3321" name="Google Shape;3321;p224"/>
          <p:cNvSpPr txBox="1"/>
          <p:nvPr/>
        </p:nvSpPr>
        <p:spPr>
          <a:xfrm>
            <a:off x="5645250" y="214650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22" name="Google Shape;3322;p224"/>
          <p:cNvPicPr preferRelativeResize="0"/>
          <p:nvPr/>
        </p:nvPicPr>
        <p:blipFill rotWithShape="1">
          <a:blip r:embed="rId4">
            <a:alphaModFix/>
          </a:blip>
          <a:srcRect b="0" l="0" r="0" t="0"/>
          <a:stretch/>
        </p:blipFill>
        <p:spPr>
          <a:xfrm>
            <a:off x="4512751" y="954301"/>
            <a:ext cx="4231350" cy="2417876"/>
          </a:xfrm>
          <a:prstGeom prst="rect">
            <a:avLst/>
          </a:prstGeom>
          <a:noFill/>
          <a:ln>
            <a:noFill/>
          </a:ln>
          <a:effectLst>
            <a:outerShdw blurRad="57150" rotWithShape="0" algn="bl" dir="5400000" dist="19050">
              <a:srgbClr val="000000">
                <a:alpha val="49800"/>
              </a:srgbClr>
            </a:outerShdw>
          </a:effectLst>
        </p:spPr>
      </p:pic>
    </p:spTree>
  </p:cSld>
  <p:clrMapOvr>
    <a:masterClrMapping/>
  </p:clrMapOvr>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6" name="Shape 3326"/>
        <p:cNvGrpSpPr/>
        <p:nvPr/>
      </p:nvGrpSpPr>
      <p:grpSpPr>
        <a:xfrm>
          <a:off x="0" y="0"/>
          <a:ext cx="0" cy="0"/>
          <a:chOff x="0" y="0"/>
          <a:chExt cx="0" cy="0"/>
        </a:xfrm>
      </p:grpSpPr>
      <p:pic>
        <p:nvPicPr>
          <p:cNvPr id="3327" name="Google Shape;3327;p225"/>
          <p:cNvPicPr preferRelativeResize="0"/>
          <p:nvPr/>
        </p:nvPicPr>
        <p:blipFill rotWithShape="1">
          <a:blip r:embed="rId3">
            <a:alphaModFix/>
          </a:blip>
          <a:srcRect b="0" l="0" r="0" t="0"/>
          <a:stretch/>
        </p:blipFill>
        <p:spPr>
          <a:xfrm>
            <a:off x="1000900" y="904950"/>
            <a:ext cx="5066200" cy="1645375"/>
          </a:xfrm>
          <a:prstGeom prst="rect">
            <a:avLst/>
          </a:prstGeom>
          <a:noFill/>
          <a:ln>
            <a:noFill/>
          </a:ln>
          <a:effectLst>
            <a:outerShdw blurRad="57150" rotWithShape="0" algn="bl" dir="5400000" dist="19050">
              <a:srgbClr val="000000">
                <a:alpha val="49800"/>
              </a:srgbClr>
            </a:outerShdw>
          </a:effectLst>
        </p:spPr>
      </p:pic>
      <p:sp>
        <p:nvSpPr>
          <p:cNvPr id="3328" name="Google Shape;3328;p225"/>
          <p:cNvSpPr txBox="1"/>
          <p:nvPr/>
        </p:nvSpPr>
        <p:spPr>
          <a:xfrm>
            <a:off x="955850" y="2667550"/>
            <a:ext cx="5151000" cy="147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Lithium may </a:t>
            </a:r>
            <a:r>
              <a:rPr b="1" i="0" lang="en" sz="1200" u="none" cap="none" strike="noStrike">
                <a:solidFill>
                  <a:srgbClr val="000000"/>
                </a:solidFill>
                <a:latin typeface="Arial"/>
                <a:ea typeface="Arial"/>
                <a:cs typeface="Arial"/>
                <a:sym typeface="Arial"/>
              </a:rPr>
              <a:t>protect cardiac structure and function</a:t>
            </a:r>
            <a:r>
              <a:rPr b="0" i="0" lang="en" sz="1200" u="none" cap="none" strike="noStrike">
                <a:solidFill>
                  <a:srgbClr val="000000"/>
                </a:solidFill>
                <a:latin typeface="Arial"/>
                <a:ea typeface="Arial"/>
                <a:cs typeface="Arial"/>
                <a:sym typeface="Arial"/>
              </a:rPr>
              <a:t> in patients with bipolar disorder.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Reduction of CX3CL1 (chemokine </a:t>
            </a:r>
            <a:r>
              <a:rPr b="0" i="0" lang="en" sz="1200" u="none" cap="none" strike="noStrike">
                <a:solidFill>
                  <a:schemeClr val="dk1"/>
                </a:solidFill>
                <a:latin typeface="Arial"/>
                <a:ea typeface="Arial"/>
                <a:cs typeface="Arial"/>
                <a:sym typeface="Arial"/>
              </a:rPr>
              <a:t>associated with the pathogenesis of mood disorders and cardiovascular diseases)</a:t>
            </a:r>
            <a:r>
              <a:rPr b="0" i="0" lang="en" sz="1200" u="none" cap="none" strike="noStrike">
                <a:solidFill>
                  <a:srgbClr val="000000"/>
                </a:solidFill>
                <a:latin typeface="Arial"/>
                <a:ea typeface="Arial"/>
                <a:cs typeface="Arial"/>
                <a:sym typeface="Arial"/>
              </a:rPr>
              <a:t> may mediate the cardioprotective effects of lithium.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3329" name="Google Shape;3329;p225"/>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0" name="Google Shape;3330;p225"/>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1" i="0" lang="en" sz="2400" u="none" cap="none" strike="noStrike">
                <a:solidFill>
                  <a:schemeClr val="lt1"/>
                </a:solidFill>
                <a:latin typeface="Arial"/>
                <a:ea typeface="Arial"/>
                <a:cs typeface="Arial"/>
                <a:sym typeface="Arial"/>
              </a:rPr>
              <a:t>Lithium - cardioprotection</a:t>
            </a:r>
            <a:endParaRPr b="0" i="0" sz="2400" u="none" cap="none" strike="noStrike">
              <a:solidFill>
                <a:schemeClr val="lt1"/>
              </a:solidFill>
              <a:latin typeface="Arial"/>
              <a:ea typeface="Arial"/>
              <a:cs typeface="Arial"/>
              <a:sym typeface="Arial"/>
            </a:endParaRPr>
          </a:p>
        </p:txBody>
      </p:sp>
      <p:pic>
        <p:nvPicPr>
          <p:cNvPr id="3331" name="Google Shape;3331;p225"/>
          <p:cNvPicPr preferRelativeResize="0"/>
          <p:nvPr/>
        </p:nvPicPr>
        <p:blipFill rotWithShape="1">
          <a:blip r:embed="rId4">
            <a:alphaModFix/>
          </a:blip>
          <a:srcRect b="0" l="0" r="0" t="0"/>
          <a:stretch/>
        </p:blipFill>
        <p:spPr>
          <a:xfrm>
            <a:off x="6244425" y="904950"/>
            <a:ext cx="2450550" cy="1666801"/>
          </a:xfrm>
          <a:prstGeom prst="rect">
            <a:avLst/>
          </a:prstGeom>
          <a:noFill/>
          <a:ln>
            <a:noFill/>
          </a:ln>
        </p:spPr>
      </p:pic>
    </p:spTree>
  </p:cSld>
  <p:clrMapOvr>
    <a:masterClrMapping/>
  </p:clrMapOvr>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5" name="Shape 3335"/>
        <p:cNvGrpSpPr/>
        <p:nvPr/>
      </p:nvGrpSpPr>
      <p:grpSpPr>
        <a:xfrm>
          <a:off x="0" y="0"/>
          <a:ext cx="0" cy="0"/>
          <a:chOff x="0" y="0"/>
          <a:chExt cx="0" cy="0"/>
        </a:xfrm>
      </p:grpSpPr>
      <p:sp>
        <p:nvSpPr>
          <p:cNvPr id="3336" name="Google Shape;3336;p226"/>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7" name="Google Shape;3337;p226"/>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1" i="0" lang="en" sz="2400" u="none" cap="none" strike="noStrike">
                <a:solidFill>
                  <a:schemeClr val="lt1"/>
                </a:solidFill>
                <a:latin typeface="Arial"/>
                <a:ea typeface="Arial"/>
                <a:cs typeface="Arial"/>
                <a:sym typeface="Arial"/>
              </a:rPr>
              <a:t>Lithium - improved bone mineral density</a:t>
            </a:r>
            <a:endParaRPr b="0" i="0" sz="2400" u="none" cap="none" strike="noStrike">
              <a:solidFill>
                <a:schemeClr val="lt1"/>
              </a:solidFill>
              <a:latin typeface="Arial"/>
              <a:ea typeface="Arial"/>
              <a:cs typeface="Arial"/>
              <a:sym typeface="Arial"/>
            </a:endParaRPr>
          </a:p>
        </p:txBody>
      </p:sp>
      <p:sp>
        <p:nvSpPr>
          <p:cNvPr id="3338" name="Google Shape;3338;p226"/>
          <p:cNvSpPr/>
          <p:nvPr/>
        </p:nvSpPr>
        <p:spPr>
          <a:xfrm>
            <a:off x="0" y="4835425"/>
            <a:ext cx="9144000" cy="3078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9" name="Google Shape;3339;p226"/>
          <p:cNvSpPr txBox="1"/>
          <p:nvPr/>
        </p:nvSpPr>
        <p:spPr>
          <a:xfrm>
            <a:off x="1026855" y="3055114"/>
            <a:ext cx="7269900" cy="1416000"/>
          </a:xfrm>
          <a:prstGeom prst="rect">
            <a:avLst/>
          </a:prstGeom>
          <a:noFill/>
          <a:ln>
            <a:noFill/>
          </a:ln>
        </p:spPr>
        <p:txBody>
          <a:bodyPr anchorCtr="0" anchor="t" bIns="91425" lIns="91425" spcFirstLastPara="1" rIns="91425" wrap="square" tIns="91425">
            <a:spAutoFit/>
          </a:bodyPr>
          <a:lstStyle/>
          <a:p>
            <a:pPr indent="-171450" lvl="0" marL="171450" marR="0" rtl="0" algn="l">
              <a:lnSpc>
                <a:spcPct val="100000"/>
              </a:lnSpc>
              <a:spcBef>
                <a:spcPts val="0"/>
              </a:spcBef>
              <a:spcAft>
                <a:spcPts val="0"/>
              </a:spcAft>
              <a:buClr>
                <a:srgbClr val="000000"/>
              </a:buClr>
              <a:buSzPts val="1600"/>
              <a:buFont typeface="Arial"/>
              <a:buChar char="•"/>
            </a:pPr>
            <a:r>
              <a:rPr b="0" i="0" lang="en" sz="1600" u="none" cap="none" strike="noStrike">
                <a:solidFill>
                  <a:srgbClr val="282828"/>
                </a:solidFill>
                <a:highlight>
                  <a:srgbClr val="FFFFFF"/>
                </a:highlight>
                <a:latin typeface="Arial"/>
                <a:ea typeface="Arial"/>
                <a:cs typeface="Arial"/>
                <a:sym typeface="Arial"/>
              </a:rPr>
              <a:t>Lithium regulates expression of osteoblastic- and osteoclastic-specific genes</a:t>
            </a:r>
            <a:endParaRPr/>
          </a:p>
          <a:p>
            <a:pPr indent="-69850" lvl="0" marL="17145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282828"/>
              </a:solidFill>
              <a:highlight>
                <a:srgbClr val="FFFFFF"/>
              </a:highlight>
              <a:latin typeface="Arial"/>
              <a:ea typeface="Arial"/>
              <a:cs typeface="Arial"/>
              <a:sym typeface="Arial"/>
            </a:endParaRPr>
          </a:p>
          <a:p>
            <a:pPr indent="-171450" lvl="0" marL="171450" marR="0" rtl="0" algn="l">
              <a:lnSpc>
                <a:spcPct val="100000"/>
              </a:lnSpc>
              <a:spcBef>
                <a:spcPts val="0"/>
              </a:spcBef>
              <a:spcAft>
                <a:spcPts val="0"/>
              </a:spcAft>
              <a:buClr>
                <a:srgbClr val="000000"/>
              </a:buClr>
              <a:buSzPts val="1600"/>
              <a:buFont typeface="Arial"/>
              <a:buChar char="•"/>
            </a:pPr>
            <a:r>
              <a:rPr b="0" i="0" lang="en" sz="1600" u="none" cap="none" strike="noStrike">
                <a:solidFill>
                  <a:srgbClr val="282828"/>
                </a:solidFill>
                <a:highlight>
                  <a:srgbClr val="FFFFFF"/>
                </a:highlight>
                <a:latin typeface="Arial"/>
                <a:ea typeface="Arial"/>
                <a:cs typeface="Arial"/>
                <a:sym typeface="Arial"/>
              </a:rPr>
              <a:t>Improved bone density</a:t>
            </a:r>
            <a:endParaRPr/>
          </a:p>
          <a:p>
            <a:pPr indent="-69850" lvl="0" marL="17145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282828"/>
              </a:solidFill>
              <a:highlight>
                <a:srgbClr val="FFFFFF"/>
              </a:highlight>
              <a:latin typeface="Arial"/>
              <a:ea typeface="Arial"/>
              <a:cs typeface="Arial"/>
              <a:sym typeface="Arial"/>
            </a:endParaRPr>
          </a:p>
          <a:p>
            <a:pPr indent="-171450" lvl="0" marL="171450" marR="0" rtl="0" algn="l">
              <a:lnSpc>
                <a:spcPct val="100000"/>
              </a:lnSpc>
              <a:spcBef>
                <a:spcPts val="0"/>
              </a:spcBef>
              <a:spcAft>
                <a:spcPts val="0"/>
              </a:spcAft>
              <a:buClr>
                <a:srgbClr val="000000"/>
              </a:buClr>
              <a:buSzPts val="1600"/>
              <a:buFont typeface="Arial"/>
              <a:buChar char="•"/>
            </a:pPr>
            <a:r>
              <a:rPr b="0" i="0" lang="en" sz="1600" u="none" cap="none" strike="noStrike">
                <a:solidFill>
                  <a:srgbClr val="282828"/>
                </a:solidFill>
                <a:highlight>
                  <a:srgbClr val="FFFFFF"/>
                </a:highlight>
                <a:latin typeface="Arial"/>
                <a:ea typeface="Arial"/>
                <a:cs typeface="Arial"/>
                <a:sym typeface="Arial"/>
              </a:rPr>
              <a:t>Fewer fractures</a:t>
            </a:r>
            <a:endParaRPr b="0" i="0" sz="1600" u="none" cap="none" strike="noStrike">
              <a:solidFill>
                <a:srgbClr val="000000"/>
              </a:solidFill>
              <a:latin typeface="Arial"/>
              <a:ea typeface="Arial"/>
              <a:cs typeface="Arial"/>
              <a:sym typeface="Arial"/>
            </a:endParaRPr>
          </a:p>
        </p:txBody>
      </p:sp>
      <p:pic>
        <p:nvPicPr>
          <p:cNvPr id="3340" name="Google Shape;3340;p226"/>
          <p:cNvPicPr preferRelativeResize="0"/>
          <p:nvPr/>
        </p:nvPicPr>
        <p:blipFill rotWithShape="1">
          <a:blip r:embed="rId3">
            <a:alphaModFix/>
          </a:blip>
          <a:srcRect b="0" l="0" r="0" t="0"/>
          <a:stretch/>
        </p:blipFill>
        <p:spPr>
          <a:xfrm>
            <a:off x="1026856" y="977200"/>
            <a:ext cx="4097439" cy="1860640"/>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4" name="Shape 3344"/>
        <p:cNvGrpSpPr/>
        <p:nvPr/>
      </p:nvGrpSpPr>
      <p:grpSpPr>
        <a:xfrm>
          <a:off x="0" y="0"/>
          <a:ext cx="0" cy="0"/>
          <a:chOff x="0" y="0"/>
          <a:chExt cx="0" cy="0"/>
        </a:xfrm>
      </p:grpSpPr>
      <p:sp>
        <p:nvSpPr>
          <p:cNvPr id="3345" name="Google Shape;3345;p227"/>
          <p:cNvSpPr/>
          <p:nvPr/>
        </p:nvSpPr>
        <p:spPr>
          <a:xfrm>
            <a:off x="-25"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6" name="Google Shape;3346;p227"/>
          <p:cNvSpPr txBox="1"/>
          <p:nvPr/>
        </p:nvSpPr>
        <p:spPr>
          <a:xfrm>
            <a:off x="893725" y="30750"/>
            <a:ext cx="8145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chemeClr val="dk1"/>
              </a:buClr>
              <a:buSzPts val="1100"/>
              <a:buFont typeface="Arial"/>
              <a:buNone/>
            </a:pPr>
            <a:r>
              <a:rPr b="1" i="0" lang="en" sz="2400" u="none" cap="none" strike="noStrike">
                <a:solidFill>
                  <a:schemeClr val="lt1"/>
                </a:solidFill>
                <a:latin typeface="Arial"/>
                <a:ea typeface="Arial"/>
                <a:cs typeface="Arial"/>
                <a:sym typeface="Arial"/>
              </a:rPr>
              <a:t>Lithium - anti-tumor effects</a:t>
            </a:r>
            <a:endParaRPr b="0" i="0" sz="2400" u="none" cap="none" strike="noStrike">
              <a:solidFill>
                <a:schemeClr val="lt1"/>
              </a:solidFill>
              <a:latin typeface="Arial"/>
              <a:ea typeface="Arial"/>
              <a:cs typeface="Arial"/>
              <a:sym typeface="Arial"/>
            </a:endParaRPr>
          </a:p>
        </p:txBody>
      </p:sp>
      <p:sp>
        <p:nvSpPr>
          <p:cNvPr id="3347" name="Google Shape;3347;p227"/>
          <p:cNvSpPr/>
          <p:nvPr/>
        </p:nvSpPr>
        <p:spPr>
          <a:xfrm>
            <a:off x="0" y="4835425"/>
            <a:ext cx="9144000" cy="3078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8" name="Google Shape;3348;p227"/>
          <p:cNvSpPr txBox="1"/>
          <p:nvPr/>
        </p:nvSpPr>
        <p:spPr>
          <a:xfrm>
            <a:off x="334200" y="4850580"/>
            <a:ext cx="8809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Arial"/>
                <a:ea typeface="Arial"/>
                <a:cs typeface="Arial"/>
                <a:sym typeface="Arial"/>
              </a:rPr>
              <a:t>Yang C, Zhu B, Zhan M, Hua ZC. Lithium in Cancer Therapy: Friend or Foe? Cancers (Basel). 2023 Feb 8;15(4):1095.</a:t>
            </a:r>
            <a:endParaRPr b="0" i="0" sz="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lt1"/>
              </a:solidFill>
              <a:latin typeface="Arial"/>
              <a:ea typeface="Arial"/>
              <a:cs typeface="Arial"/>
              <a:sym typeface="Arial"/>
            </a:endParaRPr>
          </a:p>
        </p:txBody>
      </p:sp>
      <p:pic>
        <p:nvPicPr>
          <p:cNvPr id="3349" name="Google Shape;3349;p227"/>
          <p:cNvPicPr preferRelativeResize="0"/>
          <p:nvPr/>
        </p:nvPicPr>
        <p:blipFill rotWithShape="1">
          <a:blip r:embed="rId3">
            <a:alphaModFix/>
          </a:blip>
          <a:srcRect b="0" l="0" r="0" t="0"/>
          <a:stretch/>
        </p:blipFill>
        <p:spPr>
          <a:xfrm>
            <a:off x="893725" y="957450"/>
            <a:ext cx="3825000" cy="1351650"/>
          </a:xfrm>
          <a:prstGeom prst="rect">
            <a:avLst/>
          </a:prstGeom>
          <a:noFill/>
          <a:ln>
            <a:noFill/>
          </a:ln>
          <a:effectLst>
            <a:outerShdw blurRad="57150" rotWithShape="0" algn="bl" dir="5400000" dist="19050">
              <a:srgbClr val="000000">
                <a:alpha val="49800"/>
              </a:srgbClr>
            </a:outerShdw>
          </a:effectLst>
        </p:spPr>
      </p:pic>
      <p:sp>
        <p:nvSpPr>
          <p:cNvPr id="3350" name="Google Shape;3350;p227"/>
          <p:cNvSpPr txBox="1"/>
          <p:nvPr/>
        </p:nvSpPr>
        <p:spPr>
          <a:xfrm>
            <a:off x="722125" y="2248375"/>
            <a:ext cx="5155200" cy="217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91405"/>
              </a:solidFill>
              <a:latin typeface="Arial"/>
              <a:ea typeface="Arial"/>
              <a:cs typeface="Arial"/>
              <a:sym typeface="Arial"/>
            </a:endParaRPr>
          </a:p>
          <a:p>
            <a:pPr indent="-311150" lvl="0" marL="457200" marR="0" rtl="0" algn="l">
              <a:lnSpc>
                <a:spcPct val="100000"/>
              </a:lnSpc>
              <a:spcBef>
                <a:spcPts val="1000"/>
              </a:spcBef>
              <a:spcAft>
                <a:spcPts val="0"/>
              </a:spcAft>
              <a:buClr>
                <a:srgbClr val="091405"/>
              </a:buClr>
              <a:buSzPts val="1300"/>
              <a:buFont typeface="Arial"/>
              <a:buChar char="●"/>
            </a:pPr>
            <a:r>
              <a:rPr b="0" i="0" lang="en" sz="1300" u="none" cap="none" strike="noStrike">
                <a:solidFill>
                  <a:srgbClr val="091405"/>
                </a:solidFill>
                <a:latin typeface="Arial"/>
                <a:ea typeface="Arial"/>
                <a:cs typeface="Arial"/>
                <a:sym typeface="Arial"/>
              </a:rPr>
              <a:t>Much evidence shows lithium </a:t>
            </a:r>
            <a:r>
              <a:rPr b="1" i="0" lang="en" sz="1300" u="none" cap="none" strike="noStrike">
                <a:solidFill>
                  <a:srgbClr val="091405"/>
                </a:solidFill>
                <a:latin typeface="Arial"/>
                <a:ea typeface="Arial"/>
                <a:cs typeface="Arial"/>
                <a:sym typeface="Arial"/>
              </a:rPr>
              <a:t>prevents</a:t>
            </a:r>
            <a:r>
              <a:rPr b="0" i="0" lang="en" sz="1300" u="none" cap="none" strike="noStrike">
                <a:solidFill>
                  <a:srgbClr val="091405"/>
                </a:solidFill>
                <a:latin typeface="Arial"/>
                <a:ea typeface="Arial"/>
                <a:cs typeface="Arial"/>
                <a:sym typeface="Arial"/>
              </a:rPr>
              <a:t> the development of different cancers, including leukemia, melanoma, lung cancer, and pancreatic cancer.</a:t>
            </a:r>
            <a:endParaRPr b="0" i="0" sz="1300" u="none" cap="none" strike="noStrike">
              <a:solidFill>
                <a:srgbClr val="091405"/>
              </a:solidFill>
              <a:latin typeface="Arial"/>
              <a:ea typeface="Arial"/>
              <a:cs typeface="Arial"/>
              <a:sym typeface="Arial"/>
            </a:endParaRPr>
          </a:p>
          <a:p>
            <a:pPr indent="-311150" lvl="0" marL="457200" marR="0" rtl="0" algn="l">
              <a:lnSpc>
                <a:spcPct val="100000"/>
              </a:lnSpc>
              <a:spcBef>
                <a:spcPts val="1000"/>
              </a:spcBef>
              <a:spcAft>
                <a:spcPts val="0"/>
              </a:spcAft>
              <a:buClr>
                <a:srgbClr val="091405"/>
              </a:buClr>
              <a:buSzPts val="1300"/>
              <a:buFont typeface="Arial"/>
              <a:buChar char="●"/>
            </a:pPr>
            <a:r>
              <a:rPr b="0" i="0" lang="en" sz="1300" u="none" cap="none" strike="noStrike">
                <a:solidFill>
                  <a:srgbClr val="091405"/>
                </a:solidFill>
                <a:latin typeface="Arial"/>
                <a:ea typeface="Arial"/>
                <a:cs typeface="Arial"/>
                <a:sym typeface="Arial"/>
              </a:rPr>
              <a:t>Lithium </a:t>
            </a:r>
            <a:r>
              <a:rPr b="1" i="0" lang="en" sz="1300" u="none" cap="none" strike="noStrike">
                <a:solidFill>
                  <a:srgbClr val="091405"/>
                </a:solidFill>
                <a:latin typeface="Arial"/>
                <a:ea typeface="Arial"/>
                <a:cs typeface="Arial"/>
                <a:sym typeface="Arial"/>
              </a:rPr>
              <a:t>prevents tumor metastasis</a:t>
            </a:r>
            <a:endParaRPr b="1" i="0" sz="1300" u="none" cap="none" strike="noStrike">
              <a:solidFill>
                <a:srgbClr val="091405"/>
              </a:solidFill>
              <a:latin typeface="Arial"/>
              <a:ea typeface="Arial"/>
              <a:cs typeface="Arial"/>
              <a:sym typeface="Arial"/>
            </a:endParaRPr>
          </a:p>
          <a:p>
            <a:pPr indent="-311150" lvl="0" marL="457200" marR="0" rtl="0" algn="l">
              <a:lnSpc>
                <a:spcPct val="100000"/>
              </a:lnSpc>
              <a:spcBef>
                <a:spcPts val="1000"/>
              </a:spcBef>
              <a:spcAft>
                <a:spcPts val="1000"/>
              </a:spcAft>
              <a:buClr>
                <a:srgbClr val="091405"/>
              </a:buClr>
              <a:buSzPts val="1300"/>
              <a:buFont typeface="Arial"/>
              <a:buChar char="●"/>
            </a:pPr>
            <a:r>
              <a:rPr b="0" i="0" lang="en" sz="1300" u="none" cap="none" strike="noStrike">
                <a:solidFill>
                  <a:srgbClr val="091405"/>
                </a:solidFill>
                <a:latin typeface="Arial"/>
                <a:ea typeface="Arial"/>
                <a:cs typeface="Arial"/>
                <a:sym typeface="Arial"/>
              </a:rPr>
              <a:t>Lithium may increase cancer treatment efficacy while reducing side effects, suggesting that it can be used as an </a:t>
            </a:r>
            <a:r>
              <a:rPr b="1" i="0" lang="en" sz="1300" u="none" cap="none" strike="noStrike">
                <a:solidFill>
                  <a:srgbClr val="091405"/>
                </a:solidFill>
                <a:latin typeface="Arial"/>
                <a:ea typeface="Arial"/>
                <a:cs typeface="Arial"/>
                <a:sym typeface="Arial"/>
              </a:rPr>
              <a:t>adjunctive therapy</a:t>
            </a:r>
            <a:r>
              <a:rPr b="0" i="0" lang="en" sz="1300" u="none" cap="none" strike="noStrike">
                <a:solidFill>
                  <a:srgbClr val="091405"/>
                </a:solidFill>
                <a:latin typeface="Arial"/>
                <a:ea typeface="Arial"/>
                <a:cs typeface="Arial"/>
                <a:sym typeface="Arial"/>
              </a:rPr>
              <a:t>.</a:t>
            </a:r>
            <a:endParaRPr b="0" i="0" sz="1300" u="none" cap="none" strike="noStrike">
              <a:solidFill>
                <a:srgbClr val="091405"/>
              </a:solidFill>
              <a:latin typeface="Arial"/>
              <a:ea typeface="Arial"/>
              <a:cs typeface="Arial"/>
              <a:sym typeface="Arial"/>
            </a:endParaRPr>
          </a:p>
        </p:txBody>
      </p:sp>
      <p:grpSp>
        <p:nvGrpSpPr>
          <p:cNvPr id="3351" name="Google Shape;3351;p227"/>
          <p:cNvGrpSpPr/>
          <p:nvPr/>
        </p:nvGrpSpPr>
        <p:grpSpPr>
          <a:xfrm>
            <a:off x="6257723" y="693725"/>
            <a:ext cx="2508725" cy="2517725"/>
            <a:chOff x="6257723" y="693725"/>
            <a:chExt cx="2508725" cy="2517725"/>
          </a:xfrm>
        </p:grpSpPr>
        <p:pic>
          <p:nvPicPr>
            <p:cNvPr id="3352" name="Google Shape;3352;p227"/>
            <p:cNvPicPr preferRelativeResize="0"/>
            <p:nvPr/>
          </p:nvPicPr>
          <p:blipFill rotWithShape="1">
            <a:blip r:embed="rId4">
              <a:alphaModFix/>
            </a:blip>
            <a:srcRect b="0" l="0" r="0" t="0"/>
            <a:stretch/>
          </p:blipFill>
          <p:spPr>
            <a:xfrm>
              <a:off x="6257723" y="693725"/>
              <a:ext cx="2508725" cy="2517725"/>
            </a:xfrm>
            <a:prstGeom prst="rect">
              <a:avLst/>
            </a:prstGeom>
            <a:noFill/>
            <a:ln>
              <a:noFill/>
            </a:ln>
          </p:spPr>
        </p:pic>
        <p:pic>
          <p:nvPicPr>
            <p:cNvPr id="3353" name="Google Shape;3353;p227"/>
            <p:cNvPicPr preferRelativeResize="0"/>
            <p:nvPr/>
          </p:nvPicPr>
          <p:blipFill rotWithShape="1">
            <a:blip r:embed="rId5">
              <a:alphaModFix/>
            </a:blip>
            <a:srcRect b="0" l="0" r="0" t="0"/>
            <a:stretch/>
          </p:blipFill>
          <p:spPr>
            <a:xfrm>
              <a:off x="6703175" y="1167901"/>
              <a:ext cx="1569375" cy="1569375"/>
            </a:xfrm>
            <a:prstGeom prst="rect">
              <a:avLst/>
            </a:prstGeom>
            <a:noFill/>
            <a:ln>
              <a:noFill/>
            </a:ln>
          </p:spPr>
        </p:pic>
      </p:grpSp>
    </p:spTree>
  </p:cSld>
  <p:clrMapOvr>
    <a:masterClrMapping/>
  </p:clrMapOvr>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7" name="Shape 3357"/>
        <p:cNvGrpSpPr/>
        <p:nvPr/>
      </p:nvGrpSpPr>
      <p:grpSpPr>
        <a:xfrm>
          <a:off x="0" y="0"/>
          <a:ext cx="0" cy="0"/>
          <a:chOff x="0" y="0"/>
          <a:chExt cx="0" cy="0"/>
        </a:xfrm>
      </p:grpSpPr>
      <p:sp>
        <p:nvSpPr>
          <p:cNvPr id="3358" name="Google Shape;3358;p228"/>
          <p:cNvSpPr/>
          <p:nvPr/>
        </p:nvSpPr>
        <p:spPr>
          <a:xfrm>
            <a:off x="0"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9" name="Google Shape;3359;p228"/>
          <p:cNvSpPr txBox="1"/>
          <p:nvPr/>
        </p:nvSpPr>
        <p:spPr>
          <a:xfrm>
            <a:off x="5398750" y="1034275"/>
            <a:ext cx="3000000" cy="2555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highlight>
                  <a:srgbClr val="FFFFFF"/>
                </a:highlight>
                <a:latin typeface="Arial"/>
                <a:ea typeface="Arial"/>
                <a:cs typeface="Arial"/>
                <a:sym typeface="Arial"/>
              </a:rPr>
              <a:t>Our analysis suggests </a:t>
            </a:r>
            <a:r>
              <a:rPr b="1" i="0" lang="en" sz="1400" u="none" cap="none" strike="noStrike">
                <a:solidFill>
                  <a:schemeClr val="dk1"/>
                </a:solidFill>
                <a:highlight>
                  <a:srgbClr val="FFFFFF"/>
                </a:highlight>
                <a:latin typeface="Arial"/>
                <a:ea typeface="Arial"/>
                <a:cs typeface="Arial"/>
                <a:sym typeface="Arial"/>
              </a:rPr>
              <a:t>no effect</a:t>
            </a:r>
            <a:r>
              <a:rPr b="0" i="0" lang="en" sz="1400" u="none" cap="none" strike="noStrike">
                <a:solidFill>
                  <a:schemeClr val="dk1"/>
                </a:solidFill>
                <a:highlight>
                  <a:srgbClr val="FFFFFF"/>
                </a:highlight>
                <a:latin typeface="Arial"/>
                <a:ea typeface="Arial"/>
                <a:cs typeface="Arial"/>
                <a:sym typeface="Arial"/>
              </a:rPr>
              <a:t> of stable lithium maintenance therapy (lithium levels in therapeutic range) on the rate of chang</a:t>
            </a:r>
            <a:r>
              <a:rPr b="0" i="0" lang="en" sz="1400" u="none" cap="none" strike="noStrike">
                <a:solidFill>
                  <a:schemeClr val="dk1"/>
                </a:solidFill>
                <a:latin typeface="Arial"/>
                <a:ea typeface="Arial"/>
                <a:cs typeface="Arial"/>
                <a:sym typeface="Arial"/>
              </a:rPr>
              <a:t>e in</a:t>
            </a:r>
            <a:r>
              <a:rPr b="1" i="0" lang="en" sz="1400" u="none" cap="none" strike="noStrike">
                <a:solidFill>
                  <a:schemeClr val="dk1"/>
                </a:solidFill>
                <a:latin typeface="Arial"/>
                <a:ea typeface="Arial"/>
                <a:cs typeface="Arial"/>
                <a:sym typeface="Arial"/>
              </a:rPr>
              <a:t> </a:t>
            </a:r>
            <a:r>
              <a:rPr b="1" i="0" lang="en" sz="1400" u="none" cap="none" strike="noStrike">
                <a:solidFill>
                  <a:schemeClr val="dk1"/>
                </a:solidFill>
                <a:highlight>
                  <a:srgbClr val="FFFFFF"/>
                </a:highlight>
                <a:latin typeface="Arial"/>
                <a:ea typeface="Arial"/>
                <a:cs typeface="Arial"/>
                <a:sym typeface="Arial"/>
              </a:rPr>
              <a:t>eGFR</a:t>
            </a:r>
            <a:r>
              <a:rPr b="0" i="0" lang="en" sz="1400" u="none" cap="none" strike="noStrike">
                <a:solidFill>
                  <a:schemeClr val="dk1"/>
                </a:solidFill>
                <a:highlight>
                  <a:srgbClr val="FFFFFF"/>
                </a:highlight>
                <a:latin typeface="Arial"/>
                <a:ea typeface="Arial"/>
                <a:cs typeface="Arial"/>
                <a:sym typeface="Arial"/>
              </a:rPr>
              <a:t> over time. </a:t>
            </a:r>
            <a:endParaRPr b="0" i="0" sz="1400" u="none" cap="none" strike="noStrike">
              <a:solidFill>
                <a:schemeClr val="dk1"/>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highlight>
                  <a:srgbClr val="FFFFFF"/>
                </a:highlight>
                <a:latin typeface="Arial"/>
                <a:ea typeface="Arial"/>
                <a:cs typeface="Arial"/>
                <a:sym typeface="Arial"/>
              </a:rPr>
              <a:t>Our results therefore contradict the idea that long-term lithium therapy is associated with nephrotoxicity in the absence of episodes of acute intoxication.</a:t>
            </a:r>
            <a:endParaRPr b="0" i="0" sz="1400" u="none" cap="none" strike="noStrike">
              <a:solidFill>
                <a:schemeClr val="dk1"/>
              </a:solidFill>
              <a:highlight>
                <a:srgbClr val="FFFFFF"/>
              </a:highlight>
              <a:latin typeface="Arial"/>
              <a:ea typeface="Arial"/>
              <a:cs typeface="Arial"/>
              <a:sym typeface="Arial"/>
            </a:endParaRPr>
          </a:p>
        </p:txBody>
      </p:sp>
      <p:pic>
        <p:nvPicPr>
          <p:cNvPr id="3360" name="Google Shape;3360;p228"/>
          <p:cNvPicPr preferRelativeResize="0"/>
          <p:nvPr/>
        </p:nvPicPr>
        <p:blipFill rotWithShape="1">
          <a:blip r:embed="rId3">
            <a:alphaModFix/>
          </a:blip>
          <a:srcRect b="0" l="0" r="0" t="0"/>
          <a:stretch/>
        </p:blipFill>
        <p:spPr>
          <a:xfrm>
            <a:off x="843925" y="1034271"/>
            <a:ext cx="4364376" cy="1470150"/>
          </a:xfrm>
          <a:prstGeom prst="rect">
            <a:avLst/>
          </a:prstGeom>
          <a:noFill/>
          <a:ln>
            <a:noFill/>
          </a:ln>
          <a:effectLst>
            <a:outerShdw blurRad="57150" rotWithShape="0" algn="bl" dir="5400000" dist="19050">
              <a:srgbClr val="000000">
                <a:alpha val="49800"/>
              </a:srgbClr>
            </a:outerShdw>
          </a:effectLst>
        </p:spPr>
      </p:pic>
      <p:sp>
        <p:nvSpPr>
          <p:cNvPr id="3361" name="Google Shape;3361;p228"/>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2" name="Google Shape;3362;p228"/>
          <p:cNvSpPr/>
          <p:nvPr/>
        </p:nvSpPr>
        <p:spPr>
          <a:xfrm>
            <a:off x="0" y="4743025"/>
            <a:ext cx="9144000" cy="4002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3" name="Google Shape;3363;p228"/>
          <p:cNvSpPr txBox="1"/>
          <p:nvPr/>
        </p:nvSpPr>
        <p:spPr>
          <a:xfrm>
            <a:off x="334200" y="4723177"/>
            <a:ext cx="8809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Arial"/>
                <a:ea typeface="Arial"/>
                <a:cs typeface="Arial"/>
                <a:sym typeface="Arial"/>
              </a:rPr>
              <a:t>Stefan Clos, Petra Rauchhaus, Alison Severn, Lynda Cochrane, Peter T Donnan, Long-term effect of lithium maintenance therapy on estimated glomerular filtration rate in patients with affective disorders: a population-based cohort study, The Lancet Psychiatry, Volume 2, Issue 12, 2015.</a:t>
            </a:r>
            <a:endParaRPr b="0" i="0" sz="800" u="none" cap="none" strike="noStrike">
              <a:solidFill>
                <a:schemeClr val="lt1"/>
              </a:solidFill>
              <a:latin typeface="Arial"/>
              <a:ea typeface="Arial"/>
              <a:cs typeface="Arial"/>
              <a:sym typeface="Arial"/>
            </a:endParaRPr>
          </a:p>
        </p:txBody>
      </p:sp>
      <p:sp>
        <p:nvSpPr>
          <p:cNvPr id="3364" name="Google Shape;3364;p228"/>
          <p:cNvSpPr txBox="1"/>
          <p:nvPr/>
        </p:nvSpPr>
        <p:spPr>
          <a:xfrm>
            <a:off x="827641" y="44067"/>
            <a:ext cx="4249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rgbClr val="000000"/>
              </a:buClr>
              <a:buSzPts val="2400"/>
              <a:buFont typeface="Arial"/>
              <a:buNone/>
            </a:pPr>
            <a:r>
              <a:rPr b="1" i="0" lang="en" sz="2400" u="none" cap="none" strike="noStrike">
                <a:solidFill>
                  <a:schemeClr val="lt1"/>
                </a:solidFill>
                <a:latin typeface="Arial"/>
                <a:ea typeface="Arial"/>
                <a:cs typeface="Arial"/>
                <a:sym typeface="Arial"/>
              </a:rPr>
              <a:t>Lithium - renal risk</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8" name="Shape 3368"/>
        <p:cNvGrpSpPr/>
        <p:nvPr/>
      </p:nvGrpSpPr>
      <p:grpSpPr>
        <a:xfrm>
          <a:off x="0" y="0"/>
          <a:ext cx="0" cy="0"/>
          <a:chOff x="0" y="0"/>
          <a:chExt cx="0" cy="0"/>
        </a:xfrm>
      </p:grpSpPr>
      <p:sp>
        <p:nvSpPr>
          <p:cNvPr id="3369" name="Google Shape;3369;p229"/>
          <p:cNvSpPr/>
          <p:nvPr/>
        </p:nvSpPr>
        <p:spPr>
          <a:xfrm>
            <a:off x="0"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0" name="Google Shape;3370;p229"/>
          <p:cNvSpPr/>
          <p:nvPr/>
        </p:nvSpPr>
        <p:spPr>
          <a:xfrm>
            <a:off x="0" y="4589125"/>
            <a:ext cx="9144000" cy="5541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1" name="Google Shape;3371;p229"/>
          <p:cNvSpPr txBox="1"/>
          <p:nvPr/>
        </p:nvSpPr>
        <p:spPr>
          <a:xfrm>
            <a:off x="334200" y="4650627"/>
            <a:ext cx="8809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Arial"/>
                <a:ea typeface="Arial"/>
                <a:cs typeface="Arial"/>
                <a:sym typeface="Arial"/>
              </a:rPr>
              <a:t>Kessing LV, Gerds TA, Feldt-Rasmussen B, Andersen PK, Licht RW. Use of Lithium and Anticonvulsants and the Rate of Chronic Kidney Disease: A Nationwide Population-Based Study. JAMA Psychiatry. 2015;72(12):1182–1191. doi:10.1001/jamapsychiatry.2015.1834</a:t>
            </a:r>
            <a:endParaRPr b="0" i="0" sz="800" u="none" cap="none" strike="noStrike">
              <a:solidFill>
                <a:schemeClr val="lt1"/>
              </a:solidFill>
              <a:latin typeface="Arial"/>
              <a:ea typeface="Arial"/>
              <a:cs typeface="Arial"/>
              <a:sym typeface="Arial"/>
            </a:endParaRPr>
          </a:p>
        </p:txBody>
      </p:sp>
      <p:pic>
        <p:nvPicPr>
          <p:cNvPr id="3372" name="Google Shape;3372;p229"/>
          <p:cNvPicPr preferRelativeResize="0"/>
          <p:nvPr/>
        </p:nvPicPr>
        <p:blipFill rotWithShape="1">
          <a:blip r:embed="rId3">
            <a:alphaModFix/>
          </a:blip>
          <a:srcRect b="0" l="0" r="0" t="0"/>
          <a:stretch/>
        </p:blipFill>
        <p:spPr>
          <a:xfrm>
            <a:off x="901219" y="1090512"/>
            <a:ext cx="4364376" cy="1481243"/>
          </a:xfrm>
          <a:prstGeom prst="rect">
            <a:avLst/>
          </a:prstGeom>
          <a:noFill/>
          <a:ln>
            <a:noFill/>
          </a:ln>
          <a:effectLst>
            <a:outerShdw blurRad="57150" rotWithShape="0" algn="bl" dir="5400000" dist="19050">
              <a:srgbClr val="000000">
                <a:alpha val="49800"/>
              </a:srgbClr>
            </a:outerShdw>
          </a:effectLst>
        </p:spPr>
      </p:pic>
      <p:sp>
        <p:nvSpPr>
          <p:cNvPr id="3373" name="Google Shape;3373;p229"/>
          <p:cNvSpPr txBox="1"/>
          <p:nvPr/>
        </p:nvSpPr>
        <p:spPr>
          <a:xfrm>
            <a:off x="5433575" y="1090525"/>
            <a:ext cx="3000000" cy="212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highlight>
                  <a:srgbClr val="FFFFFF"/>
                </a:highlight>
                <a:latin typeface="Arial"/>
                <a:ea typeface="Arial"/>
                <a:cs typeface="Arial"/>
                <a:sym typeface="Arial"/>
              </a:rPr>
              <a:t>Maintenance treatment with lithium as practiced in modern care </a:t>
            </a:r>
            <a:r>
              <a:rPr b="1" i="0" lang="en" sz="1400" u="sng" cap="none" strike="noStrike">
                <a:solidFill>
                  <a:schemeClr val="dk1"/>
                </a:solidFill>
                <a:highlight>
                  <a:srgbClr val="FFFFFF"/>
                </a:highlight>
              </a:rPr>
              <a:t>is</a:t>
            </a:r>
            <a:r>
              <a:rPr b="0" i="0" lang="en" sz="1400" u="sng" cap="none" strike="noStrike">
                <a:solidFill>
                  <a:schemeClr val="dk1"/>
                </a:solidFill>
                <a:highlight>
                  <a:srgbClr val="FFFFFF"/>
                </a:highlight>
                <a:latin typeface="Arial"/>
                <a:ea typeface="Arial"/>
                <a:cs typeface="Arial"/>
                <a:sym typeface="Arial"/>
              </a:rPr>
              <a:t> associated with an chronic kidney disease</a:t>
            </a:r>
            <a:r>
              <a:rPr b="0" i="0" lang="en" sz="1400" u="none" cap="none" strike="noStrike">
                <a:solidFill>
                  <a:schemeClr val="dk1"/>
                </a:solidFill>
                <a:highlight>
                  <a:srgbClr val="FFFFFF"/>
                </a:highlight>
                <a:latin typeface="Arial"/>
                <a:ea typeface="Arial"/>
                <a:cs typeface="Arial"/>
                <a:sym typeface="Arial"/>
              </a:rPr>
              <a:t> (CKD). </a:t>
            </a:r>
            <a:endParaRPr b="0" i="0" sz="1400" u="none" cap="none" strike="noStrike">
              <a:solidFill>
                <a:schemeClr val="dk1"/>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highlight>
                  <a:srgbClr val="FFFFFF"/>
                </a:highlight>
                <a:latin typeface="Arial"/>
                <a:ea typeface="Arial"/>
                <a:cs typeface="Arial"/>
                <a:sym typeface="Arial"/>
              </a:rPr>
              <a:t>However, use of </a:t>
            </a:r>
            <a:r>
              <a:rPr b="1" i="0" lang="en" sz="1400" u="none" cap="none" strike="noStrike">
                <a:solidFill>
                  <a:schemeClr val="dk1"/>
                </a:solidFill>
                <a:highlight>
                  <a:srgbClr val="FFFFFF"/>
                </a:highlight>
                <a:latin typeface="Arial"/>
                <a:ea typeface="Arial"/>
                <a:cs typeface="Arial"/>
                <a:sym typeface="Arial"/>
              </a:rPr>
              <a:t>lithium is </a:t>
            </a:r>
            <a:r>
              <a:rPr b="1" i="0" lang="en" sz="1400" u="sng" cap="none" strike="noStrike">
                <a:solidFill>
                  <a:schemeClr val="dk1"/>
                </a:solidFill>
                <a:highlight>
                  <a:srgbClr val="FFFFFF"/>
                </a:highlight>
                <a:latin typeface="Arial"/>
                <a:ea typeface="Arial"/>
                <a:cs typeface="Arial"/>
                <a:sym typeface="Arial"/>
              </a:rPr>
              <a:t>not</a:t>
            </a:r>
            <a:r>
              <a:rPr b="1" i="0" lang="en" sz="1400" u="none" cap="none" strike="noStrike">
                <a:solidFill>
                  <a:schemeClr val="dk1"/>
                </a:solidFill>
                <a:highlight>
                  <a:srgbClr val="FFFFFF"/>
                </a:highlight>
                <a:latin typeface="Arial"/>
                <a:ea typeface="Arial"/>
                <a:cs typeface="Arial"/>
                <a:sym typeface="Arial"/>
              </a:rPr>
              <a:t> associated with </a:t>
            </a:r>
            <a:r>
              <a:rPr b="0" i="0" lang="en" sz="1400" u="none" cap="none" strike="noStrike">
                <a:solidFill>
                  <a:schemeClr val="dk1"/>
                </a:solidFill>
                <a:highlight>
                  <a:srgbClr val="FFFFFF"/>
                </a:highlight>
                <a:latin typeface="Arial"/>
                <a:ea typeface="Arial"/>
                <a:cs typeface="Arial"/>
                <a:sym typeface="Arial"/>
              </a:rPr>
              <a:t>an increased rate of</a:t>
            </a:r>
            <a:r>
              <a:rPr b="1" i="0" lang="en" sz="1400" u="none" cap="none" strike="noStrike">
                <a:solidFill>
                  <a:schemeClr val="dk1"/>
                </a:solidFill>
                <a:highlight>
                  <a:srgbClr val="FFFFFF"/>
                </a:highlight>
                <a:latin typeface="Arial"/>
                <a:ea typeface="Arial"/>
                <a:cs typeface="Arial"/>
                <a:sym typeface="Arial"/>
              </a:rPr>
              <a:t> </a:t>
            </a:r>
            <a:r>
              <a:rPr b="1" i="0" lang="en" sz="1400" u="sng" cap="none" strike="noStrike">
                <a:solidFill>
                  <a:schemeClr val="dk1"/>
                </a:solidFill>
                <a:highlight>
                  <a:srgbClr val="FFFFFF"/>
                </a:highlight>
                <a:latin typeface="Arial"/>
                <a:ea typeface="Arial"/>
                <a:cs typeface="Arial"/>
                <a:sym typeface="Arial"/>
              </a:rPr>
              <a:t>end-stage</a:t>
            </a:r>
            <a:r>
              <a:rPr b="1" i="0" lang="en" sz="1400" u="none" cap="none" strike="noStrike">
                <a:solidFill>
                  <a:schemeClr val="dk1"/>
                </a:solidFill>
                <a:highlight>
                  <a:srgbClr val="FFFFFF"/>
                </a:highlight>
                <a:latin typeface="Arial"/>
                <a:ea typeface="Arial"/>
                <a:cs typeface="Arial"/>
                <a:sym typeface="Arial"/>
              </a:rPr>
              <a:t> </a:t>
            </a:r>
            <a:r>
              <a:rPr b="0" i="0" lang="en" sz="1400" u="none" cap="none" strike="noStrike">
                <a:solidFill>
                  <a:schemeClr val="dk1"/>
                </a:solidFill>
                <a:highlight>
                  <a:srgbClr val="FFFFFF"/>
                </a:highlight>
                <a:latin typeface="Arial"/>
                <a:ea typeface="Arial"/>
                <a:cs typeface="Arial"/>
                <a:sym typeface="Arial"/>
              </a:rPr>
              <a:t>CKD. </a:t>
            </a:r>
            <a:endParaRPr b="0" i="0" sz="1400" u="none" cap="none" strike="noStrike">
              <a:solidFill>
                <a:schemeClr val="dk1"/>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highlight>
                <a:srgbClr val="FFFFFF"/>
              </a:highlight>
              <a:latin typeface="Arial"/>
              <a:ea typeface="Arial"/>
              <a:cs typeface="Arial"/>
              <a:sym typeface="Arial"/>
            </a:endParaRPr>
          </a:p>
        </p:txBody>
      </p:sp>
      <p:sp>
        <p:nvSpPr>
          <p:cNvPr id="3374" name="Google Shape;3374;p229"/>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5" name="Google Shape;3375;p229"/>
          <p:cNvSpPr txBox="1"/>
          <p:nvPr/>
        </p:nvSpPr>
        <p:spPr>
          <a:xfrm>
            <a:off x="827641" y="44067"/>
            <a:ext cx="4249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rgbClr val="000000"/>
              </a:buClr>
              <a:buSzPts val="2400"/>
              <a:buFont typeface="Arial"/>
              <a:buNone/>
            </a:pPr>
            <a:r>
              <a:rPr b="1" i="0" lang="en" sz="2400" u="none" cap="none" strike="noStrike">
                <a:solidFill>
                  <a:schemeClr val="lt1"/>
                </a:solidFill>
                <a:latin typeface="Arial"/>
                <a:ea typeface="Arial"/>
                <a:cs typeface="Arial"/>
                <a:sym typeface="Arial"/>
              </a:rPr>
              <a:t>Lithium - renal risk</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9" name="Shape 3379"/>
        <p:cNvGrpSpPr/>
        <p:nvPr/>
      </p:nvGrpSpPr>
      <p:grpSpPr>
        <a:xfrm>
          <a:off x="0" y="0"/>
          <a:ext cx="0" cy="0"/>
          <a:chOff x="0" y="0"/>
          <a:chExt cx="0" cy="0"/>
        </a:xfrm>
      </p:grpSpPr>
      <p:sp>
        <p:nvSpPr>
          <p:cNvPr id="3380" name="Google Shape;3380;p230"/>
          <p:cNvSpPr/>
          <p:nvPr/>
        </p:nvSpPr>
        <p:spPr>
          <a:xfrm>
            <a:off x="0" y="0"/>
            <a:ext cx="9144000" cy="6156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1" name="Google Shape;3381;p230"/>
          <p:cNvSpPr txBox="1"/>
          <p:nvPr/>
        </p:nvSpPr>
        <p:spPr>
          <a:xfrm>
            <a:off x="983775" y="3311550"/>
            <a:ext cx="7236000" cy="1234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400"/>
              </a:spcBef>
              <a:spcAft>
                <a:spcPts val="0"/>
              </a:spcAft>
              <a:buClr>
                <a:schemeClr val="dk1"/>
              </a:buClr>
              <a:buSzPts val="1100"/>
              <a:buFont typeface="Arial"/>
              <a:buNone/>
            </a:pPr>
            <a:r>
              <a:rPr b="0" i="0" lang="en" sz="1400" u="none" cap="none" strike="noStrike">
                <a:solidFill>
                  <a:schemeClr val="dk1"/>
                </a:solidFill>
                <a:highlight>
                  <a:srgbClr val="FFFFFF"/>
                </a:highlight>
                <a:latin typeface="Arial"/>
                <a:ea typeface="Arial"/>
                <a:cs typeface="Arial"/>
                <a:sym typeface="Arial"/>
              </a:rPr>
              <a:t>Weight change with lithium was </a:t>
            </a:r>
            <a:r>
              <a:rPr b="1" i="0" lang="en" sz="1400" u="none" cap="none" strike="noStrike">
                <a:solidFill>
                  <a:schemeClr val="dk1"/>
                </a:solidFill>
                <a:highlight>
                  <a:srgbClr val="FFFFFF"/>
                </a:highlight>
                <a:latin typeface="Arial"/>
                <a:ea typeface="Arial"/>
                <a:cs typeface="Arial"/>
                <a:sym typeface="Arial"/>
              </a:rPr>
              <a:t>not clinically or statistically significant</a:t>
            </a:r>
            <a:r>
              <a:rPr b="0" i="0" lang="en" sz="1400" u="none" cap="none" strike="noStrike">
                <a:solidFill>
                  <a:schemeClr val="dk1"/>
                </a:solidFill>
                <a:highlight>
                  <a:srgbClr val="FFFFFF"/>
                </a:highlight>
                <a:latin typeface="Arial"/>
                <a:ea typeface="Arial"/>
                <a:cs typeface="Arial"/>
                <a:sym typeface="Arial"/>
              </a:rPr>
              <a:t>.</a:t>
            </a:r>
            <a:endParaRPr b="0" i="0" sz="1400" u="none" cap="none" strike="noStrike">
              <a:solidFill>
                <a:schemeClr val="dk1"/>
              </a:solidFill>
              <a:highlight>
                <a:srgbClr val="FFFFFF"/>
              </a:highlight>
              <a:latin typeface="Arial"/>
              <a:ea typeface="Arial"/>
              <a:cs typeface="Arial"/>
              <a:sym typeface="Arial"/>
            </a:endParaRPr>
          </a:p>
          <a:p>
            <a:pPr indent="0" lvl="0" marL="0" marR="0" rtl="0" algn="l">
              <a:lnSpc>
                <a:spcPct val="115000"/>
              </a:lnSpc>
              <a:spcBef>
                <a:spcPts val="1200"/>
              </a:spcBef>
              <a:spcAft>
                <a:spcPts val="0"/>
              </a:spcAft>
              <a:buClr>
                <a:schemeClr val="dk1"/>
              </a:buClr>
              <a:buSzPts val="1100"/>
              <a:buFont typeface="Arial"/>
              <a:buNone/>
            </a:pPr>
            <a:r>
              <a:rPr b="0" i="0" lang="en" sz="1400" u="none" cap="none" strike="noStrike">
                <a:solidFill>
                  <a:schemeClr val="dk1"/>
                </a:solidFill>
                <a:highlight>
                  <a:srgbClr val="FFFFFF"/>
                </a:highlight>
                <a:latin typeface="Arial"/>
                <a:ea typeface="Arial"/>
                <a:cs typeface="Arial"/>
                <a:sym typeface="Arial"/>
              </a:rPr>
              <a:t>Weight change with lithium did not differ from placebo.</a:t>
            </a:r>
            <a:endParaRPr b="0" i="0" sz="1400" u="none" cap="none" strike="noStrike">
              <a:solidFill>
                <a:schemeClr val="dk1"/>
              </a:solidFill>
              <a:highlight>
                <a:srgbClr val="FFFFFF"/>
              </a:highlight>
              <a:latin typeface="Arial"/>
              <a:ea typeface="Arial"/>
              <a:cs typeface="Arial"/>
              <a:sym typeface="Arial"/>
            </a:endParaRPr>
          </a:p>
          <a:p>
            <a:pPr indent="0" lvl="0" marL="0" marR="0" rtl="0" algn="l">
              <a:lnSpc>
                <a:spcPct val="115000"/>
              </a:lnSpc>
              <a:spcBef>
                <a:spcPts val="1200"/>
              </a:spcBef>
              <a:spcAft>
                <a:spcPts val="1200"/>
              </a:spcAft>
              <a:buClr>
                <a:srgbClr val="000000"/>
              </a:buClr>
              <a:buSzPts val="1600"/>
              <a:buFont typeface="Arial"/>
              <a:buNone/>
            </a:pPr>
            <a:r>
              <a:t/>
            </a:r>
            <a:endParaRPr b="0" i="0" sz="1600" u="none" cap="none" strike="noStrike">
              <a:solidFill>
                <a:schemeClr val="dk1"/>
              </a:solidFill>
              <a:highlight>
                <a:srgbClr val="FFFFFF"/>
              </a:highlight>
              <a:latin typeface="Arial"/>
              <a:ea typeface="Arial"/>
              <a:cs typeface="Arial"/>
              <a:sym typeface="Arial"/>
            </a:endParaRPr>
          </a:p>
        </p:txBody>
      </p:sp>
      <p:pic>
        <p:nvPicPr>
          <p:cNvPr id="3382" name="Google Shape;3382;p230"/>
          <p:cNvPicPr preferRelativeResize="0"/>
          <p:nvPr/>
        </p:nvPicPr>
        <p:blipFill rotWithShape="1">
          <a:blip r:embed="rId3">
            <a:alphaModFix/>
          </a:blip>
          <a:srcRect b="0" l="0" r="0" t="0"/>
          <a:stretch/>
        </p:blipFill>
        <p:spPr>
          <a:xfrm>
            <a:off x="1026700" y="1010725"/>
            <a:ext cx="3840624" cy="2134300"/>
          </a:xfrm>
          <a:prstGeom prst="rect">
            <a:avLst/>
          </a:prstGeom>
          <a:noFill/>
          <a:ln>
            <a:noFill/>
          </a:ln>
          <a:effectLst>
            <a:outerShdw blurRad="57150" rotWithShape="0" algn="bl" dir="5400000" dist="19050">
              <a:srgbClr val="000000">
                <a:alpha val="49800"/>
              </a:srgbClr>
            </a:outerShdw>
          </a:effectLst>
        </p:spPr>
      </p:pic>
      <p:sp>
        <p:nvSpPr>
          <p:cNvPr id="3383" name="Google Shape;3383;p230"/>
          <p:cNvSpPr/>
          <p:nvPr/>
        </p:nvSpPr>
        <p:spPr>
          <a:xfrm>
            <a:off x="0" y="4743200"/>
            <a:ext cx="9144000" cy="400200"/>
          </a:xfrm>
          <a:prstGeom prst="rect">
            <a:avLst/>
          </a:prstGeom>
          <a:solidFill>
            <a:srgbClr val="FF99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4" name="Google Shape;3384;p230"/>
          <p:cNvSpPr txBox="1"/>
          <p:nvPr/>
        </p:nvSpPr>
        <p:spPr>
          <a:xfrm>
            <a:off x="275075" y="4809398"/>
            <a:ext cx="8809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Arial"/>
                <a:ea typeface="Arial"/>
                <a:cs typeface="Arial"/>
                <a:sym typeface="Arial"/>
              </a:rPr>
              <a:t>Gomes-da-Costa, et al. Lithium therapy and weight change in people with bipolar disorder: A systematic review and meta-analysis, Neuroscience &amp; Biobehavioral Reviews, Volume 134, 2022.</a:t>
            </a:r>
            <a:endParaRPr b="0" i="0" sz="800" u="none" cap="none" strike="noStrike">
              <a:solidFill>
                <a:schemeClr val="lt1"/>
              </a:solidFill>
              <a:latin typeface="Arial"/>
              <a:ea typeface="Arial"/>
              <a:cs typeface="Arial"/>
              <a:sym typeface="Arial"/>
            </a:endParaRPr>
          </a:p>
        </p:txBody>
      </p:sp>
      <p:sp>
        <p:nvSpPr>
          <p:cNvPr id="3385" name="Google Shape;3385;p230"/>
          <p:cNvSpPr txBox="1"/>
          <p:nvPr/>
        </p:nvSpPr>
        <p:spPr>
          <a:xfrm>
            <a:off x="825025" y="45643"/>
            <a:ext cx="6339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3000"/>
              </a:spcAft>
              <a:buClr>
                <a:srgbClr val="000000"/>
              </a:buClr>
              <a:buSzPts val="2400"/>
              <a:buFont typeface="Arial"/>
              <a:buNone/>
            </a:pPr>
            <a:r>
              <a:rPr b="1" i="0" lang="en" sz="2400" u="none" cap="none" strike="noStrike">
                <a:solidFill>
                  <a:schemeClr val="lt1"/>
                </a:solidFill>
                <a:latin typeface="Arial"/>
                <a:ea typeface="Arial"/>
                <a:cs typeface="Arial"/>
                <a:sym typeface="Arial"/>
              </a:rPr>
              <a:t>Lithium - weight gain?</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9" name="Shape 3389"/>
        <p:cNvGrpSpPr/>
        <p:nvPr/>
      </p:nvGrpSpPr>
      <p:grpSpPr>
        <a:xfrm>
          <a:off x="0" y="0"/>
          <a:ext cx="0" cy="0"/>
          <a:chOff x="0" y="0"/>
          <a:chExt cx="0" cy="0"/>
        </a:xfrm>
      </p:grpSpPr>
      <p:grpSp>
        <p:nvGrpSpPr>
          <p:cNvPr id="3390" name="Google Shape;3390;p231"/>
          <p:cNvGrpSpPr/>
          <p:nvPr/>
        </p:nvGrpSpPr>
        <p:grpSpPr>
          <a:xfrm>
            <a:off x="329737" y="1854172"/>
            <a:ext cx="2166644" cy="967325"/>
            <a:chOff x="1394796" y="193720"/>
            <a:chExt cx="1326300" cy="592143"/>
          </a:xfrm>
        </p:grpSpPr>
        <p:pic>
          <p:nvPicPr>
            <p:cNvPr descr="Resultado de imagen para lithium" id="3391" name="Google Shape;3391;p231"/>
            <p:cNvPicPr preferRelativeResize="0"/>
            <p:nvPr/>
          </p:nvPicPr>
          <p:blipFill rotWithShape="1">
            <a:blip r:embed="rId3">
              <a:alphaModFix/>
            </a:blip>
            <a:srcRect b="0" l="0" r="0" t="0"/>
            <a:stretch/>
          </p:blipFill>
          <p:spPr>
            <a:xfrm>
              <a:off x="1565288" y="193720"/>
              <a:ext cx="665175" cy="313330"/>
            </a:xfrm>
            <a:prstGeom prst="rect">
              <a:avLst/>
            </a:prstGeom>
            <a:noFill/>
            <a:ln>
              <a:noFill/>
            </a:ln>
          </p:spPr>
        </p:pic>
        <p:sp>
          <p:nvSpPr>
            <p:cNvPr id="3392" name="Google Shape;3392;p231"/>
            <p:cNvSpPr txBox="1"/>
            <p:nvPr/>
          </p:nvSpPr>
          <p:spPr>
            <a:xfrm>
              <a:off x="1394796" y="547663"/>
              <a:ext cx="1326300" cy="238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0" lang="en" sz="1400" u="none" cap="none" strike="noStrike">
                  <a:solidFill>
                    <a:srgbClr val="000000"/>
                  </a:solidFill>
                  <a:latin typeface="Arial"/>
                  <a:ea typeface="Arial"/>
                  <a:cs typeface="Arial"/>
                  <a:sym typeface="Arial"/>
                </a:rPr>
                <a:t>Lithium carbonate</a:t>
              </a:r>
              <a:endParaRPr b="0" i="0" sz="1400" u="none" cap="none" strike="noStrike">
                <a:solidFill>
                  <a:srgbClr val="000000"/>
                </a:solidFill>
                <a:latin typeface="Arial"/>
                <a:ea typeface="Arial"/>
                <a:cs typeface="Arial"/>
                <a:sym typeface="Arial"/>
              </a:endParaRPr>
            </a:p>
          </p:txBody>
        </p:sp>
      </p:grpSp>
      <p:grpSp>
        <p:nvGrpSpPr>
          <p:cNvPr id="3393" name="Google Shape;3393;p231"/>
          <p:cNvGrpSpPr/>
          <p:nvPr/>
        </p:nvGrpSpPr>
        <p:grpSpPr>
          <a:xfrm>
            <a:off x="526769" y="331517"/>
            <a:ext cx="2166644" cy="1166118"/>
            <a:chOff x="2538711" y="207125"/>
            <a:chExt cx="1326300" cy="713833"/>
          </a:xfrm>
        </p:grpSpPr>
        <p:pic>
          <p:nvPicPr>
            <p:cNvPr descr="Lithium-orotate-2D-skeletal.png" id="3394" name="Google Shape;3394;p231"/>
            <p:cNvPicPr preferRelativeResize="0"/>
            <p:nvPr/>
          </p:nvPicPr>
          <p:blipFill rotWithShape="1">
            <a:blip r:embed="rId4">
              <a:alphaModFix/>
            </a:blip>
            <a:srcRect b="0" l="0" r="0" t="0"/>
            <a:stretch/>
          </p:blipFill>
          <p:spPr>
            <a:xfrm>
              <a:off x="2616898" y="207125"/>
              <a:ext cx="665176" cy="536923"/>
            </a:xfrm>
            <a:prstGeom prst="rect">
              <a:avLst/>
            </a:prstGeom>
            <a:noFill/>
            <a:ln>
              <a:noFill/>
            </a:ln>
          </p:spPr>
        </p:pic>
        <p:sp>
          <p:nvSpPr>
            <p:cNvPr id="3395" name="Google Shape;3395;p231"/>
            <p:cNvSpPr txBox="1"/>
            <p:nvPr/>
          </p:nvSpPr>
          <p:spPr>
            <a:xfrm>
              <a:off x="2538711" y="682758"/>
              <a:ext cx="1326300" cy="238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0" lang="en" sz="1400" u="none" cap="none" strike="noStrike">
                  <a:solidFill>
                    <a:srgbClr val="000000"/>
                  </a:solidFill>
                  <a:latin typeface="Arial"/>
                  <a:ea typeface="Arial"/>
                  <a:cs typeface="Arial"/>
                  <a:sym typeface="Arial"/>
                </a:rPr>
                <a:t>Lithium orotate</a:t>
              </a:r>
              <a:endParaRPr b="0" i="0" sz="1400" u="none" cap="none" strike="noStrike">
                <a:solidFill>
                  <a:srgbClr val="000000"/>
                </a:solidFill>
                <a:latin typeface="Arial"/>
                <a:ea typeface="Arial"/>
                <a:cs typeface="Arial"/>
                <a:sym typeface="Arial"/>
              </a:endParaRPr>
            </a:p>
          </p:txBody>
        </p:sp>
      </p:grpSp>
      <p:grpSp>
        <p:nvGrpSpPr>
          <p:cNvPr id="3396" name="Google Shape;3396;p231"/>
          <p:cNvGrpSpPr/>
          <p:nvPr/>
        </p:nvGrpSpPr>
        <p:grpSpPr>
          <a:xfrm>
            <a:off x="199612" y="3376833"/>
            <a:ext cx="2426909" cy="1058741"/>
            <a:chOff x="-2336394" y="156355"/>
            <a:chExt cx="1485620" cy="648103"/>
          </a:xfrm>
        </p:grpSpPr>
        <p:pic>
          <p:nvPicPr>
            <p:cNvPr descr="Resultado de imagen para lithium citrate" id="3397" name="Google Shape;3397;p231"/>
            <p:cNvPicPr preferRelativeResize="0"/>
            <p:nvPr/>
          </p:nvPicPr>
          <p:blipFill rotWithShape="1">
            <a:blip r:embed="rId5">
              <a:alphaModFix/>
            </a:blip>
            <a:srcRect b="0" l="0" r="0" t="0"/>
            <a:stretch/>
          </p:blipFill>
          <p:spPr>
            <a:xfrm>
              <a:off x="-2336394" y="156355"/>
              <a:ext cx="1100256" cy="409900"/>
            </a:xfrm>
            <a:prstGeom prst="rect">
              <a:avLst/>
            </a:prstGeom>
            <a:noFill/>
            <a:ln>
              <a:noFill/>
            </a:ln>
          </p:spPr>
        </p:pic>
        <p:sp>
          <p:nvSpPr>
            <p:cNvPr id="3398" name="Google Shape;3398;p231"/>
            <p:cNvSpPr txBox="1"/>
            <p:nvPr/>
          </p:nvSpPr>
          <p:spPr>
            <a:xfrm>
              <a:off x="-2177074" y="566258"/>
              <a:ext cx="1326300" cy="238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0" lang="en" sz="1400" u="none" cap="none" strike="noStrike">
                  <a:solidFill>
                    <a:srgbClr val="000000"/>
                  </a:solidFill>
                  <a:latin typeface="Arial"/>
                  <a:ea typeface="Arial"/>
                  <a:cs typeface="Arial"/>
                  <a:sym typeface="Arial"/>
                </a:rPr>
                <a:t>Lithium citrate</a:t>
              </a:r>
              <a:endParaRPr b="0" i="0" sz="1400" u="none" cap="none" strike="noStrike">
                <a:solidFill>
                  <a:srgbClr val="000000"/>
                </a:solidFill>
                <a:latin typeface="Arial"/>
                <a:ea typeface="Arial"/>
                <a:cs typeface="Arial"/>
                <a:sym typeface="Arial"/>
              </a:endParaRPr>
            </a:p>
          </p:txBody>
        </p:sp>
      </p:grpSp>
      <p:pic>
        <p:nvPicPr>
          <p:cNvPr id="3399" name="Google Shape;3399;p231"/>
          <p:cNvPicPr preferRelativeResize="0"/>
          <p:nvPr/>
        </p:nvPicPr>
        <p:blipFill rotWithShape="1">
          <a:blip r:embed="rId6">
            <a:alphaModFix/>
          </a:blip>
          <a:srcRect b="0" l="0" r="0" t="0"/>
          <a:stretch/>
        </p:blipFill>
        <p:spPr>
          <a:xfrm>
            <a:off x="2947902" y="1785275"/>
            <a:ext cx="1361499" cy="2719376"/>
          </a:xfrm>
          <a:prstGeom prst="rect">
            <a:avLst/>
          </a:prstGeom>
          <a:noFill/>
          <a:ln>
            <a:noFill/>
          </a:ln>
        </p:spPr>
      </p:pic>
      <p:pic>
        <p:nvPicPr>
          <p:cNvPr id="3400" name="Google Shape;3400;p231"/>
          <p:cNvPicPr preferRelativeResize="0"/>
          <p:nvPr/>
        </p:nvPicPr>
        <p:blipFill rotWithShape="1">
          <a:blip r:embed="rId7">
            <a:alphaModFix/>
          </a:blip>
          <a:srcRect b="0" l="0" r="0" t="0"/>
          <a:stretch/>
        </p:blipFill>
        <p:spPr>
          <a:xfrm>
            <a:off x="4467625" y="1893100"/>
            <a:ext cx="2727900" cy="1424000"/>
          </a:xfrm>
          <a:prstGeom prst="rect">
            <a:avLst/>
          </a:prstGeom>
          <a:noFill/>
          <a:ln>
            <a:noFill/>
          </a:ln>
        </p:spPr>
      </p:pic>
      <p:sp>
        <p:nvSpPr>
          <p:cNvPr id="3401" name="Google Shape;3401;p231"/>
          <p:cNvSpPr txBox="1"/>
          <p:nvPr/>
        </p:nvSpPr>
        <p:spPr>
          <a:xfrm>
            <a:off x="2804800" y="428725"/>
            <a:ext cx="57963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Arial"/>
                <a:ea typeface="Arial"/>
                <a:cs typeface="Arial"/>
                <a:sym typeface="Arial"/>
              </a:rPr>
              <a:t>U.S. dietary intake of lithium ~ 0.6 - 3.1 mg daily (Schrauzer, 2002).</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91405"/>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91405"/>
                </a:solidFill>
                <a:latin typeface="Arial"/>
                <a:ea typeface="Arial"/>
                <a:cs typeface="Arial"/>
                <a:sym typeface="Arial"/>
              </a:rPr>
              <a:t>Lithium orotate pills are available on Amazon as 1, 5, 10, and 20 mg equivalents. </a:t>
            </a:r>
            <a:endParaRPr b="0" i="0" sz="1400" u="none" cap="none" strike="noStrike">
              <a:solidFill>
                <a:srgbClr val="000000"/>
              </a:solidFill>
              <a:latin typeface="Arial"/>
              <a:ea typeface="Arial"/>
              <a:cs typeface="Arial"/>
              <a:sym typeface="Arial"/>
            </a:endParaRPr>
          </a:p>
        </p:txBody>
      </p:sp>
      <p:cxnSp>
        <p:nvCxnSpPr>
          <p:cNvPr id="3402" name="Google Shape;3402;p231"/>
          <p:cNvCxnSpPr/>
          <p:nvPr/>
        </p:nvCxnSpPr>
        <p:spPr>
          <a:xfrm rot="10800000">
            <a:off x="2287000" y="-11700"/>
            <a:ext cx="0" cy="516690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p34"/>
          <p:cNvPicPr preferRelativeResize="0"/>
          <p:nvPr/>
        </p:nvPicPr>
        <p:blipFill>
          <a:blip r:embed="rId3">
            <a:alphaModFix/>
          </a:blip>
          <a:stretch>
            <a:fillRect/>
          </a:stretch>
        </p:blipFill>
        <p:spPr>
          <a:xfrm>
            <a:off x="593500" y="313725"/>
            <a:ext cx="8148374" cy="2950400"/>
          </a:xfrm>
          <a:prstGeom prst="rect">
            <a:avLst/>
          </a:prstGeom>
          <a:noFill/>
          <a:ln>
            <a:noFill/>
          </a:ln>
        </p:spPr>
      </p:pic>
      <p:cxnSp>
        <p:nvCxnSpPr>
          <p:cNvPr id="258" name="Google Shape;258;p34"/>
          <p:cNvCxnSpPr/>
          <p:nvPr/>
        </p:nvCxnSpPr>
        <p:spPr>
          <a:xfrm>
            <a:off x="4990055" y="735825"/>
            <a:ext cx="972900" cy="0"/>
          </a:xfrm>
          <a:prstGeom prst="straightConnector1">
            <a:avLst/>
          </a:prstGeom>
          <a:noFill/>
          <a:ln cap="flat" cmpd="sng" w="38100">
            <a:solidFill>
              <a:srgbClr val="9900FF"/>
            </a:solidFill>
            <a:prstDash val="solid"/>
            <a:round/>
            <a:headEnd len="med" w="med" type="none"/>
            <a:tailEnd len="med" w="med" type="none"/>
          </a:ln>
        </p:spPr>
      </p:cxnSp>
    </p:spTree>
  </p:cSld>
  <p:clrMapOvr>
    <a:masterClrMapping/>
  </p:clrMapOvr>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6" name="Shape 3406"/>
        <p:cNvGrpSpPr/>
        <p:nvPr/>
      </p:nvGrpSpPr>
      <p:grpSpPr>
        <a:xfrm>
          <a:off x="0" y="0"/>
          <a:ext cx="0" cy="0"/>
          <a:chOff x="0" y="0"/>
          <a:chExt cx="0" cy="0"/>
        </a:xfrm>
      </p:grpSpPr>
      <p:grpSp>
        <p:nvGrpSpPr>
          <p:cNvPr id="3407" name="Google Shape;3407;p232"/>
          <p:cNvGrpSpPr/>
          <p:nvPr/>
        </p:nvGrpSpPr>
        <p:grpSpPr>
          <a:xfrm>
            <a:off x="57085" y="574436"/>
            <a:ext cx="9029831" cy="1413541"/>
            <a:chOff x="195797" y="597911"/>
            <a:chExt cx="9029831" cy="1413541"/>
          </a:xfrm>
        </p:grpSpPr>
        <p:grpSp>
          <p:nvGrpSpPr>
            <p:cNvPr id="3408" name="Google Shape;3408;p232"/>
            <p:cNvGrpSpPr/>
            <p:nvPr/>
          </p:nvGrpSpPr>
          <p:grpSpPr>
            <a:xfrm>
              <a:off x="195797" y="1603675"/>
              <a:ext cx="9029831" cy="407700"/>
              <a:chOff x="808422" y="3108700"/>
              <a:chExt cx="9029831" cy="407700"/>
            </a:xfrm>
          </p:grpSpPr>
          <p:sp>
            <p:nvSpPr>
              <p:cNvPr id="3409" name="Google Shape;3409;p232"/>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0" name="Google Shape;3410;p232"/>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1" name="Google Shape;3411;p232"/>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2" name="Google Shape;3412;p232"/>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3" name="Google Shape;3413;p232"/>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414" name="Google Shape;3414;p232"/>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3415" name="Google Shape;3415;p232"/>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3416" name="Google Shape;3416;p232"/>
            <p:cNvGrpSpPr/>
            <p:nvPr/>
          </p:nvGrpSpPr>
          <p:grpSpPr>
            <a:xfrm>
              <a:off x="3457538" y="598176"/>
              <a:ext cx="884885" cy="1413276"/>
              <a:chOff x="3236150" y="60682"/>
              <a:chExt cx="2229492" cy="3560785"/>
            </a:xfrm>
          </p:grpSpPr>
          <p:pic>
            <p:nvPicPr>
              <p:cNvPr id="3417" name="Google Shape;3417;p232"/>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3418" name="Google Shape;3418;p232"/>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3419" name="Google Shape;3419;p232"/>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3420" name="Google Shape;3420;p232"/>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3421" name="Google Shape;3421;p232"/>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3422" name="Google Shape;3422;p232"/>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3423" name="Google Shape;3423;p232"/>
          <p:cNvSpPr txBox="1"/>
          <p:nvPr/>
        </p:nvSpPr>
        <p:spPr>
          <a:xfrm>
            <a:off x="448700" y="2174400"/>
            <a:ext cx="46884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400">
                <a:solidFill>
                  <a:srgbClr val="333333"/>
                </a:solidFill>
              </a:rPr>
              <a:t>Ω-3 Fatty Acids</a:t>
            </a:r>
            <a:endParaRPr sz="4600"/>
          </a:p>
        </p:txBody>
      </p:sp>
      <p:pic>
        <p:nvPicPr>
          <p:cNvPr id="3424" name="Google Shape;3424;p232"/>
          <p:cNvPicPr preferRelativeResize="0"/>
          <p:nvPr/>
        </p:nvPicPr>
        <p:blipFill>
          <a:blip r:embed="rId7">
            <a:alphaModFix/>
          </a:blip>
          <a:stretch>
            <a:fillRect/>
          </a:stretch>
        </p:blipFill>
        <p:spPr>
          <a:xfrm>
            <a:off x="5621452" y="2214950"/>
            <a:ext cx="2918525" cy="2885150"/>
          </a:xfrm>
          <a:prstGeom prst="rect">
            <a:avLst/>
          </a:prstGeom>
          <a:noFill/>
          <a:ln>
            <a:noFill/>
          </a:ln>
        </p:spPr>
      </p:pic>
    </p:spTree>
  </p:cSld>
  <p:clrMapOvr>
    <a:masterClrMapping/>
  </p:clrMapOvr>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8" name="Shape 3428"/>
        <p:cNvGrpSpPr/>
        <p:nvPr/>
      </p:nvGrpSpPr>
      <p:grpSpPr>
        <a:xfrm>
          <a:off x="0" y="0"/>
          <a:ext cx="0" cy="0"/>
          <a:chOff x="0" y="0"/>
          <a:chExt cx="0" cy="0"/>
        </a:xfrm>
      </p:grpSpPr>
      <p:grpSp>
        <p:nvGrpSpPr>
          <p:cNvPr id="3429" name="Google Shape;3429;p233"/>
          <p:cNvGrpSpPr/>
          <p:nvPr/>
        </p:nvGrpSpPr>
        <p:grpSpPr>
          <a:xfrm>
            <a:off x="57085" y="574436"/>
            <a:ext cx="9029831" cy="1413541"/>
            <a:chOff x="195797" y="597911"/>
            <a:chExt cx="9029831" cy="1413541"/>
          </a:xfrm>
        </p:grpSpPr>
        <p:grpSp>
          <p:nvGrpSpPr>
            <p:cNvPr id="3430" name="Google Shape;3430;p233"/>
            <p:cNvGrpSpPr/>
            <p:nvPr/>
          </p:nvGrpSpPr>
          <p:grpSpPr>
            <a:xfrm>
              <a:off x="195797" y="1603675"/>
              <a:ext cx="9029831" cy="407700"/>
              <a:chOff x="808422" y="3108700"/>
              <a:chExt cx="9029831" cy="407700"/>
            </a:xfrm>
          </p:grpSpPr>
          <p:sp>
            <p:nvSpPr>
              <p:cNvPr id="3431" name="Google Shape;3431;p233"/>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2" name="Google Shape;3432;p233"/>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3" name="Google Shape;3433;p233"/>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4" name="Google Shape;3434;p233"/>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5" name="Google Shape;3435;p233"/>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436" name="Google Shape;3436;p233"/>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3437" name="Google Shape;3437;p233"/>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3438" name="Google Shape;3438;p233"/>
            <p:cNvGrpSpPr/>
            <p:nvPr/>
          </p:nvGrpSpPr>
          <p:grpSpPr>
            <a:xfrm>
              <a:off x="3457538" y="598176"/>
              <a:ext cx="884885" cy="1413276"/>
              <a:chOff x="3236150" y="60682"/>
              <a:chExt cx="2229492" cy="3560785"/>
            </a:xfrm>
          </p:grpSpPr>
          <p:pic>
            <p:nvPicPr>
              <p:cNvPr id="3439" name="Google Shape;3439;p233"/>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3440" name="Google Shape;3440;p233"/>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3441" name="Google Shape;3441;p233"/>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3442" name="Google Shape;3442;p233"/>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3443" name="Google Shape;3443;p233"/>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3444" name="Google Shape;3444;p233"/>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3445" name="Google Shape;3445;p233"/>
          <p:cNvSpPr txBox="1"/>
          <p:nvPr/>
        </p:nvSpPr>
        <p:spPr>
          <a:xfrm>
            <a:off x="448700" y="2174400"/>
            <a:ext cx="46884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400">
                <a:solidFill>
                  <a:srgbClr val="333333"/>
                </a:solidFill>
              </a:rPr>
              <a:t>Ω-3 Fatty Acids</a:t>
            </a:r>
            <a:endParaRPr sz="4600"/>
          </a:p>
        </p:txBody>
      </p:sp>
      <p:pic>
        <p:nvPicPr>
          <p:cNvPr id="3446" name="Google Shape;3446;p233"/>
          <p:cNvPicPr preferRelativeResize="0"/>
          <p:nvPr/>
        </p:nvPicPr>
        <p:blipFill>
          <a:blip r:embed="rId7">
            <a:alphaModFix/>
          </a:blip>
          <a:stretch>
            <a:fillRect/>
          </a:stretch>
        </p:blipFill>
        <p:spPr>
          <a:xfrm>
            <a:off x="5621452" y="2214950"/>
            <a:ext cx="2918525" cy="2885150"/>
          </a:xfrm>
          <a:prstGeom prst="rect">
            <a:avLst/>
          </a:prstGeom>
          <a:noFill/>
          <a:ln>
            <a:noFill/>
          </a:ln>
        </p:spPr>
      </p:pic>
      <p:sp>
        <p:nvSpPr>
          <p:cNvPr id="3447" name="Google Shape;3447;p233"/>
          <p:cNvSpPr txBox="1"/>
          <p:nvPr/>
        </p:nvSpPr>
        <p:spPr>
          <a:xfrm>
            <a:off x="1566550" y="3036300"/>
            <a:ext cx="37494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Among specific dietary components, the evidence is strongest for a preventive role of omega-3 fatty acids (Beversdorf, Crosby, Shenker, 2023).</a:t>
            </a:r>
            <a:endParaRPr sz="1800"/>
          </a:p>
        </p:txBody>
      </p:sp>
      <p:pic>
        <p:nvPicPr>
          <p:cNvPr id="3448" name="Google Shape;3448;p233"/>
          <p:cNvPicPr preferRelativeResize="0"/>
          <p:nvPr/>
        </p:nvPicPr>
        <p:blipFill>
          <a:blip r:embed="rId8">
            <a:alphaModFix/>
          </a:blip>
          <a:stretch>
            <a:fillRect/>
          </a:stretch>
        </p:blipFill>
        <p:spPr>
          <a:xfrm>
            <a:off x="798007" y="3170601"/>
            <a:ext cx="729393" cy="861899"/>
          </a:xfrm>
          <a:prstGeom prst="rect">
            <a:avLst/>
          </a:prstGeom>
          <a:noFill/>
          <a:ln>
            <a:noFill/>
          </a:ln>
        </p:spPr>
      </p:pic>
      <p:sp>
        <p:nvSpPr>
          <p:cNvPr id="3449" name="Google Shape;3449;p233"/>
          <p:cNvSpPr/>
          <p:nvPr/>
        </p:nvSpPr>
        <p:spPr>
          <a:xfrm>
            <a:off x="2252450" y="1509570"/>
            <a:ext cx="647650" cy="591600"/>
          </a:xfrm>
          <a:prstGeom prst="flowChartExtract">
            <a:avLst/>
          </a:prstGeom>
          <a:solidFill>
            <a:srgbClr val="00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3" name="Shape 3453"/>
        <p:cNvGrpSpPr/>
        <p:nvPr/>
      </p:nvGrpSpPr>
      <p:grpSpPr>
        <a:xfrm>
          <a:off x="0" y="0"/>
          <a:ext cx="0" cy="0"/>
          <a:chOff x="0" y="0"/>
          <a:chExt cx="0" cy="0"/>
        </a:xfrm>
      </p:grpSpPr>
      <p:grpSp>
        <p:nvGrpSpPr>
          <p:cNvPr id="3454" name="Google Shape;3454;p234"/>
          <p:cNvGrpSpPr/>
          <p:nvPr/>
        </p:nvGrpSpPr>
        <p:grpSpPr>
          <a:xfrm>
            <a:off x="57085" y="574436"/>
            <a:ext cx="9029831" cy="1413541"/>
            <a:chOff x="195797" y="597911"/>
            <a:chExt cx="9029831" cy="1413541"/>
          </a:xfrm>
        </p:grpSpPr>
        <p:grpSp>
          <p:nvGrpSpPr>
            <p:cNvPr id="3455" name="Google Shape;3455;p234"/>
            <p:cNvGrpSpPr/>
            <p:nvPr/>
          </p:nvGrpSpPr>
          <p:grpSpPr>
            <a:xfrm>
              <a:off x="195797" y="1603675"/>
              <a:ext cx="9029831" cy="407700"/>
              <a:chOff x="808422" y="3108700"/>
              <a:chExt cx="9029831" cy="407700"/>
            </a:xfrm>
          </p:grpSpPr>
          <p:sp>
            <p:nvSpPr>
              <p:cNvPr id="3456" name="Google Shape;3456;p234"/>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7" name="Google Shape;3457;p234"/>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8" name="Google Shape;3458;p234"/>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9" name="Google Shape;3459;p234"/>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0" name="Google Shape;3460;p234"/>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461" name="Google Shape;3461;p234"/>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3462" name="Google Shape;3462;p234"/>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3463" name="Google Shape;3463;p234"/>
            <p:cNvGrpSpPr/>
            <p:nvPr/>
          </p:nvGrpSpPr>
          <p:grpSpPr>
            <a:xfrm>
              <a:off x="3457538" y="598176"/>
              <a:ext cx="884885" cy="1413276"/>
              <a:chOff x="3236150" y="60682"/>
              <a:chExt cx="2229492" cy="3560785"/>
            </a:xfrm>
          </p:grpSpPr>
          <p:pic>
            <p:nvPicPr>
              <p:cNvPr id="3464" name="Google Shape;3464;p234"/>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3465" name="Google Shape;3465;p234"/>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3466" name="Google Shape;3466;p234"/>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3467" name="Google Shape;3467;p234"/>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3468" name="Google Shape;3468;p234"/>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3469" name="Google Shape;3469;p234"/>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3470" name="Google Shape;3470;p234"/>
          <p:cNvSpPr txBox="1"/>
          <p:nvPr/>
        </p:nvSpPr>
        <p:spPr>
          <a:xfrm>
            <a:off x="448700" y="2174410"/>
            <a:ext cx="8565000" cy="1508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600">
                <a:solidFill>
                  <a:srgbClr val="333333"/>
                </a:solidFill>
              </a:rPr>
              <a:t>Speed processing training</a:t>
            </a:r>
            <a:endParaRPr sz="3600">
              <a:solidFill>
                <a:srgbClr val="333333"/>
              </a:solidFill>
            </a:endParaRPr>
          </a:p>
          <a:p>
            <a:pPr indent="0" lvl="0" marL="0" rtl="0" algn="l">
              <a:spcBef>
                <a:spcPts val="0"/>
              </a:spcBef>
              <a:spcAft>
                <a:spcPts val="0"/>
              </a:spcAft>
              <a:buNone/>
            </a:pPr>
            <a:r>
              <a:t/>
            </a:r>
            <a:endParaRPr sz="5000">
              <a:solidFill>
                <a:srgbClr val="333333"/>
              </a:solidFill>
            </a:endParaRPr>
          </a:p>
        </p:txBody>
      </p:sp>
      <p:pic>
        <p:nvPicPr>
          <p:cNvPr id="3471" name="Google Shape;3471;p234"/>
          <p:cNvPicPr preferRelativeResize="0"/>
          <p:nvPr/>
        </p:nvPicPr>
        <p:blipFill>
          <a:blip r:embed="rId7">
            <a:alphaModFix/>
          </a:blip>
          <a:stretch>
            <a:fillRect/>
          </a:stretch>
        </p:blipFill>
        <p:spPr>
          <a:xfrm>
            <a:off x="5965825" y="2342795"/>
            <a:ext cx="3137424" cy="2630874"/>
          </a:xfrm>
          <a:prstGeom prst="rect">
            <a:avLst/>
          </a:prstGeom>
          <a:noFill/>
          <a:ln>
            <a:noFill/>
          </a:ln>
        </p:spPr>
      </p:pic>
    </p:spTree>
  </p:cSld>
  <p:clrMapOvr>
    <a:masterClrMapping/>
  </p:clrMapOvr>
</p:sld>
</file>

<file path=ppt/slides/slide2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5" name="Shape 3475"/>
        <p:cNvGrpSpPr/>
        <p:nvPr/>
      </p:nvGrpSpPr>
      <p:grpSpPr>
        <a:xfrm>
          <a:off x="0" y="0"/>
          <a:ext cx="0" cy="0"/>
          <a:chOff x="0" y="0"/>
          <a:chExt cx="0" cy="0"/>
        </a:xfrm>
      </p:grpSpPr>
      <p:grpSp>
        <p:nvGrpSpPr>
          <p:cNvPr id="3476" name="Google Shape;3476;p235"/>
          <p:cNvGrpSpPr/>
          <p:nvPr/>
        </p:nvGrpSpPr>
        <p:grpSpPr>
          <a:xfrm>
            <a:off x="57085" y="574436"/>
            <a:ext cx="9029831" cy="1413541"/>
            <a:chOff x="195797" y="597911"/>
            <a:chExt cx="9029831" cy="1413541"/>
          </a:xfrm>
        </p:grpSpPr>
        <p:grpSp>
          <p:nvGrpSpPr>
            <p:cNvPr id="3477" name="Google Shape;3477;p235"/>
            <p:cNvGrpSpPr/>
            <p:nvPr/>
          </p:nvGrpSpPr>
          <p:grpSpPr>
            <a:xfrm>
              <a:off x="195797" y="1603675"/>
              <a:ext cx="9029831" cy="407700"/>
              <a:chOff x="808422" y="3108700"/>
              <a:chExt cx="9029831" cy="407700"/>
            </a:xfrm>
          </p:grpSpPr>
          <p:sp>
            <p:nvSpPr>
              <p:cNvPr id="3478" name="Google Shape;3478;p235"/>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9" name="Google Shape;3479;p235"/>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0" name="Google Shape;3480;p235"/>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1" name="Google Shape;3481;p235"/>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2" name="Google Shape;3482;p235"/>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483" name="Google Shape;3483;p235"/>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3484" name="Google Shape;3484;p235"/>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3485" name="Google Shape;3485;p235"/>
            <p:cNvGrpSpPr/>
            <p:nvPr/>
          </p:nvGrpSpPr>
          <p:grpSpPr>
            <a:xfrm>
              <a:off x="3457538" y="598176"/>
              <a:ext cx="884885" cy="1413276"/>
              <a:chOff x="3236150" y="60682"/>
              <a:chExt cx="2229492" cy="3560785"/>
            </a:xfrm>
          </p:grpSpPr>
          <p:pic>
            <p:nvPicPr>
              <p:cNvPr id="3486" name="Google Shape;3486;p235"/>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3487" name="Google Shape;3487;p235"/>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3488" name="Google Shape;3488;p235"/>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3489" name="Google Shape;3489;p235"/>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3490" name="Google Shape;3490;p235"/>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3491" name="Google Shape;3491;p235"/>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3492" name="Google Shape;3492;p235"/>
          <p:cNvSpPr/>
          <p:nvPr/>
        </p:nvSpPr>
        <p:spPr>
          <a:xfrm>
            <a:off x="2289225" y="1470113"/>
            <a:ext cx="647650" cy="633075"/>
          </a:xfrm>
          <a:prstGeom prst="flowChartExtract">
            <a:avLst/>
          </a:prstGeom>
          <a:solidFill>
            <a:srgbClr val="00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3" name="Google Shape;3493;p235"/>
          <p:cNvSpPr txBox="1"/>
          <p:nvPr/>
        </p:nvSpPr>
        <p:spPr>
          <a:xfrm>
            <a:off x="448700" y="2174410"/>
            <a:ext cx="8565000" cy="1508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600">
                <a:solidFill>
                  <a:srgbClr val="333333"/>
                </a:solidFill>
              </a:rPr>
              <a:t>Speed processing training</a:t>
            </a:r>
            <a:endParaRPr sz="3600">
              <a:solidFill>
                <a:srgbClr val="333333"/>
              </a:solidFill>
            </a:endParaRPr>
          </a:p>
          <a:p>
            <a:pPr indent="0" lvl="0" marL="0" rtl="0" algn="l">
              <a:spcBef>
                <a:spcPts val="0"/>
              </a:spcBef>
              <a:spcAft>
                <a:spcPts val="0"/>
              </a:spcAft>
              <a:buNone/>
            </a:pPr>
            <a:r>
              <a:t/>
            </a:r>
            <a:endParaRPr sz="5000">
              <a:solidFill>
                <a:srgbClr val="333333"/>
              </a:solidFill>
            </a:endParaRPr>
          </a:p>
        </p:txBody>
      </p:sp>
      <p:sp>
        <p:nvSpPr>
          <p:cNvPr id="3494" name="Google Shape;3494;p235"/>
          <p:cNvSpPr txBox="1"/>
          <p:nvPr/>
        </p:nvSpPr>
        <p:spPr>
          <a:xfrm>
            <a:off x="526125" y="2840700"/>
            <a:ext cx="50139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highlight>
                  <a:srgbClr val="FFFFFF"/>
                </a:highlight>
              </a:rPr>
              <a:t>Double Decision (from BrainHQ), nearly halved dementia risk ten years after the training</a:t>
            </a:r>
            <a:endParaRPr sz="2300"/>
          </a:p>
        </p:txBody>
      </p:sp>
      <p:pic>
        <p:nvPicPr>
          <p:cNvPr id="3495" name="Google Shape;3495;p235"/>
          <p:cNvPicPr preferRelativeResize="0"/>
          <p:nvPr/>
        </p:nvPicPr>
        <p:blipFill>
          <a:blip r:embed="rId7">
            <a:alphaModFix/>
          </a:blip>
          <a:stretch>
            <a:fillRect/>
          </a:stretch>
        </p:blipFill>
        <p:spPr>
          <a:xfrm>
            <a:off x="5965825" y="2342795"/>
            <a:ext cx="3137424" cy="2630874"/>
          </a:xfrm>
          <a:prstGeom prst="rect">
            <a:avLst/>
          </a:prstGeom>
          <a:noFill/>
          <a:ln>
            <a:noFill/>
          </a:ln>
        </p:spPr>
      </p:pic>
    </p:spTree>
  </p:cSld>
  <p:clrMapOvr>
    <a:masterClrMapping/>
  </p:clrMapOvr>
</p:sld>
</file>

<file path=ppt/slides/slide2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9" name="Shape 3499"/>
        <p:cNvGrpSpPr/>
        <p:nvPr/>
      </p:nvGrpSpPr>
      <p:grpSpPr>
        <a:xfrm>
          <a:off x="0" y="0"/>
          <a:ext cx="0" cy="0"/>
          <a:chOff x="0" y="0"/>
          <a:chExt cx="0" cy="0"/>
        </a:xfrm>
      </p:grpSpPr>
      <p:grpSp>
        <p:nvGrpSpPr>
          <p:cNvPr id="3500" name="Google Shape;3500;p236"/>
          <p:cNvGrpSpPr/>
          <p:nvPr/>
        </p:nvGrpSpPr>
        <p:grpSpPr>
          <a:xfrm>
            <a:off x="57085" y="574436"/>
            <a:ext cx="9029831" cy="1413541"/>
            <a:chOff x="195797" y="597911"/>
            <a:chExt cx="9029831" cy="1413541"/>
          </a:xfrm>
        </p:grpSpPr>
        <p:grpSp>
          <p:nvGrpSpPr>
            <p:cNvPr id="3501" name="Google Shape;3501;p236"/>
            <p:cNvGrpSpPr/>
            <p:nvPr/>
          </p:nvGrpSpPr>
          <p:grpSpPr>
            <a:xfrm>
              <a:off x="195797" y="1603675"/>
              <a:ext cx="9029831" cy="407700"/>
              <a:chOff x="808422" y="3108700"/>
              <a:chExt cx="9029831" cy="407700"/>
            </a:xfrm>
          </p:grpSpPr>
          <p:sp>
            <p:nvSpPr>
              <p:cNvPr id="3502" name="Google Shape;3502;p236"/>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3" name="Google Shape;3503;p236"/>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4" name="Google Shape;3504;p236"/>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5" name="Google Shape;3505;p236"/>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6" name="Google Shape;3506;p236"/>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507" name="Google Shape;3507;p236"/>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3508" name="Google Shape;3508;p236"/>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3509" name="Google Shape;3509;p236"/>
            <p:cNvGrpSpPr/>
            <p:nvPr/>
          </p:nvGrpSpPr>
          <p:grpSpPr>
            <a:xfrm>
              <a:off x="3457538" y="598176"/>
              <a:ext cx="884885" cy="1413276"/>
              <a:chOff x="3236150" y="60682"/>
              <a:chExt cx="2229492" cy="3560785"/>
            </a:xfrm>
          </p:grpSpPr>
          <p:pic>
            <p:nvPicPr>
              <p:cNvPr id="3510" name="Google Shape;3510;p236"/>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3511" name="Google Shape;3511;p236"/>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3512" name="Google Shape;3512;p236"/>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3513" name="Google Shape;3513;p236"/>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3514" name="Google Shape;3514;p236"/>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3515" name="Google Shape;3515;p236"/>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3516" name="Google Shape;3516;p236"/>
          <p:cNvSpPr txBox="1"/>
          <p:nvPr/>
        </p:nvSpPr>
        <p:spPr>
          <a:xfrm>
            <a:off x="448700" y="2174400"/>
            <a:ext cx="5804400" cy="2770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200">
                <a:solidFill>
                  <a:srgbClr val="333333"/>
                </a:solidFill>
              </a:rPr>
              <a:t>vitamin B12 </a:t>
            </a:r>
            <a:endParaRPr sz="4200">
              <a:solidFill>
                <a:srgbClr val="333333"/>
              </a:solidFill>
            </a:endParaRPr>
          </a:p>
          <a:p>
            <a:pPr indent="0" lvl="0" marL="0" rtl="0" algn="ctr">
              <a:spcBef>
                <a:spcPts val="0"/>
              </a:spcBef>
              <a:spcAft>
                <a:spcPts val="0"/>
              </a:spcAft>
              <a:buNone/>
            </a:pPr>
            <a:r>
              <a:rPr lang="en" sz="4200">
                <a:solidFill>
                  <a:srgbClr val="333333"/>
                </a:solidFill>
              </a:rPr>
              <a:t>plus folic acid</a:t>
            </a:r>
            <a:endParaRPr sz="4200">
              <a:solidFill>
                <a:srgbClr val="333333"/>
              </a:solidFill>
            </a:endParaRPr>
          </a:p>
          <a:p>
            <a:pPr indent="0" lvl="0" marL="0" rtl="0" algn="ctr">
              <a:spcBef>
                <a:spcPts val="0"/>
              </a:spcBef>
              <a:spcAft>
                <a:spcPts val="0"/>
              </a:spcAft>
              <a:buNone/>
            </a:pPr>
            <a:r>
              <a:rPr lang="en" sz="4200">
                <a:solidFill>
                  <a:srgbClr val="333333"/>
                </a:solidFill>
              </a:rPr>
              <a:t>(vitamin B9) supplementation</a:t>
            </a:r>
            <a:endParaRPr sz="4400"/>
          </a:p>
        </p:txBody>
      </p:sp>
      <p:pic>
        <p:nvPicPr>
          <p:cNvPr id="3517" name="Google Shape;3517;p236"/>
          <p:cNvPicPr preferRelativeResize="0"/>
          <p:nvPr/>
        </p:nvPicPr>
        <p:blipFill>
          <a:blip r:embed="rId7">
            <a:alphaModFix/>
          </a:blip>
          <a:stretch>
            <a:fillRect/>
          </a:stretch>
        </p:blipFill>
        <p:spPr>
          <a:xfrm>
            <a:off x="6997849" y="2387075"/>
            <a:ext cx="1347075" cy="2694150"/>
          </a:xfrm>
          <a:prstGeom prst="rect">
            <a:avLst/>
          </a:prstGeom>
          <a:noFill/>
          <a:ln>
            <a:noFill/>
          </a:ln>
        </p:spPr>
      </p:pic>
      <p:sp>
        <p:nvSpPr>
          <p:cNvPr id="3518" name="Google Shape;3518;p236"/>
          <p:cNvSpPr/>
          <p:nvPr/>
        </p:nvSpPr>
        <p:spPr>
          <a:xfrm>
            <a:off x="4254125" y="3535225"/>
            <a:ext cx="400200" cy="681900"/>
          </a:xfrm>
          <a:prstGeom prst="rect">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500"/>
              <a:t>?</a:t>
            </a:r>
            <a:endParaRPr sz="3500"/>
          </a:p>
        </p:txBody>
      </p:sp>
    </p:spTree>
  </p:cSld>
  <p:clrMapOvr>
    <a:masterClrMapping/>
  </p:clrMapOvr>
</p:sld>
</file>

<file path=ppt/slides/slide2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2" name="Shape 3522"/>
        <p:cNvGrpSpPr/>
        <p:nvPr/>
      </p:nvGrpSpPr>
      <p:grpSpPr>
        <a:xfrm>
          <a:off x="0" y="0"/>
          <a:ext cx="0" cy="0"/>
          <a:chOff x="0" y="0"/>
          <a:chExt cx="0" cy="0"/>
        </a:xfrm>
      </p:grpSpPr>
      <p:grpSp>
        <p:nvGrpSpPr>
          <p:cNvPr id="3523" name="Google Shape;3523;p237"/>
          <p:cNvGrpSpPr/>
          <p:nvPr/>
        </p:nvGrpSpPr>
        <p:grpSpPr>
          <a:xfrm>
            <a:off x="57085" y="574436"/>
            <a:ext cx="9029831" cy="1413541"/>
            <a:chOff x="195797" y="597911"/>
            <a:chExt cx="9029831" cy="1413541"/>
          </a:xfrm>
        </p:grpSpPr>
        <p:grpSp>
          <p:nvGrpSpPr>
            <p:cNvPr id="3524" name="Google Shape;3524;p237"/>
            <p:cNvGrpSpPr/>
            <p:nvPr/>
          </p:nvGrpSpPr>
          <p:grpSpPr>
            <a:xfrm>
              <a:off x="195797" y="1603675"/>
              <a:ext cx="9029831" cy="407700"/>
              <a:chOff x="808422" y="3108700"/>
              <a:chExt cx="9029831" cy="407700"/>
            </a:xfrm>
          </p:grpSpPr>
          <p:sp>
            <p:nvSpPr>
              <p:cNvPr id="3525" name="Google Shape;3525;p237"/>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6" name="Google Shape;3526;p237"/>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7" name="Google Shape;3527;p237"/>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8" name="Google Shape;3528;p237"/>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9" name="Google Shape;3529;p237"/>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530" name="Google Shape;3530;p237"/>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3531" name="Google Shape;3531;p237"/>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3532" name="Google Shape;3532;p237"/>
            <p:cNvGrpSpPr/>
            <p:nvPr/>
          </p:nvGrpSpPr>
          <p:grpSpPr>
            <a:xfrm>
              <a:off x="3457538" y="598176"/>
              <a:ext cx="884885" cy="1413276"/>
              <a:chOff x="3236150" y="60682"/>
              <a:chExt cx="2229492" cy="3560785"/>
            </a:xfrm>
          </p:grpSpPr>
          <p:pic>
            <p:nvPicPr>
              <p:cNvPr id="3533" name="Google Shape;3533;p237"/>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3534" name="Google Shape;3534;p237"/>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3535" name="Google Shape;3535;p237"/>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3536" name="Google Shape;3536;p237"/>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3537" name="Google Shape;3537;p237"/>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3538" name="Google Shape;3538;p237"/>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3539" name="Google Shape;3539;p237"/>
          <p:cNvSpPr txBox="1"/>
          <p:nvPr/>
        </p:nvSpPr>
        <p:spPr>
          <a:xfrm>
            <a:off x="448700" y="2174400"/>
            <a:ext cx="5804400" cy="2770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200">
                <a:solidFill>
                  <a:srgbClr val="333333"/>
                </a:solidFill>
              </a:rPr>
              <a:t>vitamin B12 </a:t>
            </a:r>
            <a:endParaRPr sz="4200">
              <a:solidFill>
                <a:srgbClr val="333333"/>
              </a:solidFill>
            </a:endParaRPr>
          </a:p>
          <a:p>
            <a:pPr indent="0" lvl="0" marL="0" rtl="0" algn="ctr">
              <a:spcBef>
                <a:spcPts val="0"/>
              </a:spcBef>
              <a:spcAft>
                <a:spcPts val="0"/>
              </a:spcAft>
              <a:buNone/>
            </a:pPr>
            <a:r>
              <a:rPr lang="en" sz="4200">
                <a:solidFill>
                  <a:srgbClr val="333333"/>
                </a:solidFill>
              </a:rPr>
              <a:t>plus folic acid</a:t>
            </a:r>
            <a:endParaRPr sz="4200">
              <a:solidFill>
                <a:srgbClr val="333333"/>
              </a:solidFill>
            </a:endParaRPr>
          </a:p>
          <a:p>
            <a:pPr indent="0" lvl="0" marL="0" rtl="0" algn="ctr">
              <a:spcBef>
                <a:spcPts val="0"/>
              </a:spcBef>
              <a:spcAft>
                <a:spcPts val="0"/>
              </a:spcAft>
              <a:buNone/>
            </a:pPr>
            <a:r>
              <a:rPr lang="en" sz="4200">
                <a:solidFill>
                  <a:srgbClr val="333333"/>
                </a:solidFill>
              </a:rPr>
              <a:t>(vitamin B9) supplementation</a:t>
            </a:r>
            <a:endParaRPr sz="4400"/>
          </a:p>
        </p:txBody>
      </p:sp>
      <p:pic>
        <p:nvPicPr>
          <p:cNvPr id="3540" name="Google Shape;3540;p237"/>
          <p:cNvPicPr preferRelativeResize="0"/>
          <p:nvPr/>
        </p:nvPicPr>
        <p:blipFill>
          <a:blip r:embed="rId7">
            <a:alphaModFix/>
          </a:blip>
          <a:stretch>
            <a:fillRect/>
          </a:stretch>
        </p:blipFill>
        <p:spPr>
          <a:xfrm>
            <a:off x="6997849" y="2387075"/>
            <a:ext cx="1347075" cy="2694150"/>
          </a:xfrm>
          <a:prstGeom prst="rect">
            <a:avLst/>
          </a:prstGeom>
          <a:noFill/>
          <a:ln>
            <a:noFill/>
          </a:ln>
        </p:spPr>
      </p:pic>
    </p:spTree>
  </p:cSld>
  <p:clrMapOvr>
    <a:masterClrMapping/>
  </p:clrMapOvr>
</p:sld>
</file>

<file path=ppt/slides/slide2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4" name="Shape 3544"/>
        <p:cNvGrpSpPr/>
        <p:nvPr/>
      </p:nvGrpSpPr>
      <p:grpSpPr>
        <a:xfrm>
          <a:off x="0" y="0"/>
          <a:ext cx="0" cy="0"/>
          <a:chOff x="0" y="0"/>
          <a:chExt cx="0" cy="0"/>
        </a:xfrm>
      </p:grpSpPr>
      <p:grpSp>
        <p:nvGrpSpPr>
          <p:cNvPr id="3545" name="Google Shape;3545;p238"/>
          <p:cNvGrpSpPr/>
          <p:nvPr/>
        </p:nvGrpSpPr>
        <p:grpSpPr>
          <a:xfrm>
            <a:off x="57085" y="574436"/>
            <a:ext cx="9029831" cy="1413541"/>
            <a:chOff x="195797" y="597911"/>
            <a:chExt cx="9029831" cy="1413541"/>
          </a:xfrm>
        </p:grpSpPr>
        <p:grpSp>
          <p:nvGrpSpPr>
            <p:cNvPr id="3546" name="Google Shape;3546;p238"/>
            <p:cNvGrpSpPr/>
            <p:nvPr/>
          </p:nvGrpSpPr>
          <p:grpSpPr>
            <a:xfrm>
              <a:off x="195797" y="1603675"/>
              <a:ext cx="9029831" cy="407700"/>
              <a:chOff x="808422" y="3108700"/>
              <a:chExt cx="9029831" cy="407700"/>
            </a:xfrm>
          </p:grpSpPr>
          <p:sp>
            <p:nvSpPr>
              <p:cNvPr id="3547" name="Google Shape;3547;p238"/>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8" name="Google Shape;3548;p238"/>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9" name="Google Shape;3549;p238"/>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0" name="Google Shape;3550;p238"/>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1" name="Google Shape;3551;p238"/>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552" name="Google Shape;3552;p238"/>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3553" name="Google Shape;3553;p238"/>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3554" name="Google Shape;3554;p238"/>
            <p:cNvGrpSpPr/>
            <p:nvPr/>
          </p:nvGrpSpPr>
          <p:grpSpPr>
            <a:xfrm>
              <a:off x="3457538" y="598176"/>
              <a:ext cx="884885" cy="1413276"/>
              <a:chOff x="3236150" y="60682"/>
              <a:chExt cx="2229492" cy="3560785"/>
            </a:xfrm>
          </p:grpSpPr>
          <p:pic>
            <p:nvPicPr>
              <p:cNvPr id="3555" name="Google Shape;3555;p238"/>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3556" name="Google Shape;3556;p238"/>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3557" name="Google Shape;3557;p238"/>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3558" name="Google Shape;3558;p238"/>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3559" name="Google Shape;3559;p238"/>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3560" name="Google Shape;3560;p238"/>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3561" name="Google Shape;3561;p238"/>
          <p:cNvSpPr/>
          <p:nvPr/>
        </p:nvSpPr>
        <p:spPr>
          <a:xfrm>
            <a:off x="3513875" y="1470100"/>
            <a:ext cx="647650" cy="633075"/>
          </a:xfrm>
          <a:prstGeom prst="flowChartExtract">
            <a:avLst/>
          </a:prstGeom>
          <a:solidFill>
            <a:srgbClr val="00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2" name="Google Shape;3562;p238"/>
          <p:cNvSpPr txBox="1"/>
          <p:nvPr/>
        </p:nvSpPr>
        <p:spPr>
          <a:xfrm>
            <a:off x="2752825" y="2259250"/>
            <a:ext cx="63504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500">
                <a:solidFill>
                  <a:srgbClr val="333333"/>
                </a:solidFill>
              </a:rPr>
              <a:t>vitamin B12 + folic acid (vit B9) </a:t>
            </a:r>
            <a:endParaRPr sz="3700"/>
          </a:p>
        </p:txBody>
      </p:sp>
      <p:grpSp>
        <p:nvGrpSpPr>
          <p:cNvPr id="3563" name="Google Shape;3563;p238"/>
          <p:cNvGrpSpPr/>
          <p:nvPr/>
        </p:nvGrpSpPr>
        <p:grpSpPr>
          <a:xfrm>
            <a:off x="431581" y="2160037"/>
            <a:ext cx="1833466" cy="2797504"/>
            <a:chOff x="266775" y="393475"/>
            <a:chExt cx="2383600" cy="3636900"/>
          </a:xfrm>
        </p:grpSpPr>
        <p:pic>
          <p:nvPicPr>
            <p:cNvPr id="3564" name="Google Shape;3564;p238"/>
            <p:cNvPicPr preferRelativeResize="0"/>
            <p:nvPr/>
          </p:nvPicPr>
          <p:blipFill>
            <a:blip r:embed="rId7">
              <a:alphaModFix/>
            </a:blip>
            <a:stretch>
              <a:fillRect/>
            </a:stretch>
          </p:blipFill>
          <p:spPr>
            <a:xfrm>
              <a:off x="266775" y="428475"/>
              <a:ext cx="2383600" cy="3601900"/>
            </a:xfrm>
            <a:prstGeom prst="rect">
              <a:avLst/>
            </a:prstGeom>
            <a:noFill/>
            <a:ln>
              <a:noFill/>
            </a:ln>
          </p:spPr>
        </p:pic>
        <p:sp>
          <p:nvSpPr>
            <p:cNvPr id="3565" name="Google Shape;3565;p238"/>
            <p:cNvSpPr txBox="1"/>
            <p:nvPr/>
          </p:nvSpPr>
          <p:spPr>
            <a:xfrm>
              <a:off x="2062375" y="393475"/>
              <a:ext cx="588000" cy="42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chemeClr val="lt1"/>
                  </a:solidFill>
                </a:rPr>
                <a:t>2017</a:t>
              </a:r>
              <a:endParaRPr sz="900">
                <a:solidFill>
                  <a:schemeClr val="lt1"/>
                </a:solidFill>
              </a:endParaRPr>
            </a:p>
          </p:txBody>
        </p:sp>
      </p:grpSp>
      <p:sp>
        <p:nvSpPr>
          <p:cNvPr id="3566" name="Google Shape;3566;p238"/>
          <p:cNvSpPr txBox="1"/>
          <p:nvPr/>
        </p:nvSpPr>
        <p:spPr>
          <a:xfrm>
            <a:off x="2841425" y="2849725"/>
            <a:ext cx="59247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Supplemental B vitamins (B6, B12, and folate) are of interest as possible interventions for preventing cognitive decline and dementia based on their ability to lower blood </a:t>
            </a:r>
            <a:r>
              <a:rPr b="1" lang="en">
                <a:solidFill>
                  <a:schemeClr val="dk1"/>
                </a:solidFill>
              </a:rPr>
              <a:t>homocysteine </a:t>
            </a:r>
            <a:r>
              <a:rPr lang="en">
                <a:solidFill>
                  <a:schemeClr val="dk1"/>
                </a:solidFill>
              </a:rPr>
              <a:t>levels, which, when elevated, are associated poor cognitive outcomes (Beydoun et al., 2014; IOM, 2015). </a:t>
            </a:r>
            <a:endParaRPr b="1" sz="1800"/>
          </a:p>
        </p:txBody>
      </p:sp>
    </p:spTree>
  </p:cSld>
  <p:clrMapOvr>
    <a:masterClrMapping/>
  </p:clrMapOvr>
</p:sld>
</file>

<file path=ppt/slides/slide2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0" name="Shape 3570"/>
        <p:cNvGrpSpPr/>
        <p:nvPr/>
      </p:nvGrpSpPr>
      <p:grpSpPr>
        <a:xfrm>
          <a:off x="0" y="0"/>
          <a:ext cx="0" cy="0"/>
          <a:chOff x="0" y="0"/>
          <a:chExt cx="0" cy="0"/>
        </a:xfrm>
      </p:grpSpPr>
      <p:pic>
        <p:nvPicPr>
          <p:cNvPr id="3571" name="Google Shape;3571;p239"/>
          <p:cNvPicPr preferRelativeResize="0"/>
          <p:nvPr/>
        </p:nvPicPr>
        <p:blipFill>
          <a:blip r:embed="rId3">
            <a:alphaModFix/>
          </a:blip>
          <a:stretch>
            <a:fillRect/>
          </a:stretch>
        </p:blipFill>
        <p:spPr>
          <a:xfrm>
            <a:off x="5829875" y="2108800"/>
            <a:ext cx="2237875" cy="2237875"/>
          </a:xfrm>
          <a:prstGeom prst="rect">
            <a:avLst/>
          </a:prstGeom>
          <a:noFill/>
          <a:ln>
            <a:noFill/>
          </a:ln>
        </p:spPr>
      </p:pic>
      <p:grpSp>
        <p:nvGrpSpPr>
          <p:cNvPr id="3572" name="Google Shape;3572;p239"/>
          <p:cNvGrpSpPr/>
          <p:nvPr/>
        </p:nvGrpSpPr>
        <p:grpSpPr>
          <a:xfrm>
            <a:off x="57085" y="574436"/>
            <a:ext cx="9029831" cy="1413541"/>
            <a:chOff x="195797" y="597911"/>
            <a:chExt cx="9029831" cy="1413541"/>
          </a:xfrm>
        </p:grpSpPr>
        <p:grpSp>
          <p:nvGrpSpPr>
            <p:cNvPr id="3573" name="Google Shape;3573;p239"/>
            <p:cNvGrpSpPr/>
            <p:nvPr/>
          </p:nvGrpSpPr>
          <p:grpSpPr>
            <a:xfrm>
              <a:off x="195797" y="1603675"/>
              <a:ext cx="9029831" cy="407700"/>
              <a:chOff x="808422" y="3108700"/>
              <a:chExt cx="9029831" cy="407700"/>
            </a:xfrm>
          </p:grpSpPr>
          <p:sp>
            <p:nvSpPr>
              <p:cNvPr id="3574" name="Google Shape;3574;p239"/>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5" name="Google Shape;3575;p239"/>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6" name="Google Shape;3576;p239"/>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7" name="Google Shape;3577;p239"/>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8" name="Google Shape;3578;p239"/>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579" name="Google Shape;3579;p239"/>
            <p:cNvPicPr preferRelativeResize="0"/>
            <p:nvPr/>
          </p:nvPicPr>
          <p:blipFill>
            <a:blip r:embed="rId4">
              <a:alphaModFix/>
            </a:blip>
            <a:stretch>
              <a:fillRect/>
            </a:stretch>
          </p:blipFill>
          <p:spPr>
            <a:xfrm>
              <a:off x="1859850" y="612259"/>
              <a:ext cx="884975" cy="1385110"/>
            </a:xfrm>
            <a:prstGeom prst="rect">
              <a:avLst/>
            </a:prstGeom>
            <a:noFill/>
            <a:ln>
              <a:noFill/>
            </a:ln>
          </p:spPr>
        </p:pic>
        <p:pic>
          <p:nvPicPr>
            <p:cNvPr id="3580" name="Google Shape;3580;p239"/>
            <p:cNvPicPr preferRelativeResize="0"/>
            <p:nvPr/>
          </p:nvPicPr>
          <p:blipFill rotWithShape="1">
            <a:blip r:embed="rId5">
              <a:alphaModFix/>
            </a:blip>
            <a:srcRect b="0" l="0" r="0" t="0"/>
            <a:stretch/>
          </p:blipFill>
          <p:spPr>
            <a:xfrm>
              <a:off x="5014645" y="606292"/>
              <a:ext cx="884969" cy="1397023"/>
            </a:xfrm>
            <a:prstGeom prst="rect">
              <a:avLst/>
            </a:prstGeom>
            <a:noFill/>
            <a:ln>
              <a:noFill/>
            </a:ln>
          </p:spPr>
        </p:pic>
        <p:grpSp>
          <p:nvGrpSpPr>
            <p:cNvPr id="3581" name="Google Shape;3581;p239"/>
            <p:cNvGrpSpPr/>
            <p:nvPr/>
          </p:nvGrpSpPr>
          <p:grpSpPr>
            <a:xfrm>
              <a:off x="3457538" y="598176"/>
              <a:ext cx="884885" cy="1413276"/>
              <a:chOff x="3236150" y="60682"/>
              <a:chExt cx="2229492" cy="3560785"/>
            </a:xfrm>
          </p:grpSpPr>
          <p:pic>
            <p:nvPicPr>
              <p:cNvPr id="3582" name="Google Shape;3582;p239"/>
              <p:cNvPicPr preferRelativeResize="0"/>
              <p:nvPr/>
            </p:nvPicPr>
            <p:blipFill>
              <a:blip r:embed="rId4">
                <a:alphaModFix/>
              </a:blip>
              <a:stretch>
                <a:fillRect/>
              </a:stretch>
            </p:blipFill>
            <p:spPr>
              <a:xfrm>
                <a:off x="3273600" y="190670"/>
                <a:ext cx="2192042" cy="3430798"/>
              </a:xfrm>
              <a:prstGeom prst="rect">
                <a:avLst/>
              </a:prstGeom>
              <a:noFill/>
              <a:ln>
                <a:noFill/>
              </a:ln>
            </p:spPr>
          </p:pic>
          <p:pic>
            <p:nvPicPr>
              <p:cNvPr id="3583" name="Google Shape;3583;p239"/>
              <p:cNvPicPr preferRelativeResize="0"/>
              <p:nvPr/>
            </p:nvPicPr>
            <p:blipFill rotWithShape="1">
              <a:blip r:embed="rId6">
                <a:alphaModFix/>
              </a:blip>
              <a:srcRect b="20267" l="0" r="0" t="0"/>
              <a:stretch/>
            </p:blipFill>
            <p:spPr>
              <a:xfrm>
                <a:off x="3236150" y="60682"/>
                <a:ext cx="2167950" cy="2735301"/>
              </a:xfrm>
              <a:prstGeom prst="rect">
                <a:avLst/>
              </a:prstGeom>
              <a:noFill/>
              <a:ln>
                <a:noFill/>
              </a:ln>
            </p:spPr>
          </p:pic>
        </p:grpSp>
        <p:pic>
          <p:nvPicPr>
            <p:cNvPr id="3584" name="Google Shape;3584;p239"/>
            <p:cNvPicPr preferRelativeResize="0"/>
            <p:nvPr/>
          </p:nvPicPr>
          <p:blipFill>
            <a:blip r:embed="rId7">
              <a:alphaModFix/>
            </a:blip>
            <a:stretch>
              <a:fillRect/>
            </a:stretch>
          </p:blipFill>
          <p:spPr>
            <a:xfrm>
              <a:off x="6646856" y="597911"/>
              <a:ext cx="884969" cy="1397346"/>
            </a:xfrm>
            <a:prstGeom prst="rect">
              <a:avLst/>
            </a:prstGeom>
            <a:noFill/>
            <a:ln>
              <a:noFill/>
            </a:ln>
          </p:spPr>
        </p:pic>
      </p:grpSp>
      <p:sp>
        <p:nvSpPr>
          <p:cNvPr id="3585" name="Google Shape;3585;p239"/>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3586" name="Google Shape;3586;p239"/>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3587" name="Google Shape;3587;p239"/>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3588" name="Google Shape;3588;p239"/>
          <p:cNvSpPr txBox="1"/>
          <p:nvPr/>
        </p:nvSpPr>
        <p:spPr>
          <a:xfrm>
            <a:off x="905600" y="2318000"/>
            <a:ext cx="5804400" cy="1231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400">
                <a:solidFill>
                  <a:srgbClr val="333333"/>
                </a:solidFill>
              </a:rPr>
              <a:t>Estrogen / progesterone</a:t>
            </a:r>
            <a:endParaRPr sz="3400">
              <a:solidFill>
                <a:srgbClr val="333333"/>
              </a:solidFill>
            </a:endParaRPr>
          </a:p>
          <a:p>
            <a:pPr indent="0" lvl="0" marL="0" rtl="0" algn="ctr">
              <a:spcBef>
                <a:spcPts val="0"/>
              </a:spcBef>
              <a:spcAft>
                <a:spcPts val="0"/>
              </a:spcAft>
              <a:buNone/>
            </a:pPr>
            <a:r>
              <a:rPr lang="en" sz="3400">
                <a:solidFill>
                  <a:srgbClr val="333333"/>
                </a:solidFill>
              </a:rPr>
              <a:t> supplementation</a:t>
            </a:r>
            <a:endParaRPr sz="3600"/>
          </a:p>
        </p:txBody>
      </p:sp>
    </p:spTree>
  </p:cSld>
  <p:clrMapOvr>
    <a:masterClrMapping/>
  </p:clrMapOvr>
</p:sld>
</file>

<file path=ppt/slides/slide2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2" name="Shape 3592"/>
        <p:cNvGrpSpPr/>
        <p:nvPr/>
      </p:nvGrpSpPr>
      <p:grpSpPr>
        <a:xfrm>
          <a:off x="0" y="0"/>
          <a:ext cx="0" cy="0"/>
          <a:chOff x="0" y="0"/>
          <a:chExt cx="0" cy="0"/>
        </a:xfrm>
      </p:grpSpPr>
      <p:grpSp>
        <p:nvGrpSpPr>
          <p:cNvPr id="3593" name="Google Shape;3593;p240"/>
          <p:cNvGrpSpPr/>
          <p:nvPr/>
        </p:nvGrpSpPr>
        <p:grpSpPr>
          <a:xfrm>
            <a:off x="57085" y="574436"/>
            <a:ext cx="9029831" cy="1413541"/>
            <a:chOff x="195797" y="597911"/>
            <a:chExt cx="9029831" cy="1413541"/>
          </a:xfrm>
        </p:grpSpPr>
        <p:grpSp>
          <p:nvGrpSpPr>
            <p:cNvPr id="3594" name="Google Shape;3594;p240"/>
            <p:cNvGrpSpPr/>
            <p:nvPr/>
          </p:nvGrpSpPr>
          <p:grpSpPr>
            <a:xfrm>
              <a:off x="195797" y="1603675"/>
              <a:ext cx="9029831" cy="407700"/>
              <a:chOff x="808422" y="3108700"/>
              <a:chExt cx="9029831" cy="407700"/>
            </a:xfrm>
          </p:grpSpPr>
          <p:sp>
            <p:nvSpPr>
              <p:cNvPr id="3595" name="Google Shape;3595;p240"/>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6" name="Google Shape;3596;p240"/>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7" name="Google Shape;3597;p240"/>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8" name="Google Shape;3598;p240"/>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9" name="Google Shape;3599;p240"/>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600" name="Google Shape;3600;p240"/>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3601" name="Google Shape;3601;p240"/>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3602" name="Google Shape;3602;p240"/>
            <p:cNvGrpSpPr/>
            <p:nvPr/>
          </p:nvGrpSpPr>
          <p:grpSpPr>
            <a:xfrm>
              <a:off x="3457538" y="598176"/>
              <a:ext cx="884885" cy="1413276"/>
              <a:chOff x="3236150" y="60682"/>
              <a:chExt cx="2229492" cy="3560785"/>
            </a:xfrm>
          </p:grpSpPr>
          <p:pic>
            <p:nvPicPr>
              <p:cNvPr id="3603" name="Google Shape;3603;p240"/>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3604" name="Google Shape;3604;p240"/>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3605" name="Google Shape;3605;p240"/>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3606" name="Google Shape;3606;p240"/>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3607" name="Google Shape;3607;p240"/>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3608" name="Google Shape;3608;p240"/>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3609" name="Google Shape;3609;p240"/>
          <p:cNvSpPr/>
          <p:nvPr/>
        </p:nvSpPr>
        <p:spPr>
          <a:xfrm>
            <a:off x="4183963" y="1525038"/>
            <a:ext cx="647650" cy="633075"/>
          </a:xfrm>
          <a:prstGeom prst="flowChartExtract">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0" name="Google Shape;3610;p240"/>
          <p:cNvSpPr txBox="1"/>
          <p:nvPr/>
        </p:nvSpPr>
        <p:spPr>
          <a:xfrm>
            <a:off x="2532575" y="2279250"/>
            <a:ext cx="64164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rgbClr val="333333"/>
                </a:solidFill>
              </a:rPr>
              <a:t>Estrogen / progesterone supplementation</a:t>
            </a:r>
            <a:endParaRPr sz="2800"/>
          </a:p>
        </p:txBody>
      </p:sp>
      <p:grpSp>
        <p:nvGrpSpPr>
          <p:cNvPr id="3611" name="Google Shape;3611;p240"/>
          <p:cNvGrpSpPr/>
          <p:nvPr/>
        </p:nvGrpSpPr>
        <p:grpSpPr>
          <a:xfrm>
            <a:off x="431581" y="2160037"/>
            <a:ext cx="1833466" cy="2797504"/>
            <a:chOff x="266775" y="393475"/>
            <a:chExt cx="2383600" cy="3636900"/>
          </a:xfrm>
        </p:grpSpPr>
        <p:pic>
          <p:nvPicPr>
            <p:cNvPr id="3612" name="Google Shape;3612;p240"/>
            <p:cNvPicPr preferRelativeResize="0"/>
            <p:nvPr/>
          </p:nvPicPr>
          <p:blipFill>
            <a:blip r:embed="rId7">
              <a:alphaModFix/>
            </a:blip>
            <a:stretch>
              <a:fillRect/>
            </a:stretch>
          </p:blipFill>
          <p:spPr>
            <a:xfrm>
              <a:off x="266775" y="428475"/>
              <a:ext cx="2383600" cy="3601900"/>
            </a:xfrm>
            <a:prstGeom prst="rect">
              <a:avLst/>
            </a:prstGeom>
            <a:noFill/>
            <a:ln>
              <a:noFill/>
            </a:ln>
          </p:spPr>
        </p:pic>
        <p:sp>
          <p:nvSpPr>
            <p:cNvPr id="3613" name="Google Shape;3613;p240"/>
            <p:cNvSpPr txBox="1"/>
            <p:nvPr/>
          </p:nvSpPr>
          <p:spPr>
            <a:xfrm>
              <a:off x="2062375" y="393475"/>
              <a:ext cx="588000" cy="42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chemeClr val="lt1"/>
                  </a:solidFill>
                </a:rPr>
                <a:t>2017</a:t>
              </a:r>
              <a:endParaRPr sz="900">
                <a:solidFill>
                  <a:schemeClr val="lt1"/>
                </a:solidFill>
              </a:endParaRPr>
            </a:p>
          </p:txBody>
        </p:sp>
      </p:grpSp>
      <p:sp>
        <p:nvSpPr>
          <p:cNvPr id="3614" name="Google Shape;3614;p240"/>
          <p:cNvSpPr txBox="1"/>
          <p:nvPr/>
        </p:nvSpPr>
        <p:spPr>
          <a:xfrm>
            <a:off x="2617425" y="2864250"/>
            <a:ext cx="6469500" cy="12783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0"/>
              </a:spcBef>
              <a:spcAft>
                <a:spcPts val="0"/>
              </a:spcAft>
              <a:buClr>
                <a:schemeClr val="dk1"/>
              </a:buClr>
              <a:buSzPts val="1700"/>
              <a:buChar char="●"/>
            </a:pPr>
            <a:r>
              <a:rPr lang="en" sz="1700">
                <a:solidFill>
                  <a:schemeClr val="dk1"/>
                </a:solidFill>
              </a:rPr>
              <a:t>Some evidence suggesting </a:t>
            </a:r>
            <a:r>
              <a:rPr lang="en" sz="1700" u="sng">
                <a:solidFill>
                  <a:schemeClr val="dk1"/>
                </a:solidFill>
              </a:rPr>
              <a:t>detrimental</a:t>
            </a:r>
            <a:r>
              <a:rPr lang="en" sz="1700">
                <a:solidFill>
                  <a:schemeClr val="dk1"/>
                </a:solidFill>
              </a:rPr>
              <a:t> effects on cognition</a:t>
            </a:r>
            <a:endParaRPr sz="1700">
              <a:solidFill>
                <a:schemeClr val="dk1"/>
              </a:solidFill>
            </a:endParaRPr>
          </a:p>
          <a:p>
            <a:pPr indent="-323850" lvl="0" marL="457200" rtl="0" algn="l">
              <a:lnSpc>
                <a:spcPct val="115000"/>
              </a:lnSpc>
              <a:spcBef>
                <a:spcPts val="0"/>
              </a:spcBef>
              <a:spcAft>
                <a:spcPts val="0"/>
              </a:spcAft>
              <a:buClr>
                <a:schemeClr val="dk1"/>
              </a:buClr>
              <a:buSzPts val="1500"/>
              <a:buChar char="●"/>
            </a:pPr>
            <a:r>
              <a:rPr lang="en" sz="1500">
                <a:solidFill>
                  <a:schemeClr val="dk1"/>
                </a:solidFill>
              </a:rPr>
              <a:t>Low-strength evidence suggests that estrogen therapy may slightly increase the risk of probable MCI and Alzheimer’s type dementia</a:t>
            </a:r>
            <a:endParaRPr sz="1500">
              <a:solidFill>
                <a:schemeClr val="dk1"/>
              </a:solidFill>
            </a:endParaRPr>
          </a:p>
          <a:p>
            <a:pPr indent="0" lvl="0" marL="0" rtl="0" algn="l">
              <a:lnSpc>
                <a:spcPct val="115000"/>
              </a:lnSpc>
              <a:spcBef>
                <a:spcPts val="0"/>
              </a:spcBef>
              <a:spcAft>
                <a:spcPts val="0"/>
              </a:spcAft>
              <a:buNone/>
            </a:pPr>
            <a:r>
              <a:t/>
            </a:r>
            <a:endParaRPr sz="1700">
              <a:solidFill>
                <a:schemeClr val="dk1"/>
              </a:solidFill>
            </a:endParaRPr>
          </a:p>
        </p:txBody>
      </p:sp>
    </p:spTree>
  </p:cSld>
  <p:clrMapOvr>
    <a:masterClrMapping/>
  </p:clrMapOvr>
</p:sld>
</file>

<file path=ppt/slides/slide2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8" name="Shape 3618"/>
        <p:cNvGrpSpPr/>
        <p:nvPr/>
      </p:nvGrpSpPr>
      <p:grpSpPr>
        <a:xfrm>
          <a:off x="0" y="0"/>
          <a:ext cx="0" cy="0"/>
          <a:chOff x="0" y="0"/>
          <a:chExt cx="0" cy="0"/>
        </a:xfrm>
      </p:grpSpPr>
      <p:grpSp>
        <p:nvGrpSpPr>
          <p:cNvPr id="3619" name="Google Shape;3619;p241"/>
          <p:cNvGrpSpPr/>
          <p:nvPr/>
        </p:nvGrpSpPr>
        <p:grpSpPr>
          <a:xfrm>
            <a:off x="57085" y="574436"/>
            <a:ext cx="9029831" cy="1413541"/>
            <a:chOff x="195797" y="597911"/>
            <a:chExt cx="9029831" cy="1413541"/>
          </a:xfrm>
        </p:grpSpPr>
        <p:grpSp>
          <p:nvGrpSpPr>
            <p:cNvPr id="3620" name="Google Shape;3620;p241"/>
            <p:cNvGrpSpPr/>
            <p:nvPr/>
          </p:nvGrpSpPr>
          <p:grpSpPr>
            <a:xfrm>
              <a:off x="195797" y="1603675"/>
              <a:ext cx="9029831" cy="407700"/>
              <a:chOff x="808422" y="3108700"/>
              <a:chExt cx="9029831" cy="407700"/>
            </a:xfrm>
          </p:grpSpPr>
          <p:sp>
            <p:nvSpPr>
              <p:cNvPr id="3621" name="Google Shape;3621;p241"/>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2" name="Google Shape;3622;p241"/>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3" name="Google Shape;3623;p241"/>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4" name="Google Shape;3624;p241"/>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5" name="Google Shape;3625;p241"/>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626" name="Google Shape;3626;p241"/>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3627" name="Google Shape;3627;p241"/>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3628" name="Google Shape;3628;p241"/>
            <p:cNvGrpSpPr/>
            <p:nvPr/>
          </p:nvGrpSpPr>
          <p:grpSpPr>
            <a:xfrm>
              <a:off x="3457538" y="598176"/>
              <a:ext cx="884885" cy="1413276"/>
              <a:chOff x="3236150" y="60682"/>
              <a:chExt cx="2229492" cy="3560785"/>
            </a:xfrm>
          </p:grpSpPr>
          <p:pic>
            <p:nvPicPr>
              <p:cNvPr id="3629" name="Google Shape;3629;p241"/>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3630" name="Google Shape;3630;p241"/>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3631" name="Google Shape;3631;p241"/>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3632" name="Google Shape;3632;p241"/>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3633" name="Google Shape;3633;p241"/>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3634" name="Google Shape;3634;p241"/>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3635" name="Google Shape;3635;p241"/>
          <p:cNvSpPr txBox="1"/>
          <p:nvPr/>
        </p:nvSpPr>
        <p:spPr>
          <a:xfrm>
            <a:off x="448700" y="2174410"/>
            <a:ext cx="85650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333333"/>
                </a:solidFill>
              </a:rPr>
              <a:t>Diphenhydramine (Benadryl)</a:t>
            </a:r>
            <a:endParaRPr sz="52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p35"/>
          <p:cNvPicPr preferRelativeResize="0"/>
          <p:nvPr/>
        </p:nvPicPr>
        <p:blipFill>
          <a:blip r:embed="rId3">
            <a:alphaModFix/>
          </a:blip>
          <a:stretch>
            <a:fillRect/>
          </a:stretch>
        </p:blipFill>
        <p:spPr>
          <a:xfrm>
            <a:off x="593500" y="313725"/>
            <a:ext cx="8148374" cy="2950400"/>
          </a:xfrm>
          <a:prstGeom prst="rect">
            <a:avLst/>
          </a:prstGeom>
          <a:noFill/>
          <a:ln>
            <a:noFill/>
          </a:ln>
        </p:spPr>
      </p:pic>
      <p:sp>
        <p:nvSpPr>
          <p:cNvPr id="264" name="Google Shape;264;p35"/>
          <p:cNvSpPr/>
          <p:nvPr/>
        </p:nvSpPr>
        <p:spPr>
          <a:xfrm flipH="1" rot="10800000">
            <a:off x="2478900" y="833600"/>
            <a:ext cx="863100" cy="3180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5" name="Google Shape;265;p35"/>
          <p:cNvSpPr/>
          <p:nvPr/>
        </p:nvSpPr>
        <p:spPr>
          <a:xfrm flipH="1" rot="10800000">
            <a:off x="2478900" y="2250675"/>
            <a:ext cx="813600" cy="3180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66" name="Google Shape;266;p35"/>
          <p:cNvCxnSpPr/>
          <p:nvPr/>
        </p:nvCxnSpPr>
        <p:spPr>
          <a:xfrm>
            <a:off x="4990055" y="735825"/>
            <a:ext cx="972900" cy="0"/>
          </a:xfrm>
          <a:prstGeom prst="straightConnector1">
            <a:avLst/>
          </a:prstGeom>
          <a:noFill/>
          <a:ln cap="flat" cmpd="sng" w="38100">
            <a:solidFill>
              <a:srgbClr val="9900FF"/>
            </a:solidFill>
            <a:prstDash val="solid"/>
            <a:round/>
            <a:headEnd len="med" w="med" type="none"/>
            <a:tailEnd len="med" w="med" type="none"/>
          </a:ln>
        </p:spPr>
      </p:cxnSp>
      <p:sp>
        <p:nvSpPr>
          <p:cNvPr id="267" name="Google Shape;267;p35"/>
          <p:cNvSpPr/>
          <p:nvPr/>
        </p:nvSpPr>
        <p:spPr>
          <a:xfrm flipH="1" rot="10800000">
            <a:off x="5312025" y="2875300"/>
            <a:ext cx="688800" cy="3180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9" name="Shape 3639"/>
        <p:cNvGrpSpPr/>
        <p:nvPr/>
      </p:nvGrpSpPr>
      <p:grpSpPr>
        <a:xfrm>
          <a:off x="0" y="0"/>
          <a:ext cx="0" cy="0"/>
          <a:chOff x="0" y="0"/>
          <a:chExt cx="0" cy="0"/>
        </a:xfrm>
      </p:grpSpPr>
      <p:grpSp>
        <p:nvGrpSpPr>
          <p:cNvPr id="3640" name="Google Shape;3640;p242"/>
          <p:cNvGrpSpPr/>
          <p:nvPr/>
        </p:nvGrpSpPr>
        <p:grpSpPr>
          <a:xfrm>
            <a:off x="57085" y="574436"/>
            <a:ext cx="9029831" cy="1413541"/>
            <a:chOff x="195797" y="597911"/>
            <a:chExt cx="9029831" cy="1413541"/>
          </a:xfrm>
        </p:grpSpPr>
        <p:grpSp>
          <p:nvGrpSpPr>
            <p:cNvPr id="3641" name="Google Shape;3641;p242"/>
            <p:cNvGrpSpPr/>
            <p:nvPr/>
          </p:nvGrpSpPr>
          <p:grpSpPr>
            <a:xfrm>
              <a:off x="195797" y="1603675"/>
              <a:ext cx="9029831" cy="407700"/>
              <a:chOff x="808422" y="3108700"/>
              <a:chExt cx="9029831" cy="407700"/>
            </a:xfrm>
          </p:grpSpPr>
          <p:sp>
            <p:nvSpPr>
              <p:cNvPr id="3642" name="Google Shape;3642;p242"/>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3" name="Google Shape;3643;p242"/>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4" name="Google Shape;3644;p242"/>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5" name="Google Shape;3645;p242"/>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6" name="Google Shape;3646;p242"/>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647" name="Google Shape;3647;p242"/>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3648" name="Google Shape;3648;p242"/>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3649" name="Google Shape;3649;p242"/>
            <p:cNvGrpSpPr/>
            <p:nvPr/>
          </p:nvGrpSpPr>
          <p:grpSpPr>
            <a:xfrm>
              <a:off x="3457538" y="598176"/>
              <a:ext cx="884885" cy="1413276"/>
              <a:chOff x="3236150" y="60682"/>
              <a:chExt cx="2229492" cy="3560785"/>
            </a:xfrm>
          </p:grpSpPr>
          <p:pic>
            <p:nvPicPr>
              <p:cNvPr id="3650" name="Google Shape;3650;p242"/>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3651" name="Google Shape;3651;p242"/>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3652" name="Google Shape;3652;p242"/>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3653" name="Google Shape;3653;p242"/>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3654" name="Google Shape;3654;p242"/>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3655" name="Google Shape;3655;p242"/>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3656" name="Google Shape;3656;p242"/>
          <p:cNvSpPr/>
          <p:nvPr/>
        </p:nvSpPr>
        <p:spPr>
          <a:xfrm>
            <a:off x="5677850" y="1516900"/>
            <a:ext cx="647650" cy="633075"/>
          </a:xfrm>
          <a:prstGeom prst="flowChartExtract">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57" name="Google Shape;3657;p242"/>
          <p:cNvGrpSpPr/>
          <p:nvPr/>
        </p:nvGrpSpPr>
        <p:grpSpPr>
          <a:xfrm>
            <a:off x="57085" y="4102961"/>
            <a:ext cx="9029831" cy="939089"/>
            <a:chOff x="57085" y="4102961"/>
            <a:chExt cx="9029831" cy="939089"/>
          </a:xfrm>
        </p:grpSpPr>
        <p:grpSp>
          <p:nvGrpSpPr>
            <p:cNvPr id="3658" name="Google Shape;3658;p242"/>
            <p:cNvGrpSpPr/>
            <p:nvPr/>
          </p:nvGrpSpPr>
          <p:grpSpPr>
            <a:xfrm>
              <a:off x="57085" y="4399600"/>
              <a:ext cx="9029831" cy="407700"/>
              <a:chOff x="808422" y="3108700"/>
              <a:chExt cx="9029831" cy="407700"/>
            </a:xfrm>
          </p:grpSpPr>
          <p:sp>
            <p:nvSpPr>
              <p:cNvPr id="3659" name="Google Shape;3659;p242"/>
              <p:cNvSpPr/>
              <p:nvPr/>
            </p:nvSpPr>
            <p:spPr>
              <a:xfrm>
                <a:off x="808422" y="3108700"/>
                <a:ext cx="2250600" cy="407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0" name="Google Shape;3660;p242"/>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1" name="Google Shape;3661;p242"/>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2" name="Google Shape;3662;p242"/>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3" name="Google Shape;3663;p242"/>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64" name="Google Shape;3664;p242"/>
            <p:cNvSpPr txBox="1"/>
            <p:nvPr/>
          </p:nvSpPr>
          <p:spPr>
            <a:xfrm>
              <a:off x="207650" y="4341850"/>
              <a:ext cx="2091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anticholinergic:</a:t>
              </a:r>
              <a:endParaRPr sz="2400">
                <a:solidFill>
                  <a:schemeClr val="lt1"/>
                </a:solidFill>
              </a:endParaRPr>
            </a:p>
          </p:txBody>
        </p:sp>
        <p:sp>
          <p:nvSpPr>
            <p:cNvPr id="3665" name="Google Shape;3665;p242"/>
            <p:cNvSpPr txBox="1"/>
            <p:nvPr/>
          </p:nvSpPr>
          <p:spPr>
            <a:xfrm>
              <a:off x="2880542" y="4102961"/>
              <a:ext cx="5943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3666" name="Google Shape;3666;p242"/>
            <p:cNvSpPr txBox="1"/>
            <p:nvPr/>
          </p:nvSpPr>
          <p:spPr>
            <a:xfrm>
              <a:off x="4403307"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rgbClr val="D9D9D9"/>
                  </a:solidFill>
                </a:rPr>
                <a:t>+</a:t>
              </a:r>
              <a:endParaRPr sz="4500">
                <a:solidFill>
                  <a:srgbClr val="D9D9D9"/>
                </a:solidFill>
              </a:endParaRPr>
            </a:p>
          </p:txBody>
        </p:sp>
        <p:sp>
          <p:nvSpPr>
            <p:cNvPr id="3667" name="Google Shape;3667;p242"/>
            <p:cNvSpPr txBox="1"/>
            <p:nvPr/>
          </p:nvSpPr>
          <p:spPr>
            <a:xfrm>
              <a:off x="5862051"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3668" name="Google Shape;3668;p242"/>
            <p:cNvSpPr txBox="1"/>
            <p:nvPr/>
          </p:nvSpPr>
          <p:spPr>
            <a:xfrm>
              <a:off x="7473372" y="4164850"/>
              <a:ext cx="14922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grpSp>
      <p:sp>
        <p:nvSpPr>
          <p:cNvPr id="3669" name="Google Shape;3669;p242"/>
          <p:cNvSpPr txBox="1"/>
          <p:nvPr/>
        </p:nvSpPr>
        <p:spPr>
          <a:xfrm>
            <a:off x="448700" y="2174410"/>
            <a:ext cx="85650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333333"/>
                </a:solidFill>
              </a:rPr>
              <a:t>Diphenhydramine (Benadryl)</a:t>
            </a:r>
            <a:endParaRPr sz="5200"/>
          </a:p>
        </p:txBody>
      </p:sp>
      <p:sp>
        <p:nvSpPr>
          <p:cNvPr id="3670" name="Google Shape;3670;p242"/>
          <p:cNvSpPr/>
          <p:nvPr/>
        </p:nvSpPr>
        <p:spPr>
          <a:xfrm flipH="1" rot="10800000">
            <a:off x="7734675" y="3924002"/>
            <a:ext cx="647650" cy="633075"/>
          </a:xfrm>
          <a:prstGeom prst="flowChartExtract">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4" name="Shape 3674"/>
        <p:cNvGrpSpPr/>
        <p:nvPr/>
      </p:nvGrpSpPr>
      <p:grpSpPr>
        <a:xfrm>
          <a:off x="0" y="0"/>
          <a:ext cx="0" cy="0"/>
          <a:chOff x="0" y="0"/>
          <a:chExt cx="0" cy="0"/>
        </a:xfrm>
      </p:grpSpPr>
      <p:grpSp>
        <p:nvGrpSpPr>
          <p:cNvPr id="3675" name="Google Shape;3675;p243"/>
          <p:cNvGrpSpPr/>
          <p:nvPr/>
        </p:nvGrpSpPr>
        <p:grpSpPr>
          <a:xfrm>
            <a:off x="57085" y="574436"/>
            <a:ext cx="9029831" cy="1413541"/>
            <a:chOff x="195797" y="597911"/>
            <a:chExt cx="9029831" cy="1413541"/>
          </a:xfrm>
        </p:grpSpPr>
        <p:grpSp>
          <p:nvGrpSpPr>
            <p:cNvPr id="3676" name="Google Shape;3676;p243"/>
            <p:cNvGrpSpPr/>
            <p:nvPr/>
          </p:nvGrpSpPr>
          <p:grpSpPr>
            <a:xfrm>
              <a:off x="195797" y="1603675"/>
              <a:ext cx="9029831" cy="407700"/>
              <a:chOff x="808422" y="3108700"/>
              <a:chExt cx="9029831" cy="407700"/>
            </a:xfrm>
          </p:grpSpPr>
          <p:sp>
            <p:nvSpPr>
              <p:cNvPr id="3677" name="Google Shape;3677;p243"/>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8" name="Google Shape;3678;p243"/>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9" name="Google Shape;3679;p243"/>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0" name="Google Shape;3680;p243"/>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1" name="Google Shape;3681;p243"/>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682" name="Google Shape;3682;p243"/>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3683" name="Google Shape;3683;p243"/>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3684" name="Google Shape;3684;p243"/>
            <p:cNvGrpSpPr/>
            <p:nvPr/>
          </p:nvGrpSpPr>
          <p:grpSpPr>
            <a:xfrm>
              <a:off x="3457538" y="598176"/>
              <a:ext cx="884885" cy="1413276"/>
              <a:chOff x="3236150" y="60682"/>
              <a:chExt cx="2229492" cy="3560785"/>
            </a:xfrm>
          </p:grpSpPr>
          <p:pic>
            <p:nvPicPr>
              <p:cNvPr id="3685" name="Google Shape;3685;p243"/>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3686" name="Google Shape;3686;p243"/>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3687" name="Google Shape;3687;p243"/>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3688" name="Google Shape;3688;p243"/>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3689" name="Google Shape;3689;p243"/>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3690" name="Google Shape;3690;p243"/>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3691" name="Google Shape;3691;p243"/>
          <p:cNvSpPr txBox="1"/>
          <p:nvPr/>
        </p:nvSpPr>
        <p:spPr>
          <a:xfrm>
            <a:off x="1922450" y="2294950"/>
            <a:ext cx="5556000" cy="9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700">
                <a:solidFill>
                  <a:srgbClr val="333333"/>
                </a:solidFill>
              </a:rPr>
              <a:t>Donepezil (Aricept)</a:t>
            </a:r>
            <a:endParaRPr sz="4900"/>
          </a:p>
        </p:txBody>
      </p:sp>
    </p:spTree>
  </p:cSld>
  <p:clrMapOvr>
    <a:masterClrMapping/>
  </p:clrMapOvr>
</p:sld>
</file>

<file path=ppt/slides/slide2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5" name="Shape 3695"/>
        <p:cNvGrpSpPr/>
        <p:nvPr/>
      </p:nvGrpSpPr>
      <p:grpSpPr>
        <a:xfrm>
          <a:off x="0" y="0"/>
          <a:ext cx="0" cy="0"/>
          <a:chOff x="0" y="0"/>
          <a:chExt cx="0" cy="0"/>
        </a:xfrm>
      </p:grpSpPr>
      <p:grpSp>
        <p:nvGrpSpPr>
          <p:cNvPr id="3696" name="Google Shape;3696;p244"/>
          <p:cNvGrpSpPr/>
          <p:nvPr/>
        </p:nvGrpSpPr>
        <p:grpSpPr>
          <a:xfrm>
            <a:off x="57085" y="574436"/>
            <a:ext cx="9029831" cy="1413541"/>
            <a:chOff x="195797" y="597911"/>
            <a:chExt cx="9029831" cy="1413541"/>
          </a:xfrm>
        </p:grpSpPr>
        <p:grpSp>
          <p:nvGrpSpPr>
            <p:cNvPr id="3697" name="Google Shape;3697;p244"/>
            <p:cNvGrpSpPr/>
            <p:nvPr/>
          </p:nvGrpSpPr>
          <p:grpSpPr>
            <a:xfrm>
              <a:off x="195797" y="1603675"/>
              <a:ext cx="9029831" cy="407700"/>
              <a:chOff x="808422" y="3108700"/>
              <a:chExt cx="9029831" cy="407700"/>
            </a:xfrm>
          </p:grpSpPr>
          <p:sp>
            <p:nvSpPr>
              <p:cNvPr id="3698" name="Google Shape;3698;p244"/>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9" name="Google Shape;3699;p244"/>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0" name="Google Shape;3700;p244"/>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1" name="Google Shape;3701;p244"/>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2" name="Google Shape;3702;p244"/>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703" name="Google Shape;3703;p244"/>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3704" name="Google Shape;3704;p244"/>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3705" name="Google Shape;3705;p244"/>
            <p:cNvGrpSpPr/>
            <p:nvPr/>
          </p:nvGrpSpPr>
          <p:grpSpPr>
            <a:xfrm>
              <a:off x="3457538" y="598176"/>
              <a:ext cx="884885" cy="1413276"/>
              <a:chOff x="3236150" y="60682"/>
              <a:chExt cx="2229492" cy="3560785"/>
            </a:xfrm>
          </p:grpSpPr>
          <p:pic>
            <p:nvPicPr>
              <p:cNvPr id="3706" name="Google Shape;3706;p244"/>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3707" name="Google Shape;3707;p244"/>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3708" name="Google Shape;3708;p244"/>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3709" name="Google Shape;3709;p244"/>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3710" name="Google Shape;3710;p244"/>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3711" name="Google Shape;3711;p244"/>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3712" name="Google Shape;3712;p244"/>
          <p:cNvSpPr/>
          <p:nvPr/>
        </p:nvSpPr>
        <p:spPr>
          <a:xfrm>
            <a:off x="4248175" y="1415163"/>
            <a:ext cx="647650" cy="633075"/>
          </a:xfrm>
          <a:prstGeom prst="flowChartExtract">
            <a:avLst/>
          </a:prstGeom>
          <a:solidFill>
            <a:srgbClr val="00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3" name="Google Shape;3713;p244"/>
          <p:cNvSpPr txBox="1"/>
          <p:nvPr/>
        </p:nvSpPr>
        <p:spPr>
          <a:xfrm>
            <a:off x="2289400" y="2210100"/>
            <a:ext cx="41727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500">
                <a:solidFill>
                  <a:srgbClr val="333333"/>
                </a:solidFill>
              </a:rPr>
              <a:t>Donepezil (Aricept)</a:t>
            </a:r>
            <a:endParaRPr sz="3700"/>
          </a:p>
        </p:txBody>
      </p:sp>
      <p:grpSp>
        <p:nvGrpSpPr>
          <p:cNvPr id="3714" name="Google Shape;3714;p244"/>
          <p:cNvGrpSpPr/>
          <p:nvPr/>
        </p:nvGrpSpPr>
        <p:grpSpPr>
          <a:xfrm>
            <a:off x="57085" y="4164850"/>
            <a:ext cx="9029831" cy="877200"/>
            <a:chOff x="57085" y="4164850"/>
            <a:chExt cx="9029831" cy="877200"/>
          </a:xfrm>
        </p:grpSpPr>
        <p:grpSp>
          <p:nvGrpSpPr>
            <p:cNvPr id="3715" name="Google Shape;3715;p244"/>
            <p:cNvGrpSpPr/>
            <p:nvPr/>
          </p:nvGrpSpPr>
          <p:grpSpPr>
            <a:xfrm>
              <a:off x="57085" y="4399600"/>
              <a:ext cx="9029831" cy="407700"/>
              <a:chOff x="808422" y="3108700"/>
              <a:chExt cx="9029831" cy="407700"/>
            </a:xfrm>
          </p:grpSpPr>
          <p:sp>
            <p:nvSpPr>
              <p:cNvPr id="3716" name="Google Shape;3716;p244"/>
              <p:cNvSpPr/>
              <p:nvPr/>
            </p:nvSpPr>
            <p:spPr>
              <a:xfrm>
                <a:off x="808422" y="3108700"/>
                <a:ext cx="2250600" cy="407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7" name="Google Shape;3717;p244"/>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8" name="Google Shape;3718;p244"/>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9" name="Google Shape;3719;p244"/>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0" name="Google Shape;3720;p244"/>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21" name="Google Shape;3721;p244"/>
            <p:cNvSpPr txBox="1"/>
            <p:nvPr/>
          </p:nvSpPr>
          <p:spPr>
            <a:xfrm>
              <a:off x="207650" y="4341850"/>
              <a:ext cx="2091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anticholinergic:</a:t>
              </a:r>
              <a:endParaRPr sz="2400">
                <a:solidFill>
                  <a:schemeClr val="lt1"/>
                </a:solidFill>
              </a:endParaRPr>
            </a:p>
          </p:txBody>
        </p:sp>
        <p:sp>
          <p:nvSpPr>
            <p:cNvPr id="3722" name="Google Shape;3722;p244"/>
            <p:cNvSpPr txBox="1"/>
            <p:nvPr/>
          </p:nvSpPr>
          <p:spPr>
            <a:xfrm>
              <a:off x="4403307"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rgbClr val="D9D9D9"/>
                  </a:solidFill>
                </a:rPr>
                <a:t>+</a:t>
              </a:r>
              <a:endParaRPr sz="4500">
                <a:solidFill>
                  <a:srgbClr val="D9D9D9"/>
                </a:solidFill>
              </a:endParaRPr>
            </a:p>
          </p:txBody>
        </p:sp>
        <p:sp>
          <p:nvSpPr>
            <p:cNvPr id="3723" name="Google Shape;3723;p244"/>
            <p:cNvSpPr txBox="1"/>
            <p:nvPr/>
          </p:nvSpPr>
          <p:spPr>
            <a:xfrm>
              <a:off x="5862051"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3724" name="Google Shape;3724;p244"/>
            <p:cNvSpPr txBox="1"/>
            <p:nvPr/>
          </p:nvSpPr>
          <p:spPr>
            <a:xfrm>
              <a:off x="7473372" y="4164850"/>
              <a:ext cx="14922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grpSp>
      <p:sp>
        <p:nvSpPr>
          <p:cNvPr id="3725" name="Google Shape;3725;p244"/>
          <p:cNvSpPr/>
          <p:nvPr/>
        </p:nvSpPr>
        <p:spPr>
          <a:xfrm flipH="1" rot="10800000">
            <a:off x="2767975" y="3935891"/>
            <a:ext cx="647650" cy="633075"/>
          </a:xfrm>
          <a:prstGeom prst="flowChartExtract">
            <a:avLst/>
          </a:prstGeom>
          <a:solidFill>
            <a:srgbClr val="00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26" name="Google Shape;3726;p244"/>
          <p:cNvGrpSpPr/>
          <p:nvPr/>
        </p:nvGrpSpPr>
        <p:grpSpPr>
          <a:xfrm>
            <a:off x="259882" y="2100133"/>
            <a:ext cx="1419930" cy="2186331"/>
            <a:chOff x="266775" y="428475"/>
            <a:chExt cx="2383632" cy="3670188"/>
          </a:xfrm>
        </p:grpSpPr>
        <p:pic>
          <p:nvPicPr>
            <p:cNvPr id="3727" name="Google Shape;3727;p244"/>
            <p:cNvPicPr preferRelativeResize="0"/>
            <p:nvPr/>
          </p:nvPicPr>
          <p:blipFill>
            <a:blip r:embed="rId7">
              <a:alphaModFix/>
            </a:blip>
            <a:stretch>
              <a:fillRect/>
            </a:stretch>
          </p:blipFill>
          <p:spPr>
            <a:xfrm>
              <a:off x="266775" y="428475"/>
              <a:ext cx="2383600" cy="3601900"/>
            </a:xfrm>
            <a:prstGeom prst="rect">
              <a:avLst/>
            </a:prstGeom>
            <a:noFill/>
            <a:ln>
              <a:noFill/>
            </a:ln>
          </p:spPr>
        </p:pic>
        <p:sp>
          <p:nvSpPr>
            <p:cNvPr id="3728" name="Google Shape;3728;p244"/>
            <p:cNvSpPr txBox="1"/>
            <p:nvPr/>
          </p:nvSpPr>
          <p:spPr>
            <a:xfrm>
              <a:off x="1770207" y="3582063"/>
              <a:ext cx="880200" cy="51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chemeClr val="lt1"/>
                  </a:solidFill>
                </a:rPr>
                <a:t>2017</a:t>
              </a:r>
              <a:endParaRPr sz="800">
                <a:solidFill>
                  <a:schemeClr val="lt1"/>
                </a:solidFill>
              </a:endParaRPr>
            </a:p>
          </p:txBody>
        </p:sp>
      </p:grpSp>
      <p:sp>
        <p:nvSpPr>
          <p:cNvPr id="3729" name="Google Shape;3729;p244"/>
          <p:cNvSpPr txBox="1"/>
          <p:nvPr/>
        </p:nvSpPr>
        <p:spPr>
          <a:xfrm>
            <a:off x="2367550" y="4372600"/>
            <a:ext cx="1566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lt1"/>
                </a:solidFill>
              </a:rPr>
              <a:t>cholinergic</a:t>
            </a:r>
            <a:endParaRPr b="1" sz="2000">
              <a:solidFill>
                <a:schemeClr val="lt1"/>
              </a:solidFill>
            </a:endParaRPr>
          </a:p>
        </p:txBody>
      </p:sp>
      <p:sp>
        <p:nvSpPr>
          <p:cNvPr id="3730" name="Google Shape;3730;p244"/>
          <p:cNvSpPr txBox="1"/>
          <p:nvPr/>
        </p:nvSpPr>
        <p:spPr>
          <a:xfrm>
            <a:off x="2367550" y="2826300"/>
            <a:ext cx="5909100" cy="10158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Char char="●"/>
            </a:pPr>
            <a:r>
              <a:rPr lang="en" sz="1800">
                <a:solidFill>
                  <a:schemeClr val="dk1"/>
                </a:solidFill>
              </a:rPr>
              <a:t>Some evidence suggesting </a:t>
            </a:r>
            <a:r>
              <a:rPr lang="en" sz="1800" u="sng">
                <a:solidFill>
                  <a:schemeClr val="dk1"/>
                </a:solidFill>
              </a:rPr>
              <a:t>n</a:t>
            </a:r>
            <a:r>
              <a:rPr lang="en" sz="1800" u="sng">
                <a:solidFill>
                  <a:schemeClr val="dk1"/>
                </a:solidFill>
              </a:rPr>
              <a:t>o benefit</a:t>
            </a:r>
            <a:r>
              <a:rPr lang="en" sz="1800">
                <a:solidFill>
                  <a:schemeClr val="dk1"/>
                </a:solidFill>
              </a:rPr>
              <a:t> in mild cognitive impairment (MCI), i.e., does not appear to </a:t>
            </a:r>
            <a:r>
              <a:rPr i="1" lang="en" sz="1800">
                <a:solidFill>
                  <a:schemeClr val="dk1"/>
                </a:solidFill>
              </a:rPr>
              <a:t>prevent </a:t>
            </a:r>
            <a:r>
              <a:rPr lang="en" sz="1800">
                <a:solidFill>
                  <a:schemeClr val="dk1"/>
                </a:solidFill>
              </a:rPr>
              <a:t>dementia</a:t>
            </a:r>
            <a:endParaRPr sz="1800"/>
          </a:p>
        </p:txBody>
      </p:sp>
      <p:sp>
        <p:nvSpPr>
          <p:cNvPr id="3731" name="Google Shape;3731;p244"/>
          <p:cNvSpPr/>
          <p:nvPr/>
        </p:nvSpPr>
        <p:spPr>
          <a:xfrm>
            <a:off x="2279400" y="3842100"/>
            <a:ext cx="1597800" cy="1125600"/>
          </a:xfrm>
          <a:prstGeom prst="rect">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5" name="Shape 3735"/>
        <p:cNvGrpSpPr/>
        <p:nvPr/>
      </p:nvGrpSpPr>
      <p:grpSpPr>
        <a:xfrm>
          <a:off x="0" y="0"/>
          <a:ext cx="0" cy="0"/>
          <a:chOff x="0" y="0"/>
          <a:chExt cx="0" cy="0"/>
        </a:xfrm>
      </p:grpSpPr>
      <p:grpSp>
        <p:nvGrpSpPr>
          <p:cNvPr id="3736" name="Google Shape;3736;p245"/>
          <p:cNvGrpSpPr/>
          <p:nvPr/>
        </p:nvGrpSpPr>
        <p:grpSpPr>
          <a:xfrm>
            <a:off x="57085" y="574436"/>
            <a:ext cx="9029831" cy="1413541"/>
            <a:chOff x="195797" y="597911"/>
            <a:chExt cx="9029831" cy="1413541"/>
          </a:xfrm>
        </p:grpSpPr>
        <p:grpSp>
          <p:nvGrpSpPr>
            <p:cNvPr id="3737" name="Google Shape;3737;p245"/>
            <p:cNvGrpSpPr/>
            <p:nvPr/>
          </p:nvGrpSpPr>
          <p:grpSpPr>
            <a:xfrm>
              <a:off x="195797" y="1603675"/>
              <a:ext cx="9029831" cy="407700"/>
              <a:chOff x="808422" y="3108700"/>
              <a:chExt cx="9029831" cy="407700"/>
            </a:xfrm>
          </p:grpSpPr>
          <p:sp>
            <p:nvSpPr>
              <p:cNvPr id="3738" name="Google Shape;3738;p245"/>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9" name="Google Shape;3739;p245"/>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0" name="Google Shape;3740;p245"/>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1" name="Google Shape;3741;p245"/>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2" name="Google Shape;3742;p245"/>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743" name="Google Shape;3743;p245"/>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3744" name="Google Shape;3744;p245"/>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3745" name="Google Shape;3745;p245"/>
            <p:cNvGrpSpPr/>
            <p:nvPr/>
          </p:nvGrpSpPr>
          <p:grpSpPr>
            <a:xfrm>
              <a:off x="3457538" y="598176"/>
              <a:ext cx="884885" cy="1413276"/>
              <a:chOff x="3236150" y="60682"/>
              <a:chExt cx="2229492" cy="3560785"/>
            </a:xfrm>
          </p:grpSpPr>
          <p:pic>
            <p:nvPicPr>
              <p:cNvPr id="3746" name="Google Shape;3746;p245"/>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3747" name="Google Shape;3747;p245"/>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3748" name="Google Shape;3748;p245"/>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3749" name="Google Shape;3749;p245"/>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3750" name="Google Shape;3750;p245"/>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3751" name="Google Shape;3751;p245"/>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3752" name="Google Shape;3752;p245"/>
          <p:cNvSpPr txBox="1"/>
          <p:nvPr/>
        </p:nvSpPr>
        <p:spPr>
          <a:xfrm>
            <a:off x="1143000" y="2294950"/>
            <a:ext cx="6335400" cy="9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700">
                <a:solidFill>
                  <a:srgbClr val="333333"/>
                </a:solidFill>
              </a:rPr>
              <a:t>Memantine (Namenda)</a:t>
            </a:r>
            <a:endParaRPr sz="4900"/>
          </a:p>
        </p:txBody>
      </p:sp>
    </p:spTree>
  </p:cSld>
  <p:clrMapOvr>
    <a:masterClrMapping/>
  </p:clrMapOvr>
</p:sld>
</file>

<file path=ppt/slides/slide2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6" name="Shape 3756"/>
        <p:cNvGrpSpPr/>
        <p:nvPr/>
      </p:nvGrpSpPr>
      <p:grpSpPr>
        <a:xfrm>
          <a:off x="0" y="0"/>
          <a:ext cx="0" cy="0"/>
          <a:chOff x="0" y="0"/>
          <a:chExt cx="0" cy="0"/>
        </a:xfrm>
      </p:grpSpPr>
      <p:grpSp>
        <p:nvGrpSpPr>
          <p:cNvPr id="3757" name="Google Shape;3757;p246"/>
          <p:cNvGrpSpPr/>
          <p:nvPr/>
        </p:nvGrpSpPr>
        <p:grpSpPr>
          <a:xfrm>
            <a:off x="57085" y="574436"/>
            <a:ext cx="9029831" cy="1413541"/>
            <a:chOff x="195797" y="597911"/>
            <a:chExt cx="9029831" cy="1413541"/>
          </a:xfrm>
        </p:grpSpPr>
        <p:grpSp>
          <p:nvGrpSpPr>
            <p:cNvPr id="3758" name="Google Shape;3758;p246"/>
            <p:cNvGrpSpPr/>
            <p:nvPr/>
          </p:nvGrpSpPr>
          <p:grpSpPr>
            <a:xfrm>
              <a:off x="195797" y="1603675"/>
              <a:ext cx="9029831" cy="407700"/>
              <a:chOff x="808422" y="3108700"/>
              <a:chExt cx="9029831" cy="407700"/>
            </a:xfrm>
          </p:grpSpPr>
          <p:sp>
            <p:nvSpPr>
              <p:cNvPr id="3759" name="Google Shape;3759;p246"/>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0" name="Google Shape;3760;p246"/>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1" name="Google Shape;3761;p246"/>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2" name="Google Shape;3762;p246"/>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3" name="Google Shape;3763;p246"/>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764" name="Google Shape;3764;p246"/>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3765" name="Google Shape;3765;p246"/>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3766" name="Google Shape;3766;p246"/>
            <p:cNvGrpSpPr/>
            <p:nvPr/>
          </p:nvGrpSpPr>
          <p:grpSpPr>
            <a:xfrm>
              <a:off x="3457538" y="598176"/>
              <a:ext cx="884885" cy="1413276"/>
              <a:chOff x="3236150" y="60682"/>
              <a:chExt cx="2229492" cy="3560785"/>
            </a:xfrm>
          </p:grpSpPr>
          <p:pic>
            <p:nvPicPr>
              <p:cNvPr id="3767" name="Google Shape;3767;p246"/>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3768" name="Google Shape;3768;p246"/>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3769" name="Google Shape;3769;p246"/>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3770" name="Google Shape;3770;p246"/>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3771" name="Google Shape;3771;p246"/>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3772" name="Google Shape;3772;p246"/>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3773" name="Google Shape;3773;p246"/>
          <p:cNvSpPr txBox="1"/>
          <p:nvPr/>
        </p:nvSpPr>
        <p:spPr>
          <a:xfrm>
            <a:off x="1143050" y="2187000"/>
            <a:ext cx="63354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800">
                <a:solidFill>
                  <a:srgbClr val="333333"/>
                </a:solidFill>
              </a:rPr>
              <a:t>Memantine (Namenda)</a:t>
            </a:r>
            <a:endParaRPr sz="4000"/>
          </a:p>
        </p:txBody>
      </p:sp>
      <p:sp>
        <p:nvSpPr>
          <p:cNvPr id="3774" name="Google Shape;3774;p246"/>
          <p:cNvSpPr/>
          <p:nvPr/>
        </p:nvSpPr>
        <p:spPr>
          <a:xfrm>
            <a:off x="4153725" y="1525038"/>
            <a:ext cx="647650" cy="633075"/>
          </a:xfrm>
          <a:prstGeom prst="flowChartExtract">
            <a:avLst/>
          </a:prstGeom>
          <a:solidFill>
            <a:srgbClr val="00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5" name="Google Shape;3775;p246"/>
          <p:cNvSpPr txBox="1"/>
          <p:nvPr/>
        </p:nvSpPr>
        <p:spPr>
          <a:xfrm>
            <a:off x="1143050" y="2758550"/>
            <a:ext cx="7248000" cy="12315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chemeClr val="dk1"/>
              </a:buClr>
              <a:buSzPts val="1700"/>
              <a:buChar char="●"/>
            </a:pPr>
            <a:r>
              <a:rPr lang="en" sz="1700">
                <a:solidFill>
                  <a:schemeClr val="dk1"/>
                </a:solidFill>
              </a:rPr>
              <a:t>No evidence for preventing dementia, but has not been tested much.</a:t>
            </a:r>
            <a:endParaRPr sz="1700">
              <a:solidFill>
                <a:schemeClr val="dk1"/>
              </a:solidFill>
            </a:endParaRPr>
          </a:p>
          <a:p>
            <a:pPr indent="-336550" lvl="0" marL="457200" rtl="0" algn="l">
              <a:spcBef>
                <a:spcPts val="0"/>
              </a:spcBef>
              <a:spcAft>
                <a:spcPts val="0"/>
              </a:spcAft>
              <a:buClr>
                <a:schemeClr val="dk1"/>
              </a:buClr>
              <a:buSzPts val="1700"/>
              <a:buChar char="●"/>
            </a:pPr>
            <a:r>
              <a:rPr lang="en" sz="1700">
                <a:solidFill>
                  <a:schemeClr val="dk1"/>
                </a:solidFill>
              </a:rPr>
              <a:t>There is a prevention study ongoing</a:t>
            </a:r>
            <a:endParaRPr sz="1700">
              <a:solidFill>
                <a:schemeClr val="dk1"/>
              </a:solidFill>
            </a:endParaRPr>
          </a:p>
          <a:p>
            <a:pPr indent="-336550" lvl="0" marL="457200" rtl="0" algn="l">
              <a:spcBef>
                <a:spcPts val="0"/>
              </a:spcBef>
              <a:spcAft>
                <a:spcPts val="0"/>
              </a:spcAft>
              <a:buClr>
                <a:schemeClr val="dk1"/>
              </a:buClr>
              <a:buSzPts val="1700"/>
              <a:buChar char="●"/>
            </a:pPr>
            <a:r>
              <a:rPr lang="en" sz="1700">
                <a:solidFill>
                  <a:schemeClr val="dk1"/>
                </a:solidFill>
              </a:rPr>
              <a:t>Theorized to possibly be useful for prevention in combination with certain other meds </a:t>
            </a:r>
            <a:endParaRPr sz="1700"/>
          </a:p>
        </p:txBody>
      </p:sp>
      <p:grpSp>
        <p:nvGrpSpPr>
          <p:cNvPr id="3776" name="Google Shape;3776;p246"/>
          <p:cNvGrpSpPr/>
          <p:nvPr/>
        </p:nvGrpSpPr>
        <p:grpSpPr>
          <a:xfrm>
            <a:off x="57085" y="4102961"/>
            <a:ext cx="9029831" cy="939089"/>
            <a:chOff x="57085" y="4102961"/>
            <a:chExt cx="9029831" cy="939089"/>
          </a:xfrm>
        </p:grpSpPr>
        <p:grpSp>
          <p:nvGrpSpPr>
            <p:cNvPr id="3777" name="Google Shape;3777;p246"/>
            <p:cNvGrpSpPr/>
            <p:nvPr/>
          </p:nvGrpSpPr>
          <p:grpSpPr>
            <a:xfrm>
              <a:off x="57085" y="4399600"/>
              <a:ext cx="9029831" cy="407700"/>
              <a:chOff x="808422" y="3108700"/>
              <a:chExt cx="9029831" cy="407700"/>
            </a:xfrm>
          </p:grpSpPr>
          <p:sp>
            <p:nvSpPr>
              <p:cNvPr id="3778" name="Google Shape;3778;p246"/>
              <p:cNvSpPr/>
              <p:nvPr/>
            </p:nvSpPr>
            <p:spPr>
              <a:xfrm>
                <a:off x="808422" y="3108700"/>
                <a:ext cx="2250600" cy="407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9" name="Google Shape;3779;p246"/>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0" name="Google Shape;3780;p246"/>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1" name="Google Shape;3781;p246"/>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2" name="Google Shape;3782;p246"/>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83" name="Google Shape;3783;p246"/>
            <p:cNvSpPr txBox="1"/>
            <p:nvPr/>
          </p:nvSpPr>
          <p:spPr>
            <a:xfrm>
              <a:off x="207650" y="4341850"/>
              <a:ext cx="2091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anticholinergic:</a:t>
              </a:r>
              <a:endParaRPr sz="2400">
                <a:solidFill>
                  <a:schemeClr val="lt1"/>
                </a:solidFill>
              </a:endParaRPr>
            </a:p>
          </p:txBody>
        </p:sp>
        <p:sp>
          <p:nvSpPr>
            <p:cNvPr id="3784" name="Google Shape;3784;p246"/>
            <p:cNvSpPr txBox="1"/>
            <p:nvPr/>
          </p:nvSpPr>
          <p:spPr>
            <a:xfrm>
              <a:off x="2880542" y="4102961"/>
              <a:ext cx="5943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3785" name="Google Shape;3785;p246"/>
            <p:cNvSpPr txBox="1"/>
            <p:nvPr/>
          </p:nvSpPr>
          <p:spPr>
            <a:xfrm>
              <a:off x="4403307"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rgbClr val="D9D9D9"/>
                  </a:solidFill>
                </a:rPr>
                <a:t>+</a:t>
              </a:r>
              <a:endParaRPr sz="4500">
                <a:solidFill>
                  <a:srgbClr val="D9D9D9"/>
                </a:solidFill>
              </a:endParaRPr>
            </a:p>
          </p:txBody>
        </p:sp>
        <p:sp>
          <p:nvSpPr>
            <p:cNvPr id="3786" name="Google Shape;3786;p246"/>
            <p:cNvSpPr txBox="1"/>
            <p:nvPr/>
          </p:nvSpPr>
          <p:spPr>
            <a:xfrm>
              <a:off x="5862051"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3787" name="Google Shape;3787;p246"/>
            <p:cNvSpPr txBox="1"/>
            <p:nvPr/>
          </p:nvSpPr>
          <p:spPr>
            <a:xfrm>
              <a:off x="7473372" y="4164850"/>
              <a:ext cx="14922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grpSp>
      <p:sp>
        <p:nvSpPr>
          <p:cNvPr id="3788" name="Google Shape;3788;p246"/>
          <p:cNvSpPr/>
          <p:nvPr/>
        </p:nvSpPr>
        <p:spPr>
          <a:xfrm flipH="1" rot="10800000">
            <a:off x="2746900" y="3932245"/>
            <a:ext cx="647650" cy="633075"/>
          </a:xfrm>
          <a:prstGeom prst="flowChartExtract">
            <a:avLst/>
          </a:prstGeom>
          <a:solidFill>
            <a:srgbClr val="00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2" name="Shape 3792"/>
        <p:cNvGrpSpPr/>
        <p:nvPr/>
      </p:nvGrpSpPr>
      <p:grpSpPr>
        <a:xfrm>
          <a:off x="0" y="0"/>
          <a:ext cx="0" cy="0"/>
          <a:chOff x="0" y="0"/>
          <a:chExt cx="0" cy="0"/>
        </a:xfrm>
      </p:grpSpPr>
      <p:grpSp>
        <p:nvGrpSpPr>
          <p:cNvPr id="3793" name="Google Shape;3793;p247"/>
          <p:cNvGrpSpPr/>
          <p:nvPr/>
        </p:nvGrpSpPr>
        <p:grpSpPr>
          <a:xfrm>
            <a:off x="57085" y="574436"/>
            <a:ext cx="9029831" cy="1413541"/>
            <a:chOff x="195797" y="597911"/>
            <a:chExt cx="9029831" cy="1413541"/>
          </a:xfrm>
        </p:grpSpPr>
        <p:grpSp>
          <p:nvGrpSpPr>
            <p:cNvPr id="3794" name="Google Shape;3794;p247"/>
            <p:cNvGrpSpPr/>
            <p:nvPr/>
          </p:nvGrpSpPr>
          <p:grpSpPr>
            <a:xfrm>
              <a:off x="195797" y="1603675"/>
              <a:ext cx="9029831" cy="407700"/>
              <a:chOff x="808422" y="3108700"/>
              <a:chExt cx="9029831" cy="407700"/>
            </a:xfrm>
          </p:grpSpPr>
          <p:sp>
            <p:nvSpPr>
              <p:cNvPr id="3795" name="Google Shape;3795;p247"/>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6" name="Google Shape;3796;p247"/>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7" name="Google Shape;3797;p247"/>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8" name="Google Shape;3798;p247"/>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9" name="Google Shape;3799;p247"/>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800" name="Google Shape;3800;p247"/>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3801" name="Google Shape;3801;p247"/>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3802" name="Google Shape;3802;p247"/>
            <p:cNvGrpSpPr/>
            <p:nvPr/>
          </p:nvGrpSpPr>
          <p:grpSpPr>
            <a:xfrm>
              <a:off x="3457538" y="598176"/>
              <a:ext cx="884885" cy="1413276"/>
              <a:chOff x="3236150" y="60682"/>
              <a:chExt cx="2229492" cy="3560785"/>
            </a:xfrm>
          </p:grpSpPr>
          <p:pic>
            <p:nvPicPr>
              <p:cNvPr id="3803" name="Google Shape;3803;p247"/>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3804" name="Google Shape;3804;p247"/>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3805" name="Google Shape;3805;p247"/>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3806" name="Google Shape;3806;p247"/>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3807" name="Google Shape;3807;p247"/>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3808" name="Google Shape;3808;p247"/>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3809" name="Google Shape;3809;p247"/>
          <p:cNvSpPr txBox="1"/>
          <p:nvPr/>
        </p:nvSpPr>
        <p:spPr>
          <a:xfrm>
            <a:off x="1143000" y="2294950"/>
            <a:ext cx="7230000" cy="9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700">
                <a:solidFill>
                  <a:srgbClr val="333333"/>
                </a:solidFill>
              </a:rPr>
              <a:t>Omeprazole (Prilosec) </a:t>
            </a:r>
            <a:endParaRPr sz="4900"/>
          </a:p>
        </p:txBody>
      </p:sp>
    </p:spTree>
  </p:cSld>
  <p:clrMapOvr>
    <a:masterClrMapping/>
  </p:clrMapOvr>
</p:sld>
</file>

<file path=ppt/slides/slide2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3" name="Shape 3813"/>
        <p:cNvGrpSpPr/>
        <p:nvPr/>
      </p:nvGrpSpPr>
      <p:grpSpPr>
        <a:xfrm>
          <a:off x="0" y="0"/>
          <a:ext cx="0" cy="0"/>
          <a:chOff x="0" y="0"/>
          <a:chExt cx="0" cy="0"/>
        </a:xfrm>
      </p:grpSpPr>
      <p:grpSp>
        <p:nvGrpSpPr>
          <p:cNvPr id="3814" name="Google Shape;3814;p248"/>
          <p:cNvGrpSpPr/>
          <p:nvPr/>
        </p:nvGrpSpPr>
        <p:grpSpPr>
          <a:xfrm>
            <a:off x="57085" y="574436"/>
            <a:ext cx="9029831" cy="1413541"/>
            <a:chOff x="195797" y="597911"/>
            <a:chExt cx="9029831" cy="1413541"/>
          </a:xfrm>
        </p:grpSpPr>
        <p:grpSp>
          <p:nvGrpSpPr>
            <p:cNvPr id="3815" name="Google Shape;3815;p248"/>
            <p:cNvGrpSpPr/>
            <p:nvPr/>
          </p:nvGrpSpPr>
          <p:grpSpPr>
            <a:xfrm>
              <a:off x="195797" y="1603675"/>
              <a:ext cx="9029831" cy="407700"/>
              <a:chOff x="808422" y="3108700"/>
              <a:chExt cx="9029831" cy="407700"/>
            </a:xfrm>
          </p:grpSpPr>
          <p:sp>
            <p:nvSpPr>
              <p:cNvPr id="3816" name="Google Shape;3816;p248"/>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7" name="Google Shape;3817;p248"/>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8" name="Google Shape;3818;p248"/>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9" name="Google Shape;3819;p248"/>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0" name="Google Shape;3820;p248"/>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821" name="Google Shape;3821;p248"/>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3822" name="Google Shape;3822;p248"/>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3823" name="Google Shape;3823;p248"/>
            <p:cNvGrpSpPr/>
            <p:nvPr/>
          </p:nvGrpSpPr>
          <p:grpSpPr>
            <a:xfrm>
              <a:off x="3457538" y="598176"/>
              <a:ext cx="884885" cy="1413276"/>
              <a:chOff x="3236150" y="60682"/>
              <a:chExt cx="2229492" cy="3560785"/>
            </a:xfrm>
          </p:grpSpPr>
          <p:pic>
            <p:nvPicPr>
              <p:cNvPr id="3824" name="Google Shape;3824;p248"/>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3825" name="Google Shape;3825;p248"/>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3826" name="Google Shape;3826;p248"/>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3827" name="Google Shape;3827;p248"/>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3828" name="Google Shape;3828;p248"/>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3829" name="Google Shape;3829;p248"/>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3830" name="Google Shape;3830;p248"/>
          <p:cNvSpPr/>
          <p:nvPr/>
        </p:nvSpPr>
        <p:spPr>
          <a:xfrm>
            <a:off x="5803275" y="1461963"/>
            <a:ext cx="647650" cy="633075"/>
          </a:xfrm>
          <a:prstGeom prst="flowChartExtract">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31" name="Google Shape;3831;p248"/>
          <p:cNvGrpSpPr/>
          <p:nvPr/>
        </p:nvGrpSpPr>
        <p:grpSpPr>
          <a:xfrm>
            <a:off x="57085" y="4102961"/>
            <a:ext cx="9029831" cy="939089"/>
            <a:chOff x="57085" y="4102961"/>
            <a:chExt cx="9029831" cy="939089"/>
          </a:xfrm>
        </p:grpSpPr>
        <p:grpSp>
          <p:nvGrpSpPr>
            <p:cNvPr id="3832" name="Google Shape;3832;p248"/>
            <p:cNvGrpSpPr/>
            <p:nvPr/>
          </p:nvGrpSpPr>
          <p:grpSpPr>
            <a:xfrm>
              <a:off x="57085" y="4399600"/>
              <a:ext cx="9029831" cy="407700"/>
              <a:chOff x="808422" y="3108700"/>
              <a:chExt cx="9029831" cy="407700"/>
            </a:xfrm>
          </p:grpSpPr>
          <p:sp>
            <p:nvSpPr>
              <p:cNvPr id="3833" name="Google Shape;3833;p248"/>
              <p:cNvSpPr/>
              <p:nvPr/>
            </p:nvSpPr>
            <p:spPr>
              <a:xfrm>
                <a:off x="808422" y="3108700"/>
                <a:ext cx="2250600" cy="407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4" name="Google Shape;3834;p248"/>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5" name="Google Shape;3835;p248"/>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6" name="Google Shape;3836;p248"/>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7" name="Google Shape;3837;p248"/>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38" name="Google Shape;3838;p248"/>
            <p:cNvSpPr txBox="1"/>
            <p:nvPr/>
          </p:nvSpPr>
          <p:spPr>
            <a:xfrm>
              <a:off x="207650" y="4341850"/>
              <a:ext cx="2091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anticholinergic:</a:t>
              </a:r>
              <a:endParaRPr sz="2400">
                <a:solidFill>
                  <a:schemeClr val="lt1"/>
                </a:solidFill>
              </a:endParaRPr>
            </a:p>
          </p:txBody>
        </p:sp>
        <p:sp>
          <p:nvSpPr>
            <p:cNvPr id="3839" name="Google Shape;3839;p248"/>
            <p:cNvSpPr txBox="1"/>
            <p:nvPr/>
          </p:nvSpPr>
          <p:spPr>
            <a:xfrm>
              <a:off x="2880542" y="4102961"/>
              <a:ext cx="5943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3840" name="Google Shape;3840;p248"/>
            <p:cNvSpPr txBox="1"/>
            <p:nvPr/>
          </p:nvSpPr>
          <p:spPr>
            <a:xfrm>
              <a:off x="4403307"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rgbClr val="D9D9D9"/>
                  </a:solidFill>
                </a:rPr>
                <a:t>+</a:t>
              </a:r>
              <a:endParaRPr sz="4500">
                <a:solidFill>
                  <a:srgbClr val="D9D9D9"/>
                </a:solidFill>
              </a:endParaRPr>
            </a:p>
          </p:txBody>
        </p:sp>
        <p:sp>
          <p:nvSpPr>
            <p:cNvPr id="3841" name="Google Shape;3841;p248"/>
            <p:cNvSpPr txBox="1"/>
            <p:nvPr/>
          </p:nvSpPr>
          <p:spPr>
            <a:xfrm>
              <a:off x="5862051"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3842" name="Google Shape;3842;p248"/>
            <p:cNvSpPr txBox="1"/>
            <p:nvPr/>
          </p:nvSpPr>
          <p:spPr>
            <a:xfrm>
              <a:off x="7473372" y="4164850"/>
              <a:ext cx="14922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grpSp>
      <p:sp>
        <p:nvSpPr>
          <p:cNvPr id="3843" name="Google Shape;3843;p248"/>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endParaRPr/>
          </a:p>
        </p:txBody>
      </p:sp>
      <p:sp>
        <p:nvSpPr>
          <p:cNvPr id="3844" name="Google Shape;3844;p248"/>
          <p:cNvSpPr/>
          <p:nvPr/>
        </p:nvSpPr>
        <p:spPr>
          <a:xfrm flipH="1" rot="10800000">
            <a:off x="2746900" y="3932245"/>
            <a:ext cx="647650" cy="633075"/>
          </a:xfrm>
          <a:prstGeom prst="flowChartExtract">
            <a:avLst/>
          </a:prstGeom>
          <a:solidFill>
            <a:srgbClr val="00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5" name="Google Shape;3845;p248"/>
          <p:cNvSpPr txBox="1"/>
          <p:nvPr/>
        </p:nvSpPr>
        <p:spPr>
          <a:xfrm>
            <a:off x="870850" y="2048250"/>
            <a:ext cx="7230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600">
                <a:solidFill>
                  <a:srgbClr val="333333"/>
                </a:solidFill>
              </a:rPr>
              <a:t>Omeprazole (Prilosec) </a:t>
            </a:r>
            <a:endParaRPr sz="3800"/>
          </a:p>
        </p:txBody>
      </p:sp>
      <p:sp>
        <p:nvSpPr>
          <p:cNvPr id="3846" name="Google Shape;3846;p248"/>
          <p:cNvSpPr txBox="1"/>
          <p:nvPr/>
        </p:nvSpPr>
        <p:spPr>
          <a:xfrm>
            <a:off x="961450" y="2605750"/>
            <a:ext cx="7629300" cy="13392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chemeClr val="dk1"/>
              </a:buClr>
              <a:buSzPts val="1500"/>
              <a:buChar char="●"/>
            </a:pPr>
            <a:r>
              <a:rPr lang="en" sz="1500">
                <a:solidFill>
                  <a:schemeClr val="dk1"/>
                </a:solidFill>
              </a:rPr>
              <a:t>Use of a PPI for greater than 4.4 years was associated with 33% increased risk of dementia (Northuis et al, 2023).</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Lansoprazole (Prevacid) was shown to inhibit Aβ degradation (Badiola et al, 2013).</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H2-antihistamines, e.g., ranitidine (Zantac) and famotidine (Pepcid), have</a:t>
            </a:r>
            <a:r>
              <a:rPr b="1" lang="en" sz="1500">
                <a:solidFill>
                  <a:schemeClr val="dk1"/>
                </a:solidFill>
              </a:rPr>
              <a:t> NOT</a:t>
            </a:r>
            <a:r>
              <a:rPr lang="en" sz="1500">
                <a:solidFill>
                  <a:schemeClr val="dk1"/>
                </a:solidFill>
              </a:rPr>
              <a:t> been linked to dementia or cognitive decline.</a:t>
            </a:r>
            <a:endParaRPr sz="1500">
              <a:solidFill>
                <a:schemeClr val="dk1"/>
              </a:solidFill>
            </a:endParaRPr>
          </a:p>
        </p:txBody>
      </p:sp>
    </p:spTree>
  </p:cSld>
  <p:clrMapOvr>
    <a:masterClrMapping/>
  </p:clrMapOvr>
</p:sld>
</file>

<file path=ppt/slides/slide2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0" name="Shape 3850"/>
        <p:cNvGrpSpPr/>
        <p:nvPr/>
      </p:nvGrpSpPr>
      <p:grpSpPr>
        <a:xfrm>
          <a:off x="0" y="0"/>
          <a:ext cx="0" cy="0"/>
          <a:chOff x="0" y="0"/>
          <a:chExt cx="0" cy="0"/>
        </a:xfrm>
      </p:grpSpPr>
      <p:grpSp>
        <p:nvGrpSpPr>
          <p:cNvPr id="3851" name="Google Shape;3851;p249"/>
          <p:cNvGrpSpPr/>
          <p:nvPr/>
        </p:nvGrpSpPr>
        <p:grpSpPr>
          <a:xfrm>
            <a:off x="57085" y="574436"/>
            <a:ext cx="9029831" cy="1413541"/>
            <a:chOff x="195797" y="597911"/>
            <a:chExt cx="9029831" cy="1413541"/>
          </a:xfrm>
        </p:grpSpPr>
        <p:grpSp>
          <p:nvGrpSpPr>
            <p:cNvPr id="3852" name="Google Shape;3852;p249"/>
            <p:cNvGrpSpPr/>
            <p:nvPr/>
          </p:nvGrpSpPr>
          <p:grpSpPr>
            <a:xfrm>
              <a:off x="195797" y="1603675"/>
              <a:ext cx="9029831" cy="407700"/>
              <a:chOff x="808422" y="3108700"/>
              <a:chExt cx="9029831" cy="407700"/>
            </a:xfrm>
          </p:grpSpPr>
          <p:sp>
            <p:nvSpPr>
              <p:cNvPr id="3853" name="Google Shape;3853;p249"/>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4" name="Google Shape;3854;p249"/>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5" name="Google Shape;3855;p249"/>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6" name="Google Shape;3856;p249"/>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7" name="Google Shape;3857;p249"/>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858" name="Google Shape;3858;p249"/>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3859" name="Google Shape;3859;p249"/>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3860" name="Google Shape;3860;p249"/>
            <p:cNvGrpSpPr/>
            <p:nvPr/>
          </p:nvGrpSpPr>
          <p:grpSpPr>
            <a:xfrm>
              <a:off x="3457538" y="598176"/>
              <a:ext cx="884885" cy="1413276"/>
              <a:chOff x="3236150" y="60682"/>
              <a:chExt cx="2229492" cy="3560785"/>
            </a:xfrm>
          </p:grpSpPr>
          <p:pic>
            <p:nvPicPr>
              <p:cNvPr id="3861" name="Google Shape;3861;p249"/>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3862" name="Google Shape;3862;p249"/>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3863" name="Google Shape;3863;p249"/>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3864" name="Google Shape;3864;p249"/>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3865" name="Google Shape;3865;p249"/>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3866" name="Google Shape;3866;p249"/>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3867" name="Google Shape;3867;p249"/>
          <p:cNvSpPr txBox="1"/>
          <p:nvPr/>
        </p:nvSpPr>
        <p:spPr>
          <a:xfrm>
            <a:off x="1143000" y="2294950"/>
            <a:ext cx="7230000" cy="9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700">
                <a:solidFill>
                  <a:srgbClr val="333333"/>
                </a:solidFill>
              </a:rPr>
              <a:t>Ranitidine (Zantac)</a:t>
            </a:r>
            <a:r>
              <a:rPr lang="en" sz="4700">
                <a:solidFill>
                  <a:srgbClr val="333333"/>
                </a:solidFill>
              </a:rPr>
              <a:t> </a:t>
            </a:r>
            <a:endParaRPr sz="4900"/>
          </a:p>
        </p:txBody>
      </p:sp>
    </p:spTree>
  </p:cSld>
  <p:clrMapOvr>
    <a:masterClrMapping/>
  </p:clrMapOvr>
</p:sld>
</file>

<file path=ppt/slides/slide2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1" name="Shape 3871"/>
        <p:cNvGrpSpPr/>
        <p:nvPr/>
      </p:nvGrpSpPr>
      <p:grpSpPr>
        <a:xfrm>
          <a:off x="0" y="0"/>
          <a:ext cx="0" cy="0"/>
          <a:chOff x="0" y="0"/>
          <a:chExt cx="0" cy="0"/>
        </a:xfrm>
      </p:grpSpPr>
      <p:grpSp>
        <p:nvGrpSpPr>
          <p:cNvPr id="3872" name="Google Shape;3872;p250"/>
          <p:cNvGrpSpPr/>
          <p:nvPr/>
        </p:nvGrpSpPr>
        <p:grpSpPr>
          <a:xfrm>
            <a:off x="57085" y="574436"/>
            <a:ext cx="9029831" cy="1413541"/>
            <a:chOff x="195797" y="597911"/>
            <a:chExt cx="9029831" cy="1413541"/>
          </a:xfrm>
        </p:grpSpPr>
        <p:grpSp>
          <p:nvGrpSpPr>
            <p:cNvPr id="3873" name="Google Shape;3873;p250"/>
            <p:cNvGrpSpPr/>
            <p:nvPr/>
          </p:nvGrpSpPr>
          <p:grpSpPr>
            <a:xfrm>
              <a:off x="195797" y="1603675"/>
              <a:ext cx="9029831" cy="407700"/>
              <a:chOff x="808422" y="3108700"/>
              <a:chExt cx="9029831" cy="407700"/>
            </a:xfrm>
          </p:grpSpPr>
          <p:sp>
            <p:nvSpPr>
              <p:cNvPr id="3874" name="Google Shape;3874;p250"/>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5" name="Google Shape;3875;p250"/>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6" name="Google Shape;3876;p250"/>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7" name="Google Shape;3877;p250"/>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8" name="Google Shape;3878;p250"/>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879" name="Google Shape;3879;p250"/>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3880" name="Google Shape;3880;p250"/>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3881" name="Google Shape;3881;p250"/>
            <p:cNvGrpSpPr/>
            <p:nvPr/>
          </p:nvGrpSpPr>
          <p:grpSpPr>
            <a:xfrm>
              <a:off x="3457538" y="598176"/>
              <a:ext cx="884885" cy="1413276"/>
              <a:chOff x="3236150" y="60682"/>
              <a:chExt cx="2229492" cy="3560785"/>
            </a:xfrm>
          </p:grpSpPr>
          <p:pic>
            <p:nvPicPr>
              <p:cNvPr id="3882" name="Google Shape;3882;p250"/>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3883" name="Google Shape;3883;p250"/>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3884" name="Google Shape;3884;p250"/>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3885" name="Google Shape;3885;p250"/>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3886" name="Google Shape;3886;p250"/>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3887" name="Google Shape;3887;p250"/>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3888" name="Google Shape;3888;p250"/>
          <p:cNvSpPr/>
          <p:nvPr/>
        </p:nvSpPr>
        <p:spPr>
          <a:xfrm>
            <a:off x="4878000" y="1461950"/>
            <a:ext cx="647650" cy="633075"/>
          </a:xfrm>
          <a:prstGeom prst="flowChartExtract">
            <a:avLst/>
          </a:pr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89" name="Google Shape;3889;p250"/>
          <p:cNvGrpSpPr/>
          <p:nvPr/>
        </p:nvGrpSpPr>
        <p:grpSpPr>
          <a:xfrm>
            <a:off x="57085" y="4102961"/>
            <a:ext cx="9029831" cy="939089"/>
            <a:chOff x="57085" y="4102961"/>
            <a:chExt cx="9029831" cy="939089"/>
          </a:xfrm>
        </p:grpSpPr>
        <p:grpSp>
          <p:nvGrpSpPr>
            <p:cNvPr id="3890" name="Google Shape;3890;p250"/>
            <p:cNvGrpSpPr/>
            <p:nvPr/>
          </p:nvGrpSpPr>
          <p:grpSpPr>
            <a:xfrm>
              <a:off x="57085" y="4399600"/>
              <a:ext cx="9029831" cy="407700"/>
              <a:chOff x="808422" y="3108700"/>
              <a:chExt cx="9029831" cy="407700"/>
            </a:xfrm>
          </p:grpSpPr>
          <p:sp>
            <p:nvSpPr>
              <p:cNvPr id="3891" name="Google Shape;3891;p250"/>
              <p:cNvSpPr/>
              <p:nvPr/>
            </p:nvSpPr>
            <p:spPr>
              <a:xfrm>
                <a:off x="808422" y="3108700"/>
                <a:ext cx="2250600" cy="407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2" name="Google Shape;3892;p250"/>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3" name="Google Shape;3893;p250"/>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4" name="Google Shape;3894;p250"/>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5" name="Google Shape;3895;p250"/>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96" name="Google Shape;3896;p250"/>
            <p:cNvSpPr txBox="1"/>
            <p:nvPr/>
          </p:nvSpPr>
          <p:spPr>
            <a:xfrm>
              <a:off x="207650" y="4341850"/>
              <a:ext cx="2091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anticholinergic:</a:t>
              </a:r>
              <a:endParaRPr sz="2400">
                <a:solidFill>
                  <a:schemeClr val="lt1"/>
                </a:solidFill>
              </a:endParaRPr>
            </a:p>
          </p:txBody>
        </p:sp>
        <p:sp>
          <p:nvSpPr>
            <p:cNvPr id="3897" name="Google Shape;3897;p250"/>
            <p:cNvSpPr txBox="1"/>
            <p:nvPr/>
          </p:nvSpPr>
          <p:spPr>
            <a:xfrm>
              <a:off x="2880542" y="4102961"/>
              <a:ext cx="5943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3898" name="Google Shape;3898;p250"/>
            <p:cNvSpPr txBox="1"/>
            <p:nvPr/>
          </p:nvSpPr>
          <p:spPr>
            <a:xfrm>
              <a:off x="4403307"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rgbClr val="D9D9D9"/>
                  </a:solidFill>
                </a:rPr>
                <a:t>+</a:t>
              </a:r>
              <a:endParaRPr sz="4500">
                <a:solidFill>
                  <a:srgbClr val="D9D9D9"/>
                </a:solidFill>
              </a:endParaRPr>
            </a:p>
          </p:txBody>
        </p:sp>
        <p:sp>
          <p:nvSpPr>
            <p:cNvPr id="3899" name="Google Shape;3899;p250"/>
            <p:cNvSpPr txBox="1"/>
            <p:nvPr/>
          </p:nvSpPr>
          <p:spPr>
            <a:xfrm>
              <a:off x="5862051"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3900" name="Google Shape;3900;p250"/>
            <p:cNvSpPr txBox="1"/>
            <p:nvPr/>
          </p:nvSpPr>
          <p:spPr>
            <a:xfrm>
              <a:off x="7473372" y="4164850"/>
              <a:ext cx="14922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grpSp>
      <p:sp>
        <p:nvSpPr>
          <p:cNvPr id="3901" name="Google Shape;3901;p250"/>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endParaRPr/>
          </a:p>
        </p:txBody>
      </p:sp>
      <p:sp>
        <p:nvSpPr>
          <p:cNvPr id="3902" name="Google Shape;3902;p250"/>
          <p:cNvSpPr/>
          <p:nvPr/>
        </p:nvSpPr>
        <p:spPr>
          <a:xfrm flipH="1" rot="10800000">
            <a:off x="4334400" y="3944945"/>
            <a:ext cx="647650" cy="633075"/>
          </a:xfrm>
          <a:prstGeom prst="flowChartExtract">
            <a:avLst/>
          </a:pr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3" name="Google Shape;3903;p250"/>
          <p:cNvSpPr txBox="1"/>
          <p:nvPr/>
        </p:nvSpPr>
        <p:spPr>
          <a:xfrm>
            <a:off x="870850" y="2048250"/>
            <a:ext cx="7230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600">
                <a:solidFill>
                  <a:srgbClr val="333333"/>
                </a:solidFill>
              </a:rPr>
              <a:t>Ranitidine (Zantac)</a:t>
            </a:r>
            <a:endParaRPr sz="3800"/>
          </a:p>
        </p:txBody>
      </p:sp>
      <p:sp>
        <p:nvSpPr>
          <p:cNvPr id="3904" name="Google Shape;3904;p250"/>
          <p:cNvSpPr txBox="1"/>
          <p:nvPr/>
        </p:nvSpPr>
        <p:spPr>
          <a:xfrm>
            <a:off x="961450" y="2605750"/>
            <a:ext cx="7629300" cy="10620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Char char="●"/>
            </a:pPr>
            <a:r>
              <a:rPr lang="en" sz="1900">
                <a:solidFill>
                  <a:schemeClr val="dk1"/>
                </a:solidFill>
              </a:rPr>
              <a:t>H2-antihistamines, e.g., ranitidine (Zantac) and famotidine (Pepcid), are slightly anticholinergic but have</a:t>
            </a:r>
            <a:r>
              <a:rPr b="1" lang="en" sz="1900">
                <a:solidFill>
                  <a:schemeClr val="dk1"/>
                </a:solidFill>
              </a:rPr>
              <a:t> NOT</a:t>
            </a:r>
            <a:r>
              <a:rPr lang="en" sz="1900">
                <a:solidFill>
                  <a:schemeClr val="dk1"/>
                </a:solidFill>
              </a:rPr>
              <a:t> been linked to dementia or cognitive decline.</a:t>
            </a:r>
            <a:endParaRPr sz="1900">
              <a:solidFill>
                <a:schemeClr val="dk1"/>
              </a:solidFill>
            </a:endParaRPr>
          </a:p>
        </p:txBody>
      </p:sp>
    </p:spTree>
  </p:cSld>
  <p:clrMapOvr>
    <a:masterClrMapping/>
  </p:clrMapOvr>
</p:sld>
</file>

<file path=ppt/slides/slide2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8" name="Shape 3908"/>
        <p:cNvGrpSpPr/>
        <p:nvPr/>
      </p:nvGrpSpPr>
      <p:grpSpPr>
        <a:xfrm>
          <a:off x="0" y="0"/>
          <a:ext cx="0" cy="0"/>
          <a:chOff x="0" y="0"/>
          <a:chExt cx="0" cy="0"/>
        </a:xfrm>
      </p:grpSpPr>
      <p:grpSp>
        <p:nvGrpSpPr>
          <p:cNvPr id="3909" name="Google Shape;3909;p251"/>
          <p:cNvGrpSpPr/>
          <p:nvPr/>
        </p:nvGrpSpPr>
        <p:grpSpPr>
          <a:xfrm>
            <a:off x="57085" y="574436"/>
            <a:ext cx="9029831" cy="1413541"/>
            <a:chOff x="195797" y="597911"/>
            <a:chExt cx="9029831" cy="1413541"/>
          </a:xfrm>
        </p:grpSpPr>
        <p:grpSp>
          <p:nvGrpSpPr>
            <p:cNvPr id="3910" name="Google Shape;3910;p251"/>
            <p:cNvGrpSpPr/>
            <p:nvPr/>
          </p:nvGrpSpPr>
          <p:grpSpPr>
            <a:xfrm>
              <a:off x="195797" y="1603675"/>
              <a:ext cx="9029831" cy="407700"/>
              <a:chOff x="808422" y="3108700"/>
              <a:chExt cx="9029831" cy="407700"/>
            </a:xfrm>
          </p:grpSpPr>
          <p:sp>
            <p:nvSpPr>
              <p:cNvPr id="3911" name="Google Shape;3911;p251"/>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2" name="Google Shape;3912;p251"/>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3" name="Google Shape;3913;p251"/>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4" name="Google Shape;3914;p251"/>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5" name="Google Shape;3915;p251"/>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916" name="Google Shape;3916;p251"/>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3917" name="Google Shape;3917;p251"/>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3918" name="Google Shape;3918;p251"/>
            <p:cNvGrpSpPr/>
            <p:nvPr/>
          </p:nvGrpSpPr>
          <p:grpSpPr>
            <a:xfrm>
              <a:off x="3457538" y="598176"/>
              <a:ext cx="884885" cy="1413276"/>
              <a:chOff x="3236150" y="60682"/>
              <a:chExt cx="2229492" cy="3560785"/>
            </a:xfrm>
          </p:grpSpPr>
          <p:pic>
            <p:nvPicPr>
              <p:cNvPr id="3919" name="Google Shape;3919;p251"/>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3920" name="Google Shape;3920;p251"/>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3921" name="Google Shape;3921;p251"/>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3922" name="Google Shape;3922;p251"/>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3923" name="Google Shape;3923;p251"/>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3924" name="Google Shape;3924;p251"/>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3925" name="Google Shape;3925;p251"/>
          <p:cNvSpPr txBox="1"/>
          <p:nvPr/>
        </p:nvSpPr>
        <p:spPr>
          <a:xfrm>
            <a:off x="1143000" y="2294950"/>
            <a:ext cx="7230000" cy="9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700">
                <a:solidFill>
                  <a:srgbClr val="333333"/>
                </a:solidFill>
              </a:rPr>
              <a:t>Metformin (Glucophage)</a:t>
            </a:r>
            <a:endParaRPr sz="49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p36"/>
          <p:cNvPicPr preferRelativeResize="0"/>
          <p:nvPr/>
        </p:nvPicPr>
        <p:blipFill>
          <a:blip r:embed="rId3">
            <a:alphaModFix/>
          </a:blip>
          <a:stretch>
            <a:fillRect/>
          </a:stretch>
        </p:blipFill>
        <p:spPr>
          <a:xfrm>
            <a:off x="593500" y="313725"/>
            <a:ext cx="8148374" cy="2950400"/>
          </a:xfrm>
          <a:prstGeom prst="rect">
            <a:avLst/>
          </a:prstGeom>
          <a:noFill/>
          <a:ln>
            <a:noFill/>
          </a:ln>
        </p:spPr>
      </p:pic>
      <p:sp>
        <p:nvSpPr>
          <p:cNvPr id="273" name="Google Shape;273;p36"/>
          <p:cNvSpPr/>
          <p:nvPr/>
        </p:nvSpPr>
        <p:spPr>
          <a:xfrm flipH="1" rot="10800000">
            <a:off x="2478900" y="833600"/>
            <a:ext cx="863100" cy="3180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4" name="Google Shape;274;p36"/>
          <p:cNvSpPr/>
          <p:nvPr/>
        </p:nvSpPr>
        <p:spPr>
          <a:xfrm flipH="1" rot="10800000">
            <a:off x="2478900" y="2250675"/>
            <a:ext cx="813600" cy="3180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5" name="Google Shape;275;p36"/>
          <p:cNvSpPr txBox="1"/>
          <p:nvPr/>
        </p:nvSpPr>
        <p:spPr>
          <a:xfrm>
            <a:off x="655375" y="3264125"/>
            <a:ext cx="7568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9900FF"/>
                </a:solidFill>
              </a:rPr>
              <a:t>There are no objective biomedical tests to diagnose any mental illness. </a:t>
            </a:r>
            <a:endParaRPr b="1" sz="1500">
              <a:solidFill>
                <a:srgbClr val="9900FF"/>
              </a:solidFill>
            </a:endParaRPr>
          </a:p>
          <a:p>
            <a:pPr indent="0" lvl="0" marL="0" rtl="0" algn="l">
              <a:spcBef>
                <a:spcPts val="0"/>
              </a:spcBef>
              <a:spcAft>
                <a:spcPts val="0"/>
              </a:spcAft>
              <a:buNone/>
            </a:pPr>
            <a:r>
              <a:t/>
            </a:r>
            <a:endParaRPr b="1" sz="600">
              <a:solidFill>
                <a:srgbClr val="9900FF"/>
              </a:solidFill>
            </a:endParaRPr>
          </a:p>
          <a:p>
            <a:pPr indent="0" lvl="0" marL="0" rtl="0" algn="l">
              <a:spcBef>
                <a:spcPts val="0"/>
              </a:spcBef>
              <a:spcAft>
                <a:spcPts val="0"/>
              </a:spcAft>
              <a:buNone/>
            </a:pPr>
            <a:r>
              <a:t/>
            </a:r>
            <a:endParaRPr b="1" sz="1500">
              <a:solidFill>
                <a:srgbClr val="9900FF"/>
              </a:solidFill>
            </a:endParaRPr>
          </a:p>
        </p:txBody>
      </p:sp>
      <p:cxnSp>
        <p:nvCxnSpPr>
          <p:cNvPr id="276" name="Google Shape;276;p36"/>
          <p:cNvCxnSpPr/>
          <p:nvPr/>
        </p:nvCxnSpPr>
        <p:spPr>
          <a:xfrm>
            <a:off x="4990055" y="735825"/>
            <a:ext cx="972900" cy="0"/>
          </a:xfrm>
          <a:prstGeom prst="straightConnector1">
            <a:avLst/>
          </a:prstGeom>
          <a:noFill/>
          <a:ln cap="flat" cmpd="sng" w="38100">
            <a:solidFill>
              <a:srgbClr val="9900FF"/>
            </a:solidFill>
            <a:prstDash val="solid"/>
            <a:round/>
            <a:headEnd len="med" w="med" type="none"/>
            <a:tailEnd len="med" w="med" type="none"/>
          </a:ln>
        </p:spPr>
      </p:cxnSp>
      <p:sp>
        <p:nvSpPr>
          <p:cNvPr id="277" name="Google Shape;277;p36"/>
          <p:cNvSpPr/>
          <p:nvPr/>
        </p:nvSpPr>
        <p:spPr>
          <a:xfrm flipH="1" rot="10800000">
            <a:off x="5312025" y="2875300"/>
            <a:ext cx="688800" cy="3180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9" name="Shape 3929"/>
        <p:cNvGrpSpPr/>
        <p:nvPr/>
      </p:nvGrpSpPr>
      <p:grpSpPr>
        <a:xfrm>
          <a:off x="0" y="0"/>
          <a:ext cx="0" cy="0"/>
          <a:chOff x="0" y="0"/>
          <a:chExt cx="0" cy="0"/>
        </a:xfrm>
      </p:grpSpPr>
      <p:grpSp>
        <p:nvGrpSpPr>
          <p:cNvPr id="3930" name="Google Shape;3930;p252"/>
          <p:cNvGrpSpPr/>
          <p:nvPr/>
        </p:nvGrpSpPr>
        <p:grpSpPr>
          <a:xfrm>
            <a:off x="57085" y="574436"/>
            <a:ext cx="9029831" cy="1413541"/>
            <a:chOff x="195797" y="597911"/>
            <a:chExt cx="9029831" cy="1413541"/>
          </a:xfrm>
        </p:grpSpPr>
        <p:grpSp>
          <p:nvGrpSpPr>
            <p:cNvPr id="3931" name="Google Shape;3931;p252"/>
            <p:cNvGrpSpPr/>
            <p:nvPr/>
          </p:nvGrpSpPr>
          <p:grpSpPr>
            <a:xfrm>
              <a:off x="195797" y="1603675"/>
              <a:ext cx="9029831" cy="407700"/>
              <a:chOff x="808422" y="3108700"/>
              <a:chExt cx="9029831" cy="407700"/>
            </a:xfrm>
          </p:grpSpPr>
          <p:sp>
            <p:nvSpPr>
              <p:cNvPr id="3932" name="Google Shape;3932;p252"/>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3" name="Google Shape;3933;p252"/>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4" name="Google Shape;3934;p252"/>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5" name="Google Shape;3935;p252"/>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6" name="Google Shape;3936;p252"/>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937" name="Google Shape;3937;p252"/>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3938" name="Google Shape;3938;p252"/>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3939" name="Google Shape;3939;p252"/>
            <p:cNvGrpSpPr/>
            <p:nvPr/>
          </p:nvGrpSpPr>
          <p:grpSpPr>
            <a:xfrm>
              <a:off x="3457538" y="598176"/>
              <a:ext cx="884885" cy="1413276"/>
              <a:chOff x="3236150" y="60682"/>
              <a:chExt cx="2229492" cy="3560785"/>
            </a:xfrm>
          </p:grpSpPr>
          <p:pic>
            <p:nvPicPr>
              <p:cNvPr id="3940" name="Google Shape;3940;p252"/>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3941" name="Google Shape;3941;p252"/>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3942" name="Google Shape;3942;p252"/>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3943" name="Google Shape;3943;p252"/>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3944" name="Google Shape;3944;p252"/>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3945" name="Google Shape;3945;p252"/>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3946" name="Google Shape;3946;p252"/>
          <p:cNvSpPr txBox="1"/>
          <p:nvPr/>
        </p:nvSpPr>
        <p:spPr>
          <a:xfrm>
            <a:off x="1070425" y="2048250"/>
            <a:ext cx="72300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700">
                <a:solidFill>
                  <a:srgbClr val="333333"/>
                </a:solidFill>
              </a:rPr>
              <a:t>Metformin (Glucophage)</a:t>
            </a:r>
            <a:endParaRPr sz="3900"/>
          </a:p>
        </p:txBody>
      </p:sp>
      <p:sp>
        <p:nvSpPr>
          <p:cNvPr id="3947" name="Google Shape;3947;p252"/>
          <p:cNvSpPr/>
          <p:nvPr/>
        </p:nvSpPr>
        <p:spPr>
          <a:xfrm>
            <a:off x="2827850" y="1470113"/>
            <a:ext cx="647650" cy="633075"/>
          </a:xfrm>
          <a:prstGeom prst="flowChartExtract">
            <a:avLst/>
          </a:prstGeom>
          <a:solidFill>
            <a:srgbClr val="00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48" name="Google Shape;3948;p252"/>
          <p:cNvGrpSpPr/>
          <p:nvPr/>
        </p:nvGrpSpPr>
        <p:grpSpPr>
          <a:xfrm>
            <a:off x="57085" y="4102961"/>
            <a:ext cx="9029831" cy="939089"/>
            <a:chOff x="57085" y="4102961"/>
            <a:chExt cx="9029831" cy="939089"/>
          </a:xfrm>
        </p:grpSpPr>
        <p:grpSp>
          <p:nvGrpSpPr>
            <p:cNvPr id="3949" name="Google Shape;3949;p252"/>
            <p:cNvGrpSpPr/>
            <p:nvPr/>
          </p:nvGrpSpPr>
          <p:grpSpPr>
            <a:xfrm>
              <a:off x="57085" y="4399600"/>
              <a:ext cx="9029831" cy="407700"/>
              <a:chOff x="808422" y="3108700"/>
              <a:chExt cx="9029831" cy="407700"/>
            </a:xfrm>
          </p:grpSpPr>
          <p:sp>
            <p:nvSpPr>
              <p:cNvPr id="3950" name="Google Shape;3950;p252"/>
              <p:cNvSpPr/>
              <p:nvPr/>
            </p:nvSpPr>
            <p:spPr>
              <a:xfrm>
                <a:off x="808422" y="3108700"/>
                <a:ext cx="2250600" cy="407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1" name="Google Shape;3951;p252"/>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2" name="Google Shape;3952;p252"/>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3" name="Google Shape;3953;p252"/>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4" name="Google Shape;3954;p252"/>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55" name="Google Shape;3955;p252"/>
            <p:cNvSpPr txBox="1"/>
            <p:nvPr/>
          </p:nvSpPr>
          <p:spPr>
            <a:xfrm>
              <a:off x="207650" y="4341850"/>
              <a:ext cx="2091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anticholinergic:</a:t>
              </a:r>
              <a:endParaRPr sz="2400">
                <a:solidFill>
                  <a:schemeClr val="lt1"/>
                </a:solidFill>
              </a:endParaRPr>
            </a:p>
          </p:txBody>
        </p:sp>
        <p:sp>
          <p:nvSpPr>
            <p:cNvPr id="3956" name="Google Shape;3956;p252"/>
            <p:cNvSpPr txBox="1"/>
            <p:nvPr/>
          </p:nvSpPr>
          <p:spPr>
            <a:xfrm>
              <a:off x="2880542" y="4102961"/>
              <a:ext cx="5943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3957" name="Google Shape;3957;p252"/>
            <p:cNvSpPr txBox="1"/>
            <p:nvPr/>
          </p:nvSpPr>
          <p:spPr>
            <a:xfrm>
              <a:off x="4403307"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rgbClr val="D9D9D9"/>
                  </a:solidFill>
                </a:rPr>
                <a:t>+</a:t>
              </a:r>
              <a:endParaRPr sz="4500">
                <a:solidFill>
                  <a:srgbClr val="D9D9D9"/>
                </a:solidFill>
              </a:endParaRPr>
            </a:p>
          </p:txBody>
        </p:sp>
        <p:sp>
          <p:nvSpPr>
            <p:cNvPr id="3958" name="Google Shape;3958;p252"/>
            <p:cNvSpPr txBox="1"/>
            <p:nvPr/>
          </p:nvSpPr>
          <p:spPr>
            <a:xfrm>
              <a:off x="5862051"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3959" name="Google Shape;3959;p252"/>
            <p:cNvSpPr txBox="1"/>
            <p:nvPr/>
          </p:nvSpPr>
          <p:spPr>
            <a:xfrm>
              <a:off x="7473372" y="4164850"/>
              <a:ext cx="14922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grpSp>
      <p:sp>
        <p:nvSpPr>
          <p:cNvPr id="3960" name="Google Shape;3960;p252"/>
          <p:cNvSpPr/>
          <p:nvPr/>
        </p:nvSpPr>
        <p:spPr>
          <a:xfrm flipH="1" rot="10800000">
            <a:off x="2746900" y="3932245"/>
            <a:ext cx="647650" cy="633075"/>
          </a:xfrm>
          <a:prstGeom prst="flowChartExtract">
            <a:avLst/>
          </a:prstGeom>
          <a:solidFill>
            <a:srgbClr val="00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1" name="Google Shape;3961;p252"/>
          <p:cNvSpPr txBox="1"/>
          <p:nvPr/>
        </p:nvSpPr>
        <p:spPr>
          <a:xfrm>
            <a:off x="1070425" y="2620250"/>
            <a:ext cx="7629300" cy="11697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Char char="●"/>
            </a:pPr>
            <a:r>
              <a:rPr lang="en" sz="1600">
                <a:solidFill>
                  <a:schemeClr val="dk1"/>
                </a:solidFill>
              </a:rPr>
              <a:t>Prevents dementia in those with type 2 diabetes</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In general population–unproven but possible due to enhanced mitochondrial function and decreased MCI-related gene (NDUFA2) expression</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Appears to slow the aging process (large TAME trial ongoing)</a:t>
            </a:r>
            <a:endParaRPr sz="1600">
              <a:solidFill>
                <a:schemeClr val="dk1"/>
              </a:solidFill>
            </a:endParaRPr>
          </a:p>
        </p:txBody>
      </p:sp>
    </p:spTree>
  </p:cSld>
  <p:clrMapOvr>
    <a:masterClrMapping/>
  </p:clrMapOvr>
</p:sld>
</file>

<file path=ppt/slides/slide2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5" name="Shape 3965"/>
        <p:cNvGrpSpPr/>
        <p:nvPr/>
      </p:nvGrpSpPr>
      <p:grpSpPr>
        <a:xfrm>
          <a:off x="0" y="0"/>
          <a:ext cx="0" cy="0"/>
          <a:chOff x="0" y="0"/>
          <a:chExt cx="0" cy="0"/>
        </a:xfrm>
      </p:grpSpPr>
      <p:grpSp>
        <p:nvGrpSpPr>
          <p:cNvPr id="3966" name="Google Shape;3966;p253"/>
          <p:cNvGrpSpPr/>
          <p:nvPr/>
        </p:nvGrpSpPr>
        <p:grpSpPr>
          <a:xfrm>
            <a:off x="57085" y="574436"/>
            <a:ext cx="9029831" cy="1413541"/>
            <a:chOff x="195797" y="597911"/>
            <a:chExt cx="9029831" cy="1413541"/>
          </a:xfrm>
        </p:grpSpPr>
        <p:grpSp>
          <p:nvGrpSpPr>
            <p:cNvPr id="3967" name="Google Shape;3967;p253"/>
            <p:cNvGrpSpPr/>
            <p:nvPr/>
          </p:nvGrpSpPr>
          <p:grpSpPr>
            <a:xfrm>
              <a:off x="195797" y="1603675"/>
              <a:ext cx="9029831" cy="407700"/>
              <a:chOff x="808422" y="3108700"/>
              <a:chExt cx="9029831" cy="407700"/>
            </a:xfrm>
          </p:grpSpPr>
          <p:sp>
            <p:nvSpPr>
              <p:cNvPr id="3968" name="Google Shape;3968;p253"/>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9" name="Google Shape;3969;p253"/>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0" name="Google Shape;3970;p253"/>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1" name="Google Shape;3971;p253"/>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2" name="Google Shape;3972;p253"/>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973" name="Google Shape;3973;p253"/>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3974" name="Google Shape;3974;p253"/>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3975" name="Google Shape;3975;p253"/>
            <p:cNvGrpSpPr/>
            <p:nvPr/>
          </p:nvGrpSpPr>
          <p:grpSpPr>
            <a:xfrm>
              <a:off x="3457538" y="598176"/>
              <a:ext cx="884885" cy="1413276"/>
              <a:chOff x="3236150" y="60682"/>
              <a:chExt cx="2229492" cy="3560785"/>
            </a:xfrm>
          </p:grpSpPr>
          <p:pic>
            <p:nvPicPr>
              <p:cNvPr id="3976" name="Google Shape;3976;p253"/>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3977" name="Google Shape;3977;p253"/>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3978" name="Google Shape;3978;p253"/>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3979" name="Google Shape;3979;p253"/>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3980" name="Google Shape;3980;p253"/>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3981" name="Google Shape;3981;p253"/>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3982" name="Google Shape;3982;p253"/>
          <p:cNvSpPr txBox="1"/>
          <p:nvPr/>
        </p:nvSpPr>
        <p:spPr>
          <a:xfrm>
            <a:off x="1143000" y="2294950"/>
            <a:ext cx="7230000" cy="9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700">
                <a:solidFill>
                  <a:srgbClr val="333333"/>
                </a:solidFill>
              </a:rPr>
              <a:t>Singulair (Montelukast)</a:t>
            </a:r>
            <a:endParaRPr sz="4900"/>
          </a:p>
        </p:txBody>
      </p:sp>
    </p:spTree>
  </p:cSld>
  <p:clrMapOvr>
    <a:masterClrMapping/>
  </p:clrMapOvr>
</p:sld>
</file>

<file path=ppt/slides/slide2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6" name="Shape 3986"/>
        <p:cNvGrpSpPr/>
        <p:nvPr/>
      </p:nvGrpSpPr>
      <p:grpSpPr>
        <a:xfrm>
          <a:off x="0" y="0"/>
          <a:ext cx="0" cy="0"/>
          <a:chOff x="0" y="0"/>
          <a:chExt cx="0" cy="0"/>
        </a:xfrm>
      </p:grpSpPr>
      <p:grpSp>
        <p:nvGrpSpPr>
          <p:cNvPr id="3987" name="Google Shape;3987;p254"/>
          <p:cNvGrpSpPr/>
          <p:nvPr/>
        </p:nvGrpSpPr>
        <p:grpSpPr>
          <a:xfrm>
            <a:off x="57085" y="574436"/>
            <a:ext cx="9029831" cy="1413541"/>
            <a:chOff x="195797" y="597911"/>
            <a:chExt cx="9029831" cy="1413541"/>
          </a:xfrm>
        </p:grpSpPr>
        <p:grpSp>
          <p:nvGrpSpPr>
            <p:cNvPr id="3988" name="Google Shape;3988;p254"/>
            <p:cNvGrpSpPr/>
            <p:nvPr/>
          </p:nvGrpSpPr>
          <p:grpSpPr>
            <a:xfrm>
              <a:off x="195797" y="1603675"/>
              <a:ext cx="9029831" cy="407700"/>
              <a:chOff x="808422" y="3108700"/>
              <a:chExt cx="9029831" cy="407700"/>
            </a:xfrm>
          </p:grpSpPr>
          <p:sp>
            <p:nvSpPr>
              <p:cNvPr id="3989" name="Google Shape;3989;p254"/>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0" name="Google Shape;3990;p254"/>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1" name="Google Shape;3991;p254"/>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2" name="Google Shape;3992;p254"/>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3" name="Google Shape;3993;p254"/>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994" name="Google Shape;3994;p254"/>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3995" name="Google Shape;3995;p254"/>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3996" name="Google Shape;3996;p254"/>
            <p:cNvGrpSpPr/>
            <p:nvPr/>
          </p:nvGrpSpPr>
          <p:grpSpPr>
            <a:xfrm>
              <a:off x="3457538" y="598176"/>
              <a:ext cx="884885" cy="1413276"/>
              <a:chOff x="3236150" y="60682"/>
              <a:chExt cx="2229492" cy="3560785"/>
            </a:xfrm>
          </p:grpSpPr>
          <p:pic>
            <p:nvPicPr>
              <p:cNvPr id="3997" name="Google Shape;3997;p254"/>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3998" name="Google Shape;3998;p254"/>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3999" name="Google Shape;3999;p254"/>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4000" name="Google Shape;4000;p254"/>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4001" name="Google Shape;4001;p254"/>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4002" name="Google Shape;4002;p254"/>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4003" name="Google Shape;4003;p254"/>
          <p:cNvSpPr txBox="1"/>
          <p:nvPr/>
        </p:nvSpPr>
        <p:spPr>
          <a:xfrm>
            <a:off x="1196750" y="2124275"/>
            <a:ext cx="7230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600">
                <a:solidFill>
                  <a:srgbClr val="333333"/>
                </a:solidFill>
              </a:rPr>
              <a:t>Singulair (Montelukast)</a:t>
            </a:r>
            <a:endParaRPr sz="3800"/>
          </a:p>
        </p:txBody>
      </p:sp>
      <p:sp>
        <p:nvSpPr>
          <p:cNvPr id="4004" name="Google Shape;4004;p254"/>
          <p:cNvSpPr/>
          <p:nvPr/>
        </p:nvSpPr>
        <p:spPr>
          <a:xfrm>
            <a:off x="4424425" y="1461950"/>
            <a:ext cx="647650" cy="633075"/>
          </a:xfrm>
          <a:prstGeom prst="flowChartExtract">
            <a:avLst/>
          </a:pr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5" name="Google Shape;4005;p254"/>
          <p:cNvSpPr txBox="1"/>
          <p:nvPr/>
        </p:nvSpPr>
        <p:spPr>
          <a:xfrm>
            <a:off x="1196750" y="2748450"/>
            <a:ext cx="7629300" cy="16470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Char char="●"/>
            </a:pPr>
            <a:r>
              <a:rPr lang="en" sz="1900">
                <a:solidFill>
                  <a:schemeClr val="dk1"/>
                </a:solidFill>
              </a:rPr>
              <a:t>Leukotrienes have been implicated in the pathogenesis of brain aging and neurodegenerative diseases</a:t>
            </a:r>
            <a:endParaRPr sz="1900">
              <a:solidFill>
                <a:schemeClr val="dk1"/>
              </a:solidFill>
            </a:endParaRPr>
          </a:p>
          <a:p>
            <a:pPr indent="-349250" lvl="0" marL="457200" rtl="0" algn="l">
              <a:spcBef>
                <a:spcPts val="0"/>
              </a:spcBef>
              <a:spcAft>
                <a:spcPts val="0"/>
              </a:spcAft>
              <a:buClr>
                <a:schemeClr val="dk1"/>
              </a:buClr>
              <a:buSzPts val="1900"/>
              <a:buChar char="●"/>
            </a:pPr>
            <a:r>
              <a:rPr lang="en" sz="1900">
                <a:solidFill>
                  <a:schemeClr val="dk1"/>
                </a:solidFill>
              </a:rPr>
              <a:t>Helpful in a rat model of mild cognitive impairment (Aigner et al, 2017)</a:t>
            </a:r>
            <a:endParaRPr sz="1900">
              <a:solidFill>
                <a:schemeClr val="dk1"/>
              </a:solidFill>
            </a:endParaRPr>
          </a:p>
          <a:p>
            <a:pPr indent="0" lvl="0" marL="0" rtl="0" algn="l">
              <a:spcBef>
                <a:spcPts val="0"/>
              </a:spcBef>
              <a:spcAft>
                <a:spcPts val="0"/>
              </a:spcAft>
              <a:buNone/>
            </a:pPr>
            <a:r>
              <a:t/>
            </a:r>
            <a:endParaRPr sz="1900">
              <a:solidFill>
                <a:schemeClr val="dk1"/>
              </a:solidFill>
            </a:endParaRPr>
          </a:p>
        </p:txBody>
      </p:sp>
      <p:grpSp>
        <p:nvGrpSpPr>
          <p:cNvPr id="4006" name="Google Shape;4006;p254"/>
          <p:cNvGrpSpPr/>
          <p:nvPr/>
        </p:nvGrpSpPr>
        <p:grpSpPr>
          <a:xfrm>
            <a:off x="57085" y="4102961"/>
            <a:ext cx="9029831" cy="939089"/>
            <a:chOff x="57085" y="4102961"/>
            <a:chExt cx="9029831" cy="939089"/>
          </a:xfrm>
        </p:grpSpPr>
        <p:grpSp>
          <p:nvGrpSpPr>
            <p:cNvPr id="4007" name="Google Shape;4007;p254"/>
            <p:cNvGrpSpPr/>
            <p:nvPr/>
          </p:nvGrpSpPr>
          <p:grpSpPr>
            <a:xfrm>
              <a:off x="57085" y="4399600"/>
              <a:ext cx="9029831" cy="407700"/>
              <a:chOff x="808422" y="3108700"/>
              <a:chExt cx="9029831" cy="407700"/>
            </a:xfrm>
          </p:grpSpPr>
          <p:sp>
            <p:nvSpPr>
              <p:cNvPr id="4008" name="Google Shape;4008;p254"/>
              <p:cNvSpPr/>
              <p:nvPr/>
            </p:nvSpPr>
            <p:spPr>
              <a:xfrm>
                <a:off x="808422" y="3108700"/>
                <a:ext cx="2250600" cy="407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9" name="Google Shape;4009;p254"/>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0" name="Google Shape;4010;p254"/>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1" name="Google Shape;4011;p254"/>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2" name="Google Shape;4012;p254"/>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13" name="Google Shape;4013;p254"/>
            <p:cNvSpPr txBox="1"/>
            <p:nvPr/>
          </p:nvSpPr>
          <p:spPr>
            <a:xfrm>
              <a:off x="207650" y="4341850"/>
              <a:ext cx="2091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anticholinergic:</a:t>
              </a:r>
              <a:endParaRPr sz="2400">
                <a:solidFill>
                  <a:schemeClr val="lt1"/>
                </a:solidFill>
              </a:endParaRPr>
            </a:p>
          </p:txBody>
        </p:sp>
        <p:sp>
          <p:nvSpPr>
            <p:cNvPr id="4014" name="Google Shape;4014;p254"/>
            <p:cNvSpPr txBox="1"/>
            <p:nvPr/>
          </p:nvSpPr>
          <p:spPr>
            <a:xfrm>
              <a:off x="2880542" y="4102961"/>
              <a:ext cx="5943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4015" name="Google Shape;4015;p254"/>
            <p:cNvSpPr txBox="1"/>
            <p:nvPr/>
          </p:nvSpPr>
          <p:spPr>
            <a:xfrm>
              <a:off x="4403307"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rgbClr val="D9D9D9"/>
                  </a:solidFill>
                </a:rPr>
                <a:t>+</a:t>
              </a:r>
              <a:endParaRPr sz="4500">
                <a:solidFill>
                  <a:srgbClr val="D9D9D9"/>
                </a:solidFill>
              </a:endParaRPr>
            </a:p>
          </p:txBody>
        </p:sp>
        <p:sp>
          <p:nvSpPr>
            <p:cNvPr id="4016" name="Google Shape;4016;p254"/>
            <p:cNvSpPr txBox="1"/>
            <p:nvPr/>
          </p:nvSpPr>
          <p:spPr>
            <a:xfrm>
              <a:off x="5862051"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4017" name="Google Shape;4017;p254"/>
            <p:cNvSpPr txBox="1"/>
            <p:nvPr/>
          </p:nvSpPr>
          <p:spPr>
            <a:xfrm>
              <a:off x="7473372" y="4164850"/>
              <a:ext cx="14922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grpSp>
      <p:sp>
        <p:nvSpPr>
          <p:cNvPr id="4018" name="Google Shape;4018;p254"/>
          <p:cNvSpPr/>
          <p:nvPr/>
        </p:nvSpPr>
        <p:spPr>
          <a:xfrm flipH="1" rot="10800000">
            <a:off x="2746900" y="3932245"/>
            <a:ext cx="647650" cy="633075"/>
          </a:xfrm>
          <a:prstGeom prst="flowChartExtract">
            <a:avLst/>
          </a:prstGeom>
          <a:solidFill>
            <a:srgbClr val="00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2" name="Shape 4022"/>
        <p:cNvGrpSpPr/>
        <p:nvPr/>
      </p:nvGrpSpPr>
      <p:grpSpPr>
        <a:xfrm>
          <a:off x="0" y="0"/>
          <a:ext cx="0" cy="0"/>
          <a:chOff x="0" y="0"/>
          <a:chExt cx="0" cy="0"/>
        </a:xfrm>
      </p:grpSpPr>
      <p:grpSp>
        <p:nvGrpSpPr>
          <p:cNvPr id="4023" name="Google Shape;4023;p255"/>
          <p:cNvGrpSpPr/>
          <p:nvPr/>
        </p:nvGrpSpPr>
        <p:grpSpPr>
          <a:xfrm>
            <a:off x="57085" y="574436"/>
            <a:ext cx="9029831" cy="1413541"/>
            <a:chOff x="195797" y="597911"/>
            <a:chExt cx="9029831" cy="1413541"/>
          </a:xfrm>
        </p:grpSpPr>
        <p:grpSp>
          <p:nvGrpSpPr>
            <p:cNvPr id="4024" name="Google Shape;4024;p255"/>
            <p:cNvGrpSpPr/>
            <p:nvPr/>
          </p:nvGrpSpPr>
          <p:grpSpPr>
            <a:xfrm>
              <a:off x="195797" y="1603675"/>
              <a:ext cx="9029831" cy="407700"/>
              <a:chOff x="808422" y="3108700"/>
              <a:chExt cx="9029831" cy="407700"/>
            </a:xfrm>
          </p:grpSpPr>
          <p:sp>
            <p:nvSpPr>
              <p:cNvPr id="4025" name="Google Shape;4025;p255"/>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6" name="Google Shape;4026;p255"/>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7" name="Google Shape;4027;p255"/>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8" name="Google Shape;4028;p255"/>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9" name="Google Shape;4029;p255"/>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030" name="Google Shape;4030;p255"/>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4031" name="Google Shape;4031;p255"/>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4032" name="Google Shape;4032;p255"/>
            <p:cNvGrpSpPr/>
            <p:nvPr/>
          </p:nvGrpSpPr>
          <p:grpSpPr>
            <a:xfrm>
              <a:off x="3457538" y="598176"/>
              <a:ext cx="884885" cy="1413276"/>
              <a:chOff x="3236150" y="60682"/>
              <a:chExt cx="2229492" cy="3560785"/>
            </a:xfrm>
          </p:grpSpPr>
          <p:pic>
            <p:nvPicPr>
              <p:cNvPr id="4033" name="Google Shape;4033;p255"/>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4034" name="Google Shape;4034;p255"/>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4035" name="Google Shape;4035;p255"/>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4036" name="Google Shape;4036;p255"/>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4037" name="Google Shape;4037;p255"/>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4038" name="Google Shape;4038;p255"/>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4039" name="Google Shape;4039;p255"/>
          <p:cNvSpPr txBox="1"/>
          <p:nvPr/>
        </p:nvSpPr>
        <p:spPr>
          <a:xfrm>
            <a:off x="3226463" y="2233900"/>
            <a:ext cx="2588700" cy="9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700">
                <a:solidFill>
                  <a:srgbClr val="333333"/>
                </a:solidFill>
              </a:rPr>
              <a:t>Taurine</a:t>
            </a:r>
            <a:endParaRPr sz="4900"/>
          </a:p>
        </p:txBody>
      </p:sp>
      <p:pic>
        <p:nvPicPr>
          <p:cNvPr id="4040" name="Google Shape;4040;p255"/>
          <p:cNvPicPr preferRelativeResize="0"/>
          <p:nvPr/>
        </p:nvPicPr>
        <p:blipFill rotWithShape="1">
          <a:blip r:embed="rId7">
            <a:alphaModFix/>
          </a:blip>
          <a:srcRect b="34421" l="0" r="0" t="0"/>
          <a:stretch/>
        </p:blipFill>
        <p:spPr>
          <a:xfrm>
            <a:off x="2090976" y="3142000"/>
            <a:ext cx="4371277" cy="1751050"/>
          </a:xfrm>
          <a:prstGeom prst="rect">
            <a:avLst/>
          </a:prstGeom>
          <a:noFill/>
          <a:ln>
            <a:noFill/>
          </a:ln>
        </p:spPr>
      </p:pic>
    </p:spTree>
  </p:cSld>
  <p:clrMapOvr>
    <a:masterClrMapping/>
  </p:clrMapOvr>
</p:sld>
</file>

<file path=ppt/slides/slide2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4" name="Shape 4044"/>
        <p:cNvGrpSpPr/>
        <p:nvPr/>
      </p:nvGrpSpPr>
      <p:grpSpPr>
        <a:xfrm>
          <a:off x="0" y="0"/>
          <a:ext cx="0" cy="0"/>
          <a:chOff x="0" y="0"/>
          <a:chExt cx="0" cy="0"/>
        </a:xfrm>
      </p:grpSpPr>
      <p:grpSp>
        <p:nvGrpSpPr>
          <p:cNvPr id="4045" name="Google Shape;4045;p256"/>
          <p:cNvGrpSpPr/>
          <p:nvPr/>
        </p:nvGrpSpPr>
        <p:grpSpPr>
          <a:xfrm>
            <a:off x="57085" y="574436"/>
            <a:ext cx="9029831" cy="1413541"/>
            <a:chOff x="195797" y="597911"/>
            <a:chExt cx="9029831" cy="1413541"/>
          </a:xfrm>
        </p:grpSpPr>
        <p:grpSp>
          <p:nvGrpSpPr>
            <p:cNvPr id="4046" name="Google Shape;4046;p256"/>
            <p:cNvGrpSpPr/>
            <p:nvPr/>
          </p:nvGrpSpPr>
          <p:grpSpPr>
            <a:xfrm>
              <a:off x="195797" y="1603675"/>
              <a:ext cx="9029831" cy="407700"/>
              <a:chOff x="808422" y="3108700"/>
              <a:chExt cx="9029831" cy="407700"/>
            </a:xfrm>
          </p:grpSpPr>
          <p:sp>
            <p:nvSpPr>
              <p:cNvPr id="4047" name="Google Shape;4047;p256"/>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8" name="Google Shape;4048;p256"/>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9" name="Google Shape;4049;p256"/>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0" name="Google Shape;4050;p256"/>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1" name="Google Shape;4051;p256"/>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052" name="Google Shape;4052;p256"/>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4053" name="Google Shape;4053;p256"/>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4054" name="Google Shape;4054;p256"/>
            <p:cNvGrpSpPr/>
            <p:nvPr/>
          </p:nvGrpSpPr>
          <p:grpSpPr>
            <a:xfrm>
              <a:off x="3457538" y="598176"/>
              <a:ext cx="884885" cy="1413276"/>
              <a:chOff x="3236150" y="60682"/>
              <a:chExt cx="2229492" cy="3560785"/>
            </a:xfrm>
          </p:grpSpPr>
          <p:pic>
            <p:nvPicPr>
              <p:cNvPr id="4055" name="Google Shape;4055;p256"/>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4056" name="Google Shape;4056;p256"/>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4057" name="Google Shape;4057;p256"/>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4058" name="Google Shape;4058;p256"/>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4059" name="Google Shape;4059;p256"/>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4060" name="Google Shape;4060;p256"/>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4061" name="Google Shape;4061;p256"/>
          <p:cNvSpPr txBox="1"/>
          <p:nvPr/>
        </p:nvSpPr>
        <p:spPr>
          <a:xfrm>
            <a:off x="1043913" y="2310200"/>
            <a:ext cx="2588700" cy="9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700">
                <a:solidFill>
                  <a:srgbClr val="333333"/>
                </a:solidFill>
              </a:rPr>
              <a:t>Taurine</a:t>
            </a:r>
            <a:endParaRPr sz="4900"/>
          </a:p>
        </p:txBody>
      </p:sp>
      <p:sp>
        <p:nvSpPr>
          <p:cNvPr id="4062" name="Google Shape;4062;p256"/>
          <p:cNvSpPr txBox="1"/>
          <p:nvPr/>
        </p:nvSpPr>
        <p:spPr>
          <a:xfrm>
            <a:off x="1089700" y="3265175"/>
            <a:ext cx="7629300" cy="16470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Char char="●"/>
            </a:pPr>
            <a:r>
              <a:rPr lang="en" sz="1900">
                <a:solidFill>
                  <a:schemeClr val="dk1"/>
                </a:solidFill>
              </a:rPr>
              <a:t>One of the most abundant amino acids in the body</a:t>
            </a:r>
            <a:endParaRPr sz="1900">
              <a:solidFill>
                <a:schemeClr val="dk1"/>
              </a:solidFill>
            </a:endParaRPr>
          </a:p>
          <a:p>
            <a:pPr indent="-349250" lvl="0" marL="457200" rtl="0" algn="l">
              <a:spcBef>
                <a:spcPts val="0"/>
              </a:spcBef>
              <a:spcAft>
                <a:spcPts val="0"/>
              </a:spcAft>
              <a:buClr>
                <a:schemeClr val="dk1"/>
              </a:buClr>
              <a:buSzPts val="1900"/>
              <a:buChar char="●"/>
            </a:pPr>
            <a:r>
              <a:rPr lang="en" sz="1900">
                <a:solidFill>
                  <a:schemeClr val="dk1"/>
                </a:solidFill>
              </a:rPr>
              <a:t>Prevents dysfunction of mitochondria within brain cells</a:t>
            </a:r>
            <a:endParaRPr sz="1900">
              <a:solidFill>
                <a:schemeClr val="dk1"/>
              </a:solidFill>
            </a:endParaRPr>
          </a:p>
          <a:p>
            <a:pPr indent="-349250" lvl="0" marL="457200" rtl="0" algn="l">
              <a:spcBef>
                <a:spcPts val="0"/>
              </a:spcBef>
              <a:spcAft>
                <a:spcPts val="0"/>
              </a:spcAft>
              <a:buClr>
                <a:schemeClr val="dk1"/>
              </a:buClr>
              <a:buSzPts val="1900"/>
              <a:buChar char="●"/>
            </a:pPr>
            <a:r>
              <a:rPr lang="en" sz="1900">
                <a:solidFill>
                  <a:schemeClr val="dk1"/>
                </a:solidFill>
              </a:rPr>
              <a:t>Blood taurine levels decline by 80% with aging. </a:t>
            </a:r>
            <a:endParaRPr sz="1900">
              <a:solidFill>
                <a:schemeClr val="dk1"/>
              </a:solidFill>
            </a:endParaRPr>
          </a:p>
          <a:p>
            <a:pPr indent="-349250" lvl="0" marL="457200" rtl="0" algn="l">
              <a:spcBef>
                <a:spcPts val="0"/>
              </a:spcBef>
              <a:spcAft>
                <a:spcPts val="0"/>
              </a:spcAft>
              <a:buClr>
                <a:schemeClr val="dk1"/>
              </a:buClr>
              <a:buSzPts val="1900"/>
              <a:buChar char="●"/>
            </a:pPr>
            <a:r>
              <a:rPr lang="en" sz="1900">
                <a:solidFill>
                  <a:schemeClr val="dk1"/>
                </a:solidFill>
              </a:rPr>
              <a:t>Lower taurine levels may correlate with higher dementia risk.</a:t>
            </a:r>
            <a:endParaRPr sz="1900">
              <a:solidFill>
                <a:schemeClr val="dk1"/>
              </a:solidFill>
            </a:endParaRPr>
          </a:p>
          <a:p>
            <a:pPr indent="-349250" lvl="0" marL="457200" rtl="0" algn="l">
              <a:spcBef>
                <a:spcPts val="0"/>
              </a:spcBef>
              <a:spcAft>
                <a:spcPts val="0"/>
              </a:spcAft>
              <a:buClr>
                <a:schemeClr val="dk1"/>
              </a:buClr>
              <a:buSzPts val="1900"/>
              <a:buChar char="●"/>
            </a:pPr>
            <a:r>
              <a:rPr lang="en" sz="1900">
                <a:solidFill>
                  <a:schemeClr val="dk1"/>
                </a:solidFill>
              </a:rPr>
              <a:t>My functional medicine PCP recommended I take 1 gram BID.</a:t>
            </a:r>
            <a:endParaRPr sz="1900">
              <a:solidFill>
                <a:schemeClr val="dk1"/>
              </a:solidFill>
            </a:endParaRPr>
          </a:p>
        </p:txBody>
      </p:sp>
      <p:pic>
        <p:nvPicPr>
          <p:cNvPr id="4063" name="Google Shape;4063;p256"/>
          <p:cNvPicPr preferRelativeResize="0"/>
          <p:nvPr/>
        </p:nvPicPr>
        <p:blipFill rotWithShape="1">
          <a:blip r:embed="rId7">
            <a:alphaModFix/>
          </a:blip>
          <a:srcRect b="34421" l="0" r="0" t="0"/>
          <a:stretch/>
        </p:blipFill>
        <p:spPr>
          <a:xfrm>
            <a:off x="3296726" y="2153025"/>
            <a:ext cx="2776325" cy="1112152"/>
          </a:xfrm>
          <a:prstGeom prst="rect">
            <a:avLst/>
          </a:prstGeom>
          <a:noFill/>
          <a:ln>
            <a:noFill/>
          </a:ln>
        </p:spPr>
      </p:pic>
      <p:sp>
        <p:nvSpPr>
          <p:cNvPr id="4064" name="Google Shape;4064;p256"/>
          <p:cNvSpPr/>
          <p:nvPr/>
        </p:nvSpPr>
        <p:spPr>
          <a:xfrm>
            <a:off x="4043425" y="1461950"/>
            <a:ext cx="647650" cy="633075"/>
          </a:xfrm>
          <a:prstGeom prst="flowChartExtract">
            <a:avLst/>
          </a:pr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8" name="Shape 4068"/>
        <p:cNvGrpSpPr/>
        <p:nvPr/>
      </p:nvGrpSpPr>
      <p:grpSpPr>
        <a:xfrm>
          <a:off x="0" y="0"/>
          <a:ext cx="0" cy="0"/>
          <a:chOff x="0" y="0"/>
          <a:chExt cx="0" cy="0"/>
        </a:xfrm>
      </p:grpSpPr>
      <p:grpSp>
        <p:nvGrpSpPr>
          <p:cNvPr id="4069" name="Google Shape;4069;p257"/>
          <p:cNvGrpSpPr/>
          <p:nvPr/>
        </p:nvGrpSpPr>
        <p:grpSpPr>
          <a:xfrm>
            <a:off x="57085" y="574436"/>
            <a:ext cx="9029831" cy="1413541"/>
            <a:chOff x="195797" y="597911"/>
            <a:chExt cx="9029831" cy="1413541"/>
          </a:xfrm>
        </p:grpSpPr>
        <p:grpSp>
          <p:nvGrpSpPr>
            <p:cNvPr id="4070" name="Google Shape;4070;p257"/>
            <p:cNvGrpSpPr/>
            <p:nvPr/>
          </p:nvGrpSpPr>
          <p:grpSpPr>
            <a:xfrm>
              <a:off x="195797" y="1603675"/>
              <a:ext cx="9029831" cy="407700"/>
              <a:chOff x="808422" y="3108700"/>
              <a:chExt cx="9029831" cy="407700"/>
            </a:xfrm>
          </p:grpSpPr>
          <p:sp>
            <p:nvSpPr>
              <p:cNvPr id="4071" name="Google Shape;4071;p257"/>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2" name="Google Shape;4072;p257"/>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3" name="Google Shape;4073;p257"/>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4" name="Google Shape;4074;p257"/>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5" name="Google Shape;4075;p257"/>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076" name="Google Shape;4076;p257"/>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4077" name="Google Shape;4077;p257"/>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4078" name="Google Shape;4078;p257"/>
            <p:cNvGrpSpPr/>
            <p:nvPr/>
          </p:nvGrpSpPr>
          <p:grpSpPr>
            <a:xfrm>
              <a:off x="3457538" y="598176"/>
              <a:ext cx="884885" cy="1413276"/>
              <a:chOff x="3236150" y="60682"/>
              <a:chExt cx="2229492" cy="3560785"/>
            </a:xfrm>
          </p:grpSpPr>
          <p:pic>
            <p:nvPicPr>
              <p:cNvPr id="4079" name="Google Shape;4079;p257"/>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4080" name="Google Shape;4080;p257"/>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4081" name="Google Shape;4081;p257"/>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4082" name="Google Shape;4082;p257"/>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4083" name="Google Shape;4083;p257"/>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4084" name="Google Shape;4084;p257"/>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4085" name="Google Shape;4085;p257"/>
          <p:cNvSpPr txBox="1"/>
          <p:nvPr/>
        </p:nvSpPr>
        <p:spPr>
          <a:xfrm>
            <a:off x="2899325" y="2233900"/>
            <a:ext cx="3297000" cy="9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700">
                <a:solidFill>
                  <a:srgbClr val="333333"/>
                </a:solidFill>
              </a:rPr>
              <a:t>Magnesium </a:t>
            </a:r>
            <a:endParaRPr sz="4900"/>
          </a:p>
        </p:txBody>
      </p:sp>
    </p:spTree>
  </p:cSld>
  <p:clrMapOvr>
    <a:masterClrMapping/>
  </p:clrMapOvr>
</p:sld>
</file>

<file path=ppt/slides/slide2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9" name="Shape 4089"/>
        <p:cNvGrpSpPr/>
        <p:nvPr/>
      </p:nvGrpSpPr>
      <p:grpSpPr>
        <a:xfrm>
          <a:off x="0" y="0"/>
          <a:ext cx="0" cy="0"/>
          <a:chOff x="0" y="0"/>
          <a:chExt cx="0" cy="0"/>
        </a:xfrm>
      </p:grpSpPr>
      <p:grpSp>
        <p:nvGrpSpPr>
          <p:cNvPr id="4090" name="Google Shape;4090;p258"/>
          <p:cNvGrpSpPr/>
          <p:nvPr/>
        </p:nvGrpSpPr>
        <p:grpSpPr>
          <a:xfrm>
            <a:off x="57085" y="574436"/>
            <a:ext cx="9029831" cy="1413541"/>
            <a:chOff x="195797" y="597911"/>
            <a:chExt cx="9029831" cy="1413541"/>
          </a:xfrm>
        </p:grpSpPr>
        <p:grpSp>
          <p:nvGrpSpPr>
            <p:cNvPr id="4091" name="Google Shape;4091;p258"/>
            <p:cNvGrpSpPr/>
            <p:nvPr/>
          </p:nvGrpSpPr>
          <p:grpSpPr>
            <a:xfrm>
              <a:off x="195797" y="1603675"/>
              <a:ext cx="9029831" cy="407700"/>
              <a:chOff x="808422" y="3108700"/>
              <a:chExt cx="9029831" cy="407700"/>
            </a:xfrm>
          </p:grpSpPr>
          <p:sp>
            <p:nvSpPr>
              <p:cNvPr id="4092" name="Google Shape;4092;p258"/>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3" name="Google Shape;4093;p258"/>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4" name="Google Shape;4094;p258"/>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5" name="Google Shape;4095;p258"/>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6" name="Google Shape;4096;p258"/>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097" name="Google Shape;4097;p258"/>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4098" name="Google Shape;4098;p258"/>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4099" name="Google Shape;4099;p258"/>
            <p:cNvGrpSpPr/>
            <p:nvPr/>
          </p:nvGrpSpPr>
          <p:grpSpPr>
            <a:xfrm>
              <a:off x="3457538" y="598176"/>
              <a:ext cx="884885" cy="1413276"/>
              <a:chOff x="3236150" y="60682"/>
              <a:chExt cx="2229492" cy="3560785"/>
            </a:xfrm>
          </p:grpSpPr>
          <p:pic>
            <p:nvPicPr>
              <p:cNvPr id="4100" name="Google Shape;4100;p258"/>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4101" name="Google Shape;4101;p258"/>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4102" name="Google Shape;4102;p258"/>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4103" name="Google Shape;4103;p258"/>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4104" name="Google Shape;4104;p258"/>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4105" name="Google Shape;4105;p258"/>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4106" name="Google Shape;4106;p258"/>
          <p:cNvSpPr txBox="1"/>
          <p:nvPr/>
        </p:nvSpPr>
        <p:spPr>
          <a:xfrm>
            <a:off x="518350" y="2012375"/>
            <a:ext cx="3297000" cy="9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700">
                <a:solidFill>
                  <a:srgbClr val="333333"/>
                </a:solidFill>
              </a:rPr>
              <a:t>Magnesium </a:t>
            </a:r>
            <a:endParaRPr sz="4900"/>
          </a:p>
        </p:txBody>
      </p:sp>
      <p:sp>
        <p:nvSpPr>
          <p:cNvPr id="4107" name="Google Shape;4107;p258"/>
          <p:cNvSpPr txBox="1"/>
          <p:nvPr/>
        </p:nvSpPr>
        <p:spPr>
          <a:xfrm>
            <a:off x="364100" y="2822775"/>
            <a:ext cx="5252700" cy="21549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Char char="●"/>
            </a:pPr>
            <a:r>
              <a:rPr lang="en" sz="1600">
                <a:solidFill>
                  <a:schemeClr val="dk1"/>
                </a:solidFill>
              </a:rPr>
              <a:t>Dietary magnesium intake is related to larger brain volumes and lower white matter lesions, especially in women (Alateeq et al, 2023)</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550 mg of magnesium daily is linked to one-year younger brain age by 55 years (vs 350 mg, which is close to the average daily intake)</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My functional med doctor recommended 1 take one cap daily (144 mg).  The bottle says 3 caps. </a:t>
            </a:r>
            <a:endParaRPr sz="1600">
              <a:solidFill>
                <a:schemeClr val="dk1"/>
              </a:solidFill>
            </a:endParaRPr>
          </a:p>
        </p:txBody>
      </p:sp>
      <p:sp>
        <p:nvSpPr>
          <p:cNvPr id="4108" name="Google Shape;4108;p258"/>
          <p:cNvSpPr/>
          <p:nvPr/>
        </p:nvSpPr>
        <p:spPr>
          <a:xfrm>
            <a:off x="3738625" y="1461950"/>
            <a:ext cx="647650" cy="633075"/>
          </a:xfrm>
          <a:prstGeom prst="flowChartExtract">
            <a:avLst/>
          </a:prstGeom>
          <a:solidFill>
            <a:srgbClr val="00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09" name="Google Shape;4109;p258"/>
          <p:cNvPicPr preferRelativeResize="0"/>
          <p:nvPr/>
        </p:nvPicPr>
        <p:blipFill>
          <a:blip r:embed="rId7">
            <a:alphaModFix/>
          </a:blip>
          <a:stretch>
            <a:fillRect/>
          </a:stretch>
        </p:blipFill>
        <p:spPr>
          <a:xfrm>
            <a:off x="5855875" y="2312275"/>
            <a:ext cx="1431650" cy="2665400"/>
          </a:xfrm>
          <a:prstGeom prst="rect">
            <a:avLst/>
          </a:prstGeom>
          <a:noFill/>
          <a:ln>
            <a:noFill/>
          </a:ln>
          <a:effectLst>
            <a:outerShdw blurRad="57150" rotWithShape="0" algn="bl" dir="5400000" dist="19050">
              <a:srgbClr val="000000">
                <a:alpha val="50000"/>
              </a:srgbClr>
            </a:outerShdw>
          </a:effectLst>
        </p:spPr>
      </p:pic>
      <p:pic>
        <p:nvPicPr>
          <p:cNvPr id="4110" name="Google Shape;4110;p258"/>
          <p:cNvPicPr preferRelativeResize="0"/>
          <p:nvPr/>
        </p:nvPicPr>
        <p:blipFill>
          <a:blip r:embed="rId8">
            <a:alphaModFix/>
          </a:blip>
          <a:stretch>
            <a:fillRect/>
          </a:stretch>
        </p:blipFill>
        <p:spPr>
          <a:xfrm>
            <a:off x="7478450" y="2312275"/>
            <a:ext cx="1386007" cy="26654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4" name="Shape 4114"/>
        <p:cNvGrpSpPr/>
        <p:nvPr/>
      </p:nvGrpSpPr>
      <p:grpSpPr>
        <a:xfrm>
          <a:off x="0" y="0"/>
          <a:ext cx="0" cy="0"/>
          <a:chOff x="0" y="0"/>
          <a:chExt cx="0" cy="0"/>
        </a:xfrm>
      </p:grpSpPr>
      <p:grpSp>
        <p:nvGrpSpPr>
          <p:cNvPr id="4115" name="Google Shape;4115;p259"/>
          <p:cNvGrpSpPr/>
          <p:nvPr/>
        </p:nvGrpSpPr>
        <p:grpSpPr>
          <a:xfrm>
            <a:off x="57085" y="574436"/>
            <a:ext cx="9029831" cy="1413541"/>
            <a:chOff x="195797" y="597911"/>
            <a:chExt cx="9029831" cy="1413541"/>
          </a:xfrm>
        </p:grpSpPr>
        <p:grpSp>
          <p:nvGrpSpPr>
            <p:cNvPr id="4116" name="Google Shape;4116;p259"/>
            <p:cNvGrpSpPr/>
            <p:nvPr/>
          </p:nvGrpSpPr>
          <p:grpSpPr>
            <a:xfrm>
              <a:off x="195797" y="1603675"/>
              <a:ext cx="9029831" cy="407700"/>
              <a:chOff x="808422" y="3108700"/>
              <a:chExt cx="9029831" cy="407700"/>
            </a:xfrm>
          </p:grpSpPr>
          <p:sp>
            <p:nvSpPr>
              <p:cNvPr id="4117" name="Google Shape;4117;p259"/>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8" name="Google Shape;4118;p259"/>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9" name="Google Shape;4119;p259"/>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0" name="Google Shape;4120;p259"/>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1" name="Google Shape;4121;p259"/>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122" name="Google Shape;4122;p259"/>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4123" name="Google Shape;4123;p259"/>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4124" name="Google Shape;4124;p259"/>
            <p:cNvGrpSpPr/>
            <p:nvPr/>
          </p:nvGrpSpPr>
          <p:grpSpPr>
            <a:xfrm>
              <a:off x="3457538" y="598176"/>
              <a:ext cx="884885" cy="1413276"/>
              <a:chOff x="3236150" y="60682"/>
              <a:chExt cx="2229492" cy="3560785"/>
            </a:xfrm>
          </p:grpSpPr>
          <p:pic>
            <p:nvPicPr>
              <p:cNvPr id="4125" name="Google Shape;4125;p259"/>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4126" name="Google Shape;4126;p259"/>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4127" name="Google Shape;4127;p259"/>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4128" name="Google Shape;4128;p259"/>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4129" name="Google Shape;4129;p259"/>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4130" name="Google Shape;4130;p259"/>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4131" name="Google Shape;4131;p259"/>
          <p:cNvSpPr txBox="1"/>
          <p:nvPr/>
        </p:nvSpPr>
        <p:spPr>
          <a:xfrm>
            <a:off x="2899325" y="2233900"/>
            <a:ext cx="3481800" cy="1770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700">
                <a:solidFill>
                  <a:srgbClr val="333333"/>
                </a:solidFill>
              </a:rPr>
              <a:t>Resveratrol</a:t>
            </a:r>
            <a:endParaRPr sz="4700">
              <a:solidFill>
                <a:srgbClr val="333333"/>
              </a:solidFill>
            </a:endParaRPr>
          </a:p>
          <a:p>
            <a:pPr indent="0" lvl="0" marL="0" rtl="0" algn="l">
              <a:spcBef>
                <a:spcPts val="0"/>
              </a:spcBef>
              <a:spcAft>
                <a:spcPts val="0"/>
              </a:spcAft>
              <a:buNone/>
            </a:pPr>
            <a:r>
              <a:rPr lang="en" sz="2800">
                <a:solidFill>
                  <a:srgbClr val="333333"/>
                </a:solidFill>
              </a:rPr>
              <a:t>(grape seed extract)</a:t>
            </a:r>
            <a:endParaRPr sz="2800">
              <a:solidFill>
                <a:srgbClr val="333333"/>
              </a:solidFill>
            </a:endParaRPr>
          </a:p>
          <a:p>
            <a:pPr indent="0" lvl="0" marL="0" rtl="0" algn="l">
              <a:spcBef>
                <a:spcPts val="0"/>
              </a:spcBef>
              <a:spcAft>
                <a:spcPts val="0"/>
              </a:spcAft>
              <a:buNone/>
            </a:pPr>
            <a:r>
              <a:t/>
            </a:r>
            <a:endParaRPr sz="2800">
              <a:solidFill>
                <a:srgbClr val="333333"/>
              </a:solidFill>
            </a:endParaRPr>
          </a:p>
        </p:txBody>
      </p:sp>
    </p:spTree>
  </p:cSld>
  <p:clrMapOvr>
    <a:masterClrMapping/>
  </p:clrMapOvr>
</p:sld>
</file>

<file path=ppt/slides/slide2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5" name="Shape 4135"/>
        <p:cNvGrpSpPr/>
        <p:nvPr/>
      </p:nvGrpSpPr>
      <p:grpSpPr>
        <a:xfrm>
          <a:off x="0" y="0"/>
          <a:ext cx="0" cy="0"/>
          <a:chOff x="0" y="0"/>
          <a:chExt cx="0" cy="0"/>
        </a:xfrm>
      </p:grpSpPr>
      <p:grpSp>
        <p:nvGrpSpPr>
          <p:cNvPr id="4136" name="Google Shape;4136;p260"/>
          <p:cNvGrpSpPr/>
          <p:nvPr/>
        </p:nvGrpSpPr>
        <p:grpSpPr>
          <a:xfrm>
            <a:off x="57085" y="574436"/>
            <a:ext cx="9029831" cy="1413541"/>
            <a:chOff x="195797" y="597911"/>
            <a:chExt cx="9029831" cy="1413541"/>
          </a:xfrm>
        </p:grpSpPr>
        <p:grpSp>
          <p:nvGrpSpPr>
            <p:cNvPr id="4137" name="Google Shape;4137;p260"/>
            <p:cNvGrpSpPr/>
            <p:nvPr/>
          </p:nvGrpSpPr>
          <p:grpSpPr>
            <a:xfrm>
              <a:off x="195797" y="1603675"/>
              <a:ext cx="9029831" cy="407700"/>
              <a:chOff x="808422" y="3108700"/>
              <a:chExt cx="9029831" cy="407700"/>
            </a:xfrm>
          </p:grpSpPr>
          <p:sp>
            <p:nvSpPr>
              <p:cNvPr id="4138" name="Google Shape;4138;p260"/>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9" name="Google Shape;4139;p260"/>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0" name="Google Shape;4140;p260"/>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1" name="Google Shape;4141;p260"/>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2" name="Google Shape;4142;p260"/>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143" name="Google Shape;4143;p260"/>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4144" name="Google Shape;4144;p260"/>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4145" name="Google Shape;4145;p260"/>
            <p:cNvGrpSpPr/>
            <p:nvPr/>
          </p:nvGrpSpPr>
          <p:grpSpPr>
            <a:xfrm>
              <a:off x="3457538" y="598176"/>
              <a:ext cx="884885" cy="1413276"/>
              <a:chOff x="3236150" y="60682"/>
              <a:chExt cx="2229492" cy="3560785"/>
            </a:xfrm>
          </p:grpSpPr>
          <p:pic>
            <p:nvPicPr>
              <p:cNvPr id="4146" name="Google Shape;4146;p260"/>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4147" name="Google Shape;4147;p260"/>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4148" name="Google Shape;4148;p260"/>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4149" name="Google Shape;4149;p260"/>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4150" name="Google Shape;4150;p260"/>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4151" name="Google Shape;4151;p260"/>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4152" name="Google Shape;4152;p260"/>
          <p:cNvSpPr txBox="1"/>
          <p:nvPr/>
        </p:nvSpPr>
        <p:spPr>
          <a:xfrm>
            <a:off x="837025" y="2269850"/>
            <a:ext cx="4454700" cy="93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900"/>
              <a:t>Resveratrol</a:t>
            </a:r>
            <a:endParaRPr sz="4900"/>
          </a:p>
        </p:txBody>
      </p:sp>
      <p:sp>
        <p:nvSpPr>
          <p:cNvPr id="4153" name="Google Shape;4153;p260"/>
          <p:cNvSpPr txBox="1"/>
          <p:nvPr/>
        </p:nvSpPr>
        <p:spPr>
          <a:xfrm>
            <a:off x="896325" y="3089575"/>
            <a:ext cx="4816500" cy="8004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Char char="●"/>
            </a:pPr>
            <a:r>
              <a:rPr lang="en" sz="2000">
                <a:solidFill>
                  <a:schemeClr val="dk1"/>
                </a:solidFill>
              </a:rPr>
              <a:t>Generalized anti-aging effects </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Anti-amyloid effects</a:t>
            </a:r>
            <a:endParaRPr sz="2000">
              <a:solidFill>
                <a:schemeClr val="dk1"/>
              </a:solidFill>
            </a:endParaRPr>
          </a:p>
        </p:txBody>
      </p:sp>
      <p:sp>
        <p:nvSpPr>
          <p:cNvPr id="4154" name="Google Shape;4154;p260"/>
          <p:cNvSpPr/>
          <p:nvPr/>
        </p:nvSpPr>
        <p:spPr>
          <a:xfrm>
            <a:off x="3748139" y="1461963"/>
            <a:ext cx="647650" cy="633075"/>
          </a:xfrm>
          <a:prstGeom prst="flowChartExtract">
            <a:avLst/>
          </a:prstGeom>
          <a:solidFill>
            <a:srgbClr val="00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55" name="Google Shape;4155;p260"/>
          <p:cNvPicPr preferRelativeResize="0"/>
          <p:nvPr/>
        </p:nvPicPr>
        <p:blipFill>
          <a:blip r:embed="rId7">
            <a:alphaModFix/>
          </a:blip>
          <a:stretch>
            <a:fillRect/>
          </a:stretch>
        </p:blipFill>
        <p:spPr>
          <a:xfrm>
            <a:off x="6713625" y="2319770"/>
            <a:ext cx="1304250" cy="2470899"/>
          </a:xfrm>
          <a:prstGeom prst="rect">
            <a:avLst/>
          </a:prstGeom>
          <a:noFill/>
          <a:ln>
            <a:noFill/>
          </a:ln>
        </p:spPr>
      </p:pic>
    </p:spTree>
  </p:cSld>
  <p:clrMapOvr>
    <a:masterClrMapping/>
  </p:clrMapOvr>
</p:sld>
</file>

<file path=ppt/slides/slide2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9" name="Shape 4159"/>
        <p:cNvGrpSpPr/>
        <p:nvPr/>
      </p:nvGrpSpPr>
      <p:grpSpPr>
        <a:xfrm>
          <a:off x="0" y="0"/>
          <a:ext cx="0" cy="0"/>
          <a:chOff x="0" y="0"/>
          <a:chExt cx="0" cy="0"/>
        </a:xfrm>
      </p:grpSpPr>
      <p:grpSp>
        <p:nvGrpSpPr>
          <p:cNvPr id="4160" name="Google Shape;4160;p261"/>
          <p:cNvGrpSpPr/>
          <p:nvPr/>
        </p:nvGrpSpPr>
        <p:grpSpPr>
          <a:xfrm>
            <a:off x="57085" y="574436"/>
            <a:ext cx="9029831" cy="1413541"/>
            <a:chOff x="195797" y="597911"/>
            <a:chExt cx="9029831" cy="1413541"/>
          </a:xfrm>
        </p:grpSpPr>
        <p:grpSp>
          <p:nvGrpSpPr>
            <p:cNvPr id="4161" name="Google Shape;4161;p261"/>
            <p:cNvGrpSpPr/>
            <p:nvPr/>
          </p:nvGrpSpPr>
          <p:grpSpPr>
            <a:xfrm>
              <a:off x="195797" y="1603675"/>
              <a:ext cx="9029831" cy="407700"/>
              <a:chOff x="808422" y="3108700"/>
              <a:chExt cx="9029831" cy="407700"/>
            </a:xfrm>
          </p:grpSpPr>
          <p:sp>
            <p:nvSpPr>
              <p:cNvPr id="4162" name="Google Shape;4162;p261"/>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3" name="Google Shape;4163;p261"/>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4" name="Google Shape;4164;p261"/>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5" name="Google Shape;4165;p261"/>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6" name="Google Shape;4166;p261"/>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167" name="Google Shape;4167;p261"/>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4168" name="Google Shape;4168;p261"/>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4169" name="Google Shape;4169;p261"/>
            <p:cNvGrpSpPr/>
            <p:nvPr/>
          </p:nvGrpSpPr>
          <p:grpSpPr>
            <a:xfrm>
              <a:off x="3457538" y="598176"/>
              <a:ext cx="884885" cy="1413276"/>
              <a:chOff x="3236150" y="60682"/>
              <a:chExt cx="2229492" cy="3560785"/>
            </a:xfrm>
          </p:grpSpPr>
          <p:pic>
            <p:nvPicPr>
              <p:cNvPr id="4170" name="Google Shape;4170;p261"/>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4171" name="Google Shape;4171;p261"/>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4172" name="Google Shape;4172;p261"/>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4173" name="Google Shape;4173;p261"/>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4174" name="Google Shape;4174;p261"/>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4175" name="Google Shape;4175;p261"/>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4176" name="Google Shape;4176;p261"/>
          <p:cNvSpPr txBox="1"/>
          <p:nvPr/>
        </p:nvSpPr>
        <p:spPr>
          <a:xfrm>
            <a:off x="1209525" y="2117700"/>
            <a:ext cx="6935700" cy="9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700">
                <a:solidFill>
                  <a:srgbClr val="333333"/>
                </a:solidFill>
              </a:rPr>
              <a:t>N-Acetylcysteine (NAC)</a:t>
            </a:r>
            <a:endParaRPr sz="2800">
              <a:solidFill>
                <a:srgbClr val="333333"/>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id="282" name="Google Shape;282;p37"/>
          <p:cNvPicPr preferRelativeResize="0"/>
          <p:nvPr/>
        </p:nvPicPr>
        <p:blipFill>
          <a:blip r:embed="rId3">
            <a:alphaModFix/>
          </a:blip>
          <a:stretch>
            <a:fillRect/>
          </a:stretch>
        </p:blipFill>
        <p:spPr>
          <a:xfrm>
            <a:off x="593500" y="313725"/>
            <a:ext cx="8148374" cy="2950400"/>
          </a:xfrm>
          <a:prstGeom prst="rect">
            <a:avLst/>
          </a:prstGeom>
          <a:noFill/>
          <a:ln>
            <a:noFill/>
          </a:ln>
        </p:spPr>
      </p:pic>
      <p:sp>
        <p:nvSpPr>
          <p:cNvPr id="283" name="Google Shape;283;p37"/>
          <p:cNvSpPr/>
          <p:nvPr/>
        </p:nvSpPr>
        <p:spPr>
          <a:xfrm flipH="1" rot="10800000">
            <a:off x="2478900" y="833600"/>
            <a:ext cx="863100" cy="3180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4" name="Google Shape;284;p37"/>
          <p:cNvSpPr/>
          <p:nvPr/>
        </p:nvSpPr>
        <p:spPr>
          <a:xfrm flipH="1" rot="10800000">
            <a:off x="2478900" y="2250675"/>
            <a:ext cx="813600" cy="3180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5" name="Google Shape;285;p37"/>
          <p:cNvSpPr txBox="1"/>
          <p:nvPr/>
        </p:nvSpPr>
        <p:spPr>
          <a:xfrm>
            <a:off x="655375" y="3264125"/>
            <a:ext cx="7568700" cy="1062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9900FF"/>
                </a:solidFill>
              </a:rPr>
              <a:t>There are no objective </a:t>
            </a:r>
            <a:r>
              <a:rPr b="1" lang="en" sz="1500">
                <a:solidFill>
                  <a:srgbClr val="9900FF"/>
                </a:solidFill>
              </a:rPr>
              <a:t>biomedical </a:t>
            </a:r>
            <a:r>
              <a:rPr b="1" lang="en" sz="1500">
                <a:solidFill>
                  <a:srgbClr val="9900FF"/>
                </a:solidFill>
              </a:rPr>
              <a:t>tests to diagnose any mental illness. </a:t>
            </a:r>
            <a:endParaRPr b="1" sz="1500">
              <a:solidFill>
                <a:srgbClr val="9900FF"/>
              </a:solidFill>
            </a:endParaRPr>
          </a:p>
          <a:p>
            <a:pPr indent="0" lvl="0" marL="0" rtl="0" algn="l">
              <a:spcBef>
                <a:spcPts val="0"/>
              </a:spcBef>
              <a:spcAft>
                <a:spcPts val="0"/>
              </a:spcAft>
              <a:buNone/>
            </a:pPr>
            <a:r>
              <a:t/>
            </a:r>
            <a:endParaRPr b="1" sz="600">
              <a:solidFill>
                <a:srgbClr val="9900FF"/>
              </a:solidFill>
            </a:endParaRPr>
          </a:p>
          <a:p>
            <a:pPr indent="0" lvl="0" marL="0" rtl="0" algn="l">
              <a:spcBef>
                <a:spcPts val="0"/>
              </a:spcBef>
              <a:spcAft>
                <a:spcPts val="0"/>
              </a:spcAft>
              <a:buNone/>
            </a:pPr>
            <a:r>
              <a:rPr b="1" lang="en" sz="1500">
                <a:solidFill>
                  <a:srgbClr val="9900FF"/>
                </a:solidFill>
              </a:rPr>
              <a:t>DSM defines symptom clusters, not medical diagnoses. </a:t>
            </a:r>
            <a:endParaRPr b="1" sz="1500">
              <a:solidFill>
                <a:srgbClr val="9900FF"/>
              </a:solidFill>
            </a:endParaRPr>
          </a:p>
          <a:p>
            <a:pPr indent="0" lvl="0" marL="0" rtl="0" algn="l">
              <a:spcBef>
                <a:spcPts val="0"/>
              </a:spcBef>
              <a:spcAft>
                <a:spcPts val="0"/>
              </a:spcAft>
              <a:buNone/>
            </a:pPr>
            <a:r>
              <a:t/>
            </a:r>
            <a:endParaRPr b="1" sz="600">
              <a:solidFill>
                <a:srgbClr val="9900FF"/>
              </a:solidFill>
            </a:endParaRPr>
          </a:p>
          <a:p>
            <a:pPr indent="0" lvl="0" marL="0" rtl="0" algn="l">
              <a:spcBef>
                <a:spcPts val="0"/>
              </a:spcBef>
              <a:spcAft>
                <a:spcPts val="0"/>
              </a:spcAft>
              <a:buNone/>
            </a:pPr>
            <a:r>
              <a:t/>
            </a:r>
            <a:endParaRPr b="1" sz="1500">
              <a:solidFill>
                <a:srgbClr val="9900FF"/>
              </a:solidFill>
            </a:endParaRPr>
          </a:p>
        </p:txBody>
      </p:sp>
      <p:cxnSp>
        <p:nvCxnSpPr>
          <p:cNvPr id="286" name="Google Shape;286;p37"/>
          <p:cNvCxnSpPr/>
          <p:nvPr/>
        </p:nvCxnSpPr>
        <p:spPr>
          <a:xfrm>
            <a:off x="4990055" y="735825"/>
            <a:ext cx="972900" cy="0"/>
          </a:xfrm>
          <a:prstGeom prst="straightConnector1">
            <a:avLst/>
          </a:prstGeom>
          <a:noFill/>
          <a:ln cap="flat" cmpd="sng" w="38100">
            <a:solidFill>
              <a:srgbClr val="9900FF"/>
            </a:solidFill>
            <a:prstDash val="solid"/>
            <a:round/>
            <a:headEnd len="med" w="med" type="none"/>
            <a:tailEnd len="med" w="med" type="none"/>
          </a:ln>
        </p:spPr>
      </p:cxnSp>
      <p:sp>
        <p:nvSpPr>
          <p:cNvPr id="287" name="Google Shape;287;p37"/>
          <p:cNvSpPr/>
          <p:nvPr/>
        </p:nvSpPr>
        <p:spPr>
          <a:xfrm flipH="1" rot="10800000">
            <a:off x="5312025" y="2875300"/>
            <a:ext cx="688800" cy="3180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0" name="Shape 4180"/>
        <p:cNvGrpSpPr/>
        <p:nvPr/>
      </p:nvGrpSpPr>
      <p:grpSpPr>
        <a:xfrm>
          <a:off x="0" y="0"/>
          <a:ext cx="0" cy="0"/>
          <a:chOff x="0" y="0"/>
          <a:chExt cx="0" cy="0"/>
        </a:xfrm>
      </p:grpSpPr>
      <p:grpSp>
        <p:nvGrpSpPr>
          <p:cNvPr id="4181" name="Google Shape;4181;p262"/>
          <p:cNvGrpSpPr/>
          <p:nvPr/>
        </p:nvGrpSpPr>
        <p:grpSpPr>
          <a:xfrm>
            <a:off x="57085" y="574436"/>
            <a:ext cx="9029831" cy="1413541"/>
            <a:chOff x="195797" y="597911"/>
            <a:chExt cx="9029831" cy="1413541"/>
          </a:xfrm>
        </p:grpSpPr>
        <p:grpSp>
          <p:nvGrpSpPr>
            <p:cNvPr id="4182" name="Google Shape;4182;p262"/>
            <p:cNvGrpSpPr/>
            <p:nvPr/>
          </p:nvGrpSpPr>
          <p:grpSpPr>
            <a:xfrm>
              <a:off x="195797" y="1603675"/>
              <a:ext cx="9029831" cy="407700"/>
              <a:chOff x="808422" y="3108700"/>
              <a:chExt cx="9029831" cy="407700"/>
            </a:xfrm>
          </p:grpSpPr>
          <p:sp>
            <p:nvSpPr>
              <p:cNvPr id="4183" name="Google Shape;4183;p262"/>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4" name="Google Shape;4184;p262"/>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5" name="Google Shape;4185;p262"/>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6" name="Google Shape;4186;p262"/>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7" name="Google Shape;4187;p262"/>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188" name="Google Shape;4188;p262"/>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4189" name="Google Shape;4189;p262"/>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4190" name="Google Shape;4190;p262"/>
            <p:cNvGrpSpPr/>
            <p:nvPr/>
          </p:nvGrpSpPr>
          <p:grpSpPr>
            <a:xfrm>
              <a:off x="3457538" y="598176"/>
              <a:ext cx="884885" cy="1413276"/>
              <a:chOff x="3236150" y="60682"/>
              <a:chExt cx="2229492" cy="3560785"/>
            </a:xfrm>
          </p:grpSpPr>
          <p:pic>
            <p:nvPicPr>
              <p:cNvPr id="4191" name="Google Shape;4191;p262"/>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4192" name="Google Shape;4192;p262"/>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4193" name="Google Shape;4193;p262"/>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4194" name="Google Shape;4194;p262"/>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4195" name="Google Shape;4195;p262"/>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4196" name="Google Shape;4196;p262"/>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4197" name="Google Shape;4197;p262"/>
          <p:cNvSpPr txBox="1"/>
          <p:nvPr/>
        </p:nvSpPr>
        <p:spPr>
          <a:xfrm>
            <a:off x="475800" y="2169600"/>
            <a:ext cx="6935700" cy="9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700">
                <a:solidFill>
                  <a:srgbClr val="333333"/>
                </a:solidFill>
              </a:rPr>
              <a:t>N-Acetylcysteine (NAC)</a:t>
            </a:r>
            <a:endParaRPr sz="2800">
              <a:solidFill>
                <a:srgbClr val="333333"/>
              </a:solidFill>
            </a:endParaRPr>
          </a:p>
        </p:txBody>
      </p:sp>
      <p:sp>
        <p:nvSpPr>
          <p:cNvPr id="4198" name="Google Shape;4198;p262"/>
          <p:cNvSpPr txBox="1"/>
          <p:nvPr/>
        </p:nvSpPr>
        <p:spPr>
          <a:xfrm>
            <a:off x="475800" y="2885000"/>
            <a:ext cx="6350100" cy="20319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Char char="●"/>
            </a:pPr>
            <a:r>
              <a:rPr lang="en" sz="2000">
                <a:solidFill>
                  <a:schemeClr val="dk1"/>
                </a:solidFill>
              </a:rPr>
              <a:t>No studies have looked at prevention of cognitive decline in humans with NAC alone, but a nutraceutical formulation containing N-acetylcysteine has shown some pro-cognitive benefits in older</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Good evidence for safety </a:t>
            </a:r>
            <a:endParaRPr sz="2000">
              <a:solidFill>
                <a:schemeClr val="dk1"/>
              </a:solidFill>
            </a:endParaRPr>
          </a:p>
        </p:txBody>
      </p:sp>
      <p:sp>
        <p:nvSpPr>
          <p:cNvPr id="4199" name="Google Shape;4199;p262"/>
          <p:cNvSpPr/>
          <p:nvPr/>
        </p:nvSpPr>
        <p:spPr>
          <a:xfrm>
            <a:off x="3651814" y="1483563"/>
            <a:ext cx="647650" cy="633075"/>
          </a:xfrm>
          <a:prstGeom prst="flowChartExtract">
            <a:avLst/>
          </a:prstGeom>
          <a:solidFill>
            <a:srgbClr val="00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00" name="Google Shape;4200;p262"/>
          <p:cNvPicPr preferRelativeResize="0"/>
          <p:nvPr/>
        </p:nvPicPr>
        <p:blipFill>
          <a:blip r:embed="rId7">
            <a:alphaModFix/>
          </a:blip>
          <a:stretch>
            <a:fillRect/>
          </a:stretch>
        </p:blipFill>
        <p:spPr>
          <a:xfrm>
            <a:off x="7151976" y="2331275"/>
            <a:ext cx="1379300" cy="2585625"/>
          </a:xfrm>
          <a:prstGeom prst="rect">
            <a:avLst/>
          </a:prstGeom>
          <a:noFill/>
          <a:ln>
            <a:noFill/>
          </a:ln>
        </p:spPr>
      </p:pic>
    </p:spTree>
  </p:cSld>
  <p:clrMapOvr>
    <a:masterClrMapping/>
  </p:clrMapOvr>
</p:sld>
</file>

<file path=ppt/slides/slide2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4" name="Shape 4204"/>
        <p:cNvGrpSpPr/>
        <p:nvPr/>
      </p:nvGrpSpPr>
      <p:grpSpPr>
        <a:xfrm>
          <a:off x="0" y="0"/>
          <a:ext cx="0" cy="0"/>
          <a:chOff x="0" y="0"/>
          <a:chExt cx="0" cy="0"/>
        </a:xfrm>
      </p:grpSpPr>
      <p:grpSp>
        <p:nvGrpSpPr>
          <p:cNvPr id="4205" name="Google Shape;4205;p263"/>
          <p:cNvGrpSpPr/>
          <p:nvPr/>
        </p:nvGrpSpPr>
        <p:grpSpPr>
          <a:xfrm>
            <a:off x="57085" y="574436"/>
            <a:ext cx="9029831" cy="1413541"/>
            <a:chOff x="195797" y="597911"/>
            <a:chExt cx="9029831" cy="1413541"/>
          </a:xfrm>
        </p:grpSpPr>
        <p:grpSp>
          <p:nvGrpSpPr>
            <p:cNvPr id="4206" name="Google Shape;4206;p263"/>
            <p:cNvGrpSpPr/>
            <p:nvPr/>
          </p:nvGrpSpPr>
          <p:grpSpPr>
            <a:xfrm>
              <a:off x="195797" y="1603675"/>
              <a:ext cx="9029831" cy="407700"/>
              <a:chOff x="808422" y="3108700"/>
              <a:chExt cx="9029831" cy="407700"/>
            </a:xfrm>
          </p:grpSpPr>
          <p:sp>
            <p:nvSpPr>
              <p:cNvPr id="4207" name="Google Shape;4207;p263"/>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8" name="Google Shape;4208;p263"/>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9" name="Google Shape;4209;p263"/>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0" name="Google Shape;4210;p263"/>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1" name="Google Shape;4211;p263"/>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212" name="Google Shape;4212;p263"/>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4213" name="Google Shape;4213;p263"/>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4214" name="Google Shape;4214;p263"/>
            <p:cNvGrpSpPr/>
            <p:nvPr/>
          </p:nvGrpSpPr>
          <p:grpSpPr>
            <a:xfrm>
              <a:off x="3457538" y="598176"/>
              <a:ext cx="884885" cy="1413276"/>
              <a:chOff x="3236150" y="60682"/>
              <a:chExt cx="2229492" cy="3560785"/>
            </a:xfrm>
          </p:grpSpPr>
          <p:pic>
            <p:nvPicPr>
              <p:cNvPr id="4215" name="Google Shape;4215;p263"/>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4216" name="Google Shape;4216;p263"/>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4217" name="Google Shape;4217;p263"/>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4218" name="Google Shape;4218;p263"/>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4219" name="Google Shape;4219;p263"/>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4220" name="Google Shape;4220;p263"/>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4221" name="Google Shape;4221;p263"/>
          <p:cNvSpPr txBox="1"/>
          <p:nvPr/>
        </p:nvSpPr>
        <p:spPr>
          <a:xfrm>
            <a:off x="448700" y="2174410"/>
            <a:ext cx="85650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333333"/>
                </a:solidFill>
              </a:rPr>
              <a:t>Quetiapine (Seroquel)</a:t>
            </a:r>
            <a:endParaRPr sz="5200"/>
          </a:p>
        </p:txBody>
      </p:sp>
    </p:spTree>
  </p:cSld>
  <p:clrMapOvr>
    <a:masterClrMapping/>
  </p:clrMapOvr>
</p:sld>
</file>

<file path=ppt/slides/slide2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5" name="Shape 4225"/>
        <p:cNvGrpSpPr/>
        <p:nvPr/>
      </p:nvGrpSpPr>
      <p:grpSpPr>
        <a:xfrm>
          <a:off x="0" y="0"/>
          <a:ext cx="0" cy="0"/>
          <a:chOff x="0" y="0"/>
          <a:chExt cx="0" cy="0"/>
        </a:xfrm>
      </p:grpSpPr>
      <p:grpSp>
        <p:nvGrpSpPr>
          <p:cNvPr id="4226" name="Google Shape;4226;p264"/>
          <p:cNvGrpSpPr/>
          <p:nvPr/>
        </p:nvGrpSpPr>
        <p:grpSpPr>
          <a:xfrm>
            <a:off x="57085" y="574436"/>
            <a:ext cx="9029831" cy="1413541"/>
            <a:chOff x="195797" y="597911"/>
            <a:chExt cx="9029831" cy="1413541"/>
          </a:xfrm>
        </p:grpSpPr>
        <p:grpSp>
          <p:nvGrpSpPr>
            <p:cNvPr id="4227" name="Google Shape;4227;p264"/>
            <p:cNvGrpSpPr/>
            <p:nvPr/>
          </p:nvGrpSpPr>
          <p:grpSpPr>
            <a:xfrm>
              <a:off x="195797" y="1603675"/>
              <a:ext cx="9029831" cy="407700"/>
              <a:chOff x="808422" y="3108700"/>
              <a:chExt cx="9029831" cy="407700"/>
            </a:xfrm>
          </p:grpSpPr>
          <p:sp>
            <p:nvSpPr>
              <p:cNvPr id="4228" name="Google Shape;4228;p264"/>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9" name="Google Shape;4229;p264"/>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0" name="Google Shape;4230;p264"/>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1" name="Google Shape;4231;p264"/>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2" name="Google Shape;4232;p264"/>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233" name="Google Shape;4233;p264"/>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4234" name="Google Shape;4234;p264"/>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4235" name="Google Shape;4235;p264"/>
            <p:cNvGrpSpPr/>
            <p:nvPr/>
          </p:nvGrpSpPr>
          <p:grpSpPr>
            <a:xfrm>
              <a:off x="3457538" y="598176"/>
              <a:ext cx="884885" cy="1413276"/>
              <a:chOff x="3236150" y="60682"/>
              <a:chExt cx="2229492" cy="3560785"/>
            </a:xfrm>
          </p:grpSpPr>
          <p:pic>
            <p:nvPicPr>
              <p:cNvPr id="4236" name="Google Shape;4236;p264"/>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4237" name="Google Shape;4237;p264"/>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4238" name="Google Shape;4238;p264"/>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4239" name="Google Shape;4239;p264"/>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4240" name="Google Shape;4240;p264"/>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4241" name="Google Shape;4241;p264"/>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4242" name="Google Shape;4242;p264"/>
          <p:cNvSpPr/>
          <p:nvPr/>
        </p:nvSpPr>
        <p:spPr>
          <a:xfrm>
            <a:off x="4341175" y="1461963"/>
            <a:ext cx="647650" cy="633075"/>
          </a:xfrm>
          <a:prstGeom prst="flowChartExtract">
            <a:avLst/>
          </a:pr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43" name="Google Shape;4243;p264"/>
          <p:cNvGrpSpPr/>
          <p:nvPr/>
        </p:nvGrpSpPr>
        <p:grpSpPr>
          <a:xfrm>
            <a:off x="57085" y="4102961"/>
            <a:ext cx="9029831" cy="939089"/>
            <a:chOff x="57085" y="4102961"/>
            <a:chExt cx="9029831" cy="939089"/>
          </a:xfrm>
        </p:grpSpPr>
        <p:grpSp>
          <p:nvGrpSpPr>
            <p:cNvPr id="4244" name="Google Shape;4244;p264"/>
            <p:cNvGrpSpPr/>
            <p:nvPr/>
          </p:nvGrpSpPr>
          <p:grpSpPr>
            <a:xfrm>
              <a:off x="57085" y="4399600"/>
              <a:ext cx="9029831" cy="407700"/>
              <a:chOff x="808422" y="3108700"/>
              <a:chExt cx="9029831" cy="407700"/>
            </a:xfrm>
          </p:grpSpPr>
          <p:sp>
            <p:nvSpPr>
              <p:cNvPr id="4245" name="Google Shape;4245;p264"/>
              <p:cNvSpPr/>
              <p:nvPr/>
            </p:nvSpPr>
            <p:spPr>
              <a:xfrm>
                <a:off x="808422" y="3108700"/>
                <a:ext cx="2250600" cy="407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6" name="Google Shape;4246;p264"/>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7" name="Google Shape;4247;p264"/>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8" name="Google Shape;4248;p264"/>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9" name="Google Shape;4249;p264"/>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50" name="Google Shape;4250;p264"/>
            <p:cNvSpPr txBox="1"/>
            <p:nvPr/>
          </p:nvSpPr>
          <p:spPr>
            <a:xfrm>
              <a:off x="207650" y="4341850"/>
              <a:ext cx="2091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anticholinergic:</a:t>
              </a:r>
              <a:endParaRPr sz="2400">
                <a:solidFill>
                  <a:schemeClr val="lt1"/>
                </a:solidFill>
              </a:endParaRPr>
            </a:p>
          </p:txBody>
        </p:sp>
        <p:sp>
          <p:nvSpPr>
            <p:cNvPr id="4251" name="Google Shape;4251;p264"/>
            <p:cNvSpPr txBox="1"/>
            <p:nvPr/>
          </p:nvSpPr>
          <p:spPr>
            <a:xfrm>
              <a:off x="2880542" y="4102961"/>
              <a:ext cx="5943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4252" name="Google Shape;4252;p264"/>
            <p:cNvSpPr txBox="1"/>
            <p:nvPr/>
          </p:nvSpPr>
          <p:spPr>
            <a:xfrm>
              <a:off x="4403307"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rgbClr val="D9D9D9"/>
                  </a:solidFill>
                </a:rPr>
                <a:t>+</a:t>
              </a:r>
              <a:endParaRPr sz="4500">
                <a:solidFill>
                  <a:srgbClr val="D9D9D9"/>
                </a:solidFill>
              </a:endParaRPr>
            </a:p>
          </p:txBody>
        </p:sp>
        <p:sp>
          <p:nvSpPr>
            <p:cNvPr id="4253" name="Google Shape;4253;p264"/>
            <p:cNvSpPr txBox="1"/>
            <p:nvPr/>
          </p:nvSpPr>
          <p:spPr>
            <a:xfrm>
              <a:off x="5862051"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4254" name="Google Shape;4254;p264"/>
            <p:cNvSpPr txBox="1"/>
            <p:nvPr/>
          </p:nvSpPr>
          <p:spPr>
            <a:xfrm>
              <a:off x="7473372" y="4164850"/>
              <a:ext cx="14922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grpSp>
      <p:sp>
        <p:nvSpPr>
          <p:cNvPr id="4255" name="Google Shape;4255;p264"/>
          <p:cNvSpPr txBox="1"/>
          <p:nvPr/>
        </p:nvSpPr>
        <p:spPr>
          <a:xfrm>
            <a:off x="448700" y="2174410"/>
            <a:ext cx="85650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333333"/>
                </a:solidFill>
              </a:rPr>
              <a:t>Quetiapine (Seroquel)</a:t>
            </a:r>
            <a:endParaRPr sz="5200"/>
          </a:p>
        </p:txBody>
      </p:sp>
      <p:sp>
        <p:nvSpPr>
          <p:cNvPr id="4256" name="Google Shape;4256;p264"/>
          <p:cNvSpPr/>
          <p:nvPr/>
        </p:nvSpPr>
        <p:spPr>
          <a:xfrm flipH="1" rot="10800000">
            <a:off x="4335575" y="4023452"/>
            <a:ext cx="647650" cy="633075"/>
          </a:xfrm>
          <a:prstGeom prst="flowChartExtract">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57" name="Google Shape;4257;p264"/>
          <p:cNvGrpSpPr/>
          <p:nvPr/>
        </p:nvGrpSpPr>
        <p:grpSpPr>
          <a:xfrm>
            <a:off x="863566" y="3072668"/>
            <a:ext cx="3301493" cy="1030270"/>
            <a:chOff x="3768677" y="1995350"/>
            <a:chExt cx="3301493" cy="1030270"/>
          </a:xfrm>
        </p:grpSpPr>
        <p:pic>
          <p:nvPicPr>
            <p:cNvPr id="4258" name="Google Shape;4258;p264"/>
            <p:cNvPicPr preferRelativeResize="0"/>
            <p:nvPr/>
          </p:nvPicPr>
          <p:blipFill rotWithShape="1">
            <a:blip r:embed="rId7">
              <a:alphaModFix/>
            </a:blip>
            <a:srcRect b="65706" l="0" r="0" t="0"/>
            <a:stretch/>
          </p:blipFill>
          <p:spPr>
            <a:xfrm>
              <a:off x="3768677" y="2292653"/>
              <a:ext cx="2858525" cy="732967"/>
            </a:xfrm>
            <a:prstGeom prst="rect">
              <a:avLst/>
            </a:prstGeom>
            <a:noFill/>
            <a:ln>
              <a:noFill/>
            </a:ln>
          </p:spPr>
        </p:pic>
        <p:sp>
          <p:nvSpPr>
            <p:cNvPr id="4259" name="Google Shape;4259;p264"/>
            <p:cNvSpPr txBox="1"/>
            <p:nvPr/>
          </p:nvSpPr>
          <p:spPr>
            <a:xfrm rot="397558">
              <a:off x="3805847" y="2095668"/>
              <a:ext cx="1760157" cy="369365"/>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0000"/>
                  </a:solidFill>
                </a:rPr>
                <a:t>weak anticholinergic</a:t>
              </a:r>
              <a:endParaRPr sz="1200">
                <a:solidFill>
                  <a:srgbClr val="FF0000"/>
                </a:solidFill>
              </a:endParaRPr>
            </a:p>
          </p:txBody>
        </p:sp>
        <p:sp>
          <p:nvSpPr>
            <p:cNvPr id="4260" name="Google Shape;4260;p264"/>
            <p:cNvSpPr txBox="1"/>
            <p:nvPr/>
          </p:nvSpPr>
          <p:spPr>
            <a:xfrm rot="398995">
              <a:off x="5729517" y="2303904"/>
              <a:ext cx="1323806" cy="369365"/>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6AA84F"/>
                  </a:solidFill>
                </a:rPr>
                <a:t>better mood</a:t>
              </a:r>
              <a:endParaRPr sz="1200">
                <a:solidFill>
                  <a:srgbClr val="6AA84F"/>
                </a:solidFill>
              </a:endParaRPr>
            </a:p>
          </p:txBody>
        </p:sp>
        <p:sp>
          <p:nvSpPr>
            <p:cNvPr id="4261" name="Google Shape;4261;p264"/>
            <p:cNvSpPr/>
            <p:nvPr/>
          </p:nvSpPr>
          <p:spPr>
            <a:xfrm>
              <a:off x="4982826" y="2499547"/>
              <a:ext cx="508545" cy="497100"/>
            </a:xfrm>
            <a:prstGeom prst="flowChartExtract">
              <a:avLst/>
            </a:prstGeom>
            <a:solidFill>
              <a:srgbClr val="00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62" name="Google Shape;4262;p264"/>
          <p:cNvSpPr txBox="1"/>
          <p:nvPr/>
        </p:nvSpPr>
        <p:spPr>
          <a:xfrm>
            <a:off x="5113775" y="3128700"/>
            <a:ext cx="37974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333333"/>
                </a:solidFill>
              </a:rPr>
              <a:t>Anticholinergic but potentially protective for people who need it. Non-anticholinergic antipsychotics may be safer. </a:t>
            </a:r>
            <a:endParaRPr sz="1700"/>
          </a:p>
        </p:txBody>
      </p:sp>
    </p:spTree>
  </p:cSld>
  <p:clrMapOvr>
    <a:masterClrMapping/>
  </p:clrMapOvr>
</p:sld>
</file>

<file path=ppt/slides/slide2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6" name="Shape 4266"/>
        <p:cNvGrpSpPr/>
        <p:nvPr/>
      </p:nvGrpSpPr>
      <p:grpSpPr>
        <a:xfrm>
          <a:off x="0" y="0"/>
          <a:ext cx="0" cy="0"/>
          <a:chOff x="0" y="0"/>
          <a:chExt cx="0" cy="0"/>
        </a:xfrm>
      </p:grpSpPr>
      <p:grpSp>
        <p:nvGrpSpPr>
          <p:cNvPr id="4267" name="Google Shape;4267;p265"/>
          <p:cNvGrpSpPr/>
          <p:nvPr/>
        </p:nvGrpSpPr>
        <p:grpSpPr>
          <a:xfrm>
            <a:off x="57085" y="574436"/>
            <a:ext cx="9029831" cy="1413541"/>
            <a:chOff x="195797" y="597911"/>
            <a:chExt cx="9029831" cy="1413541"/>
          </a:xfrm>
        </p:grpSpPr>
        <p:grpSp>
          <p:nvGrpSpPr>
            <p:cNvPr id="4268" name="Google Shape;4268;p265"/>
            <p:cNvGrpSpPr/>
            <p:nvPr/>
          </p:nvGrpSpPr>
          <p:grpSpPr>
            <a:xfrm>
              <a:off x="195797" y="1603675"/>
              <a:ext cx="9029831" cy="407700"/>
              <a:chOff x="808422" y="3108700"/>
              <a:chExt cx="9029831" cy="407700"/>
            </a:xfrm>
          </p:grpSpPr>
          <p:sp>
            <p:nvSpPr>
              <p:cNvPr id="4269" name="Google Shape;4269;p265"/>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0" name="Google Shape;4270;p265"/>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1" name="Google Shape;4271;p265"/>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2" name="Google Shape;4272;p265"/>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3" name="Google Shape;4273;p265"/>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274" name="Google Shape;4274;p265"/>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4275" name="Google Shape;4275;p265"/>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4276" name="Google Shape;4276;p265"/>
            <p:cNvGrpSpPr/>
            <p:nvPr/>
          </p:nvGrpSpPr>
          <p:grpSpPr>
            <a:xfrm>
              <a:off x="3457538" y="598176"/>
              <a:ext cx="884885" cy="1413276"/>
              <a:chOff x="3236150" y="60682"/>
              <a:chExt cx="2229492" cy="3560785"/>
            </a:xfrm>
          </p:grpSpPr>
          <p:pic>
            <p:nvPicPr>
              <p:cNvPr id="4277" name="Google Shape;4277;p265"/>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4278" name="Google Shape;4278;p265"/>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4279" name="Google Shape;4279;p265"/>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4280" name="Google Shape;4280;p265"/>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4281" name="Google Shape;4281;p265"/>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4282" name="Google Shape;4282;p265"/>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4283" name="Google Shape;4283;p265"/>
          <p:cNvSpPr txBox="1"/>
          <p:nvPr/>
        </p:nvSpPr>
        <p:spPr>
          <a:xfrm>
            <a:off x="448700" y="2174410"/>
            <a:ext cx="85650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333333"/>
                </a:solidFill>
              </a:rPr>
              <a:t>Olanzapine (Zyprexa)</a:t>
            </a:r>
            <a:endParaRPr sz="5200"/>
          </a:p>
        </p:txBody>
      </p:sp>
    </p:spTree>
  </p:cSld>
  <p:clrMapOvr>
    <a:masterClrMapping/>
  </p:clrMapOvr>
</p:sld>
</file>

<file path=ppt/slides/slide2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7" name="Shape 4287"/>
        <p:cNvGrpSpPr/>
        <p:nvPr/>
      </p:nvGrpSpPr>
      <p:grpSpPr>
        <a:xfrm>
          <a:off x="0" y="0"/>
          <a:ext cx="0" cy="0"/>
          <a:chOff x="0" y="0"/>
          <a:chExt cx="0" cy="0"/>
        </a:xfrm>
      </p:grpSpPr>
      <p:grpSp>
        <p:nvGrpSpPr>
          <p:cNvPr id="4288" name="Google Shape;4288;p266"/>
          <p:cNvGrpSpPr/>
          <p:nvPr/>
        </p:nvGrpSpPr>
        <p:grpSpPr>
          <a:xfrm>
            <a:off x="57085" y="574436"/>
            <a:ext cx="9029831" cy="1413541"/>
            <a:chOff x="195797" y="597911"/>
            <a:chExt cx="9029831" cy="1413541"/>
          </a:xfrm>
        </p:grpSpPr>
        <p:grpSp>
          <p:nvGrpSpPr>
            <p:cNvPr id="4289" name="Google Shape;4289;p266"/>
            <p:cNvGrpSpPr/>
            <p:nvPr/>
          </p:nvGrpSpPr>
          <p:grpSpPr>
            <a:xfrm>
              <a:off x="195797" y="1603675"/>
              <a:ext cx="9029831" cy="407700"/>
              <a:chOff x="808422" y="3108700"/>
              <a:chExt cx="9029831" cy="407700"/>
            </a:xfrm>
          </p:grpSpPr>
          <p:sp>
            <p:nvSpPr>
              <p:cNvPr id="4290" name="Google Shape;4290;p266"/>
              <p:cNvSpPr/>
              <p:nvPr/>
            </p:nvSpPr>
            <p:spPr>
              <a:xfrm>
                <a:off x="808422" y="3108700"/>
                <a:ext cx="2250600" cy="407700"/>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1" name="Google Shape;4291;p266"/>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2" name="Google Shape;4292;p266"/>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3" name="Google Shape;4293;p266"/>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4" name="Google Shape;4294;p266"/>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295" name="Google Shape;4295;p266"/>
            <p:cNvPicPr preferRelativeResize="0"/>
            <p:nvPr/>
          </p:nvPicPr>
          <p:blipFill>
            <a:blip r:embed="rId3">
              <a:alphaModFix/>
            </a:blip>
            <a:stretch>
              <a:fillRect/>
            </a:stretch>
          </p:blipFill>
          <p:spPr>
            <a:xfrm>
              <a:off x="1859850" y="612259"/>
              <a:ext cx="884975" cy="1385110"/>
            </a:xfrm>
            <a:prstGeom prst="rect">
              <a:avLst/>
            </a:prstGeom>
            <a:noFill/>
            <a:ln>
              <a:noFill/>
            </a:ln>
          </p:spPr>
        </p:pic>
        <p:pic>
          <p:nvPicPr>
            <p:cNvPr id="4296" name="Google Shape;4296;p266"/>
            <p:cNvPicPr preferRelativeResize="0"/>
            <p:nvPr/>
          </p:nvPicPr>
          <p:blipFill rotWithShape="1">
            <a:blip r:embed="rId4">
              <a:alphaModFix/>
            </a:blip>
            <a:srcRect b="0" l="0" r="0" t="0"/>
            <a:stretch/>
          </p:blipFill>
          <p:spPr>
            <a:xfrm>
              <a:off x="5014645" y="606292"/>
              <a:ext cx="884969" cy="1397023"/>
            </a:xfrm>
            <a:prstGeom prst="rect">
              <a:avLst/>
            </a:prstGeom>
            <a:noFill/>
            <a:ln>
              <a:noFill/>
            </a:ln>
          </p:spPr>
        </p:pic>
        <p:grpSp>
          <p:nvGrpSpPr>
            <p:cNvPr id="4297" name="Google Shape;4297;p266"/>
            <p:cNvGrpSpPr/>
            <p:nvPr/>
          </p:nvGrpSpPr>
          <p:grpSpPr>
            <a:xfrm>
              <a:off x="3457538" y="598176"/>
              <a:ext cx="884885" cy="1413276"/>
              <a:chOff x="3236150" y="60682"/>
              <a:chExt cx="2229492" cy="3560785"/>
            </a:xfrm>
          </p:grpSpPr>
          <p:pic>
            <p:nvPicPr>
              <p:cNvPr id="4298" name="Google Shape;4298;p266"/>
              <p:cNvPicPr preferRelativeResize="0"/>
              <p:nvPr/>
            </p:nvPicPr>
            <p:blipFill>
              <a:blip r:embed="rId3">
                <a:alphaModFix/>
              </a:blip>
              <a:stretch>
                <a:fillRect/>
              </a:stretch>
            </p:blipFill>
            <p:spPr>
              <a:xfrm>
                <a:off x="3273600" y="190670"/>
                <a:ext cx="2192042" cy="3430798"/>
              </a:xfrm>
              <a:prstGeom prst="rect">
                <a:avLst/>
              </a:prstGeom>
              <a:noFill/>
              <a:ln>
                <a:noFill/>
              </a:ln>
            </p:spPr>
          </p:pic>
          <p:pic>
            <p:nvPicPr>
              <p:cNvPr id="4299" name="Google Shape;4299;p266"/>
              <p:cNvPicPr preferRelativeResize="0"/>
              <p:nvPr/>
            </p:nvPicPr>
            <p:blipFill rotWithShape="1">
              <a:blip r:embed="rId5">
                <a:alphaModFix/>
              </a:blip>
              <a:srcRect b="20267" l="0" r="0" t="0"/>
              <a:stretch/>
            </p:blipFill>
            <p:spPr>
              <a:xfrm>
                <a:off x="3236150" y="60682"/>
                <a:ext cx="2167950" cy="2735301"/>
              </a:xfrm>
              <a:prstGeom prst="rect">
                <a:avLst/>
              </a:prstGeom>
              <a:noFill/>
              <a:ln>
                <a:noFill/>
              </a:ln>
            </p:spPr>
          </p:pic>
        </p:grpSp>
        <p:pic>
          <p:nvPicPr>
            <p:cNvPr id="4300" name="Google Shape;4300;p266"/>
            <p:cNvPicPr preferRelativeResize="0"/>
            <p:nvPr/>
          </p:nvPicPr>
          <p:blipFill>
            <a:blip r:embed="rId6">
              <a:alphaModFix/>
            </a:blip>
            <a:stretch>
              <a:fillRect/>
            </a:stretch>
          </p:blipFill>
          <p:spPr>
            <a:xfrm>
              <a:off x="6646856" y="597911"/>
              <a:ext cx="884969" cy="1397346"/>
            </a:xfrm>
            <a:prstGeom prst="rect">
              <a:avLst/>
            </a:prstGeom>
            <a:noFill/>
            <a:ln>
              <a:noFill/>
            </a:ln>
          </p:spPr>
        </p:pic>
      </p:grpSp>
      <p:sp>
        <p:nvSpPr>
          <p:cNvPr id="4301" name="Google Shape;4301;p266"/>
          <p:cNvSpPr txBox="1"/>
          <p:nvPr/>
        </p:nvSpPr>
        <p:spPr>
          <a:xfrm>
            <a:off x="207650" y="512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Association with dementia</a:t>
            </a:r>
            <a:endParaRPr sz="2400"/>
          </a:p>
        </p:txBody>
      </p:sp>
      <p:sp>
        <p:nvSpPr>
          <p:cNvPr id="4302" name="Google Shape;4302;p266"/>
          <p:cNvSpPr txBox="1"/>
          <p:nvPr/>
        </p:nvSpPr>
        <p:spPr>
          <a:xfrm>
            <a:off x="226751" y="1516900"/>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decreased</a:t>
            </a:r>
            <a:endParaRPr sz="2400">
              <a:solidFill>
                <a:schemeClr val="lt1"/>
              </a:solidFill>
            </a:endParaRPr>
          </a:p>
        </p:txBody>
      </p:sp>
      <p:sp>
        <p:nvSpPr>
          <p:cNvPr id="4303" name="Google Shape;4303;p266"/>
          <p:cNvSpPr txBox="1"/>
          <p:nvPr/>
        </p:nvSpPr>
        <p:spPr>
          <a:xfrm>
            <a:off x="7478440" y="1525057"/>
            <a:ext cx="162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increased</a:t>
            </a:r>
            <a:endParaRPr sz="2400">
              <a:solidFill>
                <a:schemeClr val="lt1"/>
              </a:solidFill>
            </a:endParaRPr>
          </a:p>
        </p:txBody>
      </p:sp>
      <p:sp>
        <p:nvSpPr>
          <p:cNvPr id="4304" name="Google Shape;4304;p266"/>
          <p:cNvSpPr/>
          <p:nvPr/>
        </p:nvSpPr>
        <p:spPr>
          <a:xfrm>
            <a:off x="4341175" y="1461950"/>
            <a:ext cx="647650" cy="633075"/>
          </a:xfrm>
          <a:prstGeom prst="flowChartExtract">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05" name="Google Shape;4305;p266"/>
          <p:cNvGrpSpPr/>
          <p:nvPr/>
        </p:nvGrpSpPr>
        <p:grpSpPr>
          <a:xfrm>
            <a:off x="57085" y="4102961"/>
            <a:ext cx="9029831" cy="939089"/>
            <a:chOff x="57085" y="4102961"/>
            <a:chExt cx="9029831" cy="939089"/>
          </a:xfrm>
        </p:grpSpPr>
        <p:grpSp>
          <p:nvGrpSpPr>
            <p:cNvPr id="4306" name="Google Shape;4306;p266"/>
            <p:cNvGrpSpPr/>
            <p:nvPr/>
          </p:nvGrpSpPr>
          <p:grpSpPr>
            <a:xfrm>
              <a:off x="57085" y="4399600"/>
              <a:ext cx="9029831" cy="407700"/>
              <a:chOff x="808422" y="3108700"/>
              <a:chExt cx="9029831" cy="407700"/>
            </a:xfrm>
          </p:grpSpPr>
          <p:sp>
            <p:nvSpPr>
              <p:cNvPr id="4307" name="Google Shape;4307;p266"/>
              <p:cNvSpPr/>
              <p:nvPr/>
            </p:nvSpPr>
            <p:spPr>
              <a:xfrm>
                <a:off x="808422" y="3108700"/>
                <a:ext cx="2250600" cy="407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8" name="Google Shape;4308;p266"/>
              <p:cNvSpPr/>
              <p:nvPr/>
            </p:nvSpPr>
            <p:spPr>
              <a:xfrm>
                <a:off x="3050800" y="3108700"/>
                <a:ext cx="1582500" cy="40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9" name="Google Shape;4309;p266"/>
              <p:cNvSpPr/>
              <p:nvPr/>
            </p:nvSpPr>
            <p:spPr>
              <a:xfrm>
                <a:off x="6216513" y="3108700"/>
                <a:ext cx="1582500" cy="40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0" name="Google Shape;4310;p266"/>
              <p:cNvSpPr/>
              <p:nvPr/>
            </p:nvSpPr>
            <p:spPr>
              <a:xfrm>
                <a:off x="4633300" y="3108700"/>
                <a:ext cx="1582500" cy="4077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1" name="Google Shape;4311;p266"/>
              <p:cNvSpPr/>
              <p:nvPr/>
            </p:nvSpPr>
            <p:spPr>
              <a:xfrm>
                <a:off x="7799753" y="3108700"/>
                <a:ext cx="2038500" cy="4077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12" name="Google Shape;4312;p266"/>
            <p:cNvSpPr txBox="1"/>
            <p:nvPr/>
          </p:nvSpPr>
          <p:spPr>
            <a:xfrm>
              <a:off x="207650" y="4341850"/>
              <a:ext cx="2091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rPr>
                <a:t>anticholinergic:</a:t>
              </a:r>
              <a:endParaRPr sz="2400">
                <a:solidFill>
                  <a:schemeClr val="lt1"/>
                </a:solidFill>
              </a:endParaRPr>
            </a:p>
          </p:txBody>
        </p:sp>
        <p:sp>
          <p:nvSpPr>
            <p:cNvPr id="4313" name="Google Shape;4313;p266"/>
            <p:cNvSpPr txBox="1"/>
            <p:nvPr/>
          </p:nvSpPr>
          <p:spPr>
            <a:xfrm>
              <a:off x="2880542" y="4102961"/>
              <a:ext cx="5943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4314" name="Google Shape;4314;p266"/>
            <p:cNvSpPr txBox="1"/>
            <p:nvPr/>
          </p:nvSpPr>
          <p:spPr>
            <a:xfrm>
              <a:off x="4403307"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rgbClr val="D9D9D9"/>
                  </a:solidFill>
                </a:rPr>
                <a:t>+</a:t>
              </a:r>
              <a:endParaRPr sz="4500">
                <a:solidFill>
                  <a:srgbClr val="D9D9D9"/>
                </a:solidFill>
              </a:endParaRPr>
            </a:p>
          </p:txBody>
        </p:sp>
        <p:sp>
          <p:nvSpPr>
            <p:cNvPr id="4315" name="Google Shape;4315;p266"/>
            <p:cNvSpPr txBox="1"/>
            <p:nvPr/>
          </p:nvSpPr>
          <p:spPr>
            <a:xfrm>
              <a:off x="5862051" y="4164850"/>
              <a:ext cx="11550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sp>
          <p:nvSpPr>
            <p:cNvPr id="4316" name="Google Shape;4316;p266"/>
            <p:cNvSpPr txBox="1"/>
            <p:nvPr/>
          </p:nvSpPr>
          <p:spPr>
            <a:xfrm>
              <a:off x="7473372" y="4164850"/>
              <a:ext cx="14922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rPr>
                <a:t>+++</a:t>
              </a:r>
              <a:endParaRPr sz="4500">
                <a:solidFill>
                  <a:schemeClr val="lt1"/>
                </a:solidFill>
              </a:endParaRPr>
            </a:p>
          </p:txBody>
        </p:sp>
      </p:grpSp>
      <p:sp>
        <p:nvSpPr>
          <p:cNvPr id="4317" name="Google Shape;4317;p266"/>
          <p:cNvSpPr txBox="1"/>
          <p:nvPr/>
        </p:nvSpPr>
        <p:spPr>
          <a:xfrm>
            <a:off x="448700" y="2174410"/>
            <a:ext cx="85650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333333"/>
                </a:solidFill>
              </a:rPr>
              <a:t>Olanzapine (Zyprexa)</a:t>
            </a:r>
            <a:endParaRPr sz="5200"/>
          </a:p>
        </p:txBody>
      </p:sp>
      <p:sp>
        <p:nvSpPr>
          <p:cNvPr id="4318" name="Google Shape;4318;p266"/>
          <p:cNvSpPr/>
          <p:nvPr/>
        </p:nvSpPr>
        <p:spPr>
          <a:xfrm flipH="1" rot="10800000">
            <a:off x="4335575" y="4023452"/>
            <a:ext cx="647650" cy="633075"/>
          </a:xfrm>
          <a:prstGeom prst="flowChartExtract">
            <a:avLst/>
          </a:prstGeom>
          <a:solidFill>
            <a:srgbClr val="FF00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9" name="Google Shape;4319;p266"/>
          <p:cNvSpPr txBox="1"/>
          <p:nvPr/>
        </p:nvSpPr>
        <p:spPr>
          <a:xfrm>
            <a:off x="5215300" y="3056250"/>
            <a:ext cx="36162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Has not been associated with dementia, but considering olanzapine’s anticholinergic + metabolic effects, we cannot conclude it is benign. Only use long-term if necessary.</a:t>
            </a:r>
            <a:endParaRPr/>
          </a:p>
        </p:txBody>
      </p:sp>
      <p:grpSp>
        <p:nvGrpSpPr>
          <p:cNvPr id="4320" name="Google Shape;4320;p266"/>
          <p:cNvGrpSpPr/>
          <p:nvPr/>
        </p:nvGrpSpPr>
        <p:grpSpPr>
          <a:xfrm>
            <a:off x="656073" y="3108620"/>
            <a:ext cx="2927278" cy="925149"/>
            <a:chOff x="3723905" y="3482420"/>
            <a:chExt cx="2927278" cy="925149"/>
          </a:xfrm>
        </p:grpSpPr>
        <p:pic>
          <p:nvPicPr>
            <p:cNvPr id="4321" name="Google Shape;4321;p266"/>
            <p:cNvPicPr preferRelativeResize="0"/>
            <p:nvPr/>
          </p:nvPicPr>
          <p:blipFill rotWithShape="1">
            <a:blip r:embed="rId7">
              <a:alphaModFix/>
            </a:blip>
            <a:srcRect b="0" l="0" r="0" t="69913"/>
            <a:stretch/>
          </p:blipFill>
          <p:spPr>
            <a:xfrm>
              <a:off x="3848884" y="3731930"/>
              <a:ext cx="2802300" cy="630388"/>
            </a:xfrm>
            <a:prstGeom prst="rect">
              <a:avLst/>
            </a:prstGeom>
            <a:noFill/>
            <a:ln>
              <a:noFill/>
            </a:ln>
          </p:spPr>
        </p:pic>
        <p:sp>
          <p:nvSpPr>
            <p:cNvPr id="4322" name="Google Shape;4322;p266"/>
            <p:cNvSpPr/>
            <p:nvPr/>
          </p:nvSpPr>
          <p:spPr>
            <a:xfrm>
              <a:off x="4976173" y="3910469"/>
              <a:ext cx="508545" cy="497100"/>
            </a:xfrm>
            <a:prstGeom prst="flowChartExtract">
              <a:avLst/>
            </a:pr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3" name="Google Shape;4323;p266"/>
            <p:cNvSpPr txBox="1"/>
            <p:nvPr/>
          </p:nvSpPr>
          <p:spPr>
            <a:xfrm rot="605">
              <a:off x="3723905" y="3482570"/>
              <a:ext cx="1704300" cy="4803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lang="en" sz="1200">
                  <a:solidFill>
                    <a:srgbClr val="FF0000"/>
                  </a:solidFill>
                </a:rPr>
                <a:t>metabolic and anticholinergic effects</a:t>
              </a:r>
              <a:endParaRPr sz="1200">
                <a:solidFill>
                  <a:srgbClr val="FF0000"/>
                </a:solidFill>
              </a:endParaRPr>
            </a:p>
          </p:txBody>
        </p:sp>
        <p:sp>
          <p:nvSpPr>
            <p:cNvPr id="4324" name="Google Shape;4324;p266"/>
            <p:cNvSpPr txBox="1"/>
            <p:nvPr/>
          </p:nvSpPr>
          <p:spPr>
            <a:xfrm rot="2667">
              <a:off x="5414857" y="3490123"/>
              <a:ext cx="1160100" cy="4803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lang="en" sz="1200">
                  <a:solidFill>
                    <a:srgbClr val="6AA84F"/>
                  </a:solidFill>
                </a:rPr>
                <a:t>psychiatric benefits</a:t>
              </a:r>
              <a:endParaRPr sz="1200">
                <a:solidFill>
                  <a:srgbClr val="6AA84F"/>
                </a:solidFill>
              </a:endParaRPr>
            </a:p>
          </p:txBody>
        </p:sp>
      </p:grpSp>
    </p:spTree>
  </p:cSld>
  <p:clrMapOvr>
    <a:masterClrMapping/>
  </p:clrMapOvr>
</p:sld>
</file>

<file path=ppt/slides/slide2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8" name="Shape 4328"/>
        <p:cNvGrpSpPr/>
        <p:nvPr/>
      </p:nvGrpSpPr>
      <p:grpSpPr>
        <a:xfrm>
          <a:off x="0" y="0"/>
          <a:ext cx="0" cy="0"/>
          <a:chOff x="0" y="0"/>
          <a:chExt cx="0" cy="0"/>
        </a:xfrm>
      </p:grpSpPr>
      <p:grpSp>
        <p:nvGrpSpPr>
          <p:cNvPr id="4329" name="Google Shape;4329;p267"/>
          <p:cNvGrpSpPr/>
          <p:nvPr/>
        </p:nvGrpSpPr>
        <p:grpSpPr>
          <a:xfrm>
            <a:off x="90025" y="30826"/>
            <a:ext cx="8828982" cy="5081843"/>
            <a:chOff x="109600" y="29301"/>
            <a:chExt cx="8828982" cy="5081843"/>
          </a:xfrm>
        </p:grpSpPr>
        <p:grpSp>
          <p:nvGrpSpPr>
            <p:cNvPr id="4330" name="Google Shape;4330;p267"/>
            <p:cNvGrpSpPr/>
            <p:nvPr/>
          </p:nvGrpSpPr>
          <p:grpSpPr>
            <a:xfrm>
              <a:off x="109600" y="29301"/>
              <a:ext cx="8828982" cy="3892204"/>
              <a:chOff x="195563" y="770002"/>
              <a:chExt cx="8828982" cy="4254240"/>
            </a:xfrm>
          </p:grpSpPr>
          <p:grpSp>
            <p:nvGrpSpPr>
              <p:cNvPr id="4331" name="Google Shape;4331;p267"/>
              <p:cNvGrpSpPr/>
              <p:nvPr/>
            </p:nvGrpSpPr>
            <p:grpSpPr>
              <a:xfrm>
                <a:off x="1211116" y="1573953"/>
                <a:ext cx="7813428" cy="3450290"/>
                <a:chOff x="-1431468" y="-141523"/>
                <a:chExt cx="11674030" cy="5155072"/>
              </a:xfrm>
            </p:grpSpPr>
            <p:pic>
              <p:nvPicPr>
                <p:cNvPr id="4332" name="Google Shape;4332;p267"/>
                <p:cNvPicPr preferRelativeResize="0"/>
                <p:nvPr/>
              </p:nvPicPr>
              <p:blipFill>
                <a:blip r:embed="rId3">
                  <a:alphaModFix/>
                </a:blip>
                <a:stretch>
                  <a:fillRect/>
                </a:stretch>
              </p:blipFill>
              <p:spPr>
                <a:xfrm>
                  <a:off x="2884325" y="4218849"/>
                  <a:ext cx="2035400" cy="794700"/>
                </a:xfrm>
                <a:prstGeom prst="rect">
                  <a:avLst/>
                </a:prstGeom>
                <a:noFill/>
                <a:ln>
                  <a:noFill/>
                </a:ln>
              </p:spPr>
            </p:pic>
            <p:pic>
              <p:nvPicPr>
                <p:cNvPr id="4333" name="Google Shape;4333;p267"/>
                <p:cNvPicPr preferRelativeResize="0"/>
                <p:nvPr/>
              </p:nvPicPr>
              <p:blipFill>
                <a:blip r:embed="rId4">
                  <a:alphaModFix/>
                </a:blip>
                <a:stretch>
                  <a:fillRect/>
                </a:stretch>
              </p:blipFill>
              <p:spPr>
                <a:xfrm>
                  <a:off x="2314450" y="3563775"/>
                  <a:ext cx="3936399" cy="794700"/>
                </a:xfrm>
                <a:prstGeom prst="rect">
                  <a:avLst/>
                </a:prstGeom>
                <a:noFill/>
                <a:ln>
                  <a:noFill/>
                </a:ln>
              </p:spPr>
            </p:pic>
            <p:pic>
              <p:nvPicPr>
                <p:cNvPr id="4334" name="Google Shape;4334;p267"/>
                <p:cNvPicPr preferRelativeResize="0"/>
                <p:nvPr/>
              </p:nvPicPr>
              <p:blipFill>
                <a:blip r:embed="rId5">
                  <a:alphaModFix/>
                </a:blip>
                <a:stretch>
                  <a:fillRect/>
                </a:stretch>
              </p:blipFill>
              <p:spPr>
                <a:xfrm>
                  <a:off x="2314450" y="2805559"/>
                  <a:ext cx="5463924" cy="984750"/>
                </a:xfrm>
                <a:prstGeom prst="rect">
                  <a:avLst/>
                </a:prstGeom>
                <a:noFill/>
                <a:ln>
                  <a:noFill/>
                </a:ln>
              </p:spPr>
            </p:pic>
            <p:pic>
              <p:nvPicPr>
                <p:cNvPr id="4335" name="Google Shape;4335;p267"/>
                <p:cNvPicPr preferRelativeResize="0"/>
                <p:nvPr/>
              </p:nvPicPr>
              <p:blipFill>
                <a:blip r:embed="rId6">
                  <a:alphaModFix/>
                </a:blip>
                <a:stretch>
                  <a:fillRect/>
                </a:stretch>
              </p:blipFill>
              <p:spPr>
                <a:xfrm>
                  <a:off x="1777101" y="2268601"/>
                  <a:ext cx="8465461" cy="831950"/>
                </a:xfrm>
                <a:prstGeom prst="rect">
                  <a:avLst/>
                </a:prstGeom>
                <a:noFill/>
                <a:ln>
                  <a:noFill/>
                </a:ln>
              </p:spPr>
            </p:pic>
            <p:pic>
              <p:nvPicPr>
                <p:cNvPr id="4336" name="Google Shape;4336;p267"/>
                <p:cNvPicPr preferRelativeResize="0"/>
                <p:nvPr/>
              </p:nvPicPr>
              <p:blipFill>
                <a:blip r:embed="rId7">
                  <a:alphaModFix/>
                </a:blip>
                <a:stretch>
                  <a:fillRect/>
                </a:stretch>
              </p:blipFill>
              <p:spPr>
                <a:xfrm>
                  <a:off x="787850" y="1585002"/>
                  <a:ext cx="7086148" cy="864850"/>
                </a:xfrm>
                <a:prstGeom prst="rect">
                  <a:avLst/>
                </a:prstGeom>
                <a:noFill/>
                <a:ln>
                  <a:noFill/>
                </a:ln>
              </p:spPr>
            </p:pic>
            <p:pic>
              <p:nvPicPr>
                <p:cNvPr id="4337" name="Google Shape;4337;p267"/>
                <p:cNvPicPr preferRelativeResize="0"/>
                <p:nvPr/>
              </p:nvPicPr>
              <p:blipFill>
                <a:blip r:embed="rId8">
                  <a:alphaModFix/>
                </a:blip>
                <a:stretch>
                  <a:fillRect/>
                </a:stretch>
              </p:blipFill>
              <p:spPr>
                <a:xfrm>
                  <a:off x="2847776" y="949812"/>
                  <a:ext cx="7009036" cy="984750"/>
                </a:xfrm>
                <a:prstGeom prst="rect">
                  <a:avLst/>
                </a:prstGeom>
                <a:noFill/>
                <a:ln>
                  <a:noFill/>
                </a:ln>
              </p:spPr>
            </p:pic>
            <p:pic>
              <p:nvPicPr>
                <p:cNvPr id="4338" name="Google Shape;4338;p267"/>
                <p:cNvPicPr preferRelativeResize="0"/>
                <p:nvPr/>
              </p:nvPicPr>
              <p:blipFill rotWithShape="1">
                <a:blip r:embed="rId9">
                  <a:alphaModFix/>
                </a:blip>
                <a:srcRect b="0" l="0" r="8558" t="0"/>
                <a:stretch/>
              </p:blipFill>
              <p:spPr>
                <a:xfrm>
                  <a:off x="1290754" y="178135"/>
                  <a:ext cx="8824965" cy="1115046"/>
                </a:xfrm>
                <a:prstGeom prst="rect">
                  <a:avLst/>
                </a:prstGeom>
                <a:noFill/>
                <a:ln>
                  <a:noFill/>
                </a:ln>
              </p:spPr>
            </p:pic>
            <p:pic>
              <p:nvPicPr>
                <p:cNvPr id="4339" name="Google Shape;4339;p267"/>
                <p:cNvPicPr preferRelativeResize="0"/>
                <p:nvPr/>
              </p:nvPicPr>
              <p:blipFill rotWithShape="1">
                <a:blip r:embed="rId10">
                  <a:alphaModFix/>
                </a:blip>
                <a:srcRect b="30843" l="0" r="0" t="0"/>
                <a:stretch/>
              </p:blipFill>
              <p:spPr>
                <a:xfrm>
                  <a:off x="-1431468" y="-141523"/>
                  <a:ext cx="7158852" cy="711400"/>
                </a:xfrm>
                <a:prstGeom prst="rect">
                  <a:avLst/>
                </a:prstGeom>
                <a:noFill/>
                <a:ln>
                  <a:noFill/>
                </a:ln>
              </p:spPr>
            </p:pic>
          </p:grpSp>
          <p:pic>
            <p:nvPicPr>
              <p:cNvPr id="4340" name="Google Shape;4340;p267"/>
              <p:cNvPicPr preferRelativeResize="0"/>
              <p:nvPr/>
            </p:nvPicPr>
            <p:blipFill>
              <a:blip r:embed="rId11">
                <a:alphaModFix/>
              </a:blip>
              <a:stretch>
                <a:fillRect/>
              </a:stretch>
            </p:blipFill>
            <p:spPr>
              <a:xfrm>
                <a:off x="2415281" y="946593"/>
                <a:ext cx="5639774" cy="805225"/>
              </a:xfrm>
              <a:prstGeom prst="rect">
                <a:avLst/>
              </a:prstGeom>
              <a:noFill/>
              <a:ln>
                <a:noFill/>
              </a:ln>
            </p:spPr>
          </p:pic>
          <p:pic>
            <p:nvPicPr>
              <p:cNvPr id="4341" name="Google Shape;4341;p267"/>
              <p:cNvPicPr preferRelativeResize="0"/>
              <p:nvPr/>
            </p:nvPicPr>
            <p:blipFill rotWithShape="1">
              <a:blip r:embed="rId12">
                <a:alphaModFix/>
              </a:blip>
              <a:srcRect b="0" l="0" r="0" t="24766"/>
              <a:stretch/>
            </p:blipFill>
            <p:spPr>
              <a:xfrm>
                <a:off x="195563" y="770002"/>
                <a:ext cx="5715026" cy="531889"/>
              </a:xfrm>
              <a:prstGeom prst="rect">
                <a:avLst/>
              </a:prstGeom>
              <a:noFill/>
              <a:ln>
                <a:noFill/>
              </a:ln>
            </p:spPr>
          </p:pic>
        </p:grpSp>
        <p:pic>
          <p:nvPicPr>
            <p:cNvPr id="4342" name="Google Shape;4342;p267"/>
            <p:cNvPicPr preferRelativeResize="0"/>
            <p:nvPr/>
          </p:nvPicPr>
          <p:blipFill>
            <a:blip r:embed="rId13">
              <a:alphaModFix/>
            </a:blip>
            <a:stretch>
              <a:fillRect/>
            </a:stretch>
          </p:blipFill>
          <p:spPr>
            <a:xfrm>
              <a:off x="3989103" y="3920244"/>
              <a:ext cx="3797520" cy="464116"/>
            </a:xfrm>
            <a:prstGeom prst="rect">
              <a:avLst/>
            </a:prstGeom>
            <a:noFill/>
            <a:ln>
              <a:noFill/>
            </a:ln>
          </p:spPr>
        </p:pic>
        <p:pic>
          <p:nvPicPr>
            <p:cNvPr id="4343" name="Google Shape;4343;p267"/>
            <p:cNvPicPr preferRelativeResize="0"/>
            <p:nvPr/>
          </p:nvPicPr>
          <p:blipFill>
            <a:blip r:embed="rId14">
              <a:alphaModFix/>
            </a:blip>
            <a:stretch>
              <a:fillRect/>
            </a:stretch>
          </p:blipFill>
          <p:spPr>
            <a:xfrm>
              <a:off x="3630153" y="4229224"/>
              <a:ext cx="4466701" cy="485770"/>
            </a:xfrm>
            <a:prstGeom prst="rect">
              <a:avLst/>
            </a:prstGeom>
            <a:noFill/>
            <a:ln>
              <a:noFill/>
            </a:ln>
          </p:spPr>
        </p:pic>
        <p:pic>
          <p:nvPicPr>
            <p:cNvPr id="4344" name="Google Shape;4344;p267"/>
            <p:cNvPicPr preferRelativeResize="0"/>
            <p:nvPr/>
          </p:nvPicPr>
          <p:blipFill>
            <a:blip r:embed="rId15">
              <a:alphaModFix/>
            </a:blip>
            <a:stretch>
              <a:fillRect/>
            </a:stretch>
          </p:blipFill>
          <p:spPr>
            <a:xfrm>
              <a:off x="3584043" y="4647028"/>
              <a:ext cx="3450081" cy="464116"/>
            </a:xfrm>
            <a:prstGeom prst="rect">
              <a:avLst/>
            </a:prstGeom>
            <a:noFill/>
            <a:ln>
              <a:noFill/>
            </a:ln>
          </p:spPr>
        </p:pic>
      </p:grpSp>
      <p:grpSp>
        <p:nvGrpSpPr>
          <p:cNvPr id="4345" name="Google Shape;4345;p267"/>
          <p:cNvGrpSpPr/>
          <p:nvPr/>
        </p:nvGrpSpPr>
        <p:grpSpPr>
          <a:xfrm>
            <a:off x="1313300" y="125845"/>
            <a:ext cx="8205000" cy="4983291"/>
            <a:chOff x="1313300" y="125845"/>
            <a:chExt cx="8205000" cy="4983291"/>
          </a:xfrm>
        </p:grpSpPr>
        <p:sp>
          <p:nvSpPr>
            <p:cNvPr id="4346" name="Google Shape;4346;p267"/>
            <p:cNvSpPr txBox="1"/>
            <p:nvPr/>
          </p:nvSpPr>
          <p:spPr>
            <a:xfrm>
              <a:off x="2213400" y="3957381"/>
              <a:ext cx="162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aripiprazole</a:t>
              </a:r>
              <a:endParaRPr b="1"/>
            </a:p>
          </p:txBody>
        </p:sp>
        <p:sp>
          <p:nvSpPr>
            <p:cNvPr id="4347" name="Google Shape;4347;p267"/>
            <p:cNvSpPr txBox="1"/>
            <p:nvPr/>
          </p:nvSpPr>
          <p:spPr>
            <a:xfrm>
              <a:off x="2213400" y="4342548"/>
              <a:ext cx="162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brexpiprazole</a:t>
              </a:r>
              <a:endParaRPr b="1"/>
            </a:p>
          </p:txBody>
        </p:sp>
        <p:sp>
          <p:nvSpPr>
            <p:cNvPr id="4348" name="Google Shape;4348;p267"/>
            <p:cNvSpPr txBox="1"/>
            <p:nvPr/>
          </p:nvSpPr>
          <p:spPr>
            <a:xfrm>
              <a:off x="2213400" y="4708936"/>
              <a:ext cx="162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cariprazine</a:t>
              </a:r>
              <a:endParaRPr b="1"/>
            </a:p>
          </p:txBody>
        </p:sp>
        <p:sp>
          <p:nvSpPr>
            <p:cNvPr id="4349" name="Google Shape;4349;p267"/>
            <p:cNvSpPr txBox="1"/>
            <p:nvPr/>
          </p:nvSpPr>
          <p:spPr>
            <a:xfrm>
              <a:off x="2594083" y="3550712"/>
              <a:ext cx="162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lumateperone</a:t>
              </a:r>
              <a:endParaRPr b="1"/>
            </a:p>
          </p:txBody>
        </p:sp>
        <p:sp>
          <p:nvSpPr>
            <p:cNvPr id="4350" name="Google Shape;4350;p267"/>
            <p:cNvSpPr txBox="1"/>
            <p:nvPr/>
          </p:nvSpPr>
          <p:spPr>
            <a:xfrm>
              <a:off x="2590949" y="3152118"/>
              <a:ext cx="162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lurasidone	</a:t>
              </a:r>
              <a:endParaRPr b="1"/>
            </a:p>
          </p:txBody>
        </p:sp>
        <p:sp>
          <p:nvSpPr>
            <p:cNvPr id="4351" name="Google Shape;4351;p267"/>
            <p:cNvSpPr txBox="1"/>
            <p:nvPr/>
          </p:nvSpPr>
          <p:spPr>
            <a:xfrm>
              <a:off x="2532500" y="2760855"/>
              <a:ext cx="162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iloperidone</a:t>
              </a:r>
              <a:endParaRPr b="1"/>
            </a:p>
          </p:txBody>
        </p:sp>
        <p:sp>
          <p:nvSpPr>
            <p:cNvPr id="4352" name="Google Shape;4352;p267"/>
            <p:cNvSpPr txBox="1"/>
            <p:nvPr/>
          </p:nvSpPr>
          <p:spPr>
            <a:xfrm>
              <a:off x="2151500" y="2347492"/>
              <a:ext cx="162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ziprasidone</a:t>
              </a:r>
              <a:endParaRPr b="1"/>
            </a:p>
          </p:txBody>
        </p:sp>
        <p:sp>
          <p:nvSpPr>
            <p:cNvPr id="4353" name="Google Shape;4353;p267"/>
            <p:cNvSpPr txBox="1"/>
            <p:nvPr/>
          </p:nvSpPr>
          <p:spPr>
            <a:xfrm>
              <a:off x="1313300" y="1955018"/>
              <a:ext cx="162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paliperidone</a:t>
              </a:r>
              <a:endParaRPr b="1"/>
            </a:p>
          </p:txBody>
        </p:sp>
        <p:sp>
          <p:nvSpPr>
            <p:cNvPr id="4354" name="Google Shape;4354;p267"/>
            <p:cNvSpPr txBox="1"/>
            <p:nvPr/>
          </p:nvSpPr>
          <p:spPr>
            <a:xfrm>
              <a:off x="1313300" y="1566712"/>
              <a:ext cx="162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risperidone</a:t>
              </a:r>
              <a:endParaRPr b="1"/>
            </a:p>
          </p:txBody>
        </p:sp>
        <p:sp>
          <p:nvSpPr>
            <p:cNvPr id="4355" name="Google Shape;4355;p267"/>
            <p:cNvSpPr txBox="1"/>
            <p:nvPr/>
          </p:nvSpPr>
          <p:spPr>
            <a:xfrm>
              <a:off x="1313300" y="1197186"/>
              <a:ext cx="162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asenapine</a:t>
              </a:r>
              <a:endParaRPr b="1"/>
            </a:p>
          </p:txBody>
        </p:sp>
        <p:sp>
          <p:nvSpPr>
            <p:cNvPr id="4356" name="Google Shape;4356;p267"/>
            <p:cNvSpPr txBox="1"/>
            <p:nvPr/>
          </p:nvSpPr>
          <p:spPr>
            <a:xfrm>
              <a:off x="5920257" y="865256"/>
              <a:ext cx="162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quetiapine</a:t>
              </a:r>
              <a:endParaRPr b="1"/>
            </a:p>
          </p:txBody>
        </p:sp>
        <p:sp>
          <p:nvSpPr>
            <p:cNvPr id="4357" name="Google Shape;4357;p267"/>
            <p:cNvSpPr txBox="1"/>
            <p:nvPr/>
          </p:nvSpPr>
          <p:spPr>
            <a:xfrm>
              <a:off x="7897400" y="561162"/>
              <a:ext cx="162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olanzapine</a:t>
              </a:r>
              <a:endParaRPr b="1"/>
            </a:p>
          </p:txBody>
        </p:sp>
        <p:sp>
          <p:nvSpPr>
            <p:cNvPr id="4358" name="Google Shape;4358;p267"/>
            <p:cNvSpPr txBox="1"/>
            <p:nvPr/>
          </p:nvSpPr>
          <p:spPr>
            <a:xfrm>
              <a:off x="5865975" y="125845"/>
              <a:ext cx="162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clozapine</a:t>
              </a:r>
              <a:endParaRPr b="1"/>
            </a:p>
          </p:txBody>
        </p:sp>
      </p:grpSp>
      <p:pic>
        <p:nvPicPr>
          <p:cNvPr id="4359" name="Google Shape;4359;p267"/>
          <p:cNvPicPr preferRelativeResize="0"/>
          <p:nvPr/>
        </p:nvPicPr>
        <p:blipFill>
          <a:blip r:embed="rId16">
            <a:alphaModFix/>
          </a:blip>
          <a:stretch>
            <a:fillRect/>
          </a:stretch>
        </p:blipFill>
        <p:spPr>
          <a:xfrm>
            <a:off x="1132094" y="169694"/>
            <a:ext cx="5611451" cy="1006975"/>
          </a:xfrm>
          <a:prstGeom prst="rect">
            <a:avLst/>
          </a:prstGeom>
          <a:noFill/>
          <a:ln>
            <a:noFill/>
          </a:ln>
          <a:effectLst>
            <a:outerShdw blurRad="57150" rotWithShape="0" algn="bl" dir="5400000" dist="38100">
              <a:srgbClr val="274E13"/>
            </a:outerShdw>
          </a:effectLst>
        </p:spPr>
      </p:pic>
      <p:sp>
        <p:nvSpPr>
          <p:cNvPr id="4360" name="Google Shape;4360;p267"/>
          <p:cNvSpPr txBox="1"/>
          <p:nvPr/>
        </p:nvSpPr>
        <p:spPr>
          <a:xfrm>
            <a:off x="7850100" y="29295"/>
            <a:ext cx="1620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rgbClr val="6AA84F"/>
                </a:solidFill>
              </a:rPr>
              <a:t>M1-M4</a:t>
            </a:r>
            <a:endParaRPr b="1" sz="2200">
              <a:solidFill>
                <a:srgbClr val="6AA84F"/>
              </a:solidFill>
            </a:endParaRPr>
          </a:p>
        </p:txBody>
      </p:sp>
      <p:cxnSp>
        <p:nvCxnSpPr>
          <p:cNvPr id="4361" name="Google Shape;4361;p267"/>
          <p:cNvCxnSpPr/>
          <p:nvPr/>
        </p:nvCxnSpPr>
        <p:spPr>
          <a:xfrm>
            <a:off x="-26100" y="1662525"/>
            <a:ext cx="9301500" cy="0"/>
          </a:xfrm>
          <a:prstGeom prst="straightConnector1">
            <a:avLst/>
          </a:prstGeom>
          <a:noFill/>
          <a:ln cap="flat" cmpd="sng" w="9525">
            <a:solidFill>
              <a:schemeClr val="dk2"/>
            </a:solidFill>
            <a:prstDash val="solid"/>
            <a:round/>
            <a:headEnd len="med" w="med" type="none"/>
            <a:tailEnd len="med" w="med" type="none"/>
          </a:ln>
        </p:spPr>
      </p:cxnSp>
      <p:sp>
        <p:nvSpPr>
          <p:cNvPr id="4362" name="Google Shape;4362;p267"/>
          <p:cNvSpPr txBox="1"/>
          <p:nvPr/>
        </p:nvSpPr>
        <p:spPr>
          <a:xfrm>
            <a:off x="179825" y="380698"/>
            <a:ext cx="16209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t>“-pines”</a:t>
            </a:r>
            <a:endParaRPr b="1" sz="2600"/>
          </a:p>
        </p:txBody>
      </p:sp>
    </p:spTree>
  </p:cSld>
  <p:clrMapOvr>
    <a:masterClrMapping/>
  </p:clrMapOvr>
</p:sld>
</file>

<file path=ppt/slides/slide2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6" name="Shape 4366"/>
        <p:cNvGrpSpPr/>
        <p:nvPr/>
      </p:nvGrpSpPr>
      <p:grpSpPr>
        <a:xfrm>
          <a:off x="0" y="0"/>
          <a:ext cx="0" cy="0"/>
          <a:chOff x="0" y="0"/>
          <a:chExt cx="0" cy="0"/>
        </a:xfrm>
      </p:grpSpPr>
      <p:graphicFrame>
        <p:nvGraphicFramePr>
          <p:cNvPr id="4367" name="Google Shape;4367;p268"/>
          <p:cNvGraphicFramePr/>
          <p:nvPr/>
        </p:nvGraphicFramePr>
        <p:xfrm>
          <a:off x="175223" y="615159"/>
          <a:ext cx="3000000" cy="3000000"/>
        </p:xfrm>
        <a:graphic>
          <a:graphicData uri="http://schemas.openxmlformats.org/drawingml/2006/table">
            <a:tbl>
              <a:tblPr>
                <a:noFill/>
                <a:tableStyleId>{4BEEF426-199C-4D6D-BFC0-2B8E4FDA7E99}</a:tableStyleId>
              </a:tblPr>
              <a:tblGrid>
                <a:gridCol w="2164200"/>
                <a:gridCol w="2164200"/>
                <a:gridCol w="2164200"/>
                <a:gridCol w="2164200"/>
              </a:tblGrid>
              <a:tr h="310850">
                <a:tc>
                  <a:txBody>
                    <a:bodyPr/>
                    <a:lstStyle/>
                    <a:p>
                      <a:pPr indent="0" lvl="0" marL="0" marR="0" rtl="0" algn="l">
                        <a:lnSpc>
                          <a:spcPct val="90000"/>
                        </a:lnSpc>
                        <a:spcBef>
                          <a:spcPts val="0"/>
                        </a:spcBef>
                        <a:spcAft>
                          <a:spcPts val="0"/>
                        </a:spcAft>
                        <a:buClr>
                          <a:srgbClr val="000000"/>
                        </a:buClr>
                        <a:buSzPts val="800"/>
                        <a:buFont typeface="Arial"/>
                        <a:buNone/>
                      </a:pPr>
                      <a:r>
                        <a:rPr lang="en" sz="1750" u="none" cap="none" strike="noStrike"/>
                        <a:t>3 Points (worst)</a:t>
                      </a:r>
                      <a:endParaRPr sz="17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750" u="none" cap="none" strike="noStrike"/>
                        <a:t>2 points</a:t>
                      </a:r>
                      <a:endParaRPr b="1" sz="17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750" u="none" cap="none" strike="noStrike"/>
                        <a:t>1 point (mild)</a:t>
                      </a:r>
                      <a:endParaRPr sz="17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750" u="none" cap="none" strike="noStrike"/>
                        <a:t>0 points </a:t>
                      </a:r>
                      <a:endParaRPr b="1" sz="1750" u="none" cap="none" strike="noStrike"/>
                    </a:p>
                  </a:txBody>
                  <a:tcPr marT="45725" marB="45725" marR="45725" marL="45725">
                    <a:solidFill>
                      <a:srgbClr val="FFEAEA"/>
                    </a:solidFill>
                  </a:tcPr>
                </a:tc>
              </a:tr>
              <a:tr h="1121725">
                <a:tc>
                  <a:txBody>
                    <a:bodyPr/>
                    <a:lstStyle/>
                    <a:p>
                      <a:pPr indent="0" lvl="0" marL="0" marR="0" rtl="0" algn="l">
                        <a:lnSpc>
                          <a:spcPct val="90000"/>
                        </a:lnSpc>
                        <a:spcBef>
                          <a:spcPts val="0"/>
                        </a:spcBef>
                        <a:spcAft>
                          <a:spcPts val="0"/>
                        </a:spcAft>
                        <a:buClr>
                          <a:srgbClr val="000000"/>
                        </a:buClr>
                        <a:buSzPts val="800"/>
                        <a:buFont typeface="Arial"/>
                        <a:buNone/>
                      </a:pPr>
                      <a:r>
                        <a:rPr lang="en" sz="1750"/>
                        <a:t>Most TCAs</a:t>
                      </a:r>
                      <a:endParaRPr sz="1750"/>
                    </a:p>
                    <a:p>
                      <a:pPr indent="0" lvl="0" marL="0" marR="0" rtl="0" algn="l">
                        <a:lnSpc>
                          <a:spcPct val="90000"/>
                        </a:lnSpc>
                        <a:spcBef>
                          <a:spcPts val="0"/>
                        </a:spcBef>
                        <a:spcAft>
                          <a:spcPts val="0"/>
                        </a:spcAft>
                        <a:buClr>
                          <a:srgbClr val="000000"/>
                        </a:buClr>
                        <a:buSzPts val="800"/>
                        <a:buFont typeface="Arial"/>
                        <a:buNone/>
                      </a:pPr>
                      <a:r>
                        <a:t/>
                      </a:r>
                      <a:endParaRPr sz="1750"/>
                    </a:p>
                    <a:p>
                      <a:pPr indent="0" lvl="0" marL="0" marR="0" rtl="0" algn="l">
                        <a:lnSpc>
                          <a:spcPct val="90000"/>
                        </a:lnSpc>
                        <a:spcBef>
                          <a:spcPts val="0"/>
                        </a:spcBef>
                        <a:spcAft>
                          <a:spcPts val="0"/>
                        </a:spcAft>
                        <a:buClr>
                          <a:srgbClr val="000000"/>
                        </a:buClr>
                        <a:buSzPts val="800"/>
                        <a:buFont typeface="Arial"/>
                        <a:buNone/>
                      </a:pPr>
                      <a:r>
                        <a:rPr lang="en" sz="1750"/>
                        <a:t>Chlorpromazine (Thorazine)</a:t>
                      </a:r>
                      <a:endParaRPr sz="1750"/>
                    </a:p>
                    <a:p>
                      <a:pPr indent="0" lvl="0" marL="0" marR="0" rtl="0" algn="l">
                        <a:lnSpc>
                          <a:spcPct val="90000"/>
                        </a:lnSpc>
                        <a:spcBef>
                          <a:spcPts val="0"/>
                        </a:spcBef>
                        <a:spcAft>
                          <a:spcPts val="0"/>
                        </a:spcAft>
                        <a:buClr>
                          <a:srgbClr val="000000"/>
                        </a:buClr>
                        <a:buSzPts val="800"/>
                        <a:buFont typeface="Arial"/>
                        <a:buNone/>
                      </a:pPr>
                      <a:r>
                        <a:t/>
                      </a:r>
                      <a:endParaRPr sz="1750"/>
                    </a:p>
                    <a:p>
                      <a:pPr indent="0" lvl="0" marL="0" marR="0" rtl="0" algn="l">
                        <a:lnSpc>
                          <a:spcPct val="90000"/>
                        </a:lnSpc>
                        <a:spcBef>
                          <a:spcPts val="0"/>
                        </a:spcBef>
                        <a:spcAft>
                          <a:spcPts val="0"/>
                        </a:spcAft>
                        <a:buClr>
                          <a:srgbClr val="000000"/>
                        </a:buClr>
                        <a:buSzPts val="800"/>
                        <a:buFont typeface="Arial"/>
                        <a:buNone/>
                      </a:pPr>
                      <a:r>
                        <a:rPr lang="en" sz="1750" u="none" cap="none" strike="noStrike"/>
                        <a:t>Diphenhydramine (Benadryl)</a:t>
                      </a:r>
                      <a:endParaRPr sz="1750"/>
                    </a:p>
                    <a:p>
                      <a:pPr indent="0" lvl="0" marL="0" marR="0" rtl="0" algn="l">
                        <a:lnSpc>
                          <a:spcPct val="90000"/>
                        </a:lnSpc>
                        <a:spcBef>
                          <a:spcPts val="0"/>
                        </a:spcBef>
                        <a:spcAft>
                          <a:spcPts val="0"/>
                        </a:spcAft>
                        <a:buClr>
                          <a:srgbClr val="000000"/>
                        </a:buClr>
                        <a:buSzPts val="1100"/>
                        <a:buFont typeface="Arial"/>
                        <a:buNone/>
                      </a:pPr>
                      <a:r>
                        <a:t/>
                      </a:r>
                      <a:endParaRPr sz="1750"/>
                    </a:p>
                    <a:p>
                      <a:pPr indent="0" lvl="0" marL="0" rtl="0" algn="l">
                        <a:lnSpc>
                          <a:spcPct val="90000"/>
                        </a:lnSpc>
                        <a:spcBef>
                          <a:spcPts val="0"/>
                        </a:spcBef>
                        <a:spcAft>
                          <a:spcPts val="0"/>
                        </a:spcAft>
                        <a:buClr>
                          <a:schemeClr val="dk1"/>
                        </a:buClr>
                        <a:buSzPts val="800"/>
                        <a:buFont typeface="Arial"/>
                        <a:buNone/>
                      </a:pPr>
                      <a:r>
                        <a:rPr lang="en" sz="1750">
                          <a:solidFill>
                            <a:schemeClr val="dk1"/>
                          </a:solidFill>
                        </a:rPr>
                        <a:t>Benztropine (Cogentin)</a:t>
                      </a:r>
                      <a:endParaRPr sz="1750">
                        <a:solidFill>
                          <a:schemeClr val="dk1"/>
                        </a:solidFill>
                      </a:endParaRPr>
                    </a:p>
                    <a:p>
                      <a:pPr indent="0" lvl="0" marL="0" rtl="0" algn="l">
                        <a:lnSpc>
                          <a:spcPct val="90000"/>
                        </a:lnSpc>
                        <a:spcBef>
                          <a:spcPts val="0"/>
                        </a:spcBef>
                        <a:spcAft>
                          <a:spcPts val="0"/>
                        </a:spcAft>
                        <a:buClr>
                          <a:schemeClr val="dk1"/>
                        </a:buClr>
                        <a:buSzPts val="800"/>
                        <a:buFont typeface="Arial"/>
                        <a:buNone/>
                      </a:pPr>
                      <a:r>
                        <a:t/>
                      </a:r>
                      <a:endParaRPr sz="1750">
                        <a:solidFill>
                          <a:schemeClr val="dk1"/>
                        </a:solidFill>
                      </a:endParaRPr>
                    </a:p>
                    <a:p>
                      <a:pPr indent="0" lvl="0" marL="0" rtl="0" algn="l">
                        <a:lnSpc>
                          <a:spcPct val="90000"/>
                        </a:lnSpc>
                        <a:spcBef>
                          <a:spcPts val="0"/>
                        </a:spcBef>
                        <a:spcAft>
                          <a:spcPts val="0"/>
                        </a:spcAft>
                        <a:buClr>
                          <a:schemeClr val="dk1"/>
                        </a:buClr>
                        <a:buSzPts val="800"/>
                        <a:buFont typeface="Arial"/>
                        <a:buNone/>
                      </a:pPr>
                      <a:r>
                        <a:rPr lang="en" sz="1750">
                          <a:solidFill>
                            <a:schemeClr val="dk1"/>
                          </a:solidFill>
                        </a:rPr>
                        <a:t>Trihexyphenidyl (Artane)</a:t>
                      </a:r>
                      <a:endParaRPr sz="1750">
                        <a:solidFill>
                          <a:schemeClr val="dk1"/>
                        </a:solidFill>
                      </a:endParaRPr>
                    </a:p>
                  </a:txBody>
                  <a:tcPr marT="45725" marB="45725" marR="45725" marL="45725"/>
                </a:tc>
                <a:tc>
                  <a:txBody>
                    <a:bodyPr/>
                    <a:lstStyle/>
                    <a:p>
                      <a:pPr indent="0" lvl="0" marL="0" rtl="0" algn="l">
                        <a:lnSpc>
                          <a:spcPct val="90000"/>
                        </a:lnSpc>
                        <a:spcBef>
                          <a:spcPts val="0"/>
                        </a:spcBef>
                        <a:spcAft>
                          <a:spcPts val="0"/>
                        </a:spcAft>
                        <a:buClr>
                          <a:schemeClr val="dk1"/>
                        </a:buClr>
                        <a:buSzPts val="1100"/>
                        <a:buFont typeface="Arial"/>
                        <a:buNone/>
                      </a:pPr>
                      <a:r>
                        <a:rPr lang="en" sz="1750" u="sng">
                          <a:solidFill>
                            <a:schemeClr val="dk1"/>
                          </a:solidFill>
                        </a:rPr>
                        <a:t>Clozapine</a:t>
                      </a:r>
                      <a:r>
                        <a:rPr lang="en" sz="1750">
                          <a:solidFill>
                            <a:schemeClr val="dk1"/>
                          </a:solidFill>
                        </a:rPr>
                        <a:t> (Clozaril)</a:t>
                      </a:r>
                      <a:endParaRPr sz="1750">
                        <a:solidFill>
                          <a:schemeClr val="dk1"/>
                        </a:solidFill>
                      </a:endParaRPr>
                    </a:p>
                    <a:p>
                      <a:pPr indent="0" lvl="0" marL="0" rtl="0" algn="l">
                        <a:lnSpc>
                          <a:spcPct val="90000"/>
                        </a:lnSpc>
                        <a:spcBef>
                          <a:spcPts val="0"/>
                        </a:spcBef>
                        <a:spcAft>
                          <a:spcPts val="0"/>
                        </a:spcAft>
                        <a:buClr>
                          <a:schemeClr val="dk1"/>
                        </a:buClr>
                        <a:buSzPts val="1100"/>
                        <a:buFont typeface="Arial"/>
                        <a:buNone/>
                      </a:pPr>
                      <a:r>
                        <a:t/>
                      </a:r>
                      <a:endParaRPr sz="1750">
                        <a:solidFill>
                          <a:schemeClr val="dk1"/>
                        </a:solidFill>
                      </a:endParaRPr>
                    </a:p>
                    <a:p>
                      <a:pPr indent="0" lvl="0" marL="0" rtl="0" algn="l">
                        <a:lnSpc>
                          <a:spcPct val="90000"/>
                        </a:lnSpc>
                        <a:spcBef>
                          <a:spcPts val="0"/>
                        </a:spcBef>
                        <a:spcAft>
                          <a:spcPts val="0"/>
                        </a:spcAft>
                        <a:buClr>
                          <a:schemeClr val="dk1"/>
                        </a:buClr>
                        <a:buSzPts val="1100"/>
                        <a:buFont typeface="Arial"/>
                        <a:buNone/>
                      </a:pPr>
                      <a:r>
                        <a:rPr lang="en" sz="1750" u="sng">
                          <a:solidFill>
                            <a:schemeClr val="dk1"/>
                          </a:solidFill>
                        </a:rPr>
                        <a:t>Olanzapine </a:t>
                      </a:r>
                      <a:r>
                        <a:rPr lang="en" sz="1750">
                          <a:solidFill>
                            <a:schemeClr val="dk1"/>
                          </a:solidFill>
                        </a:rPr>
                        <a:t>(Zyprexa) </a:t>
                      </a:r>
                      <a:endParaRPr sz="1750">
                        <a:solidFill>
                          <a:schemeClr val="dk1"/>
                        </a:solidFill>
                      </a:endParaRPr>
                    </a:p>
                    <a:p>
                      <a:pPr indent="0" lvl="0" marL="0" rtl="0" algn="l">
                        <a:lnSpc>
                          <a:spcPct val="90000"/>
                        </a:lnSpc>
                        <a:spcBef>
                          <a:spcPts val="0"/>
                        </a:spcBef>
                        <a:spcAft>
                          <a:spcPts val="0"/>
                        </a:spcAft>
                        <a:buClr>
                          <a:schemeClr val="dk1"/>
                        </a:buClr>
                        <a:buSzPts val="1100"/>
                        <a:buFont typeface="Arial"/>
                        <a:buNone/>
                      </a:pPr>
                      <a:r>
                        <a:t/>
                      </a:r>
                      <a:endParaRPr sz="1750">
                        <a:solidFill>
                          <a:schemeClr val="dk1"/>
                        </a:solidFill>
                      </a:endParaRPr>
                    </a:p>
                    <a:p>
                      <a:pPr indent="0" lvl="0" marL="0" rtl="0" algn="l">
                        <a:lnSpc>
                          <a:spcPct val="90000"/>
                        </a:lnSpc>
                        <a:spcBef>
                          <a:spcPts val="0"/>
                        </a:spcBef>
                        <a:spcAft>
                          <a:spcPts val="0"/>
                        </a:spcAft>
                        <a:buClr>
                          <a:schemeClr val="dk1"/>
                        </a:buClr>
                        <a:buSzPts val="1100"/>
                        <a:buFont typeface="Arial"/>
                        <a:buNone/>
                      </a:pPr>
                      <a:r>
                        <a:rPr lang="en" sz="1750">
                          <a:solidFill>
                            <a:schemeClr val="dk1"/>
                          </a:solidFill>
                        </a:rPr>
                        <a:t>Paroxetine (Paxil) </a:t>
                      </a:r>
                      <a:endParaRPr sz="1750">
                        <a:solidFill>
                          <a:schemeClr val="dk1"/>
                        </a:solidFill>
                      </a:endParaRPr>
                    </a:p>
                    <a:p>
                      <a:pPr indent="0" lvl="0" marL="0" rtl="0" algn="l">
                        <a:lnSpc>
                          <a:spcPct val="90000"/>
                        </a:lnSpc>
                        <a:spcBef>
                          <a:spcPts val="0"/>
                        </a:spcBef>
                        <a:spcAft>
                          <a:spcPts val="0"/>
                        </a:spcAft>
                        <a:buClr>
                          <a:schemeClr val="dk1"/>
                        </a:buClr>
                        <a:buSzPts val="1100"/>
                        <a:buFont typeface="Arial"/>
                        <a:buNone/>
                      </a:pPr>
                      <a:r>
                        <a:t/>
                      </a:r>
                      <a:endParaRPr sz="1750">
                        <a:solidFill>
                          <a:schemeClr val="dk1"/>
                        </a:solidFill>
                      </a:endParaRPr>
                    </a:p>
                    <a:p>
                      <a:pPr indent="0" lvl="0" marL="0" rtl="0" algn="l">
                        <a:lnSpc>
                          <a:spcPct val="90000"/>
                        </a:lnSpc>
                        <a:spcBef>
                          <a:spcPts val="0"/>
                        </a:spcBef>
                        <a:spcAft>
                          <a:spcPts val="0"/>
                        </a:spcAft>
                        <a:buClr>
                          <a:schemeClr val="dk1"/>
                        </a:buClr>
                        <a:buSzPts val="1100"/>
                        <a:buFont typeface="Arial"/>
                        <a:buNone/>
                      </a:pPr>
                      <a:r>
                        <a:rPr lang="en" sz="1750">
                          <a:solidFill>
                            <a:schemeClr val="dk1"/>
                          </a:solidFill>
                        </a:rPr>
                        <a:t>Hydroxyzine (Vistaril)</a:t>
                      </a:r>
                      <a:endParaRPr sz="1750">
                        <a:solidFill>
                          <a:schemeClr val="dk1"/>
                        </a:solidFill>
                      </a:endParaRPr>
                    </a:p>
                    <a:p>
                      <a:pPr indent="0" lvl="0" marL="0" marR="0" rtl="0" algn="l">
                        <a:lnSpc>
                          <a:spcPct val="90000"/>
                        </a:lnSpc>
                        <a:spcBef>
                          <a:spcPts val="0"/>
                        </a:spcBef>
                        <a:spcAft>
                          <a:spcPts val="0"/>
                        </a:spcAft>
                        <a:buClr>
                          <a:srgbClr val="000000"/>
                        </a:buClr>
                        <a:buSzPts val="800"/>
                        <a:buFont typeface="Arial"/>
                        <a:buNone/>
                      </a:pPr>
                      <a:r>
                        <a:t/>
                      </a:r>
                      <a:endParaRPr sz="1750"/>
                    </a:p>
                    <a:p>
                      <a:pPr indent="0" lvl="0" marL="0" rtl="0" algn="l">
                        <a:lnSpc>
                          <a:spcPct val="90000"/>
                        </a:lnSpc>
                        <a:spcBef>
                          <a:spcPts val="0"/>
                        </a:spcBef>
                        <a:spcAft>
                          <a:spcPts val="0"/>
                        </a:spcAft>
                        <a:buClr>
                          <a:schemeClr val="dk1"/>
                        </a:buClr>
                        <a:buSzPts val="800"/>
                        <a:buFont typeface="Arial"/>
                        <a:buNone/>
                      </a:pPr>
                      <a:r>
                        <a:rPr lang="en" sz="1750">
                          <a:solidFill>
                            <a:schemeClr val="dk1"/>
                          </a:solidFill>
                        </a:rPr>
                        <a:t>Carbamazepine (Tegretol)</a:t>
                      </a:r>
                      <a:endParaRPr sz="17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750"/>
                        <a:t>Haloperidol (Haldol)</a:t>
                      </a:r>
                      <a:endParaRPr sz="1750"/>
                    </a:p>
                    <a:p>
                      <a:pPr indent="0" lvl="0" marL="0" marR="0" rtl="0" algn="l">
                        <a:lnSpc>
                          <a:spcPct val="90000"/>
                        </a:lnSpc>
                        <a:spcBef>
                          <a:spcPts val="0"/>
                        </a:spcBef>
                        <a:spcAft>
                          <a:spcPts val="0"/>
                        </a:spcAft>
                        <a:buClr>
                          <a:srgbClr val="000000"/>
                        </a:buClr>
                        <a:buSzPts val="1100"/>
                        <a:buFont typeface="Arial"/>
                        <a:buNone/>
                      </a:pPr>
                      <a:r>
                        <a:t/>
                      </a:r>
                      <a:endParaRPr sz="1750"/>
                    </a:p>
                    <a:p>
                      <a:pPr indent="0" lvl="0" marL="0" marR="0" rtl="0" algn="l">
                        <a:lnSpc>
                          <a:spcPct val="90000"/>
                        </a:lnSpc>
                        <a:spcBef>
                          <a:spcPts val="0"/>
                        </a:spcBef>
                        <a:spcAft>
                          <a:spcPts val="0"/>
                        </a:spcAft>
                        <a:buClr>
                          <a:srgbClr val="000000"/>
                        </a:buClr>
                        <a:buSzPts val="1100"/>
                        <a:buFont typeface="Arial"/>
                        <a:buNone/>
                      </a:pPr>
                      <a:r>
                        <a:rPr lang="en" sz="1750" u="sng"/>
                        <a:t>Quetiapine</a:t>
                      </a:r>
                      <a:r>
                        <a:rPr lang="en" sz="1750"/>
                        <a:t> (Seroquel)</a:t>
                      </a:r>
                      <a:endParaRPr sz="1750"/>
                    </a:p>
                    <a:p>
                      <a:pPr indent="0" lvl="0" marL="0" marR="0" rtl="0" algn="l">
                        <a:lnSpc>
                          <a:spcPct val="90000"/>
                        </a:lnSpc>
                        <a:spcBef>
                          <a:spcPts val="0"/>
                        </a:spcBef>
                        <a:spcAft>
                          <a:spcPts val="0"/>
                        </a:spcAft>
                        <a:buClr>
                          <a:srgbClr val="000000"/>
                        </a:buClr>
                        <a:buSzPts val="1100"/>
                        <a:buFont typeface="Arial"/>
                        <a:buNone/>
                      </a:pPr>
                      <a:r>
                        <a:t/>
                      </a:r>
                      <a:endParaRPr sz="1750"/>
                    </a:p>
                    <a:p>
                      <a:pPr indent="0" lvl="0" marL="0" rtl="0" algn="l">
                        <a:lnSpc>
                          <a:spcPct val="90000"/>
                        </a:lnSpc>
                        <a:spcBef>
                          <a:spcPts val="0"/>
                        </a:spcBef>
                        <a:spcAft>
                          <a:spcPts val="0"/>
                        </a:spcAft>
                        <a:buClr>
                          <a:schemeClr val="dk1"/>
                        </a:buClr>
                        <a:buSzPts val="800"/>
                        <a:buFont typeface="Arial"/>
                        <a:buNone/>
                      </a:pPr>
                      <a:r>
                        <a:t/>
                      </a:r>
                      <a:endParaRPr sz="1750"/>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750"/>
                        <a:t>Most SSRIs</a:t>
                      </a:r>
                      <a:endParaRPr sz="1750"/>
                    </a:p>
                    <a:p>
                      <a:pPr indent="0" lvl="0" marL="0" marR="0" rtl="0" algn="l">
                        <a:lnSpc>
                          <a:spcPct val="90000"/>
                        </a:lnSpc>
                        <a:spcBef>
                          <a:spcPts val="0"/>
                        </a:spcBef>
                        <a:spcAft>
                          <a:spcPts val="0"/>
                        </a:spcAft>
                        <a:buClr>
                          <a:srgbClr val="000000"/>
                        </a:buClr>
                        <a:buSzPts val="800"/>
                        <a:buFont typeface="Arial"/>
                        <a:buNone/>
                      </a:pPr>
                      <a:r>
                        <a:t/>
                      </a:r>
                      <a:endParaRPr sz="1750"/>
                    </a:p>
                    <a:p>
                      <a:pPr indent="0" lvl="0" marL="0" marR="0" rtl="0" algn="l">
                        <a:lnSpc>
                          <a:spcPct val="90000"/>
                        </a:lnSpc>
                        <a:spcBef>
                          <a:spcPts val="0"/>
                        </a:spcBef>
                        <a:spcAft>
                          <a:spcPts val="0"/>
                        </a:spcAft>
                        <a:buClr>
                          <a:srgbClr val="000000"/>
                        </a:buClr>
                        <a:buSzPts val="800"/>
                        <a:buFont typeface="Arial"/>
                        <a:buNone/>
                      </a:pPr>
                      <a:r>
                        <a:rPr lang="en" sz="1750"/>
                        <a:t>SNRIs</a:t>
                      </a:r>
                      <a:endParaRPr sz="1750"/>
                    </a:p>
                    <a:p>
                      <a:pPr indent="0" lvl="0" marL="0" marR="0" rtl="0" algn="l">
                        <a:lnSpc>
                          <a:spcPct val="90000"/>
                        </a:lnSpc>
                        <a:spcBef>
                          <a:spcPts val="0"/>
                        </a:spcBef>
                        <a:spcAft>
                          <a:spcPts val="0"/>
                        </a:spcAft>
                        <a:buClr>
                          <a:srgbClr val="000000"/>
                        </a:buClr>
                        <a:buSzPts val="800"/>
                        <a:buFont typeface="Arial"/>
                        <a:buNone/>
                      </a:pPr>
                      <a:r>
                        <a:t/>
                      </a:r>
                      <a:endParaRPr sz="1750"/>
                    </a:p>
                    <a:p>
                      <a:pPr indent="0" lvl="0" marL="0" marR="0" rtl="0" algn="l">
                        <a:lnSpc>
                          <a:spcPct val="90000"/>
                        </a:lnSpc>
                        <a:spcBef>
                          <a:spcPts val="0"/>
                        </a:spcBef>
                        <a:spcAft>
                          <a:spcPts val="0"/>
                        </a:spcAft>
                        <a:buClr>
                          <a:srgbClr val="000000"/>
                        </a:buClr>
                        <a:buSzPts val="800"/>
                        <a:buFont typeface="Arial"/>
                        <a:buNone/>
                      </a:pPr>
                      <a:r>
                        <a:rPr lang="en" sz="1750"/>
                        <a:t>Newer antidepressants </a:t>
                      </a:r>
                      <a:endParaRPr sz="1750"/>
                    </a:p>
                    <a:p>
                      <a:pPr indent="0" lvl="0" marL="0" marR="0" rtl="0" algn="l">
                        <a:lnSpc>
                          <a:spcPct val="90000"/>
                        </a:lnSpc>
                        <a:spcBef>
                          <a:spcPts val="0"/>
                        </a:spcBef>
                        <a:spcAft>
                          <a:spcPts val="0"/>
                        </a:spcAft>
                        <a:buClr>
                          <a:srgbClr val="000000"/>
                        </a:buClr>
                        <a:buSzPts val="800"/>
                        <a:buFont typeface="Arial"/>
                        <a:buNone/>
                      </a:pPr>
                      <a:r>
                        <a:t/>
                      </a:r>
                      <a:endParaRPr sz="1750"/>
                    </a:p>
                    <a:p>
                      <a:pPr indent="0" lvl="0" marL="0" marR="0" rtl="0" algn="l">
                        <a:lnSpc>
                          <a:spcPct val="90000"/>
                        </a:lnSpc>
                        <a:spcBef>
                          <a:spcPts val="0"/>
                        </a:spcBef>
                        <a:spcAft>
                          <a:spcPts val="0"/>
                        </a:spcAft>
                        <a:buClr>
                          <a:srgbClr val="000000"/>
                        </a:buClr>
                        <a:buSzPts val="800"/>
                        <a:buFont typeface="Arial"/>
                        <a:buNone/>
                      </a:pPr>
                      <a:r>
                        <a:rPr lang="en" sz="1750"/>
                        <a:t>Bupropion (Wellbutrin) </a:t>
                      </a:r>
                      <a:endParaRPr sz="1750"/>
                    </a:p>
                    <a:p>
                      <a:pPr indent="0" lvl="0" marL="0" marR="0" rtl="0" algn="l">
                        <a:lnSpc>
                          <a:spcPct val="90000"/>
                        </a:lnSpc>
                        <a:spcBef>
                          <a:spcPts val="0"/>
                        </a:spcBef>
                        <a:spcAft>
                          <a:spcPts val="0"/>
                        </a:spcAft>
                        <a:buClr>
                          <a:srgbClr val="000000"/>
                        </a:buClr>
                        <a:buSzPts val="800"/>
                        <a:buFont typeface="Arial"/>
                        <a:buNone/>
                      </a:pPr>
                      <a:r>
                        <a:t/>
                      </a:r>
                      <a:endParaRPr sz="1750"/>
                    </a:p>
                    <a:p>
                      <a:pPr indent="0" lvl="0" marL="0" marR="0" rtl="0" algn="l">
                        <a:lnSpc>
                          <a:spcPct val="90000"/>
                        </a:lnSpc>
                        <a:spcBef>
                          <a:spcPts val="0"/>
                        </a:spcBef>
                        <a:spcAft>
                          <a:spcPts val="0"/>
                        </a:spcAft>
                        <a:buClr>
                          <a:srgbClr val="000000"/>
                        </a:buClr>
                        <a:buSzPts val="800"/>
                        <a:buFont typeface="Arial"/>
                        <a:buNone/>
                      </a:pPr>
                      <a:r>
                        <a:rPr lang="en" sz="1750"/>
                        <a:t>Most SGAs</a:t>
                      </a:r>
                      <a:endParaRPr sz="1750"/>
                    </a:p>
                    <a:p>
                      <a:pPr indent="0" lvl="0" marL="0" marR="0" rtl="0" algn="l">
                        <a:lnSpc>
                          <a:spcPct val="90000"/>
                        </a:lnSpc>
                        <a:spcBef>
                          <a:spcPts val="0"/>
                        </a:spcBef>
                        <a:spcAft>
                          <a:spcPts val="0"/>
                        </a:spcAft>
                        <a:buClr>
                          <a:srgbClr val="000000"/>
                        </a:buClr>
                        <a:buSzPts val="800"/>
                        <a:buFont typeface="Arial"/>
                        <a:buNone/>
                      </a:pPr>
                      <a:r>
                        <a:t/>
                      </a:r>
                      <a:endParaRPr sz="1750"/>
                    </a:p>
                    <a:p>
                      <a:pPr indent="0" lvl="0" marL="0" rtl="0" algn="l">
                        <a:lnSpc>
                          <a:spcPct val="90000"/>
                        </a:lnSpc>
                        <a:spcBef>
                          <a:spcPts val="0"/>
                        </a:spcBef>
                        <a:spcAft>
                          <a:spcPts val="0"/>
                        </a:spcAft>
                        <a:buClr>
                          <a:schemeClr val="dk1"/>
                        </a:buClr>
                        <a:buSzPts val="800"/>
                        <a:buFont typeface="Arial"/>
                        <a:buNone/>
                      </a:pPr>
                      <a:r>
                        <a:rPr lang="en" sz="1750">
                          <a:solidFill>
                            <a:schemeClr val="dk1"/>
                          </a:solidFill>
                        </a:rPr>
                        <a:t>Most benzos</a:t>
                      </a:r>
                      <a:endParaRPr sz="1750">
                        <a:solidFill>
                          <a:schemeClr val="dk1"/>
                        </a:solidFill>
                      </a:endParaRPr>
                    </a:p>
                    <a:p>
                      <a:pPr indent="0" lvl="0" marL="0" rtl="0" algn="l">
                        <a:lnSpc>
                          <a:spcPct val="90000"/>
                        </a:lnSpc>
                        <a:spcBef>
                          <a:spcPts val="0"/>
                        </a:spcBef>
                        <a:spcAft>
                          <a:spcPts val="0"/>
                        </a:spcAft>
                        <a:buClr>
                          <a:schemeClr val="dk1"/>
                        </a:buClr>
                        <a:buSzPts val="800"/>
                        <a:buFont typeface="Arial"/>
                        <a:buNone/>
                      </a:pPr>
                      <a:r>
                        <a:t/>
                      </a:r>
                      <a:endParaRPr sz="1750">
                        <a:solidFill>
                          <a:schemeClr val="dk1"/>
                        </a:solidFill>
                      </a:endParaRPr>
                    </a:p>
                    <a:p>
                      <a:pPr indent="0" lvl="0" marL="0" rtl="0" algn="l">
                        <a:lnSpc>
                          <a:spcPct val="90000"/>
                        </a:lnSpc>
                        <a:spcBef>
                          <a:spcPts val="0"/>
                        </a:spcBef>
                        <a:spcAft>
                          <a:spcPts val="0"/>
                        </a:spcAft>
                        <a:buClr>
                          <a:schemeClr val="dk1"/>
                        </a:buClr>
                        <a:buSzPts val="800"/>
                        <a:buFont typeface="Arial"/>
                        <a:buNone/>
                      </a:pPr>
                      <a:r>
                        <a:rPr lang="en" sz="1750">
                          <a:solidFill>
                            <a:schemeClr val="dk1"/>
                          </a:solidFill>
                        </a:rPr>
                        <a:t>Most anticonvulsants </a:t>
                      </a:r>
                      <a:endParaRPr sz="1750">
                        <a:solidFill>
                          <a:schemeClr val="dk1"/>
                        </a:solidFill>
                      </a:endParaRPr>
                    </a:p>
                  </a:txBody>
                  <a:tcPr marT="45725" marB="45725" marR="45725" marL="45725"/>
                </a:tc>
              </a:tr>
            </a:tbl>
          </a:graphicData>
        </a:graphic>
      </p:graphicFrame>
      <p:sp>
        <p:nvSpPr>
          <p:cNvPr id="4368" name="Google Shape;4368;p268"/>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2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2" name="Shape 4372"/>
        <p:cNvGrpSpPr/>
        <p:nvPr/>
      </p:nvGrpSpPr>
      <p:grpSpPr>
        <a:xfrm>
          <a:off x="0" y="0"/>
          <a:ext cx="0" cy="0"/>
          <a:chOff x="0" y="0"/>
          <a:chExt cx="0" cy="0"/>
        </a:xfrm>
      </p:grpSpPr>
      <p:pic>
        <p:nvPicPr>
          <p:cNvPr id="4373" name="Google Shape;4373;p269"/>
          <p:cNvPicPr preferRelativeResize="0"/>
          <p:nvPr/>
        </p:nvPicPr>
        <p:blipFill rotWithShape="1">
          <a:blip r:embed="rId3">
            <a:alphaModFix/>
          </a:blip>
          <a:srcRect b="23681" l="0" r="0" t="0"/>
          <a:stretch/>
        </p:blipFill>
        <p:spPr>
          <a:xfrm>
            <a:off x="334575" y="371000"/>
            <a:ext cx="5112550" cy="2244450"/>
          </a:xfrm>
          <a:prstGeom prst="rect">
            <a:avLst/>
          </a:prstGeom>
          <a:noFill/>
          <a:ln>
            <a:noFill/>
          </a:ln>
          <a:effectLst>
            <a:outerShdw blurRad="57150" rotWithShape="0" algn="bl" dir="5400000" dist="19050">
              <a:srgbClr val="000000">
                <a:alpha val="50000"/>
              </a:srgbClr>
            </a:outerShdw>
          </a:effectLst>
        </p:spPr>
      </p:pic>
      <p:pic>
        <p:nvPicPr>
          <p:cNvPr id="4374" name="Google Shape;4374;p269"/>
          <p:cNvPicPr preferRelativeResize="0"/>
          <p:nvPr/>
        </p:nvPicPr>
        <p:blipFill rotWithShape="1">
          <a:blip r:embed="rId4">
            <a:alphaModFix/>
          </a:blip>
          <a:srcRect b="0" l="55027" r="0" t="0"/>
          <a:stretch/>
        </p:blipFill>
        <p:spPr>
          <a:xfrm>
            <a:off x="5799324" y="371000"/>
            <a:ext cx="2947126" cy="3684925"/>
          </a:xfrm>
          <a:prstGeom prst="rect">
            <a:avLst/>
          </a:prstGeom>
          <a:noFill/>
          <a:ln>
            <a:noFill/>
          </a:ln>
        </p:spPr>
      </p:pic>
      <p:sp>
        <p:nvSpPr>
          <p:cNvPr id="4375" name="Google Shape;4375;p269"/>
          <p:cNvSpPr txBox="1"/>
          <p:nvPr/>
        </p:nvSpPr>
        <p:spPr>
          <a:xfrm>
            <a:off x="458125" y="2916800"/>
            <a:ext cx="49404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Hey ChatGPT, what are some drugs we may be able to repurpose for treatment / prevention of Alzheimer’s disease? </a:t>
            </a:r>
            <a:endParaRPr sz="1800">
              <a:solidFill>
                <a:schemeClr val="dk1"/>
              </a:solidFill>
            </a:endParaRPr>
          </a:p>
          <a:p>
            <a:pPr indent="0" lvl="0" marL="0" rtl="0" algn="l">
              <a:spcBef>
                <a:spcPts val="0"/>
              </a:spcBef>
              <a:spcAft>
                <a:spcPts val="0"/>
              </a:spcAft>
              <a:buNone/>
            </a:pPr>
            <a:r>
              <a:t/>
            </a:r>
            <a:endParaRPr/>
          </a:p>
        </p:txBody>
      </p:sp>
    </p:spTree>
  </p:cSld>
  <p:clrMapOvr>
    <a:masterClrMapping/>
  </p:clrMapOvr>
</p:sld>
</file>

<file path=ppt/slides/slide2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9" name="Shape 4379"/>
        <p:cNvGrpSpPr/>
        <p:nvPr/>
      </p:nvGrpSpPr>
      <p:grpSpPr>
        <a:xfrm>
          <a:off x="0" y="0"/>
          <a:ext cx="0" cy="0"/>
          <a:chOff x="0" y="0"/>
          <a:chExt cx="0" cy="0"/>
        </a:xfrm>
      </p:grpSpPr>
      <p:pic>
        <p:nvPicPr>
          <p:cNvPr id="4380" name="Google Shape;4380;p270"/>
          <p:cNvPicPr preferRelativeResize="0"/>
          <p:nvPr/>
        </p:nvPicPr>
        <p:blipFill>
          <a:blip r:embed="rId3">
            <a:alphaModFix/>
          </a:blip>
          <a:stretch>
            <a:fillRect/>
          </a:stretch>
        </p:blipFill>
        <p:spPr>
          <a:xfrm>
            <a:off x="1016900" y="1233775"/>
            <a:ext cx="6981674" cy="2777650"/>
          </a:xfrm>
          <a:prstGeom prst="rect">
            <a:avLst/>
          </a:prstGeom>
          <a:noFill/>
          <a:ln>
            <a:noFill/>
          </a:ln>
        </p:spPr>
      </p:pic>
    </p:spTree>
  </p:cSld>
  <p:clrMapOvr>
    <a:masterClrMapping/>
  </p:clrMapOvr>
</p:sld>
</file>

<file path=ppt/slides/slide2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4" name="Shape 4384"/>
        <p:cNvGrpSpPr/>
        <p:nvPr/>
      </p:nvGrpSpPr>
      <p:grpSpPr>
        <a:xfrm>
          <a:off x="0" y="0"/>
          <a:ext cx="0" cy="0"/>
          <a:chOff x="0" y="0"/>
          <a:chExt cx="0" cy="0"/>
        </a:xfrm>
      </p:grpSpPr>
      <p:cxnSp>
        <p:nvCxnSpPr>
          <p:cNvPr id="4385" name="Google Shape;4385;p271"/>
          <p:cNvCxnSpPr/>
          <p:nvPr/>
        </p:nvCxnSpPr>
        <p:spPr>
          <a:xfrm>
            <a:off x="4609100" y="392900"/>
            <a:ext cx="0" cy="3163800"/>
          </a:xfrm>
          <a:prstGeom prst="straightConnector1">
            <a:avLst/>
          </a:prstGeom>
          <a:noFill/>
          <a:ln cap="flat" cmpd="sng" w="28575">
            <a:solidFill>
              <a:srgbClr val="FFFF00"/>
            </a:solidFill>
            <a:prstDash val="solid"/>
            <a:round/>
            <a:headEnd len="med" w="med" type="none"/>
            <a:tailEnd len="med" w="med" type="none"/>
          </a:ln>
        </p:spPr>
      </p:cxnSp>
      <p:sp>
        <p:nvSpPr>
          <p:cNvPr id="4386" name="Google Shape;4386;p271"/>
          <p:cNvSpPr txBox="1"/>
          <p:nvPr/>
        </p:nvSpPr>
        <p:spPr>
          <a:xfrm>
            <a:off x="956075" y="573800"/>
            <a:ext cx="1873800" cy="822000"/>
          </a:xfrm>
          <a:prstGeom prst="rect">
            <a:avLst/>
          </a:prstGeom>
          <a:noFill/>
          <a:ln>
            <a:noFill/>
          </a:ln>
        </p:spPr>
        <p:txBody>
          <a:bodyPr anchorCtr="0" anchor="t" bIns="91425" lIns="91425" spcFirstLastPara="1" rIns="91425" wrap="square" tIns="91425">
            <a:spAutoFit/>
          </a:bodyPr>
          <a:lstStyle/>
          <a:p>
            <a:pPr indent="0" lvl="0" marL="0" rtl="0" algn="l">
              <a:lnSpc>
                <a:spcPct val="130000"/>
              </a:lnSpc>
              <a:spcBef>
                <a:spcPts val="0"/>
              </a:spcBef>
              <a:spcAft>
                <a:spcPts val="0"/>
              </a:spcAft>
              <a:buNone/>
            </a:pPr>
            <a:r>
              <a:rPr lang="en" sz="1800">
                <a:solidFill>
                  <a:schemeClr val="dk1"/>
                </a:solidFill>
                <a:highlight>
                  <a:srgbClr val="D9D9D9"/>
                </a:highlight>
              </a:rPr>
              <a:t>Metformin</a:t>
            </a:r>
            <a:endParaRPr sz="1800">
              <a:solidFill>
                <a:schemeClr val="dk1"/>
              </a:solidFill>
              <a:highlight>
                <a:srgbClr val="D9D9D9"/>
              </a:highlight>
            </a:endParaRPr>
          </a:p>
          <a:p>
            <a:pPr indent="0" lvl="0" marL="0" rtl="0" algn="l">
              <a:lnSpc>
                <a:spcPct val="130000"/>
              </a:lnSpc>
              <a:spcBef>
                <a:spcPts val="0"/>
              </a:spcBef>
              <a:spcAft>
                <a:spcPts val="0"/>
              </a:spcAft>
              <a:buNone/>
            </a:pPr>
            <a:r>
              <a:t/>
            </a:r>
            <a:endParaRPr sz="1800">
              <a:solidFill>
                <a:schemeClr val="dk1"/>
              </a:solidFill>
            </a:endParaRPr>
          </a:p>
        </p:txBody>
      </p:sp>
      <p:pic>
        <p:nvPicPr>
          <p:cNvPr id="4387" name="Google Shape;4387;p271"/>
          <p:cNvPicPr preferRelativeResize="0"/>
          <p:nvPr/>
        </p:nvPicPr>
        <p:blipFill rotWithShape="1">
          <a:blip r:embed="rId3">
            <a:alphaModFix/>
          </a:blip>
          <a:srcRect b="25256" l="0" r="0" t="0"/>
          <a:stretch/>
        </p:blipFill>
        <p:spPr>
          <a:xfrm>
            <a:off x="2315275" y="262725"/>
            <a:ext cx="6012449" cy="3616701"/>
          </a:xfrm>
          <a:prstGeom prst="rect">
            <a:avLst/>
          </a:prstGeom>
          <a:noFill/>
          <a:ln>
            <a:noFill/>
          </a:ln>
        </p:spPr>
      </p:pic>
      <p:cxnSp>
        <p:nvCxnSpPr>
          <p:cNvPr id="4388" name="Google Shape;4388;p271"/>
          <p:cNvCxnSpPr/>
          <p:nvPr/>
        </p:nvCxnSpPr>
        <p:spPr>
          <a:xfrm>
            <a:off x="4609100" y="392900"/>
            <a:ext cx="0" cy="3163800"/>
          </a:xfrm>
          <a:prstGeom prst="straightConnector1">
            <a:avLst/>
          </a:prstGeom>
          <a:noFill/>
          <a:ln cap="flat" cmpd="sng" w="28575">
            <a:solidFill>
              <a:srgbClr val="FFFF00"/>
            </a:solidFill>
            <a:prstDash val="solid"/>
            <a:round/>
            <a:headEnd len="med" w="med" type="none"/>
            <a:tailEnd len="med" w="med" type="non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id="292" name="Google Shape;292;p38"/>
          <p:cNvPicPr preferRelativeResize="0"/>
          <p:nvPr/>
        </p:nvPicPr>
        <p:blipFill>
          <a:blip r:embed="rId3">
            <a:alphaModFix/>
          </a:blip>
          <a:stretch>
            <a:fillRect/>
          </a:stretch>
        </p:blipFill>
        <p:spPr>
          <a:xfrm>
            <a:off x="593500" y="313725"/>
            <a:ext cx="8148374" cy="2950400"/>
          </a:xfrm>
          <a:prstGeom prst="rect">
            <a:avLst/>
          </a:prstGeom>
          <a:noFill/>
          <a:ln>
            <a:noFill/>
          </a:ln>
        </p:spPr>
      </p:pic>
      <p:sp>
        <p:nvSpPr>
          <p:cNvPr id="293" name="Google Shape;293;p38"/>
          <p:cNvSpPr/>
          <p:nvPr/>
        </p:nvSpPr>
        <p:spPr>
          <a:xfrm flipH="1" rot="10800000">
            <a:off x="2478900" y="833600"/>
            <a:ext cx="863100" cy="3180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4" name="Google Shape;294;p38"/>
          <p:cNvSpPr/>
          <p:nvPr/>
        </p:nvSpPr>
        <p:spPr>
          <a:xfrm flipH="1" rot="10800000">
            <a:off x="2478900" y="2250675"/>
            <a:ext cx="813600" cy="3180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5" name="Google Shape;295;p38"/>
          <p:cNvSpPr txBox="1"/>
          <p:nvPr/>
        </p:nvSpPr>
        <p:spPr>
          <a:xfrm>
            <a:off x="655375" y="3264125"/>
            <a:ext cx="7568700" cy="1616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9900FF"/>
                </a:solidFill>
              </a:rPr>
              <a:t>There are no objective </a:t>
            </a:r>
            <a:r>
              <a:rPr b="1" lang="en" sz="1500">
                <a:solidFill>
                  <a:srgbClr val="9900FF"/>
                </a:solidFill>
              </a:rPr>
              <a:t>biomedical </a:t>
            </a:r>
            <a:r>
              <a:rPr b="1" lang="en" sz="1500">
                <a:solidFill>
                  <a:srgbClr val="9900FF"/>
                </a:solidFill>
              </a:rPr>
              <a:t>tests to diagnose any mental illness. </a:t>
            </a:r>
            <a:endParaRPr b="1" sz="1500">
              <a:solidFill>
                <a:srgbClr val="9900FF"/>
              </a:solidFill>
            </a:endParaRPr>
          </a:p>
          <a:p>
            <a:pPr indent="0" lvl="0" marL="0" rtl="0" algn="l">
              <a:spcBef>
                <a:spcPts val="0"/>
              </a:spcBef>
              <a:spcAft>
                <a:spcPts val="0"/>
              </a:spcAft>
              <a:buNone/>
            </a:pPr>
            <a:r>
              <a:t/>
            </a:r>
            <a:endParaRPr b="1" sz="600">
              <a:solidFill>
                <a:srgbClr val="9900FF"/>
              </a:solidFill>
            </a:endParaRPr>
          </a:p>
          <a:p>
            <a:pPr indent="0" lvl="0" marL="0" rtl="0" algn="l">
              <a:spcBef>
                <a:spcPts val="0"/>
              </a:spcBef>
              <a:spcAft>
                <a:spcPts val="0"/>
              </a:spcAft>
              <a:buNone/>
            </a:pPr>
            <a:r>
              <a:rPr b="1" lang="en" sz="1500">
                <a:solidFill>
                  <a:srgbClr val="9900FF"/>
                </a:solidFill>
              </a:rPr>
              <a:t>DSM defines symptom clusters, not medical diagnoses. </a:t>
            </a:r>
            <a:endParaRPr b="1" sz="1500">
              <a:solidFill>
                <a:srgbClr val="9900FF"/>
              </a:solidFill>
            </a:endParaRPr>
          </a:p>
          <a:p>
            <a:pPr indent="0" lvl="0" marL="0" rtl="0" algn="l">
              <a:spcBef>
                <a:spcPts val="0"/>
              </a:spcBef>
              <a:spcAft>
                <a:spcPts val="0"/>
              </a:spcAft>
              <a:buNone/>
            </a:pPr>
            <a:r>
              <a:t/>
            </a:r>
            <a:endParaRPr b="1" sz="600">
              <a:solidFill>
                <a:srgbClr val="9900FF"/>
              </a:solidFill>
            </a:endParaRPr>
          </a:p>
          <a:p>
            <a:pPr indent="0" lvl="0" marL="0" rtl="0" algn="l">
              <a:spcBef>
                <a:spcPts val="0"/>
              </a:spcBef>
              <a:spcAft>
                <a:spcPts val="0"/>
              </a:spcAft>
              <a:buNone/>
            </a:pPr>
            <a:r>
              <a:rPr b="1" lang="en" sz="1500">
                <a:solidFill>
                  <a:srgbClr val="9900FF"/>
                </a:solidFill>
              </a:rPr>
              <a:t>Neurocognitive disorder is a symptom cluster.</a:t>
            </a:r>
            <a:endParaRPr b="1" sz="1500">
              <a:solidFill>
                <a:srgbClr val="9900FF"/>
              </a:solidFill>
            </a:endParaRPr>
          </a:p>
          <a:p>
            <a:pPr indent="0" lvl="0" marL="0" rtl="0" algn="l">
              <a:spcBef>
                <a:spcPts val="0"/>
              </a:spcBef>
              <a:spcAft>
                <a:spcPts val="0"/>
              </a:spcAft>
              <a:buNone/>
            </a:pPr>
            <a:r>
              <a:t/>
            </a:r>
            <a:endParaRPr b="1" sz="600">
              <a:solidFill>
                <a:srgbClr val="9900FF"/>
              </a:solidFill>
            </a:endParaRPr>
          </a:p>
          <a:p>
            <a:pPr indent="0" lvl="0" marL="0" rtl="0" algn="l">
              <a:spcBef>
                <a:spcPts val="0"/>
              </a:spcBef>
              <a:spcAft>
                <a:spcPts val="0"/>
              </a:spcAft>
              <a:buNone/>
            </a:pPr>
            <a:r>
              <a:t/>
            </a:r>
            <a:endParaRPr b="1" sz="1500">
              <a:solidFill>
                <a:srgbClr val="9900FF"/>
              </a:solidFill>
            </a:endParaRPr>
          </a:p>
          <a:p>
            <a:pPr indent="0" lvl="0" marL="0" rtl="0" algn="l">
              <a:spcBef>
                <a:spcPts val="0"/>
              </a:spcBef>
              <a:spcAft>
                <a:spcPts val="0"/>
              </a:spcAft>
              <a:buNone/>
            </a:pPr>
            <a:r>
              <a:t/>
            </a:r>
            <a:endParaRPr b="1" sz="1500">
              <a:solidFill>
                <a:srgbClr val="9900FF"/>
              </a:solidFill>
            </a:endParaRPr>
          </a:p>
        </p:txBody>
      </p:sp>
      <p:cxnSp>
        <p:nvCxnSpPr>
          <p:cNvPr id="296" name="Google Shape;296;p38"/>
          <p:cNvCxnSpPr/>
          <p:nvPr/>
        </p:nvCxnSpPr>
        <p:spPr>
          <a:xfrm>
            <a:off x="4990055" y="735825"/>
            <a:ext cx="972900" cy="0"/>
          </a:xfrm>
          <a:prstGeom prst="straightConnector1">
            <a:avLst/>
          </a:prstGeom>
          <a:noFill/>
          <a:ln cap="flat" cmpd="sng" w="38100">
            <a:solidFill>
              <a:srgbClr val="9900FF"/>
            </a:solidFill>
            <a:prstDash val="solid"/>
            <a:round/>
            <a:headEnd len="med" w="med" type="none"/>
            <a:tailEnd len="med" w="med" type="none"/>
          </a:ln>
        </p:spPr>
      </p:cxnSp>
      <p:sp>
        <p:nvSpPr>
          <p:cNvPr id="297" name="Google Shape;297;p38"/>
          <p:cNvSpPr/>
          <p:nvPr/>
        </p:nvSpPr>
        <p:spPr>
          <a:xfrm flipH="1" rot="10800000">
            <a:off x="5312025" y="2875300"/>
            <a:ext cx="688800" cy="3180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2" name="Shape 4392"/>
        <p:cNvGrpSpPr/>
        <p:nvPr/>
      </p:nvGrpSpPr>
      <p:grpSpPr>
        <a:xfrm>
          <a:off x="0" y="0"/>
          <a:ext cx="0" cy="0"/>
          <a:chOff x="0" y="0"/>
          <a:chExt cx="0" cy="0"/>
        </a:xfrm>
      </p:grpSpPr>
      <p:cxnSp>
        <p:nvCxnSpPr>
          <p:cNvPr id="4393" name="Google Shape;4393;p272"/>
          <p:cNvCxnSpPr/>
          <p:nvPr/>
        </p:nvCxnSpPr>
        <p:spPr>
          <a:xfrm>
            <a:off x="4609100" y="392900"/>
            <a:ext cx="0" cy="3163800"/>
          </a:xfrm>
          <a:prstGeom prst="straightConnector1">
            <a:avLst/>
          </a:prstGeom>
          <a:noFill/>
          <a:ln cap="flat" cmpd="sng" w="28575">
            <a:solidFill>
              <a:srgbClr val="FFFF00"/>
            </a:solidFill>
            <a:prstDash val="solid"/>
            <a:round/>
            <a:headEnd len="med" w="med" type="none"/>
            <a:tailEnd len="med" w="med" type="none"/>
          </a:ln>
        </p:spPr>
      </p:cxnSp>
      <p:sp>
        <p:nvSpPr>
          <p:cNvPr id="4394" name="Google Shape;4394;p272"/>
          <p:cNvSpPr txBox="1"/>
          <p:nvPr/>
        </p:nvSpPr>
        <p:spPr>
          <a:xfrm>
            <a:off x="956075" y="573800"/>
            <a:ext cx="1873800" cy="1182000"/>
          </a:xfrm>
          <a:prstGeom prst="rect">
            <a:avLst/>
          </a:prstGeom>
          <a:noFill/>
          <a:ln>
            <a:noFill/>
          </a:ln>
        </p:spPr>
        <p:txBody>
          <a:bodyPr anchorCtr="0" anchor="t" bIns="91425" lIns="91425" spcFirstLastPara="1" rIns="91425" wrap="square" tIns="91425">
            <a:spAutoFit/>
          </a:bodyPr>
          <a:lstStyle/>
          <a:p>
            <a:pPr indent="0" lvl="0" marL="0" rtl="0" algn="l">
              <a:lnSpc>
                <a:spcPct val="130000"/>
              </a:lnSpc>
              <a:spcBef>
                <a:spcPts val="0"/>
              </a:spcBef>
              <a:spcAft>
                <a:spcPts val="0"/>
              </a:spcAft>
              <a:buNone/>
            </a:pPr>
            <a:r>
              <a:rPr lang="en" sz="1800">
                <a:solidFill>
                  <a:schemeClr val="dk1"/>
                </a:solidFill>
                <a:highlight>
                  <a:srgbClr val="D9D9D9"/>
                </a:highlight>
              </a:rPr>
              <a:t>Metformin</a:t>
            </a:r>
            <a:endParaRPr sz="1800">
              <a:solidFill>
                <a:schemeClr val="dk1"/>
              </a:solidFill>
              <a:highlight>
                <a:srgbClr val="D9D9D9"/>
              </a:highlight>
            </a:endParaRPr>
          </a:p>
          <a:p>
            <a:pPr indent="0" lvl="0" marL="0" rtl="0" algn="l">
              <a:lnSpc>
                <a:spcPct val="130000"/>
              </a:lnSpc>
              <a:spcBef>
                <a:spcPts val="0"/>
              </a:spcBef>
              <a:spcAft>
                <a:spcPts val="0"/>
              </a:spcAft>
              <a:buNone/>
            </a:pPr>
            <a:r>
              <a:rPr lang="en" sz="1800">
                <a:solidFill>
                  <a:schemeClr val="dk1"/>
                </a:solidFill>
              </a:rPr>
              <a:t>Losartan</a:t>
            </a:r>
            <a:endParaRPr sz="1800">
              <a:solidFill>
                <a:schemeClr val="dk1"/>
              </a:solidFill>
            </a:endParaRPr>
          </a:p>
          <a:p>
            <a:pPr indent="0" lvl="0" marL="0" rtl="0" algn="l">
              <a:lnSpc>
                <a:spcPct val="130000"/>
              </a:lnSpc>
              <a:spcBef>
                <a:spcPts val="0"/>
              </a:spcBef>
              <a:spcAft>
                <a:spcPts val="0"/>
              </a:spcAft>
              <a:buNone/>
            </a:pPr>
            <a:r>
              <a:t/>
            </a:r>
            <a:endParaRPr sz="1800">
              <a:solidFill>
                <a:schemeClr val="dk1"/>
              </a:solidFill>
            </a:endParaRPr>
          </a:p>
        </p:txBody>
      </p:sp>
      <p:pic>
        <p:nvPicPr>
          <p:cNvPr id="4395" name="Google Shape;4395;p272"/>
          <p:cNvPicPr preferRelativeResize="0"/>
          <p:nvPr/>
        </p:nvPicPr>
        <p:blipFill rotWithShape="1">
          <a:blip r:embed="rId3">
            <a:alphaModFix/>
          </a:blip>
          <a:srcRect b="25256" l="0" r="0" t="0"/>
          <a:stretch/>
        </p:blipFill>
        <p:spPr>
          <a:xfrm>
            <a:off x="2315275" y="262725"/>
            <a:ext cx="6012449" cy="3616701"/>
          </a:xfrm>
          <a:prstGeom prst="rect">
            <a:avLst/>
          </a:prstGeom>
          <a:noFill/>
          <a:ln>
            <a:noFill/>
          </a:ln>
        </p:spPr>
      </p:pic>
      <p:cxnSp>
        <p:nvCxnSpPr>
          <p:cNvPr id="4396" name="Google Shape;4396;p272"/>
          <p:cNvCxnSpPr/>
          <p:nvPr/>
        </p:nvCxnSpPr>
        <p:spPr>
          <a:xfrm>
            <a:off x="4609100" y="392900"/>
            <a:ext cx="0" cy="3163800"/>
          </a:xfrm>
          <a:prstGeom prst="straightConnector1">
            <a:avLst/>
          </a:prstGeom>
          <a:noFill/>
          <a:ln cap="flat" cmpd="sng" w="28575">
            <a:solidFill>
              <a:srgbClr val="FFFF00"/>
            </a:solidFill>
            <a:prstDash val="solid"/>
            <a:round/>
            <a:headEnd len="med" w="med" type="none"/>
            <a:tailEnd len="med" w="med" type="none"/>
          </a:ln>
        </p:spPr>
      </p:cxnSp>
    </p:spTree>
  </p:cSld>
  <p:clrMapOvr>
    <a:masterClrMapping/>
  </p:clrMapOvr>
</p:sld>
</file>

<file path=ppt/slides/slide2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0" name="Shape 4400"/>
        <p:cNvGrpSpPr/>
        <p:nvPr/>
      </p:nvGrpSpPr>
      <p:grpSpPr>
        <a:xfrm>
          <a:off x="0" y="0"/>
          <a:ext cx="0" cy="0"/>
          <a:chOff x="0" y="0"/>
          <a:chExt cx="0" cy="0"/>
        </a:xfrm>
      </p:grpSpPr>
      <p:cxnSp>
        <p:nvCxnSpPr>
          <p:cNvPr id="4401" name="Google Shape;4401;p273"/>
          <p:cNvCxnSpPr/>
          <p:nvPr/>
        </p:nvCxnSpPr>
        <p:spPr>
          <a:xfrm>
            <a:off x="4609100" y="392900"/>
            <a:ext cx="0" cy="3163800"/>
          </a:xfrm>
          <a:prstGeom prst="straightConnector1">
            <a:avLst/>
          </a:prstGeom>
          <a:noFill/>
          <a:ln cap="flat" cmpd="sng" w="28575">
            <a:solidFill>
              <a:srgbClr val="FFFF00"/>
            </a:solidFill>
            <a:prstDash val="solid"/>
            <a:round/>
            <a:headEnd len="med" w="med" type="none"/>
            <a:tailEnd len="med" w="med" type="none"/>
          </a:ln>
        </p:spPr>
      </p:cxnSp>
      <p:sp>
        <p:nvSpPr>
          <p:cNvPr id="4402" name="Google Shape;4402;p273"/>
          <p:cNvSpPr txBox="1"/>
          <p:nvPr/>
        </p:nvSpPr>
        <p:spPr>
          <a:xfrm>
            <a:off x="956075" y="573800"/>
            <a:ext cx="1873800" cy="1542300"/>
          </a:xfrm>
          <a:prstGeom prst="rect">
            <a:avLst/>
          </a:prstGeom>
          <a:noFill/>
          <a:ln>
            <a:noFill/>
          </a:ln>
        </p:spPr>
        <p:txBody>
          <a:bodyPr anchorCtr="0" anchor="t" bIns="91425" lIns="91425" spcFirstLastPara="1" rIns="91425" wrap="square" tIns="91425">
            <a:spAutoFit/>
          </a:bodyPr>
          <a:lstStyle/>
          <a:p>
            <a:pPr indent="0" lvl="0" marL="0" rtl="0" algn="l">
              <a:lnSpc>
                <a:spcPct val="130000"/>
              </a:lnSpc>
              <a:spcBef>
                <a:spcPts val="0"/>
              </a:spcBef>
              <a:spcAft>
                <a:spcPts val="0"/>
              </a:spcAft>
              <a:buNone/>
            </a:pPr>
            <a:r>
              <a:rPr lang="en" sz="1800">
                <a:solidFill>
                  <a:schemeClr val="dk1"/>
                </a:solidFill>
                <a:highlight>
                  <a:srgbClr val="D9D9D9"/>
                </a:highlight>
              </a:rPr>
              <a:t>Metformin</a:t>
            </a:r>
            <a:endParaRPr sz="1800">
              <a:solidFill>
                <a:schemeClr val="dk1"/>
              </a:solidFill>
              <a:highlight>
                <a:srgbClr val="D9D9D9"/>
              </a:highlight>
            </a:endParaRPr>
          </a:p>
          <a:p>
            <a:pPr indent="0" lvl="0" marL="0" rtl="0" algn="l">
              <a:lnSpc>
                <a:spcPct val="130000"/>
              </a:lnSpc>
              <a:spcBef>
                <a:spcPts val="0"/>
              </a:spcBef>
              <a:spcAft>
                <a:spcPts val="0"/>
              </a:spcAft>
              <a:buNone/>
            </a:pPr>
            <a:r>
              <a:rPr lang="en" sz="1800">
                <a:solidFill>
                  <a:schemeClr val="dk1"/>
                </a:solidFill>
              </a:rPr>
              <a:t>Losartan</a:t>
            </a:r>
            <a:endParaRPr sz="1800">
              <a:solidFill>
                <a:schemeClr val="dk1"/>
              </a:solidFill>
            </a:endParaRPr>
          </a:p>
          <a:p>
            <a:pPr indent="0" lvl="0" marL="0" rtl="0" algn="l">
              <a:lnSpc>
                <a:spcPct val="130000"/>
              </a:lnSpc>
              <a:spcBef>
                <a:spcPts val="0"/>
              </a:spcBef>
              <a:spcAft>
                <a:spcPts val="0"/>
              </a:spcAft>
              <a:buNone/>
            </a:pPr>
            <a:r>
              <a:rPr lang="en" sz="1800">
                <a:solidFill>
                  <a:schemeClr val="dk1"/>
                </a:solidFill>
                <a:highlight>
                  <a:srgbClr val="D9D9D9"/>
                </a:highlight>
              </a:rPr>
              <a:t>Minocycline</a:t>
            </a:r>
            <a:endParaRPr sz="1800">
              <a:solidFill>
                <a:schemeClr val="dk1"/>
              </a:solidFill>
              <a:highlight>
                <a:srgbClr val="D9D9D9"/>
              </a:highlight>
            </a:endParaRPr>
          </a:p>
          <a:p>
            <a:pPr indent="0" lvl="0" marL="0" rtl="0" algn="l">
              <a:lnSpc>
                <a:spcPct val="130000"/>
              </a:lnSpc>
              <a:spcBef>
                <a:spcPts val="0"/>
              </a:spcBef>
              <a:spcAft>
                <a:spcPts val="0"/>
              </a:spcAft>
              <a:buNone/>
            </a:pPr>
            <a:r>
              <a:t/>
            </a:r>
            <a:endParaRPr sz="1800">
              <a:solidFill>
                <a:schemeClr val="dk1"/>
              </a:solidFill>
            </a:endParaRPr>
          </a:p>
        </p:txBody>
      </p:sp>
      <p:pic>
        <p:nvPicPr>
          <p:cNvPr id="4403" name="Google Shape;4403;p273"/>
          <p:cNvPicPr preferRelativeResize="0"/>
          <p:nvPr/>
        </p:nvPicPr>
        <p:blipFill rotWithShape="1">
          <a:blip r:embed="rId3">
            <a:alphaModFix/>
          </a:blip>
          <a:srcRect b="25256" l="0" r="0" t="0"/>
          <a:stretch/>
        </p:blipFill>
        <p:spPr>
          <a:xfrm>
            <a:off x="2315275" y="262725"/>
            <a:ext cx="6012449" cy="3616701"/>
          </a:xfrm>
          <a:prstGeom prst="rect">
            <a:avLst/>
          </a:prstGeom>
          <a:noFill/>
          <a:ln>
            <a:noFill/>
          </a:ln>
        </p:spPr>
      </p:pic>
      <p:cxnSp>
        <p:nvCxnSpPr>
          <p:cNvPr id="4404" name="Google Shape;4404;p273"/>
          <p:cNvCxnSpPr/>
          <p:nvPr/>
        </p:nvCxnSpPr>
        <p:spPr>
          <a:xfrm>
            <a:off x="4609100" y="392900"/>
            <a:ext cx="0" cy="3163800"/>
          </a:xfrm>
          <a:prstGeom prst="straightConnector1">
            <a:avLst/>
          </a:prstGeom>
          <a:noFill/>
          <a:ln cap="flat" cmpd="sng" w="28575">
            <a:solidFill>
              <a:srgbClr val="FFFF00"/>
            </a:solidFill>
            <a:prstDash val="solid"/>
            <a:round/>
            <a:headEnd len="med" w="med" type="none"/>
            <a:tailEnd len="med" w="med" type="none"/>
          </a:ln>
        </p:spPr>
      </p:cxnSp>
    </p:spTree>
  </p:cSld>
  <p:clrMapOvr>
    <a:masterClrMapping/>
  </p:clrMapOvr>
</p:sld>
</file>

<file path=ppt/slides/slide2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8" name="Shape 4408"/>
        <p:cNvGrpSpPr/>
        <p:nvPr/>
      </p:nvGrpSpPr>
      <p:grpSpPr>
        <a:xfrm>
          <a:off x="0" y="0"/>
          <a:ext cx="0" cy="0"/>
          <a:chOff x="0" y="0"/>
          <a:chExt cx="0" cy="0"/>
        </a:xfrm>
      </p:grpSpPr>
      <p:cxnSp>
        <p:nvCxnSpPr>
          <p:cNvPr id="4409" name="Google Shape;4409;p274"/>
          <p:cNvCxnSpPr/>
          <p:nvPr/>
        </p:nvCxnSpPr>
        <p:spPr>
          <a:xfrm>
            <a:off x="4609100" y="392900"/>
            <a:ext cx="0" cy="3163800"/>
          </a:xfrm>
          <a:prstGeom prst="straightConnector1">
            <a:avLst/>
          </a:prstGeom>
          <a:noFill/>
          <a:ln cap="flat" cmpd="sng" w="28575">
            <a:solidFill>
              <a:srgbClr val="FFFF00"/>
            </a:solidFill>
            <a:prstDash val="solid"/>
            <a:round/>
            <a:headEnd len="med" w="med" type="none"/>
            <a:tailEnd len="med" w="med" type="none"/>
          </a:ln>
        </p:spPr>
      </p:cxnSp>
      <p:sp>
        <p:nvSpPr>
          <p:cNvPr id="4410" name="Google Shape;4410;p274"/>
          <p:cNvSpPr txBox="1"/>
          <p:nvPr/>
        </p:nvSpPr>
        <p:spPr>
          <a:xfrm>
            <a:off x="956075" y="573800"/>
            <a:ext cx="1873800" cy="1902600"/>
          </a:xfrm>
          <a:prstGeom prst="rect">
            <a:avLst/>
          </a:prstGeom>
          <a:noFill/>
          <a:ln>
            <a:noFill/>
          </a:ln>
        </p:spPr>
        <p:txBody>
          <a:bodyPr anchorCtr="0" anchor="t" bIns="91425" lIns="91425" spcFirstLastPara="1" rIns="91425" wrap="square" tIns="91425">
            <a:spAutoFit/>
          </a:bodyPr>
          <a:lstStyle/>
          <a:p>
            <a:pPr indent="0" lvl="0" marL="0" rtl="0" algn="l">
              <a:lnSpc>
                <a:spcPct val="130000"/>
              </a:lnSpc>
              <a:spcBef>
                <a:spcPts val="0"/>
              </a:spcBef>
              <a:spcAft>
                <a:spcPts val="0"/>
              </a:spcAft>
              <a:buNone/>
            </a:pPr>
            <a:r>
              <a:rPr lang="en" sz="1800">
                <a:solidFill>
                  <a:schemeClr val="dk1"/>
                </a:solidFill>
                <a:highlight>
                  <a:srgbClr val="D9D9D9"/>
                </a:highlight>
              </a:rPr>
              <a:t>Metformin</a:t>
            </a:r>
            <a:endParaRPr sz="1800">
              <a:solidFill>
                <a:schemeClr val="dk1"/>
              </a:solidFill>
              <a:highlight>
                <a:srgbClr val="D9D9D9"/>
              </a:highlight>
            </a:endParaRPr>
          </a:p>
          <a:p>
            <a:pPr indent="0" lvl="0" marL="0" rtl="0" algn="l">
              <a:lnSpc>
                <a:spcPct val="130000"/>
              </a:lnSpc>
              <a:spcBef>
                <a:spcPts val="0"/>
              </a:spcBef>
              <a:spcAft>
                <a:spcPts val="0"/>
              </a:spcAft>
              <a:buNone/>
            </a:pPr>
            <a:r>
              <a:rPr lang="en" sz="1800">
                <a:solidFill>
                  <a:schemeClr val="dk1"/>
                </a:solidFill>
              </a:rPr>
              <a:t>Losartan</a:t>
            </a:r>
            <a:endParaRPr sz="1800">
              <a:solidFill>
                <a:schemeClr val="dk1"/>
              </a:solidFill>
            </a:endParaRPr>
          </a:p>
          <a:p>
            <a:pPr indent="0" lvl="0" marL="0" rtl="0" algn="l">
              <a:lnSpc>
                <a:spcPct val="130000"/>
              </a:lnSpc>
              <a:spcBef>
                <a:spcPts val="0"/>
              </a:spcBef>
              <a:spcAft>
                <a:spcPts val="0"/>
              </a:spcAft>
              <a:buNone/>
            </a:pPr>
            <a:r>
              <a:rPr lang="en" sz="1800">
                <a:solidFill>
                  <a:schemeClr val="dk1"/>
                </a:solidFill>
                <a:highlight>
                  <a:srgbClr val="D9D9D9"/>
                </a:highlight>
              </a:rPr>
              <a:t>Minocycline</a:t>
            </a:r>
            <a:endParaRPr sz="1800">
              <a:solidFill>
                <a:schemeClr val="dk1"/>
              </a:solidFill>
              <a:highlight>
                <a:srgbClr val="D9D9D9"/>
              </a:highlight>
            </a:endParaRPr>
          </a:p>
          <a:p>
            <a:pPr indent="0" lvl="0" marL="0" rtl="0" algn="l">
              <a:lnSpc>
                <a:spcPct val="130000"/>
              </a:lnSpc>
              <a:spcBef>
                <a:spcPts val="0"/>
              </a:spcBef>
              <a:spcAft>
                <a:spcPts val="0"/>
              </a:spcAft>
              <a:buNone/>
            </a:pPr>
            <a:r>
              <a:rPr lang="en" sz="1800">
                <a:solidFill>
                  <a:schemeClr val="dk1"/>
                </a:solidFill>
              </a:rPr>
              <a:t>Simvastatin</a:t>
            </a:r>
            <a:endParaRPr sz="1800">
              <a:solidFill>
                <a:schemeClr val="dk1"/>
              </a:solidFill>
            </a:endParaRPr>
          </a:p>
          <a:p>
            <a:pPr indent="0" lvl="0" marL="0" rtl="0" algn="l">
              <a:lnSpc>
                <a:spcPct val="130000"/>
              </a:lnSpc>
              <a:spcBef>
                <a:spcPts val="0"/>
              </a:spcBef>
              <a:spcAft>
                <a:spcPts val="0"/>
              </a:spcAft>
              <a:buNone/>
            </a:pPr>
            <a:r>
              <a:t/>
            </a:r>
            <a:endParaRPr sz="1800">
              <a:solidFill>
                <a:schemeClr val="dk1"/>
              </a:solidFill>
            </a:endParaRPr>
          </a:p>
        </p:txBody>
      </p:sp>
      <p:pic>
        <p:nvPicPr>
          <p:cNvPr id="4411" name="Google Shape;4411;p274"/>
          <p:cNvPicPr preferRelativeResize="0"/>
          <p:nvPr/>
        </p:nvPicPr>
        <p:blipFill rotWithShape="1">
          <a:blip r:embed="rId3">
            <a:alphaModFix/>
          </a:blip>
          <a:srcRect b="25256" l="0" r="0" t="0"/>
          <a:stretch/>
        </p:blipFill>
        <p:spPr>
          <a:xfrm>
            <a:off x="2315275" y="262725"/>
            <a:ext cx="6012449" cy="3616701"/>
          </a:xfrm>
          <a:prstGeom prst="rect">
            <a:avLst/>
          </a:prstGeom>
          <a:noFill/>
          <a:ln>
            <a:noFill/>
          </a:ln>
        </p:spPr>
      </p:pic>
      <p:cxnSp>
        <p:nvCxnSpPr>
          <p:cNvPr id="4412" name="Google Shape;4412;p274"/>
          <p:cNvCxnSpPr/>
          <p:nvPr/>
        </p:nvCxnSpPr>
        <p:spPr>
          <a:xfrm>
            <a:off x="4609100" y="392900"/>
            <a:ext cx="0" cy="3163800"/>
          </a:xfrm>
          <a:prstGeom prst="straightConnector1">
            <a:avLst/>
          </a:prstGeom>
          <a:noFill/>
          <a:ln cap="flat" cmpd="sng" w="28575">
            <a:solidFill>
              <a:srgbClr val="FFFF00"/>
            </a:solidFill>
            <a:prstDash val="solid"/>
            <a:round/>
            <a:headEnd len="med" w="med" type="none"/>
            <a:tailEnd len="med" w="med" type="none"/>
          </a:ln>
        </p:spPr>
      </p:cxnSp>
    </p:spTree>
  </p:cSld>
  <p:clrMapOvr>
    <a:masterClrMapping/>
  </p:clrMapOvr>
</p:sld>
</file>

<file path=ppt/slides/slide2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6" name="Shape 4416"/>
        <p:cNvGrpSpPr/>
        <p:nvPr/>
      </p:nvGrpSpPr>
      <p:grpSpPr>
        <a:xfrm>
          <a:off x="0" y="0"/>
          <a:ext cx="0" cy="0"/>
          <a:chOff x="0" y="0"/>
          <a:chExt cx="0" cy="0"/>
        </a:xfrm>
      </p:grpSpPr>
      <p:cxnSp>
        <p:nvCxnSpPr>
          <p:cNvPr id="4417" name="Google Shape;4417;p275"/>
          <p:cNvCxnSpPr/>
          <p:nvPr/>
        </p:nvCxnSpPr>
        <p:spPr>
          <a:xfrm>
            <a:off x="4609100" y="392900"/>
            <a:ext cx="0" cy="3163800"/>
          </a:xfrm>
          <a:prstGeom prst="straightConnector1">
            <a:avLst/>
          </a:prstGeom>
          <a:noFill/>
          <a:ln cap="flat" cmpd="sng" w="28575">
            <a:solidFill>
              <a:srgbClr val="FFFF00"/>
            </a:solidFill>
            <a:prstDash val="solid"/>
            <a:round/>
            <a:headEnd len="med" w="med" type="none"/>
            <a:tailEnd len="med" w="med" type="none"/>
          </a:ln>
        </p:spPr>
      </p:cxnSp>
      <p:sp>
        <p:nvSpPr>
          <p:cNvPr id="4418" name="Google Shape;4418;p275"/>
          <p:cNvSpPr txBox="1"/>
          <p:nvPr/>
        </p:nvSpPr>
        <p:spPr>
          <a:xfrm>
            <a:off x="956075" y="573800"/>
            <a:ext cx="1873800" cy="2262600"/>
          </a:xfrm>
          <a:prstGeom prst="rect">
            <a:avLst/>
          </a:prstGeom>
          <a:noFill/>
          <a:ln>
            <a:noFill/>
          </a:ln>
        </p:spPr>
        <p:txBody>
          <a:bodyPr anchorCtr="0" anchor="t" bIns="91425" lIns="91425" spcFirstLastPara="1" rIns="91425" wrap="square" tIns="91425">
            <a:spAutoFit/>
          </a:bodyPr>
          <a:lstStyle/>
          <a:p>
            <a:pPr indent="0" lvl="0" marL="0" rtl="0" algn="l">
              <a:lnSpc>
                <a:spcPct val="130000"/>
              </a:lnSpc>
              <a:spcBef>
                <a:spcPts val="0"/>
              </a:spcBef>
              <a:spcAft>
                <a:spcPts val="0"/>
              </a:spcAft>
              <a:buNone/>
            </a:pPr>
            <a:r>
              <a:rPr lang="en" sz="1800">
                <a:solidFill>
                  <a:schemeClr val="dk1"/>
                </a:solidFill>
                <a:highlight>
                  <a:srgbClr val="D9D9D9"/>
                </a:highlight>
              </a:rPr>
              <a:t>Metformin</a:t>
            </a:r>
            <a:endParaRPr sz="1800">
              <a:solidFill>
                <a:schemeClr val="dk1"/>
              </a:solidFill>
              <a:highlight>
                <a:srgbClr val="D9D9D9"/>
              </a:highlight>
            </a:endParaRPr>
          </a:p>
          <a:p>
            <a:pPr indent="0" lvl="0" marL="0" rtl="0" algn="l">
              <a:lnSpc>
                <a:spcPct val="130000"/>
              </a:lnSpc>
              <a:spcBef>
                <a:spcPts val="0"/>
              </a:spcBef>
              <a:spcAft>
                <a:spcPts val="0"/>
              </a:spcAft>
              <a:buNone/>
            </a:pPr>
            <a:r>
              <a:rPr lang="en" sz="1800">
                <a:solidFill>
                  <a:schemeClr val="dk1"/>
                </a:solidFill>
              </a:rPr>
              <a:t>Losartan</a:t>
            </a:r>
            <a:endParaRPr sz="1800">
              <a:solidFill>
                <a:schemeClr val="dk1"/>
              </a:solidFill>
            </a:endParaRPr>
          </a:p>
          <a:p>
            <a:pPr indent="0" lvl="0" marL="0" rtl="0" algn="l">
              <a:lnSpc>
                <a:spcPct val="130000"/>
              </a:lnSpc>
              <a:spcBef>
                <a:spcPts val="0"/>
              </a:spcBef>
              <a:spcAft>
                <a:spcPts val="0"/>
              </a:spcAft>
              <a:buNone/>
            </a:pPr>
            <a:r>
              <a:rPr lang="en" sz="1800">
                <a:solidFill>
                  <a:schemeClr val="dk1"/>
                </a:solidFill>
                <a:highlight>
                  <a:srgbClr val="D9D9D9"/>
                </a:highlight>
              </a:rPr>
              <a:t>Minocycline</a:t>
            </a:r>
            <a:endParaRPr sz="1800">
              <a:solidFill>
                <a:schemeClr val="dk1"/>
              </a:solidFill>
              <a:highlight>
                <a:srgbClr val="D9D9D9"/>
              </a:highlight>
            </a:endParaRPr>
          </a:p>
          <a:p>
            <a:pPr indent="0" lvl="0" marL="0" rtl="0" algn="l">
              <a:lnSpc>
                <a:spcPct val="130000"/>
              </a:lnSpc>
              <a:spcBef>
                <a:spcPts val="0"/>
              </a:spcBef>
              <a:spcAft>
                <a:spcPts val="0"/>
              </a:spcAft>
              <a:buNone/>
            </a:pPr>
            <a:r>
              <a:rPr lang="en" sz="1800">
                <a:solidFill>
                  <a:schemeClr val="dk1"/>
                </a:solidFill>
              </a:rPr>
              <a:t>Simvastatin</a:t>
            </a:r>
            <a:endParaRPr sz="1800">
              <a:solidFill>
                <a:schemeClr val="dk1"/>
              </a:solidFill>
            </a:endParaRPr>
          </a:p>
          <a:p>
            <a:pPr indent="0" lvl="0" marL="0" rtl="0" algn="l">
              <a:lnSpc>
                <a:spcPct val="130000"/>
              </a:lnSpc>
              <a:spcBef>
                <a:spcPts val="0"/>
              </a:spcBef>
              <a:spcAft>
                <a:spcPts val="0"/>
              </a:spcAft>
              <a:buNone/>
            </a:pPr>
            <a:r>
              <a:rPr lang="en" sz="1800">
                <a:solidFill>
                  <a:schemeClr val="dk1"/>
                </a:solidFill>
                <a:highlight>
                  <a:srgbClr val="D9D9D9"/>
                </a:highlight>
              </a:rPr>
              <a:t>Pioglitazone</a:t>
            </a:r>
            <a:endParaRPr sz="1800">
              <a:solidFill>
                <a:schemeClr val="dk1"/>
              </a:solidFill>
              <a:highlight>
                <a:srgbClr val="D9D9D9"/>
              </a:highlight>
            </a:endParaRPr>
          </a:p>
          <a:p>
            <a:pPr indent="0" lvl="0" marL="0" rtl="0" algn="l">
              <a:lnSpc>
                <a:spcPct val="130000"/>
              </a:lnSpc>
              <a:spcBef>
                <a:spcPts val="0"/>
              </a:spcBef>
              <a:spcAft>
                <a:spcPts val="0"/>
              </a:spcAft>
              <a:buNone/>
            </a:pPr>
            <a:r>
              <a:t/>
            </a:r>
            <a:endParaRPr sz="1800">
              <a:solidFill>
                <a:schemeClr val="dk1"/>
              </a:solidFill>
            </a:endParaRPr>
          </a:p>
        </p:txBody>
      </p:sp>
      <p:pic>
        <p:nvPicPr>
          <p:cNvPr id="4419" name="Google Shape;4419;p275"/>
          <p:cNvPicPr preferRelativeResize="0"/>
          <p:nvPr/>
        </p:nvPicPr>
        <p:blipFill rotWithShape="1">
          <a:blip r:embed="rId3">
            <a:alphaModFix/>
          </a:blip>
          <a:srcRect b="25256" l="0" r="0" t="0"/>
          <a:stretch/>
        </p:blipFill>
        <p:spPr>
          <a:xfrm>
            <a:off x="2315275" y="262725"/>
            <a:ext cx="6012449" cy="3616701"/>
          </a:xfrm>
          <a:prstGeom prst="rect">
            <a:avLst/>
          </a:prstGeom>
          <a:noFill/>
          <a:ln>
            <a:noFill/>
          </a:ln>
        </p:spPr>
      </p:pic>
      <p:cxnSp>
        <p:nvCxnSpPr>
          <p:cNvPr id="4420" name="Google Shape;4420;p275"/>
          <p:cNvCxnSpPr/>
          <p:nvPr/>
        </p:nvCxnSpPr>
        <p:spPr>
          <a:xfrm>
            <a:off x="4609100" y="392900"/>
            <a:ext cx="0" cy="3163800"/>
          </a:xfrm>
          <a:prstGeom prst="straightConnector1">
            <a:avLst/>
          </a:prstGeom>
          <a:noFill/>
          <a:ln cap="flat" cmpd="sng" w="28575">
            <a:solidFill>
              <a:srgbClr val="FFFF00"/>
            </a:solidFill>
            <a:prstDash val="solid"/>
            <a:round/>
            <a:headEnd len="med" w="med" type="none"/>
            <a:tailEnd len="med" w="med" type="none"/>
          </a:ln>
        </p:spPr>
      </p:cxnSp>
    </p:spTree>
  </p:cSld>
  <p:clrMapOvr>
    <a:masterClrMapping/>
  </p:clrMapOvr>
</p:sld>
</file>

<file path=ppt/slides/slide2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4" name="Shape 4424"/>
        <p:cNvGrpSpPr/>
        <p:nvPr/>
      </p:nvGrpSpPr>
      <p:grpSpPr>
        <a:xfrm>
          <a:off x="0" y="0"/>
          <a:ext cx="0" cy="0"/>
          <a:chOff x="0" y="0"/>
          <a:chExt cx="0" cy="0"/>
        </a:xfrm>
      </p:grpSpPr>
      <p:cxnSp>
        <p:nvCxnSpPr>
          <p:cNvPr id="4425" name="Google Shape;4425;p276"/>
          <p:cNvCxnSpPr/>
          <p:nvPr/>
        </p:nvCxnSpPr>
        <p:spPr>
          <a:xfrm>
            <a:off x="4609100" y="392900"/>
            <a:ext cx="0" cy="3163800"/>
          </a:xfrm>
          <a:prstGeom prst="straightConnector1">
            <a:avLst/>
          </a:prstGeom>
          <a:noFill/>
          <a:ln cap="flat" cmpd="sng" w="28575">
            <a:solidFill>
              <a:srgbClr val="FFFF00"/>
            </a:solidFill>
            <a:prstDash val="solid"/>
            <a:round/>
            <a:headEnd len="med" w="med" type="none"/>
            <a:tailEnd len="med" w="med" type="none"/>
          </a:ln>
        </p:spPr>
      </p:cxnSp>
      <p:pic>
        <p:nvPicPr>
          <p:cNvPr id="4426" name="Google Shape;4426;p276"/>
          <p:cNvPicPr preferRelativeResize="0"/>
          <p:nvPr/>
        </p:nvPicPr>
        <p:blipFill rotWithShape="1">
          <a:blip r:embed="rId3">
            <a:alphaModFix/>
          </a:blip>
          <a:srcRect b="25256" l="0" r="0" t="0"/>
          <a:stretch/>
        </p:blipFill>
        <p:spPr>
          <a:xfrm>
            <a:off x="2315275" y="262725"/>
            <a:ext cx="6012449" cy="3616701"/>
          </a:xfrm>
          <a:prstGeom prst="rect">
            <a:avLst/>
          </a:prstGeom>
          <a:noFill/>
          <a:ln>
            <a:noFill/>
          </a:ln>
        </p:spPr>
      </p:pic>
      <p:cxnSp>
        <p:nvCxnSpPr>
          <p:cNvPr id="4427" name="Google Shape;4427;p276"/>
          <p:cNvCxnSpPr/>
          <p:nvPr/>
        </p:nvCxnSpPr>
        <p:spPr>
          <a:xfrm>
            <a:off x="4609100" y="392900"/>
            <a:ext cx="0" cy="3163800"/>
          </a:xfrm>
          <a:prstGeom prst="straightConnector1">
            <a:avLst/>
          </a:prstGeom>
          <a:noFill/>
          <a:ln cap="flat" cmpd="sng" w="28575">
            <a:solidFill>
              <a:srgbClr val="FFFF00"/>
            </a:solidFill>
            <a:prstDash val="solid"/>
            <a:round/>
            <a:headEnd len="med" w="med" type="none"/>
            <a:tailEnd len="med" w="med" type="none"/>
          </a:ln>
        </p:spPr>
      </p:cxnSp>
      <p:sp>
        <p:nvSpPr>
          <p:cNvPr id="4428" name="Google Shape;4428;p276"/>
          <p:cNvSpPr txBox="1"/>
          <p:nvPr/>
        </p:nvSpPr>
        <p:spPr>
          <a:xfrm>
            <a:off x="956075" y="573800"/>
            <a:ext cx="1873800" cy="2982900"/>
          </a:xfrm>
          <a:prstGeom prst="rect">
            <a:avLst/>
          </a:prstGeom>
          <a:noFill/>
          <a:ln>
            <a:noFill/>
          </a:ln>
        </p:spPr>
        <p:txBody>
          <a:bodyPr anchorCtr="0" anchor="t" bIns="91425" lIns="91425" spcFirstLastPara="1" rIns="91425" wrap="square" tIns="91425">
            <a:spAutoFit/>
          </a:bodyPr>
          <a:lstStyle/>
          <a:p>
            <a:pPr indent="0" lvl="0" marL="0" rtl="0" algn="l">
              <a:lnSpc>
                <a:spcPct val="130000"/>
              </a:lnSpc>
              <a:spcBef>
                <a:spcPts val="0"/>
              </a:spcBef>
              <a:spcAft>
                <a:spcPts val="0"/>
              </a:spcAft>
              <a:buNone/>
            </a:pPr>
            <a:r>
              <a:rPr lang="en" sz="1800">
                <a:solidFill>
                  <a:schemeClr val="dk1"/>
                </a:solidFill>
                <a:highlight>
                  <a:srgbClr val="D9D9D9"/>
                </a:highlight>
              </a:rPr>
              <a:t>Metformin</a:t>
            </a:r>
            <a:endParaRPr sz="1800">
              <a:solidFill>
                <a:schemeClr val="dk1"/>
              </a:solidFill>
              <a:highlight>
                <a:srgbClr val="D9D9D9"/>
              </a:highlight>
            </a:endParaRPr>
          </a:p>
          <a:p>
            <a:pPr indent="0" lvl="0" marL="0" rtl="0" algn="l">
              <a:lnSpc>
                <a:spcPct val="130000"/>
              </a:lnSpc>
              <a:spcBef>
                <a:spcPts val="0"/>
              </a:spcBef>
              <a:spcAft>
                <a:spcPts val="0"/>
              </a:spcAft>
              <a:buNone/>
            </a:pPr>
            <a:r>
              <a:rPr lang="en" sz="1800">
                <a:solidFill>
                  <a:schemeClr val="dk1"/>
                </a:solidFill>
              </a:rPr>
              <a:t>Losartan</a:t>
            </a:r>
            <a:endParaRPr sz="1800">
              <a:solidFill>
                <a:schemeClr val="dk1"/>
              </a:solidFill>
            </a:endParaRPr>
          </a:p>
          <a:p>
            <a:pPr indent="0" lvl="0" marL="0" rtl="0" algn="l">
              <a:lnSpc>
                <a:spcPct val="130000"/>
              </a:lnSpc>
              <a:spcBef>
                <a:spcPts val="0"/>
              </a:spcBef>
              <a:spcAft>
                <a:spcPts val="0"/>
              </a:spcAft>
              <a:buNone/>
            </a:pPr>
            <a:r>
              <a:rPr lang="en" sz="1800">
                <a:solidFill>
                  <a:schemeClr val="dk1"/>
                </a:solidFill>
                <a:highlight>
                  <a:srgbClr val="D9D9D9"/>
                </a:highlight>
              </a:rPr>
              <a:t>Minocycline</a:t>
            </a:r>
            <a:endParaRPr sz="1800">
              <a:solidFill>
                <a:schemeClr val="dk1"/>
              </a:solidFill>
              <a:highlight>
                <a:srgbClr val="D9D9D9"/>
              </a:highlight>
            </a:endParaRPr>
          </a:p>
          <a:p>
            <a:pPr indent="0" lvl="0" marL="0" rtl="0" algn="l">
              <a:lnSpc>
                <a:spcPct val="130000"/>
              </a:lnSpc>
              <a:spcBef>
                <a:spcPts val="0"/>
              </a:spcBef>
              <a:spcAft>
                <a:spcPts val="0"/>
              </a:spcAft>
              <a:buNone/>
            </a:pPr>
            <a:r>
              <a:rPr lang="en" sz="1800">
                <a:solidFill>
                  <a:schemeClr val="dk1"/>
                </a:solidFill>
              </a:rPr>
              <a:t>Simvastatin</a:t>
            </a:r>
            <a:endParaRPr sz="1800">
              <a:solidFill>
                <a:schemeClr val="dk1"/>
              </a:solidFill>
            </a:endParaRPr>
          </a:p>
          <a:p>
            <a:pPr indent="0" lvl="0" marL="0" rtl="0" algn="l">
              <a:lnSpc>
                <a:spcPct val="130000"/>
              </a:lnSpc>
              <a:spcBef>
                <a:spcPts val="0"/>
              </a:spcBef>
              <a:spcAft>
                <a:spcPts val="0"/>
              </a:spcAft>
              <a:buNone/>
            </a:pPr>
            <a:r>
              <a:rPr lang="en" sz="1800">
                <a:solidFill>
                  <a:schemeClr val="dk1"/>
                </a:solidFill>
                <a:highlight>
                  <a:srgbClr val="D9D9D9"/>
                </a:highlight>
              </a:rPr>
              <a:t>Pioglitazone</a:t>
            </a:r>
            <a:endParaRPr sz="1800">
              <a:solidFill>
                <a:schemeClr val="dk1"/>
              </a:solidFill>
              <a:highlight>
                <a:srgbClr val="D9D9D9"/>
              </a:highlight>
            </a:endParaRPr>
          </a:p>
          <a:p>
            <a:pPr indent="0" lvl="0" marL="0" rtl="0" algn="l">
              <a:lnSpc>
                <a:spcPct val="130000"/>
              </a:lnSpc>
              <a:spcBef>
                <a:spcPts val="0"/>
              </a:spcBef>
              <a:spcAft>
                <a:spcPts val="0"/>
              </a:spcAft>
              <a:buNone/>
            </a:pPr>
            <a:r>
              <a:rPr lang="en" sz="1800">
                <a:solidFill>
                  <a:schemeClr val="dk1"/>
                </a:solidFill>
              </a:rPr>
              <a:t>Candesartan</a:t>
            </a:r>
            <a:endParaRPr sz="1800">
              <a:solidFill>
                <a:schemeClr val="dk1"/>
              </a:solidFill>
            </a:endParaRPr>
          </a:p>
          <a:p>
            <a:pPr indent="0" lvl="0" marL="0" rtl="0" algn="l">
              <a:lnSpc>
                <a:spcPct val="130000"/>
              </a:lnSpc>
              <a:spcBef>
                <a:spcPts val="0"/>
              </a:spcBef>
              <a:spcAft>
                <a:spcPts val="0"/>
              </a:spcAft>
              <a:buNone/>
            </a:pPr>
            <a:r>
              <a:t/>
            </a:r>
            <a:endParaRPr sz="1800">
              <a:solidFill>
                <a:schemeClr val="dk1"/>
              </a:solidFill>
              <a:highlight>
                <a:srgbClr val="D9D9D9"/>
              </a:highlight>
            </a:endParaRPr>
          </a:p>
          <a:p>
            <a:pPr indent="0" lvl="0" marL="0" rtl="0" algn="l">
              <a:lnSpc>
                <a:spcPct val="130000"/>
              </a:lnSpc>
              <a:spcBef>
                <a:spcPts val="0"/>
              </a:spcBef>
              <a:spcAft>
                <a:spcPts val="0"/>
              </a:spcAft>
              <a:buNone/>
            </a:pPr>
            <a:r>
              <a:t/>
            </a:r>
            <a:endParaRPr sz="1800">
              <a:solidFill>
                <a:schemeClr val="dk1"/>
              </a:solidFill>
            </a:endParaRPr>
          </a:p>
        </p:txBody>
      </p:sp>
    </p:spTree>
  </p:cSld>
  <p:clrMapOvr>
    <a:masterClrMapping/>
  </p:clrMapOvr>
</p:sld>
</file>

<file path=ppt/slides/slide2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2" name="Shape 4432"/>
        <p:cNvGrpSpPr/>
        <p:nvPr/>
      </p:nvGrpSpPr>
      <p:grpSpPr>
        <a:xfrm>
          <a:off x="0" y="0"/>
          <a:ext cx="0" cy="0"/>
          <a:chOff x="0" y="0"/>
          <a:chExt cx="0" cy="0"/>
        </a:xfrm>
      </p:grpSpPr>
      <p:cxnSp>
        <p:nvCxnSpPr>
          <p:cNvPr id="4433" name="Google Shape;4433;p277"/>
          <p:cNvCxnSpPr/>
          <p:nvPr/>
        </p:nvCxnSpPr>
        <p:spPr>
          <a:xfrm>
            <a:off x="4609100" y="392900"/>
            <a:ext cx="0" cy="3163800"/>
          </a:xfrm>
          <a:prstGeom prst="straightConnector1">
            <a:avLst/>
          </a:prstGeom>
          <a:noFill/>
          <a:ln cap="flat" cmpd="sng" w="28575">
            <a:solidFill>
              <a:srgbClr val="FFFF00"/>
            </a:solidFill>
            <a:prstDash val="solid"/>
            <a:round/>
            <a:headEnd len="med" w="med" type="none"/>
            <a:tailEnd len="med" w="med" type="none"/>
          </a:ln>
        </p:spPr>
      </p:cxnSp>
      <p:pic>
        <p:nvPicPr>
          <p:cNvPr id="4434" name="Google Shape;4434;p277"/>
          <p:cNvPicPr preferRelativeResize="0"/>
          <p:nvPr/>
        </p:nvPicPr>
        <p:blipFill rotWithShape="1">
          <a:blip r:embed="rId3">
            <a:alphaModFix/>
          </a:blip>
          <a:srcRect b="25256" l="0" r="0" t="0"/>
          <a:stretch/>
        </p:blipFill>
        <p:spPr>
          <a:xfrm>
            <a:off x="2315275" y="262725"/>
            <a:ext cx="6012449" cy="3616701"/>
          </a:xfrm>
          <a:prstGeom prst="rect">
            <a:avLst/>
          </a:prstGeom>
          <a:noFill/>
          <a:ln>
            <a:noFill/>
          </a:ln>
        </p:spPr>
      </p:pic>
      <p:cxnSp>
        <p:nvCxnSpPr>
          <p:cNvPr id="4435" name="Google Shape;4435;p277"/>
          <p:cNvCxnSpPr/>
          <p:nvPr/>
        </p:nvCxnSpPr>
        <p:spPr>
          <a:xfrm>
            <a:off x="4609100" y="392900"/>
            <a:ext cx="0" cy="3163800"/>
          </a:xfrm>
          <a:prstGeom prst="straightConnector1">
            <a:avLst/>
          </a:prstGeom>
          <a:noFill/>
          <a:ln cap="flat" cmpd="sng" w="28575">
            <a:solidFill>
              <a:srgbClr val="FFFF00"/>
            </a:solidFill>
            <a:prstDash val="solid"/>
            <a:round/>
            <a:headEnd len="med" w="med" type="none"/>
            <a:tailEnd len="med" w="med" type="none"/>
          </a:ln>
        </p:spPr>
      </p:cxnSp>
      <p:sp>
        <p:nvSpPr>
          <p:cNvPr id="4436" name="Google Shape;4436;p277"/>
          <p:cNvSpPr txBox="1"/>
          <p:nvPr/>
        </p:nvSpPr>
        <p:spPr>
          <a:xfrm>
            <a:off x="956075" y="573800"/>
            <a:ext cx="1873800" cy="2982900"/>
          </a:xfrm>
          <a:prstGeom prst="rect">
            <a:avLst/>
          </a:prstGeom>
          <a:noFill/>
          <a:ln>
            <a:noFill/>
          </a:ln>
        </p:spPr>
        <p:txBody>
          <a:bodyPr anchorCtr="0" anchor="t" bIns="91425" lIns="91425" spcFirstLastPara="1" rIns="91425" wrap="square" tIns="91425">
            <a:spAutoFit/>
          </a:bodyPr>
          <a:lstStyle/>
          <a:p>
            <a:pPr indent="0" lvl="0" marL="0" rtl="0" algn="l">
              <a:lnSpc>
                <a:spcPct val="130000"/>
              </a:lnSpc>
              <a:spcBef>
                <a:spcPts val="0"/>
              </a:spcBef>
              <a:spcAft>
                <a:spcPts val="0"/>
              </a:spcAft>
              <a:buNone/>
            </a:pPr>
            <a:r>
              <a:rPr lang="en" sz="1800">
                <a:solidFill>
                  <a:schemeClr val="dk1"/>
                </a:solidFill>
                <a:highlight>
                  <a:srgbClr val="D9D9D9"/>
                </a:highlight>
              </a:rPr>
              <a:t>Metformin</a:t>
            </a:r>
            <a:endParaRPr sz="1800">
              <a:solidFill>
                <a:schemeClr val="dk1"/>
              </a:solidFill>
              <a:highlight>
                <a:srgbClr val="D9D9D9"/>
              </a:highlight>
            </a:endParaRPr>
          </a:p>
          <a:p>
            <a:pPr indent="0" lvl="0" marL="0" rtl="0" algn="l">
              <a:lnSpc>
                <a:spcPct val="130000"/>
              </a:lnSpc>
              <a:spcBef>
                <a:spcPts val="0"/>
              </a:spcBef>
              <a:spcAft>
                <a:spcPts val="0"/>
              </a:spcAft>
              <a:buNone/>
            </a:pPr>
            <a:r>
              <a:rPr lang="en" sz="1800">
                <a:solidFill>
                  <a:schemeClr val="dk1"/>
                </a:solidFill>
              </a:rPr>
              <a:t>Losartan</a:t>
            </a:r>
            <a:endParaRPr sz="1800">
              <a:solidFill>
                <a:schemeClr val="dk1"/>
              </a:solidFill>
            </a:endParaRPr>
          </a:p>
          <a:p>
            <a:pPr indent="0" lvl="0" marL="0" rtl="0" algn="l">
              <a:lnSpc>
                <a:spcPct val="130000"/>
              </a:lnSpc>
              <a:spcBef>
                <a:spcPts val="0"/>
              </a:spcBef>
              <a:spcAft>
                <a:spcPts val="0"/>
              </a:spcAft>
              <a:buNone/>
            </a:pPr>
            <a:r>
              <a:rPr lang="en" sz="1800">
                <a:solidFill>
                  <a:schemeClr val="dk1"/>
                </a:solidFill>
                <a:highlight>
                  <a:srgbClr val="D9D9D9"/>
                </a:highlight>
              </a:rPr>
              <a:t>Minocycline</a:t>
            </a:r>
            <a:endParaRPr sz="1800">
              <a:solidFill>
                <a:schemeClr val="dk1"/>
              </a:solidFill>
              <a:highlight>
                <a:srgbClr val="D9D9D9"/>
              </a:highlight>
            </a:endParaRPr>
          </a:p>
          <a:p>
            <a:pPr indent="0" lvl="0" marL="0" rtl="0" algn="l">
              <a:lnSpc>
                <a:spcPct val="130000"/>
              </a:lnSpc>
              <a:spcBef>
                <a:spcPts val="0"/>
              </a:spcBef>
              <a:spcAft>
                <a:spcPts val="0"/>
              </a:spcAft>
              <a:buNone/>
            </a:pPr>
            <a:r>
              <a:rPr lang="en" sz="1800">
                <a:solidFill>
                  <a:schemeClr val="dk1"/>
                </a:solidFill>
              </a:rPr>
              <a:t>Simvastatin</a:t>
            </a:r>
            <a:endParaRPr sz="1800">
              <a:solidFill>
                <a:schemeClr val="dk1"/>
              </a:solidFill>
            </a:endParaRPr>
          </a:p>
          <a:p>
            <a:pPr indent="0" lvl="0" marL="0" rtl="0" algn="l">
              <a:lnSpc>
                <a:spcPct val="130000"/>
              </a:lnSpc>
              <a:spcBef>
                <a:spcPts val="0"/>
              </a:spcBef>
              <a:spcAft>
                <a:spcPts val="0"/>
              </a:spcAft>
              <a:buNone/>
            </a:pPr>
            <a:r>
              <a:rPr lang="en" sz="1800">
                <a:solidFill>
                  <a:schemeClr val="dk1"/>
                </a:solidFill>
                <a:highlight>
                  <a:srgbClr val="D9D9D9"/>
                </a:highlight>
              </a:rPr>
              <a:t>Pioglitazone</a:t>
            </a:r>
            <a:endParaRPr sz="1800">
              <a:solidFill>
                <a:schemeClr val="dk1"/>
              </a:solidFill>
              <a:highlight>
                <a:srgbClr val="D9D9D9"/>
              </a:highlight>
            </a:endParaRPr>
          </a:p>
          <a:p>
            <a:pPr indent="0" lvl="0" marL="0" rtl="0" algn="l">
              <a:lnSpc>
                <a:spcPct val="130000"/>
              </a:lnSpc>
              <a:spcBef>
                <a:spcPts val="0"/>
              </a:spcBef>
              <a:spcAft>
                <a:spcPts val="0"/>
              </a:spcAft>
              <a:buNone/>
            </a:pPr>
            <a:r>
              <a:rPr lang="en" sz="1800">
                <a:solidFill>
                  <a:schemeClr val="dk1"/>
                </a:solidFill>
              </a:rPr>
              <a:t>Candesartan</a:t>
            </a:r>
            <a:endParaRPr sz="1800">
              <a:solidFill>
                <a:schemeClr val="dk1"/>
              </a:solidFill>
            </a:endParaRPr>
          </a:p>
          <a:p>
            <a:pPr indent="0" lvl="0" marL="0" rtl="0" algn="l">
              <a:lnSpc>
                <a:spcPct val="130000"/>
              </a:lnSpc>
              <a:spcBef>
                <a:spcPts val="0"/>
              </a:spcBef>
              <a:spcAft>
                <a:spcPts val="0"/>
              </a:spcAft>
              <a:buNone/>
            </a:pPr>
            <a:r>
              <a:rPr lang="en" sz="1800">
                <a:solidFill>
                  <a:schemeClr val="dk1"/>
                </a:solidFill>
                <a:highlight>
                  <a:srgbClr val="D9D9D9"/>
                </a:highlight>
              </a:rPr>
              <a:t>Rapamycin</a:t>
            </a:r>
            <a:endParaRPr sz="1800">
              <a:solidFill>
                <a:schemeClr val="dk1"/>
              </a:solidFill>
              <a:highlight>
                <a:srgbClr val="D9D9D9"/>
              </a:highlight>
            </a:endParaRPr>
          </a:p>
          <a:p>
            <a:pPr indent="0" lvl="0" marL="0" rtl="0" algn="l">
              <a:lnSpc>
                <a:spcPct val="130000"/>
              </a:lnSpc>
              <a:spcBef>
                <a:spcPts val="0"/>
              </a:spcBef>
              <a:spcAft>
                <a:spcPts val="0"/>
              </a:spcAft>
              <a:buNone/>
            </a:pPr>
            <a:r>
              <a:t/>
            </a:r>
            <a:endParaRPr sz="1800">
              <a:solidFill>
                <a:schemeClr val="dk1"/>
              </a:solidFill>
            </a:endParaRPr>
          </a:p>
        </p:txBody>
      </p:sp>
    </p:spTree>
  </p:cSld>
  <p:clrMapOvr>
    <a:masterClrMapping/>
  </p:clrMapOvr>
</p:sld>
</file>

<file path=ppt/slides/slide2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0" name="Shape 4440"/>
        <p:cNvGrpSpPr/>
        <p:nvPr/>
      </p:nvGrpSpPr>
      <p:grpSpPr>
        <a:xfrm>
          <a:off x="0" y="0"/>
          <a:ext cx="0" cy="0"/>
          <a:chOff x="0" y="0"/>
          <a:chExt cx="0" cy="0"/>
        </a:xfrm>
      </p:grpSpPr>
      <p:pic>
        <p:nvPicPr>
          <p:cNvPr id="4441" name="Google Shape;4441;p278"/>
          <p:cNvPicPr preferRelativeResize="0"/>
          <p:nvPr/>
        </p:nvPicPr>
        <p:blipFill rotWithShape="1">
          <a:blip r:embed="rId3">
            <a:alphaModFix/>
          </a:blip>
          <a:srcRect b="25256" l="0" r="0" t="0"/>
          <a:stretch/>
        </p:blipFill>
        <p:spPr>
          <a:xfrm>
            <a:off x="2315275" y="262725"/>
            <a:ext cx="6012449" cy="3616701"/>
          </a:xfrm>
          <a:prstGeom prst="rect">
            <a:avLst/>
          </a:prstGeom>
          <a:noFill/>
          <a:ln>
            <a:noFill/>
          </a:ln>
        </p:spPr>
      </p:pic>
      <p:cxnSp>
        <p:nvCxnSpPr>
          <p:cNvPr id="4442" name="Google Shape;4442;p278"/>
          <p:cNvCxnSpPr/>
          <p:nvPr/>
        </p:nvCxnSpPr>
        <p:spPr>
          <a:xfrm>
            <a:off x="4609100" y="392900"/>
            <a:ext cx="0" cy="3163800"/>
          </a:xfrm>
          <a:prstGeom prst="straightConnector1">
            <a:avLst/>
          </a:prstGeom>
          <a:noFill/>
          <a:ln cap="flat" cmpd="sng" w="28575">
            <a:solidFill>
              <a:srgbClr val="FFFF00"/>
            </a:solidFill>
            <a:prstDash val="solid"/>
            <a:round/>
            <a:headEnd len="med" w="med" type="none"/>
            <a:tailEnd len="med" w="med" type="none"/>
          </a:ln>
        </p:spPr>
      </p:cxnSp>
      <p:sp>
        <p:nvSpPr>
          <p:cNvPr id="4443" name="Google Shape;4443;p278"/>
          <p:cNvSpPr txBox="1"/>
          <p:nvPr/>
        </p:nvSpPr>
        <p:spPr>
          <a:xfrm>
            <a:off x="956075" y="573800"/>
            <a:ext cx="1873800" cy="2982900"/>
          </a:xfrm>
          <a:prstGeom prst="rect">
            <a:avLst/>
          </a:prstGeom>
          <a:noFill/>
          <a:ln>
            <a:noFill/>
          </a:ln>
        </p:spPr>
        <p:txBody>
          <a:bodyPr anchorCtr="0" anchor="t" bIns="91425" lIns="91425" spcFirstLastPara="1" rIns="91425" wrap="square" tIns="91425">
            <a:spAutoFit/>
          </a:bodyPr>
          <a:lstStyle/>
          <a:p>
            <a:pPr indent="0" lvl="0" marL="0" rtl="0" algn="l">
              <a:lnSpc>
                <a:spcPct val="130000"/>
              </a:lnSpc>
              <a:spcBef>
                <a:spcPts val="0"/>
              </a:spcBef>
              <a:spcAft>
                <a:spcPts val="0"/>
              </a:spcAft>
              <a:buNone/>
            </a:pPr>
            <a:r>
              <a:rPr lang="en" sz="1800">
                <a:solidFill>
                  <a:schemeClr val="dk1"/>
                </a:solidFill>
                <a:highlight>
                  <a:srgbClr val="D9D9D9"/>
                </a:highlight>
              </a:rPr>
              <a:t>Metformin</a:t>
            </a:r>
            <a:endParaRPr sz="1800">
              <a:solidFill>
                <a:schemeClr val="dk1"/>
              </a:solidFill>
              <a:highlight>
                <a:srgbClr val="D9D9D9"/>
              </a:highlight>
            </a:endParaRPr>
          </a:p>
          <a:p>
            <a:pPr indent="0" lvl="0" marL="0" rtl="0" algn="l">
              <a:lnSpc>
                <a:spcPct val="130000"/>
              </a:lnSpc>
              <a:spcBef>
                <a:spcPts val="0"/>
              </a:spcBef>
              <a:spcAft>
                <a:spcPts val="0"/>
              </a:spcAft>
              <a:buNone/>
            </a:pPr>
            <a:r>
              <a:rPr lang="en" sz="1800">
                <a:solidFill>
                  <a:schemeClr val="dk1"/>
                </a:solidFill>
              </a:rPr>
              <a:t>Losartan</a:t>
            </a:r>
            <a:endParaRPr sz="1800">
              <a:solidFill>
                <a:schemeClr val="dk1"/>
              </a:solidFill>
            </a:endParaRPr>
          </a:p>
          <a:p>
            <a:pPr indent="0" lvl="0" marL="0" rtl="0" algn="l">
              <a:lnSpc>
                <a:spcPct val="130000"/>
              </a:lnSpc>
              <a:spcBef>
                <a:spcPts val="0"/>
              </a:spcBef>
              <a:spcAft>
                <a:spcPts val="0"/>
              </a:spcAft>
              <a:buNone/>
            </a:pPr>
            <a:r>
              <a:rPr lang="en" sz="1800">
                <a:solidFill>
                  <a:schemeClr val="dk1"/>
                </a:solidFill>
                <a:highlight>
                  <a:srgbClr val="FFFF00"/>
                </a:highlight>
              </a:rPr>
              <a:t>Minocycline</a:t>
            </a:r>
            <a:endParaRPr sz="1800">
              <a:solidFill>
                <a:schemeClr val="dk1"/>
              </a:solidFill>
              <a:highlight>
                <a:srgbClr val="FFFF00"/>
              </a:highlight>
            </a:endParaRPr>
          </a:p>
          <a:p>
            <a:pPr indent="0" lvl="0" marL="0" rtl="0" algn="l">
              <a:lnSpc>
                <a:spcPct val="130000"/>
              </a:lnSpc>
              <a:spcBef>
                <a:spcPts val="0"/>
              </a:spcBef>
              <a:spcAft>
                <a:spcPts val="0"/>
              </a:spcAft>
              <a:buNone/>
            </a:pPr>
            <a:r>
              <a:rPr lang="en" sz="1800">
                <a:solidFill>
                  <a:schemeClr val="dk1"/>
                </a:solidFill>
              </a:rPr>
              <a:t>Simvastatin</a:t>
            </a:r>
            <a:endParaRPr sz="1800">
              <a:solidFill>
                <a:schemeClr val="dk1"/>
              </a:solidFill>
            </a:endParaRPr>
          </a:p>
          <a:p>
            <a:pPr indent="0" lvl="0" marL="0" rtl="0" algn="l">
              <a:lnSpc>
                <a:spcPct val="130000"/>
              </a:lnSpc>
              <a:spcBef>
                <a:spcPts val="0"/>
              </a:spcBef>
              <a:spcAft>
                <a:spcPts val="0"/>
              </a:spcAft>
              <a:buNone/>
            </a:pPr>
            <a:r>
              <a:rPr lang="en" sz="1800">
                <a:solidFill>
                  <a:schemeClr val="dk1"/>
                </a:solidFill>
                <a:highlight>
                  <a:srgbClr val="D9D9D9"/>
                </a:highlight>
              </a:rPr>
              <a:t>Pioglitazone</a:t>
            </a:r>
            <a:endParaRPr sz="1800">
              <a:solidFill>
                <a:schemeClr val="dk1"/>
              </a:solidFill>
              <a:highlight>
                <a:srgbClr val="D9D9D9"/>
              </a:highlight>
            </a:endParaRPr>
          </a:p>
          <a:p>
            <a:pPr indent="0" lvl="0" marL="0" rtl="0" algn="l">
              <a:lnSpc>
                <a:spcPct val="130000"/>
              </a:lnSpc>
              <a:spcBef>
                <a:spcPts val="0"/>
              </a:spcBef>
              <a:spcAft>
                <a:spcPts val="0"/>
              </a:spcAft>
              <a:buNone/>
            </a:pPr>
            <a:r>
              <a:rPr lang="en" sz="1800">
                <a:solidFill>
                  <a:schemeClr val="dk1"/>
                </a:solidFill>
              </a:rPr>
              <a:t>Candesartan</a:t>
            </a:r>
            <a:endParaRPr sz="1800">
              <a:solidFill>
                <a:schemeClr val="dk1"/>
              </a:solidFill>
            </a:endParaRPr>
          </a:p>
          <a:p>
            <a:pPr indent="0" lvl="0" marL="0" rtl="0" algn="l">
              <a:lnSpc>
                <a:spcPct val="130000"/>
              </a:lnSpc>
              <a:spcBef>
                <a:spcPts val="0"/>
              </a:spcBef>
              <a:spcAft>
                <a:spcPts val="0"/>
              </a:spcAft>
              <a:buNone/>
            </a:pPr>
            <a:r>
              <a:rPr lang="en" sz="1800">
                <a:solidFill>
                  <a:schemeClr val="dk1"/>
                </a:solidFill>
                <a:highlight>
                  <a:srgbClr val="FFFF00"/>
                </a:highlight>
              </a:rPr>
              <a:t>Rapamycin</a:t>
            </a:r>
            <a:endParaRPr sz="1800">
              <a:solidFill>
                <a:schemeClr val="dk1"/>
              </a:solidFill>
              <a:highlight>
                <a:srgbClr val="FFFF00"/>
              </a:highlight>
            </a:endParaRPr>
          </a:p>
          <a:p>
            <a:pPr indent="0" lvl="0" marL="0" rtl="0" algn="l">
              <a:lnSpc>
                <a:spcPct val="130000"/>
              </a:lnSpc>
              <a:spcBef>
                <a:spcPts val="0"/>
              </a:spcBef>
              <a:spcAft>
                <a:spcPts val="0"/>
              </a:spcAft>
              <a:buNone/>
            </a:pPr>
            <a:r>
              <a:rPr lang="en" sz="1800">
                <a:solidFill>
                  <a:schemeClr val="dk1"/>
                </a:solidFill>
                <a:highlight>
                  <a:srgbClr val="FFFF00"/>
                </a:highlight>
              </a:rPr>
              <a:t>Lithium</a:t>
            </a:r>
            <a:endParaRPr sz="1800">
              <a:solidFill>
                <a:schemeClr val="dk1"/>
              </a:solidFill>
              <a:highlight>
                <a:srgbClr val="FFFF00"/>
              </a:highlight>
            </a:endParaRPr>
          </a:p>
        </p:txBody>
      </p:sp>
    </p:spTree>
  </p:cSld>
  <p:clrMapOvr>
    <a:masterClrMapping/>
  </p:clrMapOvr>
</p:sld>
</file>

<file path=ppt/slides/slide2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7" name="Shape 4447"/>
        <p:cNvGrpSpPr/>
        <p:nvPr/>
      </p:nvGrpSpPr>
      <p:grpSpPr>
        <a:xfrm>
          <a:off x="0" y="0"/>
          <a:ext cx="0" cy="0"/>
          <a:chOff x="0" y="0"/>
          <a:chExt cx="0" cy="0"/>
        </a:xfrm>
      </p:grpSpPr>
      <p:pic>
        <p:nvPicPr>
          <p:cNvPr id="4448" name="Google Shape;4448;p279"/>
          <p:cNvPicPr preferRelativeResize="0"/>
          <p:nvPr/>
        </p:nvPicPr>
        <p:blipFill>
          <a:blip r:embed="rId3">
            <a:alphaModFix/>
          </a:blip>
          <a:stretch>
            <a:fillRect/>
          </a:stretch>
        </p:blipFill>
        <p:spPr>
          <a:xfrm>
            <a:off x="152400" y="152400"/>
            <a:ext cx="3476175" cy="1947675"/>
          </a:xfrm>
          <a:prstGeom prst="rect">
            <a:avLst/>
          </a:prstGeom>
          <a:noFill/>
          <a:ln>
            <a:noFill/>
          </a:ln>
          <a:effectLst>
            <a:outerShdw blurRad="57150" rotWithShape="0" algn="bl" dir="5400000" dist="19050">
              <a:srgbClr val="000000">
                <a:alpha val="50000"/>
              </a:srgbClr>
            </a:outerShdw>
          </a:effectLst>
        </p:spPr>
      </p:pic>
      <p:sp>
        <p:nvSpPr>
          <p:cNvPr id="4449" name="Google Shape;4449;p279"/>
          <p:cNvSpPr txBox="1"/>
          <p:nvPr/>
        </p:nvSpPr>
        <p:spPr>
          <a:xfrm>
            <a:off x="190525" y="2254250"/>
            <a:ext cx="3519600" cy="280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Not surprising if no single drug prevents dementia, because there are approximately </a:t>
            </a:r>
            <a:r>
              <a:rPr b="1" lang="en" sz="1700" u="sng"/>
              <a:t>25 pathways</a:t>
            </a:r>
            <a:r>
              <a:rPr lang="en" sz="1700"/>
              <a:t> at fault.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Among 8 available drugs, combinations of nonoverlapping actions may have the potential to prevent MCI from progressing to AD. </a:t>
            </a:r>
            <a:endParaRPr sz="1700"/>
          </a:p>
        </p:txBody>
      </p:sp>
    </p:spTree>
  </p:cSld>
  <p:clrMapOvr>
    <a:masterClrMapping/>
  </p:clrMapOvr>
</p:sld>
</file>

<file path=ppt/slides/slide2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3" name="Shape 4453"/>
        <p:cNvGrpSpPr/>
        <p:nvPr/>
      </p:nvGrpSpPr>
      <p:grpSpPr>
        <a:xfrm>
          <a:off x="0" y="0"/>
          <a:ext cx="0" cy="0"/>
          <a:chOff x="0" y="0"/>
          <a:chExt cx="0" cy="0"/>
        </a:xfrm>
      </p:grpSpPr>
      <p:pic>
        <p:nvPicPr>
          <p:cNvPr id="4454" name="Google Shape;4454;p280"/>
          <p:cNvPicPr preferRelativeResize="0"/>
          <p:nvPr/>
        </p:nvPicPr>
        <p:blipFill>
          <a:blip r:embed="rId3">
            <a:alphaModFix/>
          </a:blip>
          <a:stretch>
            <a:fillRect/>
          </a:stretch>
        </p:blipFill>
        <p:spPr>
          <a:xfrm>
            <a:off x="152400" y="152400"/>
            <a:ext cx="3476175" cy="1947675"/>
          </a:xfrm>
          <a:prstGeom prst="rect">
            <a:avLst/>
          </a:prstGeom>
          <a:noFill/>
          <a:ln>
            <a:noFill/>
          </a:ln>
          <a:effectLst>
            <a:outerShdw blurRad="57150" rotWithShape="0" algn="bl" dir="5400000" dist="19050">
              <a:srgbClr val="000000">
                <a:alpha val="50000"/>
              </a:srgbClr>
            </a:outerShdw>
          </a:effectLst>
        </p:spPr>
      </p:pic>
      <p:pic>
        <p:nvPicPr>
          <p:cNvPr id="4455" name="Google Shape;4455;p280"/>
          <p:cNvPicPr preferRelativeResize="0"/>
          <p:nvPr/>
        </p:nvPicPr>
        <p:blipFill rotWithShape="1">
          <a:blip r:embed="rId4">
            <a:alphaModFix/>
          </a:blip>
          <a:srcRect b="0" l="17505" r="0" t="0"/>
          <a:stretch/>
        </p:blipFill>
        <p:spPr>
          <a:xfrm>
            <a:off x="5288650" y="612950"/>
            <a:ext cx="3684774" cy="4196400"/>
          </a:xfrm>
          <a:prstGeom prst="rect">
            <a:avLst/>
          </a:prstGeom>
          <a:noFill/>
          <a:ln>
            <a:noFill/>
          </a:ln>
        </p:spPr>
      </p:pic>
      <p:sp>
        <p:nvSpPr>
          <p:cNvPr id="4456" name="Google Shape;4456;p280"/>
          <p:cNvSpPr txBox="1"/>
          <p:nvPr/>
        </p:nvSpPr>
        <p:spPr>
          <a:xfrm>
            <a:off x="190525" y="2254250"/>
            <a:ext cx="3519600" cy="280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Not surprising if no single drug prevents dementia, because there are approximately </a:t>
            </a:r>
            <a:r>
              <a:rPr b="1" lang="en" sz="1700" u="sng"/>
              <a:t>25 pathways</a:t>
            </a:r>
            <a:r>
              <a:rPr lang="en" sz="1700"/>
              <a:t> at fault.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Among 8 available drugs, combinations of nonoverlapping actions may have the potential to prevent MCI from progressing to AD. </a:t>
            </a:r>
            <a:endParaRPr sz="1700"/>
          </a:p>
        </p:txBody>
      </p:sp>
    </p:spTree>
  </p:cSld>
  <p:clrMapOvr>
    <a:masterClrMapping/>
  </p:clrMapOvr>
</p:sld>
</file>

<file path=ppt/slides/slide2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0" name="Shape 4460"/>
        <p:cNvGrpSpPr/>
        <p:nvPr/>
      </p:nvGrpSpPr>
      <p:grpSpPr>
        <a:xfrm>
          <a:off x="0" y="0"/>
          <a:ext cx="0" cy="0"/>
          <a:chOff x="0" y="0"/>
          <a:chExt cx="0" cy="0"/>
        </a:xfrm>
      </p:grpSpPr>
      <p:pic>
        <p:nvPicPr>
          <p:cNvPr id="4461" name="Google Shape;4461;p281"/>
          <p:cNvPicPr preferRelativeResize="0"/>
          <p:nvPr/>
        </p:nvPicPr>
        <p:blipFill>
          <a:blip r:embed="rId3">
            <a:alphaModFix/>
          </a:blip>
          <a:stretch>
            <a:fillRect/>
          </a:stretch>
        </p:blipFill>
        <p:spPr>
          <a:xfrm>
            <a:off x="152400" y="152400"/>
            <a:ext cx="3476175" cy="1947675"/>
          </a:xfrm>
          <a:prstGeom prst="rect">
            <a:avLst/>
          </a:prstGeom>
          <a:noFill/>
          <a:ln>
            <a:noFill/>
          </a:ln>
          <a:effectLst>
            <a:outerShdw blurRad="57150" rotWithShape="0" algn="bl" dir="5400000" dist="19050">
              <a:srgbClr val="000000">
                <a:alpha val="50000"/>
              </a:srgbClr>
            </a:outerShdw>
          </a:effectLst>
        </p:spPr>
      </p:pic>
      <p:pic>
        <p:nvPicPr>
          <p:cNvPr id="4462" name="Google Shape;4462;p281"/>
          <p:cNvPicPr preferRelativeResize="0"/>
          <p:nvPr/>
        </p:nvPicPr>
        <p:blipFill rotWithShape="1">
          <a:blip r:embed="rId4">
            <a:alphaModFix/>
          </a:blip>
          <a:srcRect b="0" l="17505" r="0" t="0"/>
          <a:stretch/>
        </p:blipFill>
        <p:spPr>
          <a:xfrm>
            <a:off x="5288650" y="612950"/>
            <a:ext cx="3684774" cy="4196400"/>
          </a:xfrm>
          <a:prstGeom prst="rect">
            <a:avLst/>
          </a:prstGeom>
          <a:noFill/>
          <a:ln>
            <a:noFill/>
          </a:ln>
        </p:spPr>
      </p:pic>
      <p:sp>
        <p:nvSpPr>
          <p:cNvPr id="4463" name="Google Shape;4463;p281"/>
          <p:cNvSpPr txBox="1"/>
          <p:nvPr/>
        </p:nvSpPr>
        <p:spPr>
          <a:xfrm>
            <a:off x="4025925" y="565175"/>
            <a:ext cx="35196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Dantrolene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464" name="Google Shape;4464;p281"/>
          <p:cNvSpPr txBox="1"/>
          <p:nvPr/>
        </p:nvSpPr>
        <p:spPr>
          <a:xfrm>
            <a:off x="190525" y="2254250"/>
            <a:ext cx="3519600" cy="280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Not surprising if no single drug prevents dementia, because there are approximately </a:t>
            </a:r>
            <a:r>
              <a:rPr b="1" lang="en" sz="1700" u="sng"/>
              <a:t>25 pathways</a:t>
            </a:r>
            <a:r>
              <a:rPr lang="en" sz="1700"/>
              <a:t> at fault.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Among 8 available drugs, combinations of nonoverlapping actions may have the potential to prevent MCI from progressing to AD. </a:t>
            </a:r>
            <a:endParaRPr sz="17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id="302" name="Google Shape;302;p39"/>
          <p:cNvPicPr preferRelativeResize="0"/>
          <p:nvPr/>
        </p:nvPicPr>
        <p:blipFill>
          <a:blip r:embed="rId3">
            <a:alphaModFix/>
          </a:blip>
          <a:stretch>
            <a:fillRect/>
          </a:stretch>
        </p:blipFill>
        <p:spPr>
          <a:xfrm>
            <a:off x="593500" y="313725"/>
            <a:ext cx="8148374" cy="2950400"/>
          </a:xfrm>
          <a:prstGeom prst="rect">
            <a:avLst/>
          </a:prstGeom>
          <a:noFill/>
          <a:ln>
            <a:noFill/>
          </a:ln>
        </p:spPr>
      </p:pic>
      <p:sp>
        <p:nvSpPr>
          <p:cNvPr id="303" name="Google Shape;303;p39"/>
          <p:cNvSpPr/>
          <p:nvPr/>
        </p:nvSpPr>
        <p:spPr>
          <a:xfrm flipH="1" rot="10800000">
            <a:off x="2478900" y="833600"/>
            <a:ext cx="863100" cy="3180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4" name="Google Shape;304;p39"/>
          <p:cNvSpPr/>
          <p:nvPr/>
        </p:nvSpPr>
        <p:spPr>
          <a:xfrm flipH="1" rot="10800000">
            <a:off x="2478900" y="2250675"/>
            <a:ext cx="813600" cy="3180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5" name="Google Shape;305;p39"/>
          <p:cNvSpPr txBox="1"/>
          <p:nvPr/>
        </p:nvSpPr>
        <p:spPr>
          <a:xfrm>
            <a:off x="655375" y="3264125"/>
            <a:ext cx="7568700" cy="1708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9900FF"/>
                </a:solidFill>
              </a:rPr>
              <a:t>There are no objective </a:t>
            </a:r>
            <a:r>
              <a:rPr b="1" lang="en" sz="1500">
                <a:solidFill>
                  <a:srgbClr val="9900FF"/>
                </a:solidFill>
              </a:rPr>
              <a:t>biomedical </a:t>
            </a:r>
            <a:r>
              <a:rPr b="1" lang="en" sz="1500">
                <a:solidFill>
                  <a:srgbClr val="9900FF"/>
                </a:solidFill>
              </a:rPr>
              <a:t>tests to diagnose any mental illness. </a:t>
            </a:r>
            <a:endParaRPr b="1" sz="1500">
              <a:solidFill>
                <a:srgbClr val="9900FF"/>
              </a:solidFill>
            </a:endParaRPr>
          </a:p>
          <a:p>
            <a:pPr indent="0" lvl="0" marL="0" rtl="0" algn="l">
              <a:spcBef>
                <a:spcPts val="0"/>
              </a:spcBef>
              <a:spcAft>
                <a:spcPts val="0"/>
              </a:spcAft>
              <a:buNone/>
            </a:pPr>
            <a:r>
              <a:t/>
            </a:r>
            <a:endParaRPr b="1" sz="600">
              <a:solidFill>
                <a:srgbClr val="9900FF"/>
              </a:solidFill>
            </a:endParaRPr>
          </a:p>
          <a:p>
            <a:pPr indent="0" lvl="0" marL="0" rtl="0" algn="l">
              <a:spcBef>
                <a:spcPts val="0"/>
              </a:spcBef>
              <a:spcAft>
                <a:spcPts val="0"/>
              </a:spcAft>
              <a:buNone/>
            </a:pPr>
            <a:r>
              <a:rPr b="1" lang="en" sz="1500">
                <a:solidFill>
                  <a:srgbClr val="9900FF"/>
                </a:solidFill>
              </a:rPr>
              <a:t>DSM defines symptom clusters, not medical diagnoses. </a:t>
            </a:r>
            <a:endParaRPr b="1" sz="1500">
              <a:solidFill>
                <a:srgbClr val="9900FF"/>
              </a:solidFill>
            </a:endParaRPr>
          </a:p>
          <a:p>
            <a:pPr indent="0" lvl="0" marL="0" rtl="0" algn="l">
              <a:spcBef>
                <a:spcPts val="0"/>
              </a:spcBef>
              <a:spcAft>
                <a:spcPts val="0"/>
              </a:spcAft>
              <a:buNone/>
            </a:pPr>
            <a:r>
              <a:t/>
            </a:r>
            <a:endParaRPr b="1" sz="600">
              <a:solidFill>
                <a:srgbClr val="9900FF"/>
              </a:solidFill>
            </a:endParaRPr>
          </a:p>
          <a:p>
            <a:pPr indent="0" lvl="0" marL="0" rtl="0" algn="l">
              <a:spcBef>
                <a:spcPts val="0"/>
              </a:spcBef>
              <a:spcAft>
                <a:spcPts val="0"/>
              </a:spcAft>
              <a:buNone/>
            </a:pPr>
            <a:r>
              <a:rPr b="1" lang="en" sz="1500">
                <a:solidFill>
                  <a:srgbClr val="9900FF"/>
                </a:solidFill>
              </a:rPr>
              <a:t>Neurocognitive disorder is a symptom cluster.</a:t>
            </a:r>
            <a:endParaRPr b="1" sz="1500">
              <a:solidFill>
                <a:srgbClr val="9900FF"/>
              </a:solidFill>
            </a:endParaRPr>
          </a:p>
          <a:p>
            <a:pPr indent="0" lvl="0" marL="0" rtl="0" algn="l">
              <a:spcBef>
                <a:spcPts val="0"/>
              </a:spcBef>
              <a:spcAft>
                <a:spcPts val="0"/>
              </a:spcAft>
              <a:buNone/>
            </a:pPr>
            <a:r>
              <a:t/>
            </a:r>
            <a:endParaRPr b="1" sz="600">
              <a:solidFill>
                <a:srgbClr val="9900FF"/>
              </a:solidFill>
            </a:endParaRPr>
          </a:p>
          <a:p>
            <a:pPr indent="0" lvl="0" marL="0" rtl="0" algn="l">
              <a:spcBef>
                <a:spcPts val="0"/>
              </a:spcBef>
              <a:spcAft>
                <a:spcPts val="0"/>
              </a:spcAft>
              <a:buNone/>
            </a:pPr>
            <a:r>
              <a:rPr b="1" lang="en" sz="1500">
                <a:solidFill>
                  <a:srgbClr val="9900FF"/>
                </a:solidFill>
              </a:rPr>
              <a:t>Alzheimer’s disease is a medical diagnosis. </a:t>
            </a:r>
            <a:endParaRPr b="1" sz="1500">
              <a:solidFill>
                <a:srgbClr val="9900FF"/>
              </a:solidFill>
            </a:endParaRPr>
          </a:p>
          <a:p>
            <a:pPr indent="0" lvl="0" marL="0" rtl="0" algn="l">
              <a:spcBef>
                <a:spcPts val="0"/>
              </a:spcBef>
              <a:spcAft>
                <a:spcPts val="0"/>
              </a:spcAft>
              <a:buNone/>
            </a:pPr>
            <a:r>
              <a:t/>
            </a:r>
            <a:endParaRPr b="1" sz="600">
              <a:solidFill>
                <a:srgbClr val="9900FF"/>
              </a:solidFill>
            </a:endParaRPr>
          </a:p>
          <a:p>
            <a:pPr indent="0" lvl="0" marL="0" rtl="0" algn="l">
              <a:spcBef>
                <a:spcPts val="0"/>
              </a:spcBef>
              <a:spcAft>
                <a:spcPts val="0"/>
              </a:spcAft>
              <a:buNone/>
            </a:pPr>
            <a:r>
              <a:t/>
            </a:r>
            <a:endParaRPr b="1" sz="1500">
              <a:solidFill>
                <a:srgbClr val="9900FF"/>
              </a:solidFill>
            </a:endParaRPr>
          </a:p>
        </p:txBody>
      </p:sp>
      <p:cxnSp>
        <p:nvCxnSpPr>
          <p:cNvPr id="306" name="Google Shape;306;p39"/>
          <p:cNvCxnSpPr/>
          <p:nvPr/>
        </p:nvCxnSpPr>
        <p:spPr>
          <a:xfrm>
            <a:off x="4990055" y="735825"/>
            <a:ext cx="972900" cy="0"/>
          </a:xfrm>
          <a:prstGeom prst="straightConnector1">
            <a:avLst/>
          </a:prstGeom>
          <a:noFill/>
          <a:ln cap="flat" cmpd="sng" w="38100">
            <a:solidFill>
              <a:srgbClr val="9900FF"/>
            </a:solidFill>
            <a:prstDash val="solid"/>
            <a:round/>
            <a:headEnd len="med" w="med" type="none"/>
            <a:tailEnd len="med" w="med" type="none"/>
          </a:ln>
        </p:spPr>
      </p:cxnSp>
      <p:sp>
        <p:nvSpPr>
          <p:cNvPr id="307" name="Google Shape;307;p39"/>
          <p:cNvSpPr/>
          <p:nvPr/>
        </p:nvSpPr>
        <p:spPr>
          <a:xfrm flipH="1" rot="10800000">
            <a:off x="5312025" y="2875300"/>
            <a:ext cx="688800" cy="3180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8" name="Shape 4468"/>
        <p:cNvGrpSpPr/>
        <p:nvPr/>
      </p:nvGrpSpPr>
      <p:grpSpPr>
        <a:xfrm>
          <a:off x="0" y="0"/>
          <a:ext cx="0" cy="0"/>
          <a:chOff x="0" y="0"/>
          <a:chExt cx="0" cy="0"/>
        </a:xfrm>
      </p:grpSpPr>
      <p:pic>
        <p:nvPicPr>
          <p:cNvPr id="4469" name="Google Shape;4469;p282"/>
          <p:cNvPicPr preferRelativeResize="0"/>
          <p:nvPr/>
        </p:nvPicPr>
        <p:blipFill>
          <a:blip r:embed="rId3">
            <a:alphaModFix/>
          </a:blip>
          <a:stretch>
            <a:fillRect/>
          </a:stretch>
        </p:blipFill>
        <p:spPr>
          <a:xfrm>
            <a:off x="152400" y="152400"/>
            <a:ext cx="3476175" cy="1947675"/>
          </a:xfrm>
          <a:prstGeom prst="rect">
            <a:avLst/>
          </a:prstGeom>
          <a:noFill/>
          <a:ln>
            <a:noFill/>
          </a:ln>
          <a:effectLst>
            <a:outerShdw blurRad="57150" rotWithShape="0" algn="bl" dir="5400000" dist="19050">
              <a:srgbClr val="000000">
                <a:alpha val="50000"/>
              </a:srgbClr>
            </a:outerShdw>
          </a:effectLst>
        </p:spPr>
      </p:pic>
      <p:pic>
        <p:nvPicPr>
          <p:cNvPr id="4470" name="Google Shape;4470;p282"/>
          <p:cNvPicPr preferRelativeResize="0"/>
          <p:nvPr/>
        </p:nvPicPr>
        <p:blipFill rotWithShape="1">
          <a:blip r:embed="rId4">
            <a:alphaModFix/>
          </a:blip>
          <a:srcRect b="0" l="17505" r="0" t="0"/>
          <a:stretch/>
        </p:blipFill>
        <p:spPr>
          <a:xfrm>
            <a:off x="5288650" y="612950"/>
            <a:ext cx="3684774" cy="4196400"/>
          </a:xfrm>
          <a:prstGeom prst="rect">
            <a:avLst/>
          </a:prstGeom>
          <a:noFill/>
          <a:ln>
            <a:noFill/>
          </a:ln>
        </p:spPr>
      </p:pic>
      <p:sp>
        <p:nvSpPr>
          <p:cNvPr id="4471" name="Google Shape;4471;p282"/>
          <p:cNvSpPr txBox="1"/>
          <p:nvPr/>
        </p:nvSpPr>
        <p:spPr>
          <a:xfrm>
            <a:off x="4025925" y="565175"/>
            <a:ext cx="35196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Dantrolene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Erythropoietin</a:t>
            </a:r>
            <a:endParaRPr/>
          </a:p>
          <a:p>
            <a:pPr indent="0" lvl="0" marL="0" rtl="0" algn="l">
              <a:spcBef>
                <a:spcPts val="0"/>
              </a:spcBef>
              <a:spcAft>
                <a:spcPts val="0"/>
              </a:spcAft>
              <a:buNone/>
            </a:pPr>
            <a:r>
              <a:t/>
            </a:r>
            <a:endParaRPr sz="1000"/>
          </a:p>
          <a:p>
            <a:pPr indent="0" lvl="0" marL="0" rtl="0" algn="l">
              <a:spcBef>
                <a:spcPts val="0"/>
              </a:spcBef>
              <a:spcAft>
                <a:spcPts val="0"/>
              </a:spcAft>
              <a:buNone/>
            </a:pPr>
            <a:r>
              <a:t/>
            </a:r>
            <a:endParaRPr/>
          </a:p>
        </p:txBody>
      </p:sp>
      <p:sp>
        <p:nvSpPr>
          <p:cNvPr id="4472" name="Google Shape;4472;p282"/>
          <p:cNvSpPr txBox="1"/>
          <p:nvPr/>
        </p:nvSpPr>
        <p:spPr>
          <a:xfrm>
            <a:off x="190525" y="2254250"/>
            <a:ext cx="3519600" cy="280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Not surprising if no single drug prevents dementia, because there are approximately </a:t>
            </a:r>
            <a:r>
              <a:rPr b="1" lang="en" sz="1700" u="sng"/>
              <a:t>25 pathways</a:t>
            </a:r>
            <a:r>
              <a:rPr lang="en" sz="1700"/>
              <a:t> at fault.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Among 8 available drugs, combinations of nonoverlapping actions may have the potential to prevent MCI from progressing to AD. </a:t>
            </a:r>
            <a:endParaRPr sz="1700"/>
          </a:p>
        </p:txBody>
      </p:sp>
    </p:spTree>
  </p:cSld>
  <p:clrMapOvr>
    <a:masterClrMapping/>
  </p:clrMapOvr>
</p:sld>
</file>

<file path=ppt/slides/slide2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6" name="Shape 4476"/>
        <p:cNvGrpSpPr/>
        <p:nvPr/>
      </p:nvGrpSpPr>
      <p:grpSpPr>
        <a:xfrm>
          <a:off x="0" y="0"/>
          <a:ext cx="0" cy="0"/>
          <a:chOff x="0" y="0"/>
          <a:chExt cx="0" cy="0"/>
        </a:xfrm>
      </p:grpSpPr>
      <p:pic>
        <p:nvPicPr>
          <p:cNvPr id="4477" name="Google Shape;4477;p283"/>
          <p:cNvPicPr preferRelativeResize="0"/>
          <p:nvPr/>
        </p:nvPicPr>
        <p:blipFill>
          <a:blip r:embed="rId3">
            <a:alphaModFix/>
          </a:blip>
          <a:stretch>
            <a:fillRect/>
          </a:stretch>
        </p:blipFill>
        <p:spPr>
          <a:xfrm>
            <a:off x="152400" y="152400"/>
            <a:ext cx="3476175" cy="1947675"/>
          </a:xfrm>
          <a:prstGeom prst="rect">
            <a:avLst/>
          </a:prstGeom>
          <a:noFill/>
          <a:ln>
            <a:noFill/>
          </a:ln>
          <a:effectLst>
            <a:outerShdw blurRad="57150" rotWithShape="0" algn="bl" dir="5400000" dist="19050">
              <a:srgbClr val="000000">
                <a:alpha val="50000"/>
              </a:srgbClr>
            </a:outerShdw>
          </a:effectLst>
        </p:spPr>
      </p:pic>
      <p:pic>
        <p:nvPicPr>
          <p:cNvPr id="4478" name="Google Shape;4478;p283"/>
          <p:cNvPicPr preferRelativeResize="0"/>
          <p:nvPr/>
        </p:nvPicPr>
        <p:blipFill rotWithShape="1">
          <a:blip r:embed="rId4">
            <a:alphaModFix/>
          </a:blip>
          <a:srcRect b="0" l="17505" r="0" t="0"/>
          <a:stretch/>
        </p:blipFill>
        <p:spPr>
          <a:xfrm>
            <a:off x="5288650" y="612950"/>
            <a:ext cx="3684774" cy="4196400"/>
          </a:xfrm>
          <a:prstGeom prst="rect">
            <a:avLst/>
          </a:prstGeom>
          <a:noFill/>
          <a:ln>
            <a:noFill/>
          </a:ln>
        </p:spPr>
      </p:pic>
      <p:sp>
        <p:nvSpPr>
          <p:cNvPr id="4479" name="Google Shape;4479;p283"/>
          <p:cNvSpPr txBox="1"/>
          <p:nvPr/>
        </p:nvSpPr>
        <p:spPr>
          <a:xfrm>
            <a:off x="4025925" y="565175"/>
            <a:ext cx="3519600" cy="244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Dantrolene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Erythropoietin</a:t>
            </a:r>
            <a:endParaRPr/>
          </a:p>
          <a:p>
            <a:pPr indent="0" lvl="0" marL="0" rtl="0" algn="l">
              <a:spcBef>
                <a:spcPts val="0"/>
              </a:spcBef>
              <a:spcAft>
                <a:spcPts val="0"/>
              </a:spcAft>
              <a:buNone/>
            </a:pPr>
            <a:r>
              <a:t/>
            </a:r>
            <a:endParaRPr sz="10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2500"/>
          </a:p>
          <a:p>
            <a:pPr indent="0" lvl="0" marL="0" rtl="0" algn="l">
              <a:spcBef>
                <a:spcPts val="0"/>
              </a:spcBef>
              <a:spcAft>
                <a:spcPts val="0"/>
              </a:spcAft>
              <a:buNone/>
            </a:pPr>
            <a:r>
              <a:rPr lang="en"/>
              <a:t>Memantine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480" name="Google Shape;4480;p283"/>
          <p:cNvSpPr txBox="1"/>
          <p:nvPr/>
        </p:nvSpPr>
        <p:spPr>
          <a:xfrm>
            <a:off x="190525" y="2254250"/>
            <a:ext cx="3519600" cy="280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Not surprising if no single drug prevents dementia, because there are approximately </a:t>
            </a:r>
            <a:r>
              <a:rPr b="1" lang="en" sz="1700" u="sng"/>
              <a:t>25 pathways</a:t>
            </a:r>
            <a:r>
              <a:rPr lang="en" sz="1700"/>
              <a:t> at fault.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Among 8 available drugs, combinations of nonoverlapping actions may have the potential to prevent MCI from progressing to AD. </a:t>
            </a:r>
            <a:endParaRPr sz="1700"/>
          </a:p>
        </p:txBody>
      </p:sp>
    </p:spTree>
  </p:cSld>
  <p:clrMapOvr>
    <a:masterClrMapping/>
  </p:clrMapOvr>
</p:sld>
</file>

<file path=ppt/slides/slide2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4" name="Shape 4484"/>
        <p:cNvGrpSpPr/>
        <p:nvPr/>
      </p:nvGrpSpPr>
      <p:grpSpPr>
        <a:xfrm>
          <a:off x="0" y="0"/>
          <a:ext cx="0" cy="0"/>
          <a:chOff x="0" y="0"/>
          <a:chExt cx="0" cy="0"/>
        </a:xfrm>
      </p:grpSpPr>
      <p:pic>
        <p:nvPicPr>
          <p:cNvPr id="4485" name="Google Shape;4485;p284"/>
          <p:cNvPicPr preferRelativeResize="0"/>
          <p:nvPr/>
        </p:nvPicPr>
        <p:blipFill>
          <a:blip r:embed="rId3">
            <a:alphaModFix/>
          </a:blip>
          <a:stretch>
            <a:fillRect/>
          </a:stretch>
        </p:blipFill>
        <p:spPr>
          <a:xfrm>
            <a:off x="152400" y="152400"/>
            <a:ext cx="3476175" cy="1947675"/>
          </a:xfrm>
          <a:prstGeom prst="rect">
            <a:avLst/>
          </a:prstGeom>
          <a:noFill/>
          <a:ln>
            <a:noFill/>
          </a:ln>
          <a:effectLst>
            <a:outerShdw blurRad="57150" rotWithShape="0" algn="bl" dir="5400000" dist="19050">
              <a:srgbClr val="000000">
                <a:alpha val="50000"/>
              </a:srgbClr>
            </a:outerShdw>
          </a:effectLst>
        </p:spPr>
      </p:pic>
      <p:pic>
        <p:nvPicPr>
          <p:cNvPr id="4486" name="Google Shape;4486;p284"/>
          <p:cNvPicPr preferRelativeResize="0"/>
          <p:nvPr/>
        </p:nvPicPr>
        <p:blipFill rotWithShape="1">
          <a:blip r:embed="rId4">
            <a:alphaModFix/>
          </a:blip>
          <a:srcRect b="0" l="17505" r="0" t="0"/>
          <a:stretch/>
        </p:blipFill>
        <p:spPr>
          <a:xfrm>
            <a:off x="5288650" y="612950"/>
            <a:ext cx="3684774" cy="4196400"/>
          </a:xfrm>
          <a:prstGeom prst="rect">
            <a:avLst/>
          </a:prstGeom>
          <a:noFill/>
          <a:ln>
            <a:noFill/>
          </a:ln>
        </p:spPr>
      </p:pic>
      <p:sp>
        <p:nvSpPr>
          <p:cNvPr id="4487" name="Google Shape;4487;p284"/>
          <p:cNvSpPr txBox="1"/>
          <p:nvPr/>
        </p:nvSpPr>
        <p:spPr>
          <a:xfrm>
            <a:off x="4025925" y="565175"/>
            <a:ext cx="3519600" cy="2847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Dantrolene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Erythropoietin</a:t>
            </a:r>
            <a:endParaRPr/>
          </a:p>
          <a:p>
            <a:pPr indent="0" lvl="0" marL="0" rtl="0" algn="l">
              <a:spcBef>
                <a:spcPts val="0"/>
              </a:spcBef>
              <a:spcAft>
                <a:spcPts val="0"/>
              </a:spcAft>
              <a:buNone/>
            </a:pPr>
            <a:r>
              <a:t/>
            </a:r>
            <a:endParaRPr sz="10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2500"/>
          </a:p>
          <a:p>
            <a:pPr indent="0" lvl="0" marL="0" rtl="0" algn="l">
              <a:spcBef>
                <a:spcPts val="0"/>
              </a:spcBef>
              <a:spcAft>
                <a:spcPts val="0"/>
              </a:spcAft>
              <a:buNone/>
            </a:pPr>
            <a:r>
              <a:rPr lang="en"/>
              <a:t>Memantine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Minocycline</a:t>
            </a:r>
            <a:endParaRPr/>
          </a:p>
          <a:p>
            <a:pPr indent="0" lvl="0" marL="0" rtl="0" algn="l">
              <a:spcBef>
                <a:spcPts val="0"/>
              </a:spcBef>
              <a:spcAft>
                <a:spcPts val="0"/>
              </a:spcAft>
              <a:buNone/>
            </a:pPr>
            <a:r>
              <a:t/>
            </a:r>
            <a:endParaRPr sz="1200"/>
          </a:p>
          <a:p>
            <a:pPr indent="0" lvl="0" marL="0" rtl="0" algn="l">
              <a:spcBef>
                <a:spcPts val="0"/>
              </a:spcBef>
              <a:spcAft>
                <a:spcPts val="0"/>
              </a:spcAft>
              <a:buNone/>
            </a:pPr>
            <a:r>
              <a:t/>
            </a:r>
            <a:endParaRPr/>
          </a:p>
        </p:txBody>
      </p:sp>
      <p:sp>
        <p:nvSpPr>
          <p:cNvPr id="4488" name="Google Shape;4488;p284"/>
          <p:cNvSpPr txBox="1"/>
          <p:nvPr/>
        </p:nvSpPr>
        <p:spPr>
          <a:xfrm>
            <a:off x="190525" y="2254250"/>
            <a:ext cx="3519600" cy="280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Not surprising if no single drug prevents dementia, because there are approximately </a:t>
            </a:r>
            <a:r>
              <a:rPr b="1" lang="en" sz="1700" u="sng"/>
              <a:t>25 pathways</a:t>
            </a:r>
            <a:r>
              <a:rPr lang="en" sz="1700"/>
              <a:t> at fault.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Among 8 available drugs, combinations of nonoverlapping actions may have the potential to prevent MCI from progressing to AD. </a:t>
            </a:r>
            <a:endParaRPr sz="1700"/>
          </a:p>
        </p:txBody>
      </p:sp>
    </p:spTree>
  </p:cSld>
  <p:clrMapOvr>
    <a:masterClrMapping/>
  </p:clrMapOvr>
</p:sld>
</file>

<file path=ppt/slides/slide2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2" name="Shape 4492"/>
        <p:cNvGrpSpPr/>
        <p:nvPr/>
      </p:nvGrpSpPr>
      <p:grpSpPr>
        <a:xfrm>
          <a:off x="0" y="0"/>
          <a:ext cx="0" cy="0"/>
          <a:chOff x="0" y="0"/>
          <a:chExt cx="0" cy="0"/>
        </a:xfrm>
      </p:grpSpPr>
      <p:pic>
        <p:nvPicPr>
          <p:cNvPr id="4493" name="Google Shape;4493;p285"/>
          <p:cNvPicPr preferRelativeResize="0"/>
          <p:nvPr/>
        </p:nvPicPr>
        <p:blipFill>
          <a:blip r:embed="rId3">
            <a:alphaModFix/>
          </a:blip>
          <a:stretch>
            <a:fillRect/>
          </a:stretch>
        </p:blipFill>
        <p:spPr>
          <a:xfrm>
            <a:off x="152400" y="152400"/>
            <a:ext cx="3476175" cy="1947675"/>
          </a:xfrm>
          <a:prstGeom prst="rect">
            <a:avLst/>
          </a:prstGeom>
          <a:noFill/>
          <a:ln>
            <a:noFill/>
          </a:ln>
          <a:effectLst>
            <a:outerShdw blurRad="57150" rotWithShape="0" algn="bl" dir="5400000" dist="19050">
              <a:srgbClr val="000000">
                <a:alpha val="50000"/>
              </a:srgbClr>
            </a:outerShdw>
          </a:effectLst>
        </p:spPr>
      </p:pic>
      <p:pic>
        <p:nvPicPr>
          <p:cNvPr id="4494" name="Google Shape;4494;p285"/>
          <p:cNvPicPr preferRelativeResize="0"/>
          <p:nvPr/>
        </p:nvPicPr>
        <p:blipFill rotWithShape="1">
          <a:blip r:embed="rId4">
            <a:alphaModFix/>
          </a:blip>
          <a:srcRect b="0" l="17505" r="0" t="0"/>
          <a:stretch/>
        </p:blipFill>
        <p:spPr>
          <a:xfrm>
            <a:off x="5288650" y="612950"/>
            <a:ext cx="3684774" cy="4196400"/>
          </a:xfrm>
          <a:prstGeom prst="rect">
            <a:avLst/>
          </a:prstGeom>
          <a:noFill/>
          <a:ln>
            <a:noFill/>
          </a:ln>
        </p:spPr>
      </p:pic>
      <p:sp>
        <p:nvSpPr>
          <p:cNvPr id="4495" name="Google Shape;4495;p285"/>
          <p:cNvSpPr txBox="1"/>
          <p:nvPr/>
        </p:nvSpPr>
        <p:spPr>
          <a:xfrm>
            <a:off x="4025925" y="565175"/>
            <a:ext cx="3519600" cy="349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Dantrolene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Erythropoietin</a:t>
            </a:r>
            <a:endParaRPr/>
          </a:p>
          <a:p>
            <a:pPr indent="0" lvl="0" marL="0" rtl="0" algn="l">
              <a:spcBef>
                <a:spcPts val="0"/>
              </a:spcBef>
              <a:spcAft>
                <a:spcPts val="0"/>
              </a:spcAft>
              <a:buNone/>
            </a:pPr>
            <a:r>
              <a:t/>
            </a:r>
            <a:endParaRPr sz="10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2500"/>
          </a:p>
          <a:p>
            <a:pPr indent="0" lvl="0" marL="0" rtl="0" algn="l">
              <a:spcBef>
                <a:spcPts val="0"/>
              </a:spcBef>
              <a:spcAft>
                <a:spcPts val="0"/>
              </a:spcAft>
              <a:buNone/>
            </a:pPr>
            <a:r>
              <a:rPr lang="en"/>
              <a:t>Memantine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Minocycline</a:t>
            </a:r>
            <a:endParaRPr/>
          </a:p>
          <a:p>
            <a:pPr indent="0" lvl="0" marL="0" rtl="0" algn="l">
              <a:spcBef>
                <a:spcPts val="0"/>
              </a:spcBef>
              <a:spcAft>
                <a:spcPts val="0"/>
              </a:spcAft>
              <a:buNone/>
            </a:pPr>
            <a:r>
              <a:t/>
            </a:r>
            <a:endParaRPr sz="1200"/>
          </a:p>
          <a:p>
            <a:pPr indent="0" lvl="0" marL="0" rtl="0" algn="l">
              <a:spcBef>
                <a:spcPts val="0"/>
              </a:spcBef>
              <a:spcAft>
                <a:spcPts val="0"/>
              </a:spcAft>
              <a:buNone/>
            </a:pPr>
            <a:r>
              <a:rPr lang="en"/>
              <a:t>Piracetam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496" name="Google Shape;4496;p285"/>
          <p:cNvSpPr txBox="1"/>
          <p:nvPr/>
        </p:nvSpPr>
        <p:spPr>
          <a:xfrm>
            <a:off x="190525" y="2254250"/>
            <a:ext cx="3519600" cy="280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Not surprising if no single drug prevents dementia, because there are approximately </a:t>
            </a:r>
            <a:r>
              <a:rPr b="1" lang="en" sz="1700" u="sng"/>
              <a:t>25 pathways</a:t>
            </a:r>
            <a:r>
              <a:rPr lang="en" sz="1700"/>
              <a:t> at fault.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Among 8 available drugs, combinations of nonoverlapping actions may have the potential to prevent MCI from progressing to AD. </a:t>
            </a:r>
            <a:endParaRPr sz="1700"/>
          </a:p>
        </p:txBody>
      </p:sp>
    </p:spTree>
  </p:cSld>
  <p:clrMapOvr>
    <a:masterClrMapping/>
  </p:clrMapOvr>
</p:sld>
</file>

<file path=ppt/slides/slide2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0" name="Shape 4500"/>
        <p:cNvGrpSpPr/>
        <p:nvPr/>
      </p:nvGrpSpPr>
      <p:grpSpPr>
        <a:xfrm>
          <a:off x="0" y="0"/>
          <a:ext cx="0" cy="0"/>
          <a:chOff x="0" y="0"/>
          <a:chExt cx="0" cy="0"/>
        </a:xfrm>
      </p:grpSpPr>
      <p:pic>
        <p:nvPicPr>
          <p:cNvPr id="4501" name="Google Shape;4501;p286"/>
          <p:cNvPicPr preferRelativeResize="0"/>
          <p:nvPr/>
        </p:nvPicPr>
        <p:blipFill>
          <a:blip r:embed="rId3">
            <a:alphaModFix/>
          </a:blip>
          <a:stretch>
            <a:fillRect/>
          </a:stretch>
        </p:blipFill>
        <p:spPr>
          <a:xfrm>
            <a:off x="152400" y="152400"/>
            <a:ext cx="3476175" cy="1947675"/>
          </a:xfrm>
          <a:prstGeom prst="rect">
            <a:avLst/>
          </a:prstGeom>
          <a:noFill/>
          <a:ln>
            <a:noFill/>
          </a:ln>
          <a:effectLst>
            <a:outerShdw blurRad="57150" rotWithShape="0" algn="bl" dir="5400000" dist="19050">
              <a:srgbClr val="000000">
                <a:alpha val="50000"/>
              </a:srgbClr>
            </a:outerShdw>
          </a:effectLst>
        </p:spPr>
      </p:pic>
      <p:pic>
        <p:nvPicPr>
          <p:cNvPr id="4502" name="Google Shape;4502;p286"/>
          <p:cNvPicPr preferRelativeResize="0"/>
          <p:nvPr/>
        </p:nvPicPr>
        <p:blipFill rotWithShape="1">
          <a:blip r:embed="rId4">
            <a:alphaModFix/>
          </a:blip>
          <a:srcRect b="0" l="17505" r="0" t="0"/>
          <a:stretch/>
        </p:blipFill>
        <p:spPr>
          <a:xfrm>
            <a:off x="5288650" y="612950"/>
            <a:ext cx="3684774" cy="4196400"/>
          </a:xfrm>
          <a:prstGeom prst="rect">
            <a:avLst/>
          </a:prstGeom>
          <a:noFill/>
          <a:ln>
            <a:noFill/>
          </a:ln>
        </p:spPr>
      </p:pic>
      <p:sp>
        <p:nvSpPr>
          <p:cNvPr id="4503" name="Google Shape;4503;p286"/>
          <p:cNvSpPr txBox="1"/>
          <p:nvPr/>
        </p:nvSpPr>
        <p:spPr>
          <a:xfrm>
            <a:off x="4025925" y="565175"/>
            <a:ext cx="35196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Dantrolene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Erythropoietin</a:t>
            </a:r>
            <a:endParaRPr/>
          </a:p>
          <a:p>
            <a:pPr indent="0" lvl="0" marL="0" rtl="0" algn="l">
              <a:spcBef>
                <a:spcPts val="0"/>
              </a:spcBef>
              <a:spcAft>
                <a:spcPts val="0"/>
              </a:spcAft>
              <a:buNone/>
            </a:pPr>
            <a:r>
              <a:t/>
            </a:r>
            <a:endParaRPr sz="10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2500"/>
          </a:p>
          <a:p>
            <a:pPr indent="0" lvl="0" marL="0" rtl="0" algn="l">
              <a:spcBef>
                <a:spcPts val="0"/>
              </a:spcBef>
              <a:spcAft>
                <a:spcPts val="0"/>
              </a:spcAft>
              <a:buNone/>
            </a:pPr>
            <a:r>
              <a:rPr lang="en"/>
              <a:t>Memantine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Minocycline</a:t>
            </a:r>
            <a:endParaRPr/>
          </a:p>
          <a:p>
            <a:pPr indent="0" lvl="0" marL="0" rtl="0" algn="l">
              <a:spcBef>
                <a:spcPts val="0"/>
              </a:spcBef>
              <a:spcAft>
                <a:spcPts val="0"/>
              </a:spcAft>
              <a:buNone/>
            </a:pPr>
            <a:r>
              <a:t/>
            </a:r>
            <a:endParaRPr sz="1200"/>
          </a:p>
          <a:p>
            <a:pPr indent="0" lvl="0" marL="0" rtl="0" algn="l">
              <a:spcBef>
                <a:spcPts val="0"/>
              </a:spcBef>
              <a:spcAft>
                <a:spcPts val="0"/>
              </a:spcAft>
              <a:buNone/>
            </a:pPr>
            <a:r>
              <a:rPr lang="en"/>
              <a:t>Piracetam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Riluzole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900"/>
          </a:p>
          <a:p>
            <a:pPr indent="0" lvl="0" marL="0" rtl="0" algn="l">
              <a:spcBef>
                <a:spcPts val="0"/>
              </a:spcBef>
              <a:spcAft>
                <a:spcPts val="0"/>
              </a:spcAft>
              <a:buNone/>
            </a:pPr>
            <a:r>
              <a:t/>
            </a:r>
            <a:endParaRPr/>
          </a:p>
        </p:txBody>
      </p:sp>
      <p:sp>
        <p:nvSpPr>
          <p:cNvPr id="4504" name="Google Shape;4504;p286"/>
          <p:cNvSpPr txBox="1"/>
          <p:nvPr/>
        </p:nvSpPr>
        <p:spPr>
          <a:xfrm>
            <a:off x="190525" y="2254250"/>
            <a:ext cx="3519600" cy="280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Not surprising if no single drug prevents dementia, because there are approximately </a:t>
            </a:r>
            <a:r>
              <a:rPr b="1" lang="en" sz="1700" u="sng"/>
              <a:t>25 pathways</a:t>
            </a:r>
            <a:r>
              <a:rPr lang="en" sz="1700"/>
              <a:t> at fault.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Among 8 available drugs, combinations of nonoverlapping actions may have the potential to prevent MCI from progressing to AD. </a:t>
            </a:r>
            <a:endParaRPr sz="1700"/>
          </a:p>
        </p:txBody>
      </p:sp>
    </p:spTree>
  </p:cSld>
  <p:clrMapOvr>
    <a:masterClrMapping/>
  </p:clrMapOvr>
</p:sld>
</file>

<file path=ppt/slides/slide2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8" name="Shape 4508"/>
        <p:cNvGrpSpPr/>
        <p:nvPr/>
      </p:nvGrpSpPr>
      <p:grpSpPr>
        <a:xfrm>
          <a:off x="0" y="0"/>
          <a:ext cx="0" cy="0"/>
          <a:chOff x="0" y="0"/>
          <a:chExt cx="0" cy="0"/>
        </a:xfrm>
      </p:grpSpPr>
      <p:pic>
        <p:nvPicPr>
          <p:cNvPr id="4509" name="Google Shape;4509;p287"/>
          <p:cNvPicPr preferRelativeResize="0"/>
          <p:nvPr/>
        </p:nvPicPr>
        <p:blipFill>
          <a:blip r:embed="rId3">
            <a:alphaModFix/>
          </a:blip>
          <a:stretch>
            <a:fillRect/>
          </a:stretch>
        </p:blipFill>
        <p:spPr>
          <a:xfrm>
            <a:off x="152400" y="152400"/>
            <a:ext cx="3476175" cy="1947675"/>
          </a:xfrm>
          <a:prstGeom prst="rect">
            <a:avLst/>
          </a:prstGeom>
          <a:noFill/>
          <a:ln>
            <a:noFill/>
          </a:ln>
          <a:effectLst>
            <a:outerShdw blurRad="57150" rotWithShape="0" algn="bl" dir="5400000" dist="19050">
              <a:srgbClr val="000000">
                <a:alpha val="50000"/>
              </a:srgbClr>
            </a:outerShdw>
          </a:effectLst>
        </p:spPr>
      </p:pic>
      <p:pic>
        <p:nvPicPr>
          <p:cNvPr id="4510" name="Google Shape;4510;p287"/>
          <p:cNvPicPr preferRelativeResize="0"/>
          <p:nvPr/>
        </p:nvPicPr>
        <p:blipFill rotWithShape="1">
          <a:blip r:embed="rId4">
            <a:alphaModFix/>
          </a:blip>
          <a:srcRect b="0" l="17505" r="0" t="0"/>
          <a:stretch/>
        </p:blipFill>
        <p:spPr>
          <a:xfrm>
            <a:off x="5288650" y="612950"/>
            <a:ext cx="3684774" cy="4196400"/>
          </a:xfrm>
          <a:prstGeom prst="rect">
            <a:avLst/>
          </a:prstGeom>
          <a:noFill/>
          <a:ln>
            <a:noFill/>
          </a:ln>
        </p:spPr>
      </p:pic>
      <p:sp>
        <p:nvSpPr>
          <p:cNvPr id="4511" name="Google Shape;4511;p287"/>
          <p:cNvSpPr txBox="1"/>
          <p:nvPr/>
        </p:nvSpPr>
        <p:spPr>
          <a:xfrm>
            <a:off x="4025925" y="565175"/>
            <a:ext cx="3519600" cy="506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Dantrolene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Erythropoietin</a:t>
            </a:r>
            <a:endParaRPr/>
          </a:p>
          <a:p>
            <a:pPr indent="0" lvl="0" marL="0" rtl="0" algn="l">
              <a:spcBef>
                <a:spcPts val="0"/>
              </a:spcBef>
              <a:spcAft>
                <a:spcPts val="0"/>
              </a:spcAft>
              <a:buNone/>
            </a:pPr>
            <a:r>
              <a:t/>
            </a:r>
            <a:endParaRPr sz="10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2500"/>
          </a:p>
          <a:p>
            <a:pPr indent="0" lvl="0" marL="0" rtl="0" algn="l">
              <a:spcBef>
                <a:spcPts val="0"/>
              </a:spcBef>
              <a:spcAft>
                <a:spcPts val="0"/>
              </a:spcAft>
              <a:buNone/>
            </a:pPr>
            <a:r>
              <a:rPr lang="en"/>
              <a:t>Memantine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Minocycline</a:t>
            </a:r>
            <a:endParaRPr/>
          </a:p>
          <a:p>
            <a:pPr indent="0" lvl="0" marL="0" rtl="0" algn="l">
              <a:spcBef>
                <a:spcPts val="0"/>
              </a:spcBef>
              <a:spcAft>
                <a:spcPts val="0"/>
              </a:spcAft>
              <a:buNone/>
            </a:pPr>
            <a:r>
              <a:t/>
            </a:r>
            <a:endParaRPr sz="1200"/>
          </a:p>
          <a:p>
            <a:pPr indent="0" lvl="0" marL="0" rtl="0" algn="l">
              <a:spcBef>
                <a:spcPts val="0"/>
              </a:spcBef>
              <a:spcAft>
                <a:spcPts val="0"/>
              </a:spcAft>
              <a:buNone/>
            </a:pPr>
            <a:r>
              <a:rPr lang="en"/>
              <a:t>Piracetam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Riluzole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900"/>
          </a:p>
          <a:p>
            <a:pPr indent="0" lvl="0" marL="0" rtl="0" algn="l">
              <a:spcBef>
                <a:spcPts val="0"/>
              </a:spcBef>
              <a:spcAft>
                <a:spcPts val="0"/>
              </a:spcAft>
              <a:buClr>
                <a:schemeClr val="dk1"/>
              </a:buClr>
              <a:buSzPts val="1100"/>
              <a:buFont typeface="Arial"/>
              <a:buNone/>
            </a:pPr>
            <a:r>
              <a:rPr lang="en">
                <a:solidFill>
                  <a:schemeClr val="dk1"/>
                </a:solidFill>
              </a:rPr>
              <a:t>Silymarin/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silybin</a:t>
            </a:r>
            <a:endParaRPr/>
          </a:p>
          <a:p>
            <a:pPr indent="0" lvl="0" marL="0" rtl="0" algn="l">
              <a:spcBef>
                <a:spcPts val="0"/>
              </a:spcBef>
              <a:spcAft>
                <a:spcPts val="0"/>
              </a:spcAft>
              <a:buClr>
                <a:schemeClr val="dk1"/>
              </a:buClr>
              <a:buSzPts val="1100"/>
              <a:buFont typeface="Arial"/>
              <a:buNone/>
            </a:pPr>
            <a:r>
              <a:rPr lang="en">
                <a:solidFill>
                  <a:schemeClr val="dk1"/>
                </a:solidFill>
              </a:rPr>
              <a:t>(milk thistle)</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900"/>
          </a:p>
          <a:p>
            <a:pPr indent="0" lvl="0" marL="0" rtl="0" algn="l">
              <a:spcBef>
                <a:spcPts val="0"/>
              </a:spcBef>
              <a:spcAft>
                <a:spcPts val="0"/>
              </a:spcAft>
              <a:buNone/>
            </a:pPr>
            <a:r>
              <a:t/>
            </a:r>
            <a:endParaRPr/>
          </a:p>
        </p:txBody>
      </p:sp>
      <p:sp>
        <p:nvSpPr>
          <p:cNvPr id="4512" name="Google Shape;4512;p287"/>
          <p:cNvSpPr txBox="1"/>
          <p:nvPr/>
        </p:nvSpPr>
        <p:spPr>
          <a:xfrm>
            <a:off x="190525" y="2254250"/>
            <a:ext cx="3519600" cy="280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Not surprising if no single drug prevents dementia, because there are approximately </a:t>
            </a:r>
            <a:r>
              <a:rPr b="1" lang="en" sz="1700" u="sng"/>
              <a:t>25 pathways</a:t>
            </a:r>
            <a:r>
              <a:rPr lang="en" sz="1700"/>
              <a:t> at fault.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Among 8 available drugs, combinations of nonoverlapping actions may have the potential to prevent MCI from progressing to AD. </a:t>
            </a:r>
            <a:endParaRPr sz="1700"/>
          </a:p>
        </p:txBody>
      </p:sp>
    </p:spTree>
  </p:cSld>
  <p:clrMapOvr>
    <a:masterClrMapping/>
  </p:clrMapOvr>
</p:sld>
</file>

<file path=ppt/slides/slide2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6" name="Shape 4516"/>
        <p:cNvGrpSpPr/>
        <p:nvPr/>
      </p:nvGrpSpPr>
      <p:grpSpPr>
        <a:xfrm>
          <a:off x="0" y="0"/>
          <a:ext cx="0" cy="0"/>
          <a:chOff x="0" y="0"/>
          <a:chExt cx="0" cy="0"/>
        </a:xfrm>
      </p:grpSpPr>
      <p:pic>
        <p:nvPicPr>
          <p:cNvPr id="4517" name="Google Shape;4517;p288"/>
          <p:cNvPicPr preferRelativeResize="0"/>
          <p:nvPr/>
        </p:nvPicPr>
        <p:blipFill>
          <a:blip r:embed="rId3">
            <a:alphaModFix/>
          </a:blip>
          <a:stretch>
            <a:fillRect/>
          </a:stretch>
        </p:blipFill>
        <p:spPr>
          <a:xfrm>
            <a:off x="152400" y="152400"/>
            <a:ext cx="3476175" cy="1947675"/>
          </a:xfrm>
          <a:prstGeom prst="rect">
            <a:avLst/>
          </a:prstGeom>
          <a:noFill/>
          <a:ln>
            <a:noFill/>
          </a:ln>
          <a:effectLst>
            <a:outerShdw blurRad="57150" rotWithShape="0" algn="bl" dir="5400000" dist="19050">
              <a:srgbClr val="000000">
                <a:alpha val="50000"/>
              </a:srgbClr>
            </a:outerShdw>
          </a:effectLst>
        </p:spPr>
      </p:pic>
      <p:pic>
        <p:nvPicPr>
          <p:cNvPr id="4518" name="Google Shape;4518;p288"/>
          <p:cNvPicPr preferRelativeResize="0"/>
          <p:nvPr/>
        </p:nvPicPr>
        <p:blipFill rotWithShape="1">
          <a:blip r:embed="rId4">
            <a:alphaModFix/>
          </a:blip>
          <a:srcRect b="0" l="17505" r="0" t="0"/>
          <a:stretch/>
        </p:blipFill>
        <p:spPr>
          <a:xfrm>
            <a:off x="5288650" y="612950"/>
            <a:ext cx="3684774" cy="4196400"/>
          </a:xfrm>
          <a:prstGeom prst="rect">
            <a:avLst/>
          </a:prstGeom>
          <a:noFill/>
          <a:ln>
            <a:noFill/>
          </a:ln>
        </p:spPr>
      </p:pic>
      <p:sp>
        <p:nvSpPr>
          <p:cNvPr id="4519" name="Google Shape;4519;p288"/>
          <p:cNvSpPr txBox="1"/>
          <p:nvPr/>
        </p:nvSpPr>
        <p:spPr>
          <a:xfrm>
            <a:off x="4025925" y="565175"/>
            <a:ext cx="3519600" cy="506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Dantrolene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Erythropoietin</a:t>
            </a:r>
            <a:endParaRPr/>
          </a:p>
          <a:p>
            <a:pPr indent="0" lvl="0" marL="0" rtl="0" algn="l">
              <a:spcBef>
                <a:spcPts val="0"/>
              </a:spcBef>
              <a:spcAft>
                <a:spcPts val="0"/>
              </a:spcAft>
              <a:buNone/>
            </a:pPr>
            <a:r>
              <a:t/>
            </a:r>
            <a:endParaRPr sz="10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2500"/>
          </a:p>
          <a:p>
            <a:pPr indent="0" lvl="0" marL="0" rtl="0" algn="l">
              <a:spcBef>
                <a:spcPts val="0"/>
              </a:spcBef>
              <a:spcAft>
                <a:spcPts val="0"/>
              </a:spcAft>
              <a:buNone/>
            </a:pPr>
            <a:r>
              <a:rPr lang="en"/>
              <a:t>Memantine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Minocycline</a:t>
            </a:r>
            <a:endParaRPr/>
          </a:p>
          <a:p>
            <a:pPr indent="0" lvl="0" marL="0" rtl="0" algn="l">
              <a:spcBef>
                <a:spcPts val="0"/>
              </a:spcBef>
              <a:spcAft>
                <a:spcPts val="0"/>
              </a:spcAft>
              <a:buNone/>
            </a:pPr>
            <a:r>
              <a:t/>
            </a:r>
            <a:endParaRPr sz="1200"/>
          </a:p>
          <a:p>
            <a:pPr indent="0" lvl="0" marL="0" rtl="0" algn="l">
              <a:spcBef>
                <a:spcPts val="0"/>
              </a:spcBef>
              <a:spcAft>
                <a:spcPts val="0"/>
              </a:spcAft>
              <a:buNone/>
            </a:pPr>
            <a:r>
              <a:rPr lang="en"/>
              <a:t>Piracetam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Riluzole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900"/>
          </a:p>
          <a:p>
            <a:pPr indent="0" lvl="0" marL="0" rtl="0" algn="l">
              <a:spcBef>
                <a:spcPts val="0"/>
              </a:spcBef>
              <a:spcAft>
                <a:spcPts val="0"/>
              </a:spcAft>
              <a:buNone/>
            </a:pPr>
            <a:r>
              <a:rPr lang="en">
                <a:solidFill>
                  <a:schemeClr val="dk1"/>
                </a:solidFill>
              </a:rPr>
              <a:t>Silymarin/</a:t>
            </a:r>
            <a:endParaRPr>
              <a:solidFill>
                <a:schemeClr val="dk1"/>
              </a:solidFill>
            </a:endParaRPr>
          </a:p>
          <a:p>
            <a:pPr indent="0" lvl="0" marL="0" rtl="0" algn="l">
              <a:spcBef>
                <a:spcPts val="0"/>
              </a:spcBef>
              <a:spcAft>
                <a:spcPts val="0"/>
              </a:spcAft>
              <a:buNone/>
            </a:pPr>
            <a:r>
              <a:rPr lang="en">
                <a:solidFill>
                  <a:schemeClr val="dk1"/>
                </a:solidFill>
              </a:rPr>
              <a:t>silybin</a:t>
            </a:r>
            <a:endParaRPr/>
          </a:p>
          <a:p>
            <a:pPr indent="0" lvl="0" marL="0" rtl="0" algn="l">
              <a:spcBef>
                <a:spcPts val="0"/>
              </a:spcBef>
              <a:spcAft>
                <a:spcPts val="0"/>
              </a:spcAft>
              <a:buClr>
                <a:schemeClr val="dk1"/>
              </a:buClr>
              <a:buSzPts val="1100"/>
              <a:buFont typeface="Arial"/>
              <a:buNone/>
            </a:pPr>
            <a:r>
              <a:rPr lang="en">
                <a:solidFill>
                  <a:schemeClr val="dk1"/>
                </a:solidFill>
              </a:rPr>
              <a:t>(milk thistle)</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900"/>
          </a:p>
          <a:p>
            <a:pPr indent="0" lvl="0" marL="0" rtl="0" algn="l">
              <a:spcBef>
                <a:spcPts val="0"/>
              </a:spcBef>
              <a:spcAft>
                <a:spcPts val="0"/>
              </a:spcAft>
              <a:buNone/>
            </a:pPr>
            <a:r>
              <a:t/>
            </a:r>
            <a:endParaRPr/>
          </a:p>
        </p:txBody>
      </p:sp>
      <p:sp>
        <p:nvSpPr>
          <p:cNvPr id="4520" name="Google Shape;4520;p288"/>
          <p:cNvSpPr/>
          <p:nvPr/>
        </p:nvSpPr>
        <p:spPr>
          <a:xfrm>
            <a:off x="4025925" y="1446150"/>
            <a:ext cx="4947600" cy="749100"/>
          </a:xfrm>
          <a:prstGeom prst="rect">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521" name="Google Shape;4521;p288"/>
          <p:cNvSpPr txBox="1"/>
          <p:nvPr/>
        </p:nvSpPr>
        <p:spPr>
          <a:xfrm>
            <a:off x="190525" y="2254250"/>
            <a:ext cx="3519600" cy="280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Not surprising if no single drug prevents dementia, because there are approximately </a:t>
            </a:r>
            <a:r>
              <a:rPr b="1" lang="en" sz="1700" u="sng"/>
              <a:t>25 pathways</a:t>
            </a:r>
            <a:r>
              <a:rPr lang="en" sz="1700"/>
              <a:t> at fault.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Among 8 available drugs, combinations of nonoverlapping actions may have the potential to prevent MCI from progressing to AD. </a:t>
            </a:r>
            <a:endParaRPr sz="1700"/>
          </a:p>
        </p:txBody>
      </p:sp>
    </p:spTree>
  </p:cSld>
  <p:clrMapOvr>
    <a:masterClrMapping/>
  </p:clrMapOvr>
</p:sld>
</file>

<file path=ppt/slides/slide2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5" name="Shape 4525"/>
        <p:cNvGrpSpPr/>
        <p:nvPr/>
      </p:nvGrpSpPr>
      <p:grpSpPr>
        <a:xfrm>
          <a:off x="0" y="0"/>
          <a:ext cx="0" cy="0"/>
          <a:chOff x="0" y="0"/>
          <a:chExt cx="0" cy="0"/>
        </a:xfrm>
      </p:grpSpPr>
      <p:pic>
        <p:nvPicPr>
          <p:cNvPr id="4526" name="Google Shape;4526;p289"/>
          <p:cNvPicPr preferRelativeResize="0"/>
          <p:nvPr/>
        </p:nvPicPr>
        <p:blipFill>
          <a:blip r:embed="rId3">
            <a:alphaModFix/>
          </a:blip>
          <a:stretch>
            <a:fillRect/>
          </a:stretch>
        </p:blipFill>
        <p:spPr>
          <a:xfrm>
            <a:off x="152400" y="152400"/>
            <a:ext cx="3476175" cy="1947675"/>
          </a:xfrm>
          <a:prstGeom prst="rect">
            <a:avLst/>
          </a:prstGeom>
          <a:noFill/>
          <a:ln>
            <a:noFill/>
          </a:ln>
          <a:effectLst>
            <a:outerShdw blurRad="57150" rotWithShape="0" algn="bl" dir="5400000" dist="19050">
              <a:srgbClr val="000000">
                <a:alpha val="50000"/>
              </a:srgbClr>
            </a:outerShdw>
          </a:effectLst>
        </p:spPr>
      </p:pic>
      <p:pic>
        <p:nvPicPr>
          <p:cNvPr id="4527" name="Google Shape;4527;p289"/>
          <p:cNvPicPr preferRelativeResize="0"/>
          <p:nvPr/>
        </p:nvPicPr>
        <p:blipFill rotWithShape="1">
          <a:blip r:embed="rId4">
            <a:alphaModFix/>
          </a:blip>
          <a:srcRect b="0" l="17505" r="0" t="0"/>
          <a:stretch/>
        </p:blipFill>
        <p:spPr>
          <a:xfrm>
            <a:off x="5288650" y="612950"/>
            <a:ext cx="3684774" cy="4196400"/>
          </a:xfrm>
          <a:prstGeom prst="rect">
            <a:avLst/>
          </a:prstGeom>
          <a:noFill/>
          <a:ln>
            <a:noFill/>
          </a:ln>
        </p:spPr>
      </p:pic>
      <p:sp>
        <p:nvSpPr>
          <p:cNvPr id="4528" name="Google Shape;4528;p289"/>
          <p:cNvSpPr txBox="1"/>
          <p:nvPr/>
        </p:nvSpPr>
        <p:spPr>
          <a:xfrm>
            <a:off x="4025925" y="565175"/>
            <a:ext cx="3519600" cy="506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Dantrolene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Erythropoietin</a:t>
            </a:r>
            <a:endParaRPr/>
          </a:p>
          <a:p>
            <a:pPr indent="0" lvl="0" marL="0" rtl="0" algn="l">
              <a:spcBef>
                <a:spcPts val="0"/>
              </a:spcBef>
              <a:spcAft>
                <a:spcPts val="0"/>
              </a:spcAft>
              <a:buNone/>
            </a:pPr>
            <a:r>
              <a:t/>
            </a:r>
            <a:endParaRPr sz="1000"/>
          </a:p>
          <a:p>
            <a:pPr indent="0" lvl="0" marL="0" rtl="0" algn="l">
              <a:spcBef>
                <a:spcPts val="0"/>
              </a:spcBef>
              <a:spcAft>
                <a:spcPts val="0"/>
              </a:spcAft>
              <a:buNone/>
            </a:pPr>
            <a:r>
              <a:t/>
            </a:r>
            <a:endParaRPr/>
          </a:p>
          <a:p>
            <a:pPr indent="0" lvl="0" marL="0" rtl="0" algn="l">
              <a:spcBef>
                <a:spcPts val="0"/>
              </a:spcBef>
              <a:spcAft>
                <a:spcPts val="0"/>
              </a:spcAft>
              <a:buNone/>
            </a:pPr>
            <a:r>
              <a:rPr lang="en"/>
              <a:t>Lithium</a:t>
            </a:r>
            <a:endParaRPr/>
          </a:p>
          <a:p>
            <a:pPr indent="0" lvl="0" marL="0" rtl="0" algn="l">
              <a:spcBef>
                <a:spcPts val="0"/>
              </a:spcBef>
              <a:spcAft>
                <a:spcPts val="0"/>
              </a:spcAft>
              <a:buNone/>
            </a:pPr>
            <a:r>
              <a:t/>
            </a:r>
            <a:endParaRPr sz="2500"/>
          </a:p>
          <a:p>
            <a:pPr indent="0" lvl="0" marL="0" rtl="0" algn="l">
              <a:spcBef>
                <a:spcPts val="0"/>
              </a:spcBef>
              <a:spcAft>
                <a:spcPts val="0"/>
              </a:spcAft>
              <a:buNone/>
            </a:pPr>
            <a:r>
              <a:rPr lang="en"/>
              <a:t>Memantine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Minocycline</a:t>
            </a:r>
            <a:endParaRPr/>
          </a:p>
          <a:p>
            <a:pPr indent="0" lvl="0" marL="0" rtl="0" algn="l">
              <a:spcBef>
                <a:spcPts val="0"/>
              </a:spcBef>
              <a:spcAft>
                <a:spcPts val="0"/>
              </a:spcAft>
              <a:buNone/>
            </a:pPr>
            <a:r>
              <a:t/>
            </a:r>
            <a:endParaRPr sz="1200"/>
          </a:p>
          <a:p>
            <a:pPr indent="0" lvl="0" marL="0" rtl="0" algn="l">
              <a:spcBef>
                <a:spcPts val="0"/>
              </a:spcBef>
              <a:spcAft>
                <a:spcPts val="0"/>
              </a:spcAft>
              <a:buNone/>
            </a:pPr>
            <a:r>
              <a:rPr lang="en"/>
              <a:t>Piracetam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Riluzole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900"/>
          </a:p>
          <a:p>
            <a:pPr indent="0" lvl="0" marL="0" rtl="0" algn="l">
              <a:spcBef>
                <a:spcPts val="0"/>
              </a:spcBef>
              <a:spcAft>
                <a:spcPts val="0"/>
              </a:spcAft>
              <a:buNone/>
            </a:pPr>
            <a:r>
              <a:rPr lang="en">
                <a:solidFill>
                  <a:schemeClr val="dk1"/>
                </a:solidFill>
              </a:rPr>
              <a:t>Silymarin/</a:t>
            </a:r>
            <a:endParaRPr>
              <a:solidFill>
                <a:schemeClr val="dk1"/>
              </a:solidFill>
            </a:endParaRPr>
          </a:p>
          <a:p>
            <a:pPr indent="0" lvl="0" marL="0" rtl="0" algn="l">
              <a:spcBef>
                <a:spcPts val="0"/>
              </a:spcBef>
              <a:spcAft>
                <a:spcPts val="0"/>
              </a:spcAft>
              <a:buNone/>
            </a:pPr>
            <a:r>
              <a:rPr lang="en">
                <a:solidFill>
                  <a:schemeClr val="dk1"/>
                </a:solidFill>
              </a:rPr>
              <a:t>silybin</a:t>
            </a:r>
            <a:endParaRPr/>
          </a:p>
          <a:p>
            <a:pPr indent="0" lvl="0" marL="0" rtl="0" algn="l">
              <a:spcBef>
                <a:spcPts val="0"/>
              </a:spcBef>
              <a:spcAft>
                <a:spcPts val="0"/>
              </a:spcAft>
              <a:buClr>
                <a:schemeClr val="dk1"/>
              </a:buClr>
              <a:buSzPts val="1100"/>
              <a:buFont typeface="Arial"/>
              <a:buNone/>
            </a:pPr>
            <a:r>
              <a:rPr lang="en">
                <a:solidFill>
                  <a:schemeClr val="dk1"/>
                </a:solidFill>
              </a:rPr>
              <a:t>(milk thistle)</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900"/>
          </a:p>
          <a:p>
            <a:pPr indent="0" lvl="0" marL="0" rtl="0" algn="l">
              <a:spcBef>
                <a:spcPts val="0"/>
              </a:spcBef>
              <a:spcAft>
                <a:spcPts val="0"/>
              </a:spcAft>
              <a:buNone/>
            </a:pPr>
            <a:r>
              <a:t/>
            </a:r>
            <a:endParaRPr/>
          </a:p>
        </p:txBody>
      </p:sp>
      <p:sp>
        <p:nvSpPr>
          <p:cNvPr id="4529" name="Google Shape;4529;p289"/>
          <p:cNvSpPr/>
          <p:nvPr/>
        </p:nvSpPr>
        <p:spPr>
          <a:xfrm>
            <a:off x="4025925" y="1446150"/>
            <a:ext cx="4947600" cy="749100"/>
          </a:xfrm>
          <a:prstGeom prst="rect">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530" name="Google Shape;4530;p289"/>
          <p:cNvSpPr txBox="1"/>
          <p:nvPr/>
        </p:nvSpPr>
        <p:spPr>
          <a:xfrm>
            <a:off x="6448025" y="1867621"/>
            <a:ext cx="351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FF00"/>
                </a:solidFill>
              </a:rPr>
              <a:t>16 of the 25 pathways</a:t>
            </a:r>
            <a:endParaRPr b="1">
              <a:solidFill>
                <a:srgbClr val="00FF00"/>
              </a:solidFill>
            </a:endParaRPr>
          </a:p>
        </p:txBody>
      </p:sp>
      <p:sp>
        <p:nvSpPr>
          <p:cNvPr id="4531" name="Google Shape;4531;p289"/>
          <p:cNvSpPr txBox="1"/>
          <p:nvPr/>
        </p:nvSpPr>
        <p:spPr>
          <a:xfrm>
            <a:off x="190525" y="2254250"/>
            <a:ext cx="3519600" cy="280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Not surprising if no single drug prevents dementia, because there are approximately </a:t>
            </a:r>
            <a:r>
              <a:rPr b="1" lang="en" sz="1700" u="sng"/>
              <a:t>25 pathways</a:t>
            </a:r>
            <a:r>
              <a:rPr lang="en" sz="1700"/>
              <a:t> at fault.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Among 8 available drugs, combinations of nonoverlapping actions may have the potential to prevent MCI from progressing to AD. </a:t>
            </a:r>
            <a:endParaRPr sz="1700"/>
          </a:p>
        </p:txBody>
      </p:sp>
    </p:spTree>
  </p:cSld>
  <p:clrMapOvr>
    <a:masterClrMapping/>
  </p:clrMapOvr>
</p:sld>
</file>

<file path=ppt/slides/slide2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5" name="Shape 4535"/>
        <p:cNvGrpSpPr/>
        <p:nvPr/>
      </p:nvGrpSpPr>
      <p:grpSpPr>
        <a:xfrm>
          <a:off x="0" y="0"/>
          <a:ext cx="0" cy="0"/>
          <a:chOff x="0" y="0"/>
          <a:chExt cx="0" cy="0"/>
        </a:xfrm>
      </p:grpSpPr>
      <p:pic>
        <p:nvPicPr>
          <p:cNvPr id="4536" name="Google Shape;4536;p290"/>
          <p:cNvPicPr preferRelativeResize="0"/>
          <p:nvPr/>
        </p:nvPicPr>
        <p:blipFill>
          <a:blip r:embed="rId3">
            <a:alphaModFix/>
          </a:blip>
          <a:stretch>
            <a:fillRect/>
          </a:stretch>
        </p:blipFill>
        <p:spPr>
          <a:xfrm>
            <a:off x="152400" y="152400"/>
            <a:ext cx="3476175" cy="1947675"/>
          </a:xfrm>
          <a:prstGeom prst="rect">
            <a:avLst/>
          </a:prstGeom>
          <a:noFill/>
          <a:ln>
            <a:noFill/>
          </a:ln>
          <a:effectLst>
            <a:outerShdw blurRad="57150" rotWithShape="0" algn="bl" dir="5400000" dist="19050">
              <a:srgbClr val="000000">
                <a:alpha val="50000"/>
              </a:srgbClr>
            </a:outerShdw>
          </a:effectLst>
        </p:spPr>
      </p:pic>
      <p:pic>
        <p:nvPicPr>
          <p:cNvPr id="4537" name="Google Shape;4537;p290"/>
          <p:cNvPicPr preferRelativeResize="0"/>
          <p:nvPr/>
        </p:nvPicPr>
        <p:blipFill rotWithShape="1">
          <a:blip r:embed="rId4">
            <a:alphaModFix/>
          </a:blip>
          <a:srcRect b="0" l="17505" r="0" t="0"/>
          <a:stretch/>
        </p:blipFill>
        <p:spPr>
          <a:xfrm>
            <a:off x="5288650" y="612950"/>
            <a:ext cx="3684774" cy="4196400"/>
          </a:xfrm>
          <a:prstGeom prst="rect">
            <a:avLst/>
          </a:prstGeom>
          <a:noFill/>
          <a:ln>
            <a:noFill/>
          </a:ln>
        </p:spPr>
      </p:pic>
      <p:sp>
        <p:nvSpPr>
          <p:cNvPr id="4538" name="Google Shape;4538;p290"/>
          <p:cNvSpPr txBox="1"/>
          <p:nvPr/>
        </p:nvSpPr>
        <p:spPr>
          <a:xfrm>
            <a:off x="4025925" y="565175"/>
            <a:ext cx="3519600" cy="506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Dantrolene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Erythropoietin</a:t>
            </a:r>
            <a:endParaRPr/>
          </a:p>
          <a:p>
            <a:pPr indent="0" lvl="0" marL="0" rtl="0" algn="l">
              <a:spcBef>
                <a:spcPts val="0"/>
              </a:spcBef>
              <a:spcAft>
                <a:spcPts val="0"/>
              </a:spcAft>
              <a:buNone/>
            </a:pPr>
            <a:r>
              <a:t/>
            </a:r>
            <a:endParaRPr sz="1000"/>
          </a:p>
          <a:p>
            <a:pPr indent="0" lvl="0" marL="0" rtl="0" algn="l">
              <a:spcBef>
                <a:spcPts val="0"/>
              </a:spcBef>
              <a:spcAft>
                <a:spcPts val="0"/>
              </a:spcAft>
              <a:buNone/>
            </a:pPr>
            <a:r>
              <a:t/>
            </a:r>
            <a:endParaRPr/>
          </a:p>
          <a:p>
            <a:pPr indent="0" lvl="0" marL="0" rtl="0" algn="l">
              <a:spcBef>
                <a:spcPts val="0"/>
              </a:spcBef>
              <a:spcAft>
                <a:spcPts val="0"/>
              </a:spcAft>
              <a:buNone/>
            </a:pPr>
            <a:r>
              <a:rPr lang="en"/>
              <a:t>Lithium</a:t>
            </a:r>
            <a:endParaRPr/>
          </a:p>
          <a:p>
            <a:pPr indent="0" lvl="0" marL="0" rtl="0" algn="l">
              <a:spcBef>
                <a:spcPts val="0"/>
              </a:spcBef>
              <a:spcAft>
                <a:spcPts val="0"/>
              </a:spcAft>
              <a:buNone/>
            </a:pPr>
            <a:r>
              <a:t/>
            </a:r>
            <a:endParaRPr sz="2500"/>
          </a:p>
          <a:p>
            <a:pPr indent="0" lvl="0" marL="0" rtl="0" algn="l">
              <a:spcBef>
                <a:spcPts val="0"/>
              </a:spcBef>
              <a:spcAft>
                <a:spcPts val="0"/>
              </a:spcAft>
              <a:buNone/>
            </a:pPr>
            <a:r>
              <a:rPr lang="en"/>
              <a:t>Memantine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Minocycline</a:t>
            </a:r>
            <a:endParaRPr/>
          </a:p>
          <a:p>
            <a:pPr indent="0" lvl="0" marL="0" rtl="0" algn="l">
              <a:spcBef>
                <a:spcPts val="0"/>
              </a:spcBef>
              <a:spcAft>
                <a:spcPts val="0"/>
              </a:spcAft>
              <a:buNone/>
            </a:pPr>
            <a:r>
              <a:t/>
            </a:r>
            <a:endParaRPr sz="1200"/>
          </a:p>
          <a:p>
            <a:pPr indent="0" lvl="0" marL="0" rtl="0" algn="l">
              <a:spcBef>
                <a:spcPts val="0"/>
              </a:spcBef>
              <a:spcAft>
                <a:spcPts val="0"/>
              </a:spcAft>
              <a:buNone/>
            </a:pPr>
            <a:r>
              <a:rPr lang="en"/>
              <a:t>Piracetam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Riluzole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900"/>
          </a:p>
          <a:p>
            <a:pPr indent="0" lvl="0" marL="0" rtl="0" algn="l">
              <a:spcBef>
                <a:spcPts val="0"/>
              </a:spcBef>
              <a:spcAft>
                <a:spcPts val="0"/>
              </a:spcAft>
              <a:buNone/>
            </a:pPr>
            <a:r>
              <a:rPr lang="en">
                <a:solidFill>
                  <a:schemeClr val="dk1"/>
                </a:solidFill>
              </a:rPr>
              <a:t>Silymarin/</a:t>
            </a:r>
            <a:endParaRPr>
              <a:solidFill>
                <a:schemeClr val="dk1"/>
              </a:solidFill>
            </a:endParaRPr>
          </a:p>
          <a:p>
            <a:pPr indent="0" lvl="0" marL="0" rtl="0" algn="l">
              <a:spcBef>
                <a:spcPts val="0"/>
              </a:spcBef>
              <a:spcAft>
                <a:spcPts val="0"/>
              </a:spcAft>
              <a:buNone/>
            </a:pPr>
            <a:r>
              <a:rPr lang="en">
                <a:solidFill>
                  <a:schemeClr val="dk1"/>
                </a:solidFill>
              </a:rPr>
              <a:t>silybin</a:t>
            </a:r>
            <a:endParaRPr/>
          </a:p>
          <a:p>
            <a:pPr indent="0" lvl="0" marL="0" rtl="0" algn="l">
              <a:spcBef>
                <a:spcPts val="0"/>
              </a:spcBef>
              <a:spcAft>
                <a:spcPts val="0"/>
              </a:spcAft>
              <a:buClr>
                <a:schemeClr val="dk1"/>
              </a:buClr>
              <a:buSzPts val="1100"/>
              <a:buFont typeface="Arial"/>
              <a:buNone/>
            </a:pPr>
            <a:r>
              <a:rPr lang="en">
                <a:solidFill>
                  <a:schemeClr val="dk1"/>
                </a:solidFill>
              </a:rPr>
              <a:t>(milk thistle)</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900"/>
          </a:p>
          <a:p>
            <a:pPr indent="0" lvl="0" marL="0" rtl="0" algn="l">
              <a:spcBef>
                <a:spcPts val="0"/>
              </a:spcBef>
              <a:spcAft>
                <a:spcPts val="0"/>
              </a:spcAft>
              <a:buNone/>
            </a:pPr>
            <a:r>
              <a:t/>
            </a:r>
            <a:endParaRPr/>
          </a:p>
        </p:txBody>
      </p:sp>
      <p:sp>
        <p:nvSpPr>
          <p:cNvPr id="4539" name="Google Shape;4539;p290"/>
          <p:cNvSpPr/>
          <p:nvPr/>
        </p:nvSpPr>
        <p:spPr>
          <a:xfrm>
            <a:off x="4025925" y="1446150"/>
            <a:ext cx="4947600" cy="749100"/>
          </a:xfrm>
          <a:prstGeom prst="rect">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540" name="Google Shape;4540;p290"/>
          <p:cNvSpPr txBox="1"/>
          <p:nvPr/>
        </p:nvSpPr>
        <p:spPr>
          <a:xfrm>
            <a:off x="6448025" y="1867621"/>
            <a:ext cx="351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FF00"/>
                </a:solidFill>
              </a:rPr>
              <a:t>16 of the 25 pathways</a:t>
            </a:r>
            <a:endParaRPr b="1">
              <a:solidFill>
                <a:srgbClr val="00FF00"/>
              </a:solidFill>
            </a:endParaRPr>
          </a:p>
        </p:txBody>
      </p:sp>
      <p:sp>
        <p:nvSpPr>
          <p:cNvPr id="4541" name="Google Shape;4541;p290"/>
          <p:cNvSpPr txBox="1"/>
          <p:nvPr/>
        </p:nvSpPr>
        <p:spPr>
          <a:xfrm>
            <a:off x="190525" y="2254250"/>
            <a:ext cx="3519600" cy="280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Not surprising if no single drug prevents dementia, because there are approximately </a:t>
            </a:r>
            <a:r>
              <a:rPr b="1" lang="en" sz="1700" u="sng"/>
              <a:t>25 pathways</a:t>
            </a:r>
            <a:r>
              <a:rPr lang="en" sz="1700"/>
              <a:t> at fault.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Among 8 available drugs, combinations of nonoverlapping actions may have the potential to prevent MCI from progressing to AD. </a:t>
            </a:r>
            <a:endParaRPr sz="1700"/>
          </a:p>
        </p:txBody>
      </p:sp>
      <p:sp>
        <p:nvSpPr>
          <p:cNvPr id="4542" name="Google Shape;4542;p290"/>
          <p:cNvSpPr txBox="1"/>
          <p:nvPr/>
        </p:nvSpPr>
        <p:spPr>
          <a:xfrm>
            <a:off x="4162000" y="152400"/>
            <a:ext cx="48822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9900FF"/>
                </a:solidFill>
              </a:rPr>
              <a:t>What’s the best theoretical combo?</a:t>
            </a:r>
            <a:endParaRPr sz="1300">
              <a:solidFill>
                <a:srgbClr val="9900FF"/>
              </a:solidFill>
            </a:endParaRPr>
          </a:p>
        </p:txBody>
      </p:sp>
    </p:spTree>
  </p:cSld>
  <p:clrMapOvr>
    <a:masterClrMapping/>
  </p:clrMapOvr>
</p:sld>
</file>

<file path=ppt/slides/slide2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6" name="Shape 4546"/>
        <p:cNvGrpSpPr/>
        <p:nvPr/>
      </p:nvGrpSpPr>
      <p:grpSpPr>
        <a:xfrm>
          <a:off x="0" y="0"/>
          <a:ext cx="0" cy="0"/>
          <a:chOff x="0" y="0"/>
          <a:chExt cx="0" cy="0"/>
        </a:xfrm>
      </p:grpSpPr>
      <p:pic>
        <p:nvPicPr>
          <p:cNvPr id="4547" name="Google Shape;4547;p291"/>
          <p:cNvPicPr preferRelativeResize="0"/>
          <p:nvPr/>
        </p:nvPicPr>
        <p:blipFill>
          <a:blip r:embed="rId3">
            <a:alphaModFix/>
          </a:blip>
          <a:stretch>
            <a:fillRect/>
          </a:stretch>
        </p:blipFill>
        <p:spPr>
          <a:xfrm>
            <a:off x="152400" y="152400"/>
            <a:ext cx="3476175" cy="1947675"/>
          </a:xfrm>
          <a:prstGeom prst="rect">
            <a:avLst/>
          </a:prstGeom>
          <a:noFill/>
          <a:ln>
            <a:noFill/>
          </a:ln>
          <a:effectLst>
            <a:outerShdw blurRad="57150" rotWithShape="0" algn="bl" dir="5400000" dist="19050">
              <a:srgbClr val="000000">
                <a:alpha val="50000"/>
              </a:srgbClr>
            </a:outerShdw>
          </a:effectLst>
        </p:spPr>
      </p:pic>
      <p:pic>
        <p:nvPicPr>
          <p:cNvPr id="4548" name="Google Shape;4548;p291"/>
          <p:cNvPicPr preferRelativeResize="0"/>
          <p:nvPr/>
        </p:nvPicPr>
        <p:blipFill rotWithShape="1">
          <a:blip r:embed="rId4">
            <a:alphaModFix/>
          </a:blip>
          <a:srcRect b="0" l="17505" r="0" t="0"/>
          <a:stretch/>
        </p:blipFill>
        <p:spPr>
          <a:xfrm>
            <a:off x="5288650" y="612950"/>
            <a:ext cx="3684774" cy="4196400"/>
          </a:xfrm>
          <a:prstGeom prst="rect">
            <a:avLst/>
          </a:prstGeom>
          <a:noFill/>
          <a:ln>
            <a:noFill/>
          </a:ln>
        </p:spPr>
      </p:pic>
      <p:sp>
        <p:nvSpPr>
          <p:cNvPr id="4549" name="Google Shape;4549;p291"/>
          <p:cNvSpPr txBox="1"/>
          <p:nvPr/>
        </p:nvSpPr>
        <p:spPr>
          <a:xfrm>
            <a:off x="4025925" y="565175"/>
            <a:ext cx="3519600" cy="506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Dantrolene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Erythropoietin</a:t>
            </a:r>
            <a:endParaRPr/>
          </a:p>
          <a:p>
            <a:pPr indent="0" lvl="0" marL="0" rtl="0" algn="l">
              <a:spcBef>
                <a:spcPts val="0"/>
              </a:spcBef>
              <a:spcAft>
                <a:spcPts val="0"/>
              </a:spcAft>
              <a:buNone/>
            </a:pPr>
            <a:r>
              <a:t/>
            </a:r>
            <a:endParaRPr sz="1000"/>
          </a:p>
          <a:p>
            <a:pPr indent="0" lvl="0" marL="0" rtl="0" algn="l">
              <a:spcBef>
                <a:spcPts val="0"/>
              </a:spcBef>
              <a:spcAft>
                <a:spcPts val="0"/>
              </a:spcAft>
              <a:buNone/>
            </a:pPr>
            <a:r>
              <a:t/>
            </a:r>
            <a:endParaRPr/>
          </a:p>
          <a:p>
            <a:pPr indent="0" lvl="0" marL="0" rtl="0" algn="l">
              <a:spcBef>
                <a:spcPts val="0"/>
              </a:spcBef>
              <a:spcAft>
                <a:spcPts val="0"/>
              </a:spcAft>
              <a:buNone/>
            </a:pPr>
            <a:r>
              <a:rPr lang="en"/>
              <a:t>Lithium</a:t>
            </a:r>
            <a:endParaRPr/>
          </a:p>
          <a:p>
            <a:pPr indent="0" lvl="0" marL="0" rtl="0" algn="l">
              <a:spcBef>
                <a:spcPts val="0"/>
              </a:spcBef>
              <a:spcAft>
                <a:spcPts val="0"/>
              </a:spcAft>
              <a:buNone/>
            </a:pPr>
            <a:r>
              <a:t/>
            </a:r>
            <a:endParaRPr sz="2500"/>
          </a:p>
          <a:p>
            <a:pPr indent="0" lvl="0" marL="0" rtl="0" algn="l">
              <a:spcBef>
                <a:spcPts val="0"/>
              </a:spcBef>
              <a:spcAft>
                <a:spcPts val="0"/>
              </a:spcAft>
              <a:buNone/>
            </a:pPr>
            <a:r>
              <a:rPr lang="en"/>
              <a:t>Memantine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Minocycline</a:t>
            </a:r>
            <a:endParaRPr/>
          </a:p>
          <a:p>
            <a:pPr indent="0" lvl="0" marL="0" rtl="0" algn="l">
              <a:spcBef>
                <a:spcPts val="0"/>
              </a:spcBef>
              <a:spcAft>
                <a:spcPts val="0"/>
              </a:spcAft>
              <a:buNone/>
            </a:pPr>
            <a:r>
              <a:t/>
            </a:r>
            <a:endParaRPr sz="1200"/>
          </a:p>
          <a:p>
            <a:pPr indent="0" lvl="0" marL="0" rtl="0" algn="l">
              <a:spcBef>
                <a:spcPts val="0"/>
              </a:spcBef>
              <a:spcAft>
                <a:spcPts val="0"/>
              </a:spcAft>
              <a:buNone/>
            </a:pPr>
            <a:r>
              <a:rPr lang="en"/>
              <a:t>Piracetam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Riluzole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900"/>
          </a:p>
          <a:p>
            <a:pPr indent="0" lvl="0" marL="0" rtl="0" algn="l">
              <a:spcBef>
                <a:spcPts val="0"/>
              </a:spcBef>
              <a:spcAft>
                <a:spcPts val="0"/>
              </a:spcAft>
              <a:buNone/>
            </a:pPr>
            <a:r>
              <a:rPr lang="en">
                <a:solidFill>
                  <a:schemeClr val="dk1"/>
                </a:solidFill>
              </a:rPr>
              <a:t>Silymarin/</a:t>
            </a:r>
            <a:endParaRPr>
              <a:solidFill>
                <a:schemeClr val="dk1"/>
              </a:solidFill>
            </a:endParaRPr>
          </a:p>
          <a:p>
            <a:pPr indent="0" lvl="0" marL="0" rtl="0" algn="l">
              <a:spcBef>
                <a:spcPts val="0"/>
              </a:spcBef>
              <a:spcAft>
                <a:spcPts val="0"/>
              </a:spcAft>
              <a:buNone/>
            </a:pPr>
            <a:r>
              <a:rPr lang="en">
                <a:solidFill>
                  <a:schemeClr val="dk1"/>
                </a:solidFill>
              </a:rPr>
              <a:t>silybin</a:t>
            </a:r>
            <a:endParaRPr>
              <a:solidFill>
                <a:schemeClr val="dk1"/>
              </a:solidFill>
            </a:endParaRPr>
          </a:p>
          <a:p>
            <a:pPr indent="0" lvl="0" marL="0" rtl="0" algn="l">
              <a:spcBef>
                <a:spcPts val="0"/>
              </a:spcBef>
              <a:spcAft>
                <a:spcPts val="0"/>
              </a:spcAft>
              <a:buNone/>
            </a:pPr>
            <a:r>
              <a:rPr lang="en">
                <a:solidFill>
                  <a:schemeClr val="dk1"/>
                </a:solidFill>
              </a:rPr>
              <a:t>(milk thistle)</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900"/>
          </a:p>
          <a:p>
            <a:pPr indent="0" lvl="0" marL="0" rtl="0" algn="l">
              <a:spcBef>
                <a:spcPts val="0"/>
              </a:spcBef>
              <a:spcAft>
                <a:spcPts val="0"/>
              </a:spcAft>
              <a:buNone/>
            </a:pPr>
            <a:r>
              <a:t/>
            </a:r>
            <a:endParaRPr/>
          </a:p>
        </p:txBody>
      </p:sp>
      <p:sp>
        <p:nvSpPr>
          <p:cNvPr id="4550" name="Google Shape;4550;p291"/>
          <p:cNvSpPr/>
          <p:nvPr/>
        </p:nvSpPr>
        <p:spPr>
          <a:xfrm>
            <a:off x="4025925" y="1446150"/>
            <a:ext cx="4947600" cy="1583700"/>
          </a:xfrm>
          <a:prstGeom prst="rect">
            <a:avLst/>
          </a:prstGeom>
          <a:noFill/>
          <a:ln cap="flat" cmpd="sng" w="3810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551" name="Google Shape;4551;p291"/>
          <p:cNvSpPr txBox="1"/>
          <p:nvPr/>
        </p:nvSpPr>
        <p:spPr>
          <a:xfrm>
            <a:off x="4966725" y="1606946"/>
            <a:ext cx="3519600" cy="1369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9900FF"/>
                </a:solidFill>
              </a:rPr>
              <a:t>16</a:t>
            </a:r>
            <a:endParaRPr b="1">
              <a:solidFill>
                <a:srgbClr val="9900FF"/>
              </a:solidFill>
            </a:endParaRPr>
          </a:p>
          <a:p>
            <a:pPr indent="0" lvl="0" marL="0" rtl="0" algn="l">
              <a:spcBef>
                <a:spcPts val="0"/>
              </a:spcBef>
              <a:spcAft>
                <a:spcPts val="0"/>
              </a:spcAft>
              <a:buNone/>
            </a:pPr>
            <a:r>
              <a:t/>
            </a:r>
            <a:endParaRPr b="1">
              <a:solidFill>
                <a:srgbClr val="9900FF"/>
              </a:solidFill>
            </a:endParaRPr>
          </a:p>
          <a:p>
            <a:pPr indent="0" lvl="0" marL="0" rtl="0" algn="l">
              <a:spcBef>
                <a:spcPts val="0"/>
              </a:spcBef>
              <a:spcAft>
                <a:spcPts val="0"/>
              </a:spcAft>
              <a:buNone/>
            </a:pPr>
            <a:r>
              <a:t/>
            </a:r>
            <a:endParaRPr b="1" sz="700">
              <a:solidFill>
                <a:srgbClr val="9900FF"/>
              </a:solidFill>
            </a:endParaRPr>
          </a:p>
          <a:p>
            <a:pPr indent="0" lvl="0" marL="0" rtl="0" algn="l">
              <a:spcBef>
                <a:spcPts val="0"/>
              </a:spcBef>
              <a:spcAft>
                <a:spcPts val="0"/>
              </a:spcAft>
              <a:buNone/>
            </a:pPr>
            <a:r>
              <a:rPr b="1" lang="en">
                <a:solidFill>
                  <a:srgbClr val="9900FF"/>
                </a:solidFill>
              </a:rPr>
              <a:t>+2</a:t>
            </a:r>
            <a:endParaRPr b="1">
              <a:solidFill>
                <a:srgbClr val="9900FF"/>
              </a:solidFill>
            </a:endParaRPr>
          </a:p>
          <a:p>
            <a:pPr indent="0" lvl="0" marL="0" rtl="0" algn="l">
              <a:spcBef>
                <a:spcPts val="0"/>
              </a:spcBef>
              <a:spcAft>
                <a:spcPts val="0"/>
              </a:spcAft>
              <a:buNone/>
            </a:pPr>
            <a:r>
              <a:t/>
            </a:r>
            <a:endParaRPr b="1">
              <a:solidFill>
                <a:srgbClr val="9900FF"/>
              </a:solidFill>
            </a:endParaRPr>
          </a:p>
          <a:p>
            <a:pPr indent="0" lvl="0" marL="0" rtl="0" algn="l">
              <a:spcBef>
                <a:spcPts val="0"/>
              </a:spcBef>
              <a:spcAft>
                <a:spcPts val="0"/>
              </a:spcAft>
              <a:buNone/>
            </a:pPr>
            <a:r>
              <a:rPr b="1" lang="en">
                <a:solidFill>
                  <a:srgbClr val="9900FF"/>
                </a:solidFill>
              </a:rPr>
              <a:t>+4</a:t>
            </a:r>
            <a:endParaRPr b="1">
              <a:solidFill>
                <a:srgbClr val="9900FF"/>
              </a:solidFill>
            </a:endParaRPr>
          </a:p>
        </p:txBody>
      </p:sp>
      <p:sp>
        <p:nvSpPr>
          <p:cNvPr id="4552" name="Google Shape;4552;p291"/>
          <p:cNvSpPr txBox="1"/>
          <p:nvPr/>
        </p:nvSpPr>
        <p:spPr>
          <a:xfrm>
            <a:off x="190525" y="2254250"/>
            <a:ext cx="3519600" cy="280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Not surprising if no single drug prevents dementia, because there are approximately </a:t>
            </a:r>
            <a:r>
              <a:rPr b="1" lang="en" sz="1700" u="sng"/>
              <a:t>25 pathways</a:t>
            </a:r>
            <a:r>
              <a:rPr lang="en" sz="1700"/>
              <a:t> at fault.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Among 8 available drugs, combinations of nonoverlapping actions may have the potential to prevent MCI from progressing to AD. </a:t>
            </a:r>
            <a:endParaRPr sz="1700"/>
          </a:p>
        </p:txBody>
      </p:sp>
      <p:sp>
        <p:nvSpPr>
          <p:cNvPr id="4553" name="Google Shape;4553;p291"/>
          <p:cNvSpPr txBox="1"/>
          <p:nvPr/>
        </p:nvSpPr>
        <p:spPr>
          <a:xfrm>
            <a:off x="4162000" y="152400"/>
            <a:ext cx="48822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9900FF"/>
                </a:solidFill>
              </a:rPr>
              <a:t>What’s the best theoretical combo?</a:t>
            </a:r>
            <a:endParaRPr sz="1300">
              <a:solidFill>
                <a:srgbClr val="9900FF"/>
              </a:solidFill>
            </a:endParaRPr>
          </a:p>
        </p:txBody>
      </p:sp>
      <p:sp>
        <p:nvSpPr>
          <p:cNvPr id="4554" name="Google Shape;4554;p291"/>
          <p:cNvSpPr txBox="1"/>
          <p:nvPr/>
        </p:nvSpPr>
        <p:spPr>
          <a:xfrm>
            <a:off x="7861325" y="2692525"/>
            <a:ext cx="108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9900FF"/>
                </a:solidFill>
              </a:rPr>
              <a:t>= 22 of 25</a:t>
            </a:r>
            <a:endParaRPr b="1">
              <a:solidFill>
                <a:srgbClr val="9900FF"/>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pic>
        <p:nvPicPr>
          <p:cNvPr id="312" name="Google Shape;312;p40"/>
          <p:cNvPicPr preferRelativeResize="0"/>
          <p:nvPr/>
        </p:nvPicPr>
        <p:blipFill>
          <a:blip r:embed="rId3">
            <a:alphaModFix/>
          </a:blip>
          <a:stretch>
            <a:fillRect/>
          </a:stretch>
        </p:blipFill>
        <p:spPr>
          <a:xfrm>
            <a:off x="593500" y="313725"/>
            <a:ext cx="8148374" cy="2950400"/>
          </a:xfrm>
          <a:prstGeom prst="rect">
            <a:avLst/>
          </a:prstGeom>
          <a:noFill/>
          <a:ln>
            <a:noFill/>
          </a:ln>
        </p:spPr>
      </p:pic>
      <p:sp>
        <p:nvSpPr>
          <p:cNvPr id="313" name="Google Shape;313;p40"/>
          <p:cNvSpPr/>
          <p:nvPr/>
        </p:nvSpPr>
        <p:spPr>
          <a:xfrm flipH="1" rot="10800000">
            <a:off x="2478900" y="833600"/>
            <a:ext cx="863100" cy="3180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4" name="Google Shape;314;p40"/>
          <p:cNvSpPr/>
          <p:nvPr/>
        </p:nvSpPr>
        <p:spPr>
          <a:xfrm flipH="1" rot="10800000">
            <a:off x="2478900" y="2250675"/>
            <a:ext cx="813600" cy="3180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5" name="Google Shape;315;p40"/>
          <p:cNvSpPr txBox="1"/>
          <p:nvPr/>
        </p:nvSpPr>
        <p:spPr>
          <a:xfrm>
            <a:off x="655375" y="3264125"/>
            <a:ext cx="7568700" cy="19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9900FF"/>
                </a:solidFill>
              </a:rPr>
              <a:t>There are no objective </a:t>
            </a:r>
            <a:r>
              <a:rPr b="1" lang="en" sz="1500">
                <a:solidFill>
                  <a:srgbClr val="9900FF"/>
                </a:solidFill>
              </a:rPr>
              <a:t>biomedical </a:t>
            </a:r>
            <a:r>
              <a:rPr b="1" lang="en" sz="1500">
                <a:solidFill>
                  <a:srgbClr val="9900FF"/>
                </a:solidFill>
              </a:rPr>
              <a:t>tests to diagnose any mental illness. </a:t>
            </a:r>
            <a:endParaRPr b="1" sz="1500">
              <a:solidFill>
                <a:srgbClr val="9900FF"/>
              </a:solidFill>
            </a:endParaRPr>
          </a:p>
          <a:p>
            <a:pPr indent="0" lvl="0" marL="0" rtl="0" algn="l">
              <a:spcBef>
                <a:spcPts val="0"/>
              </a:spcBef>
              <a:spcAft>
                <a:spcPts val="0"/>
              </a:spcAft>
              <a:buNone/>
            </a:pPr>
            <a:r>
              <a:t/>
            </a:r>
            <a:endParaRPr b="1" sz="600">
              <a:solidFill>
                <a:srgbClr val="9900FF"/>
              </a:solidFill>
            </a:endParaRPr>
          </a:p>
          <a:p>
            <a:pPr indent="0" lvl="0" marL="0" rtl="0" algn="l">
              <a:spcBef>
                <a:spcPts val="0"/>
              </a:spcBef>
              <a:spcAft>
                <a:spcPts val="0"/>
              </a:spcAft>
              <a:buNone/>
            </a:pPr>
            <a:r>
              <a:rPr b="1" lang="en" sz="1500">
                <a:solidFill>
                  <a:srgbClr val="9900FF"/>
                </a:solidFill>
              </a:rPr>
              <a:t>DSM defines symptom clusters, not medical diagnoses. </a:t>
            </a:r>
            <a:endParaRPr b="1" sz="1500">
              <a:solidFill>
                <a:srgbClr val="9900FF"/>
              </a:solidFill>
            </a:endParaRPr>
          </a:p>
          <a:p>
            <a:pPr indent="0" lvl="0" marL="0" rtl="0" algn="l">
              <a:spcBef>
                <a:spcPts val="0"/>
              </a:spcBef>
              <a:spcAft>
                <a:spcPts val="0"/>
              </a:spcAft>
              <a:buNone/>
            </a:pPr>
            <a:r>
              <a:t/>
            </a:r>
            <a:endParaRPr b="1" sz="600">
              <a:solidFill>
                <a:srgbClr val="9900FF"/>
              </a:solidFill>
            </a:endParaRPr>
          </a:p>
          <a:p>
            <a:pPr indent="0" lvl="0" marL="0" rtl="0" algn="l">
              <a:spcBef>
                <a:spcPts val="0"/>
              </a:spcBef>
              <a:spcAft>
                <a:spcPts val="0"/>
              </a:spcAft>
              <a:buNone/>
            </a:pPr>
            <a:r>
              <a:rPr b="1" lang="en" sz="1500">
                <a:solidFill>
                  <a:srgbClr val="9900FF"/>
                </a:solidFill>
              </a:rPr>
              <a:t>Neurocognitive disorder is a symptom cluster.</a:t>
            </a:r>
            <a:endParaRPr b="1" sz="1500">
              <a:solidFill>
                <a:srgbClr val="9900FF"/>
              </a:solidFill>
            </a:endParaRPr>
          </a:p>
          <a:p>
            <a:pPr indent="0" lvl="0" marL="0" rtl="0" algn="l">
              <a:spcBef>
                <a:spcPts val="0"/>
              </a:spcBef>
              <a:spcAft>
                <a:spcPts val="0"/>
              </a:spcAft>
              <a:buNone/>
            </a:pPr>
            <a:r>
              <a:t/>
            </a:r>
            <a:endParaRPr b="1" sz="600">
              <a:solidFill>
                <a:srgbClr val="9900FF"/>
              </a:solidFill>
            </a:endParaRPr>
          </a:p>
          <a:p>
            <a:pPr indent="0" lvl="0" marL="0" rtl="0" algn="l">
              <a:spcBef>
                <a:spcPts val="0"/>
              </a:spcBef>
              <a:spcAft>
                <a:spcPts val="0"/>
              </a:spcAft>
              <a:buNone/>
            </a:pPr>
            <a:r>
              <a:rPr b="1" lang="en" sz="1500">
                <a:solidFill>
                  <a:srgbClr val="9900FF"/>
                </a:solidFill>
              </a:rPr>
              <a:t>Alzheimer’s disease is a medical diagnosis. </a:t>
            </a:r>
            <a:endParaRPr b="1" sz="1500">
              <a:solidFill>
                <a:srgbClr val="9900FF"/>
              </a:solidFill>
            </a:endParaRPr>
          </a:p>
          <a:p>
            <a:pPr indent="0" lvl="0" marL="0" rtl="0" algn="l">
              <a:spcBef>
                <a:spcPts val="0"/>
              </a:spcBef>
              <a:spcAft>
                <a:spcPts val="0"/>
              </a:spcAft>
              <a:buNone/>
            </a:pPr>
            <a:r>
              <a:t/>
            </a:r>
            <a:endParaRPr b="1" sz="600">
              <a:solidFill>
                <a:srgbClr val="9900FF"/>
              </a:solidFill>
            </a:endParaRPr>
          </a:p>
          <a:p>
            <a:pPr indent="0" lvl="0" marL="0" rtl="0" algn="l">
              <a:spcBef>
                <a:spcPts val="0"/>
              </a:spcBef>
              <a:spcAft>
                <a:spcPts val="0"/>
              </a:spcAft>
              <a:buNone/>
            </a:pPr>
            <a:r>
              <a:rPr b="1" lang="en" sz="1500">
                <a:solidFill>
                  <a:srgbClr val="9900FF"/>
                </a:solidFill>
              </a:rPr>
              <a:t>Medications are approved for Alzheimer’s </a:t>
            </a:r>
            <a:r>
              <a:rPr b="1" lang="en" sz="1500" u="sng">
                <a:solidFill>
                  <a:srgbClr val="9900FF"/>
                </a:solidFill>
              </a:rPr>
              <a:t>dementia</a:t>
            </a:r>
            <a:r>
              <a:rPr b="1" lang="en" sz="1500">
                <a:solidFill>
                  <a:srgbClr val="9900FF"/>
                </a:solidFill>
              </a:rPr>
              <a:t> not neurocognitive disorder. </a:t>
            </a:r>
            <a:endParaRPr b="1" sz="1500">
              <a:solidFill>
                <a:srgbClr val="9900FF"/>
              </a:solidFill>
            </a:endParaRPr>
          </a:p>
          <a:p>
            <a:pPr indent="0" lvl="0" marL="0" rtl="0" algn="l">
              <a:spcBef>
                <a:spcPts val="0"/>
              </a:spcBef>
              <a:spcAft>
                <a:spcPts val="0"/>
              </a:spcAft>
              <a:buNone/>
            </a:pPr>
            <a:r>
              <a:t/>
            </a:r>
            <a:endParaRPr b="1" sz="1500">
              <a:solidFill>
                <a:srgbClr val="9900FF"/>
              </a:solidFill>
            </a:endParaRPr>
          </a:p>
        </p:txBody>
      </p:sp>
      <p:cxnSp>
        <p:nvCxnSpPr>
          <p:cNvPr id="316" name="Google Shape;316;p40"/>
          <p:cNvCxnSpPr/>
          <p:nvPr/>
        </p:nvCxnSpPr>
        <p:spPr>
          <a:xfrm>
            <a:off x="4990055" y="735825"/>
            <a:ext cx="972900" cy="0"/>
          </a:xfrm>
          <a:prstGeom prst="straightConnector1">
            <a:avLst/>
          </a:prstGeom>
          <a:noFill/>
          <a:ln cap="flat" cmpd="sng" w="38100">
            <a:solidFill>
              <a:srgbClr val="9900FF"/>
            </a:solidFill>
            <a:prstDash val="solid"/>
            <a:round/>
            <a:headEnd len="med" w="med" type="none"/>
            <a:tailEnd len="med" w="med" type="none"/>
          </a:ln>
        </p:spPr>
      </p:cxnSp>
      <p:sp>
        <p:nvSpPr>
          <p:cNvPr id="317" name="Google Shape;317;p40"/>
          <p:cNvSpPr/>
          <p:nvPr/>
        </p:nvSpPr>
        <p:spPr>
          <a:xfrm flipH="1" rot="10800000">
            <a:off x="5312025" y="2875300"/>
            <a:ext cx="688800" cy="3180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8" name="Shape 4558"/>
        <p:cNvGrpSpPr/>
        <p:nvPr/>
      </p:nvGrpSpPr>
      <p:grpSpPr>
        <a:xfrm>
          <a:off x="0" y="0"/>
          <a:ext cx="0" cy="0"/>
          <a:chOff x="0" y="0"/>
          <a:chExt cx="0" cy="0"/>
        </a:xfrm>
      </p:grpSpPr>
      <p:pic>
        <p:nvPicPr>
          <p:cNvPr id="4559" name="Google Shape;4559;p292"/>
          <p:cNvPicPr preferRelativeResize="0"/>
          <p:nvPr/>
        </p:nvPicPr>
        <p:blipFill>
          <a:blip r:embed="rId3">
            <a:alphaModFix/>
          </a:blip>
          <a:stretch>
            <a:fillRect/>
          </a:stretch>
        </p:blipFill>
        <p:spPr>
          <a:xfrm>
            <a:off x="152400" y="152400"/>
            <a:ext cx="3476175" cy="1947675"/>
          </a:xfrm>
          <a:prstGeom prst="rect">
            <a:avLst/>
          </a:prstGeom>
          <a:noFill/>
          <a:ln>
            <a:noFill/>
          </a:ln>
          <a:effectLst>
            <a:outerShdw blurRad="57150" rotWithShape="0" algn="bl" dir="5400000" dist="19050">
              <a:srgbClr val="000000">
                <a:alpha val="50000"/>
              </a:srgbClr>
            </a:outerShdw>
          </a:effectLst>
        </p:spPr>
      </p:pic>
      <p:pic>
        <p:nvPicPr>
          <p:cNvPr id="4560" name="Google Shape;4560;p292"/>
          <p:cNvPicPr preferRelativeResize="0"/>
          <p:nvPr/>
        </p:nvPicPr>
        <p:blipFill rotWithShape="1">
          <a:blip r:embed="rId4">
            <a:alphaModFix/>
          </a:blip>
          <a:srcRect b="0" l="17505" r="0" t="0"/>
          <a:stretch/>
        </p:blipFill>
        <p:spPr>
          <a:xfrm>
            <a:off x="5288650" y="612950"/>
            <a:ext cx="3684774" cy="4196400"/>
          </a:xfrm>
          <a:prstGeom prst="rect">
            <a:avLst/>
          </a:prstGeom>
          <a:noFill/>
          <a:ln>
            <a:noFill/>
          </a:ln>
        </p:spPr>
      </p:pic>
      <p:sp>
        <p:nvSpPr>
          <p:cNvPr id="4561" name="Google Shape;4561;p292"/>
          <p:cNvSpPr txBox="1"/>
          <p:nvPr/>
        </p:nvSpPr>
        <p:spPr>
          <a:xfrm>
            <a:off x="4025925" y="565175"/>
            <a:ext cx="1680000" cy="506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Dantrolene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Erythropoietin</a:t>
            </a:r>
            <a:endParaRPr/>
          </a:p>
          <a:p>
            <a:pPr indent="0" lvl="0" marL="0" rtl="0" algn="l">
              <a:spcBef>
                <a:spcPts val="0"/>
              </a:spcBef>
              <a:spcAft>
                <a:spcPts val="0"/>
              </a:spcAft>
              <a:buNone/>
            </a:pPr>
            <a:r>
              <a:t/>
            </a:r>
            <a:endParaRPr sz="1000"/>
          </a:p>
          <a:p>
            <a:pPr indent="0" lvl="0" marL="0" rtl="0" algn="l">
              <a:spcBef>
                <a:spcPts val="0"/>
              </a:spcBef>
              <a:spcAft>
                <a:spcPts val="0"/>
              </a:spcAft>
              <a:buNone/>
            </a:pPr>
            <a:r>
              <a:t/>
            </a:r>
            <a:endParaRPr/>
          </a:p>
          <a:p>
            <a:pPr indent="0" lvl="0" marL="0" rtl="0" algn="l">
              <a:spcBef>
                <a:spcPts val="0"/>
              </a:spcBef>
              <a:spcAft>
                <a:spcPts val="0"/>
              </a:spcAft>
              <a:buNone/>
            </a:pPr>
            <a:r>
              <a:rPr lang="en"/>
              <a:t>Lithium</a:t>
            </a:r>
            <a:endParaRPr/>
          </a:p>
          <a:p>
            <a:pPr indent="0" lvl="0" marL="0" rtl="0" algn="l">
              <a:spcBef>
                <a:spcPts val="0"/>
              </a:spcBef>
              <a:spcAft>
                <a:spcPts val="0"/>
              </a:spcAft>
              <a:buNone/>
            </a:pPr>
            <a:r>
              <a:t/>
            </a:r>
            <a:endParaRPr sz="2500"/>
          </a:p>
          <a:p>
            <a:pPr indent="0" lvl="0" marL="0" rtl="0" algn="l">
              <a:spcBef>
                <a:spcPts val="0"/>
              </a:spcBef>
              <a:spcAft>
                <a:spcPts val="0"/>
              </a:spcAft>
              <a:buNone/>
            </a:pPr>
            <a:r>
              <a:rPr lang="en"/>
              <a:t>Memantine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Minocycline</a:t>
            </a:r>
            <a:endParaRPr/>
          </a:p>
          <a:p>
            <a:pPr indent="0" lvl="0" marL="0" rtl="0" algn="l">
              <a:spcBef>
                <a:spcPts val="0"/>
              </a:spcBef>
              <a:spcAft>
                <a:spcPts val="0"/>
              </a:spcAft>
              <a:buNone/>
            </a:pPr>
            <a:r>
              <a:t/>
            </a:r>
            <a:endParaRPr sz="1200"/>
          </a:p>
          <a:p>
            <a:pPr indent="0" lvl="0" marL="0" rtl="0" algn="l">
              <a:spcBef>
                <a:spcPts val="0"/>
              </a:spcBef>
              <a:spcAft>
                <a:spcPts val="0"/>
              </a:spcAft>
              <a:buNone/>
            </a:pPr>
            <a:r>
              <a:rPr lang="en"/>
              <a:t>Piracetam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Riluzole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900"/>
          </a:p>
          <a:p>
            <a:pPr indent="0" lvl="0" marL="0" rtl="0" algn="l">
              <a:spcBef>
                <a:spcPts val="0"/>
              </a:spcBef>
              <a:spcAft>
                <a:spcPts val="0"/>
              </a:spcAft>
              <a:buNone/>
            </a:pPr>
            <a:r>
              <a:rPr lang="en">
                <a:solidFill>
                  <a:schemeClr val="dk1"/>
                </a:solidFill>
              </a:rPr>
              <a:t>Silymarin/</a:t>
            </a:r>
            <a:endParaRPr>
              <a:solidFill>
                <a:schemeClr val="dk1"/>
              </a:solidFill>
            </a:endParaRPr>
          </a:p>
          <a:p>
            <a:pPr indent="0" lvl="0" marL="0" rtl="0" algn="l">
              <a:spcBef>
                <a:spcPts val="0"/>
              </a:spcBef>
              <a:spcAft>
                <a:spcPts val="0"/>
              </a:spcAft>
              <a:buNone/>
            </a:pPr>
            <a:r>
              <a:rPr lang="en">
                <a:solidFill>
                  <a:schemeClr val="dk1"/>
                </a:solidFill>
              </a:rPr>
              <a:t>silybin</a:t>
            </a:r>
            <a:endParaRPr>
              <a:solidFill>
                <a:schemeClr val="dk1"/>
              </a:solidFill>
            </a:endParaRPr>
          </a:p>
          <a:p>
            <a:pPr indent="0" lvl="0" marL="0" rtl="0" algn="l">
              <a:spcBef>
                <a:spcPts val="0"/>
              </a:spcBef>
              <a:spcAft>
                <a:spcPts val="0"/>
              </a:spcAft>
              <a:buNone/>
            </a:pPr>
            <a:r>
              <a:rPr lang="en">
                <a:solidFill>
                  <a:schemeClr val="dk1"/>
                </a:solidFill>
              </a:rPr>
              <a:t>(milk thistle)</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900"/>
          </a:p>
          <a:p>
            <a:pPr indent="0" lvl="0" marL="0" rtl="0" algn="l">
              <a:spcBef>
                <a:spcPts val="0"/>
              </a:spcBef>
              <a:spcAft>
                <a:spcPts val="0"/>
              </a:spcAft>
              <a:buNone/>
            </a:pPr>
            <a:r>
              <a:t/>
            </a:r>
            <a:endParaRPr/>
          </a:p>
        </p:txBody>
      </p:sp>
      <p:sp>
        <p:nvSpPr>
          <p:cNvPr id="4562" name="Google Shape;4562;p292"/>
          <p:cNvSpPr/>
          <p:nvPr/>
        </p:nvSpPr>
        <p:spPr>
          <a:xfrm>
            <a:off x="4025925" y="1446150"/>
            <a:ext cx="4947600" cy="808200"/>
          </a:xfrm>
          <a:prstGeom prst="rect">
            <a:avLst/>
          </a:prstGeom>
          <a:noFill/>
          <a:ln cap="flat" cmpd="sng" w="3810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563" name="Google Shape;4563;p292"/>
          <p:cNvSpPr txBox="1"/>
          <p:nvPr/>
        </p:nvSpPr>
        <p:spPr>
          <a:xfrm>
            <a:off x="4162000" y="152400"/>
            <a:ext cx="48822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9900FF"/>
                </a:solidFill>
              </a:rPr>
              <a:t>What’s the best theoretical combo?</a:t>
            </a:r>
            <a:endParaRPr sz="1300">
              <a:solidFill>
                <a:srgbClr val="9900FF"/>
              </a:solidFill>
            </a:endParaRPr>
          </a:p>
        </p:txBody>
      </p:sp>
      <p:sp>
        <p:nvSpPr>
          <p:cNvPr id="4564" name="Google Shape;4564;p292"/>
          <p:cNvSpPr/>
          <p:nvPr/>
        </p:nvSpPr>
        <p:spPr>
          <a:xfrm>
            <a:off x="4025925" y="4247450"/>
            <a:ext cx="4947600" cy="808200"/>
          </a:xfrm>
          <a:prstGeom prst="rect">
            <a:avLst/>
          </a:prstGeom>
          <a:noFill/>
          <a:ln cap="flat" cmpd="sng" w="3810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565" name="Google Shape;4565;p292"/>
          <p:cNvSpPr txBox="1"/>
          <p:nvPr/>
        </p:nvSpPr>
        <p:spPr>
          <a:xfrm>
            <a:off x="4966725" y="1606950"/>
            <a:ext cx="1680000" cy="320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9900FF"/>
                </a:solidFill>
              </a:rPr>
              <a:t>16</a:t>
            </a:r>
            <a:endParaRPr b="1">
              <a:solidFill>
                <a:srgbClr val="9900FF"/>
              </a:solidFill>
            </a:endParaRPr>
          </a:p>
          <a:p>
            <a:pPr indent="0" lvl="0" marL="0" rtl="0" algn="l">
              <a:spcBef>
                <a:spcPts val="0"/>
              </a:spcBef>
              <a:spcAft>
                <a:spcPts val="0"/>
              </a:spcAft>
              <a:buNone/>
            </a:pPr>
            <a:r>
              <a:t/>
            </a:r>
            <a:endParaRPr b="1">
              <a:solidFill>
                <a:srgbClr val="9900FF"/>
              </a:solidFill>
            </a:endParaRPr>
          </a:p>
          <a:p>
            <a:pPr indent="0" lvl="0" marL="0" rtl="0" algn="l">
              <a:spcBef>
                <a:spcPts val="0"/>
              </a:spcBef>
              <a:spcAft>
                <a:spcPts val="0"/>
              </a:spcAft>
              <a:buNone/>
            </a:pPr>
            <a:r>
              <a:t/>
            </a:r>
            <a:endParaRPr b="1">
              <a:solidFill>
                <a:srgbClr val="9900FF"/>
              </a:solidFill>
            </a:endParaRPr>
          </a:p>
          <a:p>
            <a:pPr indent="0" lvl="0" marL="0" rtl="0" algn="l">
              <a:spcBef>
                <a:spcPts val="0"/>
              </a:spcBef>
              <a:spcAft>
                <a:spcPts val="0"/>
              </a:spcAft>
              <a:buNone/>
            </a:pPr>
            <a:r>
              <a:t/>
            </a:r>
            <a:endParaRPr b="1">
              <a:solidFill>
                <a:srgbClr val="9900FF"/>
              </a:solidFill>
            </a:endParaRPr>
          </a:p>
          <a:p>
            <a:pPr indent="0" lvl="0" marL="0" rtl="0" algn="l">
              <a:spcBef>
                <a:spcPts val="0"/>
              </a:spcBef>
              <a:spcAft>
                <a:spcPts val="0"/>
              </a:spcAft>
              <a:buNone/>
            </a:pPr>
            <a:r>
              <a:t/>
            </a:r>
            <a:endParaRPr b="1">
              <a:solidFill>
                <a:srgbClr val="9900FF"/>
              </a:solidFill>
            </a:endParaRPr>
          </a:p>
          <a:p>
            <a:pPr indent="0" lvl="0" marL="0" rtl="0" algn="l">
              <a:spcBef>
                <a:spcPts val="0"/>
              </a:spcBef>
              <a:spcAft>
                <a:spcPts val="0"/>
              </a:spcAft>
              <a:buNone/>
            </a:pPr>
            <a:r>
              <a:t/>
            </a:r>
            <a:endParaRPr b="1">
              <a:solidFill>
                <a:srgbClr val="9900FF"/>
              </a:solidFill>
            </a:endParaRPr>
          </a:p>
          <a:p>
            <a:pPr indent="0" lvl="0" marL="0" rtl="0" algn="l">
              <a:spcBef>
                <a:spcPts val="0"/>
              </a:spcBef>
              <a:spcAft>
                <a:spcPts val="0"/>
              </a:spcAft>
              <a:buNone/>
            </a:pPr>
            <a:r>
              <a:t/>
            </a:r>
            <a:endParaRPr b="1">
              <a:solidFill>
                <a:srgbClr val="9900FF"/>
              </a:solidFill>
            </a:endParaRPr>
          </a:p>
          <a:p>
            <a:pPr indent="0" lvl="0" marL="0" rtl="0" algn="l">
              <a:spcBef>
                <a:spcPts val="0"/>
              </a:spcBef>
              <a:spcAft>
                <a:spcPts val="0"/>
              </a:spcAft>
              <a:buNone/>
            </a:pPr>
            <a:r>
              <a:t/>
            </a:r>
            <a:endParaRPr b="1">
              <a:solidFill>
                <a:srgbClr val="9900FF"/>
              </a:solidFill>
            </a:endParaRPr>
          </a:p>
          <a:p>
            <a:pPr indent="0" lvl="0" marL="0" rtl="0" algn="l">
              <a:spcBef>
                <a:spcPts val="0"/>
              </a:spcBef>
              <a:spcAft>
                <a:spcPts val="0"/>
              </a:spcAft>
              <a:buNone/>
            </a:pPr>
            <a:r>
              <a:t/>
            </a:r>
            <a:endParaRPr b="1">
              <a:solidFill>
                <a:srgbClr val="9900FF"/>
              </a:solidFill>
            </a:endParaRPr>
          </a:p>
          <a:p>
            <a:pPr indent="0" lvl="0" marL="0" rtl="0" algn="l">
              <a:spcBef>
                <a:spcPts val="0"/>
              </a:spcBef>
              <a:spcAft>
                <a:spcPts val="0"/>
              </a:spcAft>
              <a:buNone/>
            </a:pPr>
            <a:r>
              <a:t/>
            </a:r>
            <a:endParaRPr b="1">
              <a:solidFill>
                <a:srgbClr val="9900FF"/>
              </a:solidFill>
            </a:endParaRPr>
          </a:p>
          <a:p>
            <a:pPr indent="0" lvl="0" marL="0" rtl="0" algn="l">
              <a:spcBef>
                <a:spcPts val="0"/>
              </a:spcBef>
              <a:spcAft>
                <a:spcPts val="0"/>
              </a:spcAft>
              <a:buNone/>
            </a:pPr>
            <a:r>
              <a:t/>
            </a:r>
            <a:endParaRPr b="1">
              <a:solidFill>
                <a:srgbClr val="9900FF"/>
              </a:solidFill>
            </a:endParaRPr>
          </a:p>
          <a:p>
            <a:pPr indent="0" lvl="0" marL="0" rtl="0" algn="l">
              <a:spcBef>
                <a:spcPts val="0"/>
              </a:spcBef>
              <a:spcAft>
                <a:spcPts val="0"/>
              </a:spcAft>
              <a:buNone/>
            </a:pPr>
            <a:r>
              <a:t/>
            </a:r>
            <a:endParaRPr b="1">
              <a:solidFill>
                <a:srgbClr val="9900FF"/>
              </a:solidFill>
            </a:endParaRPr>
          </a:p>
          <a:p>
            <a:pPr indent="0" lvl="0" marL="0" rtl="0" algn="l">
              <a:spcBef>
                <a:spcPts val="0"/>
              </a:spcBef>
              <a:spcAft>
                <a:spcPts val="0"/>
              </a:spcAft>
              <a:buNone/>
            </a:pPr>
            <a:r>
              <a:t/>
            </a:r>
            <a:endParaRPr b="1">
              <a:solidFill>
                <a:srgbClr val="9900FF"/>
              </a:solidFill>
            </a:endParaRPr>
          </a:p>
          <a:p>
            <a:pPr indent="0" lvl="0" marL="0" rtl="0" algn="l">
              <a:spcBef>
                <a:spcPts val="0"/>
              </a:spcBef>
              <a:spcAft>
                <a:spcPts val="0"/>
              </a:spcAft>
              <a:buNone/>
            </a:pPr>
            <a:r>
              <a:rPr b="1" lang="en">
                <a:solidFill>
                  <a:srgbClr val="9900FF"/>
                </a:solidFill>
              </a:rPr>
              <a:t>+5</a:t>
            </a:r>
            <a:endParaRPr b="1">
              <a:solidFill>
                <a:srgbClr val="9900FF"/>
              </a:solidFill>
            </a:endParaRPr>
          </a:p>
        </p:txBody>
      </p:sp>
      <p:sp>
        <p:nvSpPr>
          <p:cNvPr id="4566" name="Google Shape;4566;p292"/>
          <p:cNvSpPr txBox="1"/>
          <p:nvPr/>
        </p:nvSpPr>
        <p:spPr>
          <a:xfrm>
            <a:off x="7679900" y="4534025"/>
            <a:ext cx="108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9900FF"/>
                </a:solidFill>
              </a:rPr>
              <a:t>= 21 of 25</a:t>
            </a:r>
            <a:endParaRPr b="1">
              <a:solidFill>
                <a:srgbClr val="9900FF"/>
              </a:solidFill>
            </a:endParaRPr>
          </a:p>
        </p:txBody>
      </p:sp>
      <p:sp>
        <p:nvSpPr>
          <p:cNvPr id="4567" name="Google Shape;4567;p292"/>
          <p:cNvSpPr txBox="1"/>
          <p:nvPr/>
        </p:nvSpPr>
        <p:spPr>
          <a:xfrm>
            <a:off x="259750" y="3887525"/>
            <a:ext cx="1578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222222"/>
                </a:solidFill>
                <a:highlight>
                  <a:srgbClr val="FFFFFF"/>
                </a:highlight>
              </a:rPr>
              <a:t>CYP inHibitor,</a:t>
            </a:r>
            <a:r>
              <a:rPr lang="en" sz="1000">
                <a:solidFill>
                  <a:srgbClr val="222222"/>
                </a:solidFill>
                <a:highlight>
                  <a:srgbClr val="FFFFFF"/>
                </a:highlight>
              </a:rPr>
              <a:t> but rarely at clinically achievable concentrations</a:t>
            </a:r>
            <a:endParaRPr/>
          </a:p>
        </p:txBody>
      </p:sp>
      <p:pic>
        <p:nvPicPr>
          <p:cNvPr id="4568" name="Google Shape;4568;p292"/>
          <p:cNvPicPr preferRelativeResize="0"/>
          <p:nvPr/>
        </p:nvPicPr>
        <p:blipFill>
          <a:blip r:embed="rId5">
            <a:alphaModFix/>
          </a:blip>
          <a:stretch>
            <a:fillRect/>
          </a:stretch>
        </p:blipFill>
        <p:spPr>
          <a:xfrm>
            <a:off x="1413325" y="2254350"/>
            <a:ext cx="2013695" cy="2738625"/>
          </a:xfrm>
          <a:prstGeom prst="rect">
            <a:avLst/>
          </a:prstGeom>
          <a:noFill/>
          <a:ln>
            <a:noFill/>
          </a:ln>
        </p:spPr>
      </p:pic>
    </p:spTree>
  </p:cSld>
  <p:clrMapOvr>
    <a:masterClrMapping/>
  </p:clrMapOvr>
</p:sld>
</file>

<file path=ppt/slides/slide2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2" name="Shape 4572"/>
        <p:cNvGrpSpPr/>
        <p:nvPr/>
      </p:nvGrpSpPr>
      <p:grpSpPr>
        <a:xfrm>
          <a:off x="0" y="0"/>
          <a:ext cx="0" cy="0"/>
          <a:chOff x="0" y="0"/>
          <a:chExt cx="0" cy="0"/>
        </a:xfrm>
      </p:grpSpPr>
      <p:pic>
        <p:nvPicPr>
          <p:cNvPr id="4573" name="Google Shape;4573;p293"/>
          <p:cNvPicPr preferRelativeResize="0"/>
          <p:nvPr/>
        </p:nvPicPr>
        <p:blipFill>
          <a:blip r:embed="rId3">
            <a:alphaModFix/>
          </a:blip>
          <a:stretch>
            <a:fillRect/>
          </a:stretch>
        </p:blipFill>
        <p:spPr>
          <a:xfrm>
            <a:off x="152400" y="152400"/>
            <a:ext cx="3476175" cy="1947675"/>
          </a:xfrm>
          <a:prstGeom prst="rect">
            <a:avLst/>
          </a:prstGeom>
          <a:noFill/>
          <a:ln>
            <a:noFill/>
          </a:ln>
          <a:effectLst>
            <a:outerShdw blurRad="57150" rotWithShape="0" algn="bl" dir="5400000" dist="19050">
              <a:srgbClr val="000000">
                <a:alpha val="50000"/>
              </a:srgbClr>
            </a:outerShdw>
          </a:effectLst>
        </p:spPr>
      </p:pic>
      <p:sp>
        <p:nvSpPr>
          <p:cNvPr id="4574" name="Google Shape;4574;p293"/>
          <p:cNvSpPr txBox="1"/>
          <p:nvPr/>
        </p:nvSpPr>
        <p:spPr>
          <a:xfrm>
            <a:off x="4162000" y="152400"/>
            <a:ext cx="4882200" cy="491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t>Theoretical </a:t>
            </a:r>
            <a:r>
              <a:rPr b="1" lang="en" sz="1500"/>
              <a:t>combos:</a:t>
            </a:r>
            <a:endParaRPr b="1" sz="1500"/>
          </a:p>
          <a:p>
            <a:pPr indent="0" lvl="0" marL="0" rtl="0" algn="l">
              <a:spcBef>
                <a:spcPts val="0"/>
              </a:spcBef>
              <a:spcAft>
                <a:spcPts val="0"/>
              </a:spcAft>
              <a:buNone/>
            </a:pPr>
            <a:r>
              <a:t/>
            </a:r>
            <a:endParaRPr sz="1300"/>
          </a:p>
          <a:p>
            <a:pPr indent="0" lvl="0" marL="0" rtl="0" algn="l">
              <a:spcBef>
                <a:spcPts val="0"/>
              </a:spcBef>
              <a:spcAft>
                <a:spcPts val="0"/>
              </a:spcAft>
              <a:buNone/>
            </a:pPr>
            <a:r>
              <a:rPr lang="en" sz="1700">
                <a:solidFill>
                  <a:schemeClr val="dk1"/>
                </a:solidFill>
              </a:rPr>
              <a:t>Riluzole (5), minocycline (6), and piracetam (4) = 15 pathways</a:t>
            </a:r>
            <a:endParaRPr sz="1700">
              <a:solidFill>
                <a:schemeClr val="dk1"/>
              </a:solidFill>
            </a:endParaRPr>
          </a:p>
          <a:p>
            <a:pPr indent="0" lvl="0" marL="0" rtl="0" algn="l">
              <a:spcBef>
                <a:spcPts val="0"/>
              </a:spcBef>
              <a:spcAft>
                <a:spcPts val="0"/>
              </a:spcAft>
              <a:buNone/>
            </a:pPr>
            <a:r>
              <a:t/>
            </a:r>
            <a:endParaRPr sz="1700"/>
          </a:p>
          <a:p>
            <a:pPr indent="0" lvl="0" marL="0" rtl="0" algn="l">
              <a:spcBef>
                <a:spcPts val="0"/>
              </a:spcBef>
              <a:spcAft>
                <a:spcPts val="0"/>
              </a:spcAft>
              <a:buNone/>
            </a:pPr>
            <a:r>
              <a:rPr b="1" lang="en" sz="1700" u="sng">
                <a:solidFill>
                  <a:srgbClr val="FF00FF"/>
                </a:solidFill>
              </a:rPr>
              <a:t>Lithium</a:t>
            </a:r>
            <a:r>
              <a:rPr lang="en" sz="1700"/>
              <a:t> alone = 16 pathways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b="1" lang="en" sz="1700" u="sng">
                <a:solidFill>
                  <a:srgbClr val="FF00FF"/>
                </a:solidFill>
              </a:rPr>
              <a:t>Lithium</a:t>
            </a:r>
            <a:r>
              <a:rPr lang="en" sz="1700">
                <a:solidFill>
                  <a:schemeClr val="dk1"/>
                </a:solidFill>
              </a:rPr>
              <a:t> (16) and silymarin (+5) =  21 pathways</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b="1" lang="en" sz="1700" u="sng">
                <a:solidFill>
                  <a:srgbClr val="FF00FF"/>
                </a:solidFill>
              </a:rPr>
              <a:t>Lithium</a:t>
            </a:r>
            <a:r>
              <a:rPr lang="en" sz="1700"/>
              <a:t> (16)</a:t>
            </a:r>
            <a:r>
              <a:rPr lang="en" sz="1700"/>
              <a:t> </a:t>
            </a:r>
            <a:r>
              <a:rPr b="1" lang="en" sz="1700" u="sng">
                <a:solidFill>
                  <a:srgbClr val="9900FF"/>
                </a:solidFill>
              </a:rPr>
              <a:t>memantine</a:t>
            </a:r>
            <a:r>
              <a:rPr lang="en" sz="1700"/>
              <a:t> (+2)</a:t>
            </a:r>
            <a:r>
              <a:rPr lang="en" sz="1700"/>
              <a:t> and minocycline (+4) = 22 pathways</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b="1" lang="en" sz="1700" u="sng">
                <a:solidFill>
                  <a:srgbClr val="FF00FF"/>
                </a:solidFill>
              </a:rPr>
              <a:t>Lithium</a:t>
            </a:r>
            <a:r>
              <a:rPr lang="en" sz="1700"/>
              <a:t> and erythropoietin IM onceweekly </a:t>
            </a:r>
            <a:endParaRPr sz="1700"/>
          </a:p>
          <a:p>
            <a:pPr indent="0" lvl="0" marL="0" rtl="0" algn="l">
              <a:spcBef>
                <a:spcPts val="0"/>
              </a:spcBef>
              <a:spcAft>
                <a:spcPts val="0"/>
              </a:spcAft>
              <a:buNone/>
            </a:pPr>
            <a:r>
              <a:rPr lang="en" sz="1700"/>
              <a:t>= 22 pathways</a:t>
            </a:r>
            <a:endParaRPr sz="1700"/>
          </a:p>
          <a:p>
            <a:pPr indent="0" lvl="0" marL="0" rtl="0" algn="l">
              <a:spcBef>
                <a:spcPts val="0"/>
              </a:spcBef>
              <a:spcAft>
                <a:spcPts val="0"/>
              </a:spcAft>
              <a:buNone/>
            </a:pPr>
            <a:r>
              <a:rPr lang="en" sz="1200"/>
              <a:t>But does</a:t>
            </a:r>
            <a:r>
              <a:rPr lang="en" sz="1200"/>
              <a:t> not prevent activation of JNK, which may </a:t>
            </a:r>
            <a:endParaRPr sz="1200"/>
          </a:p>
          <a:p>
            <a:pPr indent="0" lvl="0" marL="0" rtl="0" algn="l">
              <a:spcBef>
                <a:spcPts val="0"/>
              </a:spcBef>
              <a:spcAft>
                <a:spcPts val="0"/>
              </a:spcAft>
              <a:buNone/>
            </a:pPr>
            <a:r>
              <a:rPr lang="en" sz="1200"/>
              <a:t>or may not be a serious disadvantage</a:t>
            </a:r>
            <a:endParaRPr sz="1200"/>
          </a:p>
          <a:p>
            <a:pPr indent="0" lvl="0" marL="0" rtl="0" algn="l">
              <a:spcBef>
                <a:spcPts val="0"/>
              </a:spcBef>
              <a:spcAft>
                <a:spcPts val="0"/>
              </a:spcAft>
              <a:buNone/>
            </a:pPr>
            <a:r>
              <a:t/>
            </a:r>
            <a:endParaRPr sz="1700"/>
          </a:p>
          <a:p>
            <a:pPr indent="0" lvl="0" marL="0" rtl="0" algn="l">
              <a:spcBef>
                <a:spcPts val="0"/>
              </a:spcBef>
              <a:spcAft>
                <a:spcPts val="0"/>
              </a:spcAft>
              <a:buNone/>
            </a:pPr>
            <a:r>
              <a:rPr b="1" lang="en" sz="1700" u="sng">
                <a:solidFill>
                  <a:srgbClr val="FF00FF"/>
                </a:solidFill>
              </a:rPr>
              <a:t>Lithium</a:t>
            </a:r>
            <a:r>
              <a:rPr lang="en" sz="1700">
                <a:solidFill>
                  <a:schemeClr val="dk1"/>
                </a:solidFill>
              </a:rPr>
              <a:t>, silymarin and dantrolene = 22 pathways</a:t>
            </a:r>
            <a:endParaRPr sz="1300"/>
          </a:p>
        </p:txBody>
      </p:sp>
      <p:sp>
        <p:nvSpPr>
          <p:cNvPr id="4575" name="Google Shape;4575;p293"/>
          <p:cNvSpPr txBox="1"/>
          <p:nvPr/>
        </p:nvSpPr>
        <p:spPr>
          <a:xfrm>
            <a:off x="259750" y="3887525"/>
            <a:ext cx="1578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222222"/>
                </a:solidFill>
                <a:highlight>
                  <a:srgbClr val="FFFFFF"/>
                </a:highlight>
              </a:rPr>
              <a:t>CYP inHibitor, but rarely at clinically achievable concentrations</a:t>
            </a:r>
            <a:endParaRPr/>
          </a:p>
        </p:txBody>
      </p:sp>
      <p:pic>
        <p:nvPicPr>
          <p:cNvPr id="4576" name="Google Shape;4576;p293"/>
          <p:cNvPicPr preferRelativeResize="0"/>
          <p:nvPr/>
        </p:nvPicPr>
        <p:blipFill>
          <a:blip r:embed="rId4">
            <a:alphaModFix/>
          </a:blip>
          <a:stretch>
            <a:fillRect/>
          </a:stretch>
        </p:blipFill>
        <p:spPr>
          <a:xfrm>
            <a:off x="1413325" y="2254350"/>
            <a:ext cx="2013695" cy="2738625"/>
          </a:xfrm>
          <a:prstGeom prst="rect">
            <a:avLst/>
          </a:prstGeom>
          <a:noFill/>
          <a:ln>
            <a:noFill/>
          </a:ln>
        </p:spPr>
      </p:pic>
      <p:sp>
        <p:nvSpPr>
          <p:cNvPr id="4577" name="Google Shape;4577;p293"/>
          <p:cNvSpPr/>
          <p:nvPr/>
        </p:nvSpPr>
        <p:spPr>
          <a:xfrm>
            <a:off x="4129300" y="1845307"/>
            <a:ext cx="4947600" cy="531300"/>
          </a:xfrm>
          <a:prstGeom prst="rect">
            <a:avLst/>
          </a:prstGeom>
          <a:noFill/>
          <a:ln cap="flat" cmpd="sng" w="3810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1" name="Shape 4581"/>
        <p:cNvGrpSpPr/>
        <p:nvPr/>
      </p:nvGrpSpPr>
      <p:grpSpPr>
        <a:xfrm>
          <a:off x="0" y="0"/>
          <a:ext cx="0" cy="0"/>
          <a:chOff x="0" y="0"/>
          <a:chExt cx="0" cy="0"/>
        </a:xfrm>
      </p:grpSpPr>
      <p:sp>
        <p:nvSpPr>
          <p:cNvPr id="4582" name="Google Shape;4582;p294"/>
          <p:cNvSpPr txBox="1"/>
          <p:nvPr/>
        </p:nvSpPr>
        <p:spPr>
          <a:xfrm>
            <a:off x="7396045" y="282500"/>
            <a:ext cx="21126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t>2000</a:t>
            </a:r>
            <a:endParaRPr sz="1600"/>
          </a:p>
          <a:p>
            <a:pPr indent="0" lvl="0" marL="0" marR="0" rtl="0" algn="l">
              <a:lnSpc>
                <a:spcPct val="100000"/>
              </a:lnSpc>
              <a:spcBef>
                <a:spcPts val="0"/>
              </a:spcBef>
              <a:spcAft>
                <a:spcPts val="0"/>
              </a:spcAft>
              <a:buClr>
                <a:schemeClr val="dk1"/>
              </a:buClr>
              <a:buSzPts val="1100"/>
              <a:buFont typeface="Arial"/>
              <a:buNone/>
            </a:pPr>
            <a:r>
              <a:rPr lang="en" sz="1600"/>
              <a:t>$200–</a:t>
            </a:r>
            <a:r>
              <a:rPr lang="en" sz="1600">
                <a:solidFill>
                  <a:schemeClr val="dk1"/>
                </a:solidFill>
              </a:rPr>
              <a:t>$900</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rgbClr val="000000"/>
              </a:buClr>
              <a:buSzPts val="800"/>
              <a:buFont typeface="Arial"/>
              <a:buNone/>
            </a:pPr>
            <a:r>
              <a:t/>
            </a:r>
            <a:endParaRPr sz="1600"/>
          </a:p>
        </p:txBody>
      </p:sp>
      <p:cxnSp>
        <p:nvCxnSpPr>
          <p:cNvPr id="4583" name="Google Shape;4583;p294"/>
          <p:cNvCxnSpPr/>
          <p:nvPr/>
        </p:nvCxnSpPr>
        <p:spPr>
          <a:xfrm>
            <a:off x="7236713" y="-37975"/>
            <a:ext cx="0" cy="5141100"/>
          </a:xfrm>
          <a:prstGeom prst="straightConnector1">
            <a:avLst/>
          </a:prstGeom>
          <a:noFill/>
          <a:ln cap="flat" cmpd="sng" w="9525">
            <a:solidFill>
              <a:schemeClr val="dk2"/>
            </a:solidFill>
            <a:prstDash val="solid"/>
            <a:round/>
            <a:headEnd len="med" w="med" type="none"/>
            <a:tailEnd len="med" w="med" type="none"/>
          </a:ln>
        </p:spPr>
      </p:cxnSp>
      <p:sp>
        <p:nvSpPr>
          <p:cNvPr id="4584" name="Google Shape;4584;p294"/>
          <p:cNvSpPr txBox="1"/>
          <p:nvPr/>
        </p:nvSpPr>
        <p:spPr>
          <a:xfrm>
            <a:off x="437950" y="2204450"/>
            <a:ext cx="4134000" cy="190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Font typeface="Arial"/>
              <a:buNone/>
            </a:pPr>
            <a:r>
              <a:rPr lang="en" sz="1600">
                <a:solidFill>
                  <a:schemeClr val="dk1"/>
                </a:solidFill>
              </a:rPr>
              <a:t>❖ immunosuppressant</a:t>
            </a:r>
            <a:endParaRPr sz="1600">
              <a:solidFill>
                <a:schemeClr val="dk1"/>
              </a:solidFill>
            </a:endParaRPr>
          </a:p>
          <a:p>
            <a:pPr indent="0" lvl="0" marL="0" rtl="0" algn="l">
              <a:lnSpc>
                <a:spcPct val="115000"/>
              </a:lnSpc>
              <a:spcBef>
                <a:spcPts val="0"/>
              </a:spcBef>
              <a:spcAft>
                <a:spcPts val="0"/>
              </a:spcAft>
              <a:buClr>
                <a:schemeClr val="dk1"/>
              </a:buClr>
              <a:buFont typeface="Arial"/>
              <a:buNone/>
            </a:pPr>
            <a:r>
              <a:rPr lang="en" sz="1600">
                <a:solidFill>
                  <a:schemeClr val="dk1"/>
                </a:solidFill>
              </a:rPr>
              <a:t>❖ immunomodulator</a:t>
            </a:r>
            <a:endParaRPr sz="1600">
              <a:solidFill>
                <a:schemeClr val="dk1"/>
              </a:solidFill>
            </a:endParaRPr>
          </a:p>
          <a:p>
            <a:pPr indent="0" lvl="0" marL="0" rtl="0" algn="l">
              <a:lnSpc>
                <a:spcPct val="115000"/>
              </a:lnSpc>
              <a:spcBef>
                <a:spcPts val="0"/>
              </a:spcBef>
              <a:spcAft>
                <a:spcPts val="0"/>
              </a:spcAft>
              <a:buClr>
                <a:schemeClr val="dk1"/>
              </a:buClr>
              <a:buFont typeface="Arial"/>
              <a:buNone/>
            </a:pPr>
            <a:r>
              <a:rPr lang="en" sz="1600">
                <a:solidFill>
                  <a:schemeClr val="dk1"/>
                </a:solidFill>
              </a:rPr>
              <a:t>❖ purported longevity </a:t>
            </a:r>
            <a:endParaRPr sz="1600">
              <a:solidFill>
                <a:schemeClr val="dk1"/>
              </a:solidFill>
            </a:endParaRPr>
          </a:p>
          <a:p>
            <a:pPr indent="0" lvl="0" marL="0" rtl="0" algn="l">
              <a:lnSpc>
                <a:spcPct val="115000"/>
              </a:lnSpc>
              <a:spcBef>
                <a:spcPts val="0"/>
              </a:spcBef>
              <a:spcAft>
                <a:spcPts val="0"/>
              </a:spcAft>
              <a:buClr>
                <a:schemeClr val="dk1"/>
              </a:buClr>
              <a:buFont typeface="Arial"/>
              <a:buNone/>
            </a:pPr>
            <a:r>
              <a:rPr lang="en" sz="1600">
                <a:solidFill>
                  <a:schemeClr val="dk1"/>
                </a:solidFill>
              </a:rPr>
              <a:t>     promotor</a:t>
            </a:r>
            <a:endParaRPr sz="1600">
              <a:solidFill>
                <a:schemeClr val="dk1"/>
              </a:solidFill>
            </a:endParaRPr>
          </a:p>
          <a:p>
            <a:pPr indent="0" lvl="0" marL="0" rtl="0" algn="l">
              <a:lnSpc>
                <a:spcPct val="115000"/>
              </a:lnSpc>
              <a:spcBef>
                <a:spcPts val="0"/>
              </a:spcBef>
              <a:spcAft>
                <a:spcPts val="0"/>
              </a:spcAft>
              <a:buClr>
                <a:schemeClr val="dk1"/>
              </a:buClr>
              <a:buFont typeface="Arial"/>
              <a:buNone/>
            </a:pPr>
            <a:r>
              <a:t/>
            </a:r>
            <a:endParaRPr sz="600">
              <a:solidFill>
                <a:schemeClr val="dk1"/>
              </a:solidFill>
            </a:endParaRPr>
          </a:p>
          <a:p>
            <a:pPr indent="0" lvl="0" marL="0" rtl="0" algn="l">
              <a:lnSpc>
                <a:spcPct val="115000"/>
              </a:lnSpc>
              <a:spcBef>
                <a:spcPts val="0"/>
              </a:spcBef>
              <a:spcAft>
                <a:spcPts val="0"/>
              </a:spcAft>
              <a:buClr>
                <a:schemeClr val="dk1"/>
              </a:buClr>
              <a:buSzPts val="800"/>
              <a:buFont typeface="Arial"/>
              <a:buNone/>
            </a:pPr>
            <a:r>
              <a:rPr lang="en" sz="1600">
                <a:solidFill>
                  <a:schemeClr val="dk1"/>
                </a:solidFill>
              </a:rPr>
              <a:t>FDA-approved for:</a:t>
            </a:r>
            <a:endParaRPr sz="1600">
              <a:solidFill>
                <a:schemeClr val="dk1"/>
              </a:solidFill>
            </a:endParaRPr>
          </a:p>
          <a:p>
            <a:pPr indent="0" lvl="0" marL="0" rtl="0" algn="l">
              <a:spcBef>
                <a:spcPts val="0"/>
              </a:spcBef>
              <a:spcAft>
                <a:spcPts val="0"/>
              </a:spcAft>
              <a:buClr>
                <a:schemeClr val="dk1"/>
              </a:buClr>
              <a:buFont typeface="Arial"/>
              <a:buNone/>
            </a:pPr>
            <a:r>
              <a:rPr lang="en" sz="1600">
                <a:solidFill>
                  <a:schemeClr val="dk1"/>
                </a:solidFill>
              </a:rPr>
              <a:t> ❖ Kidney transplant rejection</a:t>
            </a:r>
            <a:endParaRPr sz="1600">
              <a:solidFill>
                <a:schemeClr val="dk1"/>
              </a:solidFill>
            </a:endParaRPr>
          </a:p>
          <a:p>
            <a:pPr indent="0" lvl="0" marL="0" rtl="0" algn="l">
              <a:spcBef>
                <a:spcPts val="0"/>
              </a:spcBef>
              <a:spcAft>
                <a:spcPts val="0"/>
              </a:spcAft>
              <a:buClr>
                <a:schemeClr val="dk1"/>
              </a:buClr>
              <a:buFont typeface="Arial"/>
              <a:buNone/>
            </a:pPr>
            <a:r>
              <a:rPr lang="en" sz="1600">
                <a:solidFill>
                  <a:schemeClr val="dk1"/>
                </a:solidFill>
              </a:rPr>
              <a:t>     prophylaxis</a:t>
            </a:r>
            <a:endParaRPr sz="1600">
              <a:solidFill>
                <a:schemeClr val="dk1"/>
              </a:solidFill>
            </a:endParaRPr>
          </a:p>
          <a:p>
            <a:pPr indent="0" lvl="0" marL="0" rtl="0" algn="l">
              <a:spcBef>
                <a:spcPts val="0"/>
              </a:spcBef>
              <a:spcAft>
                <a:spcPts val="0"/>
              </a:spcAft>
              <a:buClr>
                <a:schemeClr val="dk1"/>
              </a:buClr>
              <a:buFont typeface="Arial"/>
              <a:buNone/>
            </a:pPr>
            <a:r>
              <a:rPr lang="en" sz="1600">
                <a:solidFill>
                  <a:schemeClr val="dk1"/>
                </a:solidFill>
              </a:rPr>
              <a:t> ❖ Lymphangioleiomyomatosis</a:t>
            </a:r>
            <a:endParaRPr sz="1600">
              <a:solidFill>
                <a:schemeClr val="dk1"/>
              </a:solidFill>
            </a:endParaRPr>
          </a:p>
          <a:p>
            <a:pPr indent="0" lvl="0" marL="0" rtl="0" algn="l">
              <a:spcBef>
                <a:spcPts val="0"/>
              </a:spcBef>
              <a:spcAft>
                <a:spcPts val="0"/>
              </a:spcAft>
              <a:buClr>
                <a:schemeClr val="dk1"/>
              </a:buClr>
              <a:buFont typeface="Arial"/>
              <a:buNone/>
            </a:pPr>
            <a:r>
              <a:rPr lang="en" sz="1600">
                <a:solidFill>
                  <a:schemeClr val="dk1"/>
                </a:solidFill>
              </a:rPr>
              <a:t> ❖ Coating of coronary stents</a:t>
            </a:r>
            <a:endParaRPr sz="2300">
              <a:solidFill>
                <a:schemeClr val="dk1"/>
              </a:solidFill>
            </a:endParaRPr>
          </a:p>
        </p:txBody>
      </p:sp>
      <p:sp>
        <p:nvSpPr>
          <p:cNvPr id="4585" name="Google Shape;4585;p294"/>
          <p:cNvSpPr txBox="1"/>
          <p:nvPr/>
        </p:nvSpPr>
        <p:spPr>
          <a:xfrm>
            <a:off x="394375" y="210050"/>
            <a:ext cx="36006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solidFill>
                  <a:schemeClr val="dk1"/>
                </a:solidFill>
              </a:rPr>
              <a:t>Sirolimus </a:t>
            </a:r>
            <a:endParaRPr b="1" sz="2000">
              <a:solidFill>
                <a:schemeClr val="dk1"/>
              </a:solidFill>
            </a:endParaRPr>
          </a:p>
          <a:p>
            <a:pPr indent="0" lvl="0" marL="0" rtl="0" algn="l">
              <a:spcBef>
                <a:spcPts val="0"/>
              </a:spcBef>
              <a:spcAft>
                <a:spcPts val="0"/>
              </a:spcAft>
              <a:buClr>
                <a:schemeClr val="dk1"/>
              </a:buClr>
              <a:buSzPts val="1100"/>
              <a:buFont typeface="Arial"/>
              <a:buNone/>
            </a:pPr>
            <a:r>
              <a:rPr b="1" lang="en" sz="2000">
                <a:solidFill>
                  <a:schemeClr val="dk1"/>
                </a:solidFill>
              </a:rPr>
              <a:t>(rapamycin, </a:t>
            </a:r>
            <a:endParaRPr b="1" sz="2000">
              <a:solidFill>
                <a:schemeClr val="dk1"/>
              </a:solidFill>
            </a:endParaRPr>
          </a:p>
          <a:p>
            <a:pPr indent="0" lvl="0" marL="0" rtl="0" algn="l">
              <a:spcBef>
                <a:spcPts val="0"/>
              </a:spcBef>
              <a:spcAft>
                <a:spcPts val="0"/>
              </a:spcAft>
              <a:buClr>
                <a:schemeClr val="dk1"/>
              </a:buClr>
              <a:buSzPts val="1100"/>
              <a:buFont typeface="Arial"/>
              <a:buNone/>
            </a:pPr>
            <a:r>
              <a:rPr b="1" lang="en" sz="2000">
                <a:solidFill>
                  <a:schemeClr val="dk1"/>
                </a:solidFill>
              </a:rPr>
              <a:t>RAPAMUNE)</a:t>
            </a:r>
            <a:endParaRPr b="1" sz="2000">
              <a:solidFill>
                <a:schemeClr val="dk1"/>
              </a:solidFill>
            </a:endParaRPr>
          </a:p>
          <a:p>
            <a:pPr indent="0" lvl="0" marL="0" rtl="0" algn="l">
              <a:spcBef>
                <a:spcPts val="0"/>
              </a:spcBef>
              <a:spcAft>
                <a:spcPts val="0"/>
              </a:spcAft>
              <a:buClr>
                <a:schemeClr val="dk1"/>
              </a:buClr>
              <a:buSzPts val="1100"/>
              <a:buFont typeface="Arial"/>
              <a:buNone/>
            </a:pPr>
            <a:r>
              <a:t/>
            </a:r>
            <a:endParaRPr b="1" sz="2000">
              <a:solidFill>
                <a:schemeClr val="dk1"/>
              </a:solidFill>
            </a:endParaRPr>
          </a:p>
          <a:p>
            <a:pPr indent="0" lvl="0" marL="0" rtl="0" algn="l">
              <a:spcBef>
                <a:spcPts val="0"/>
              </a:spcBef>
              <a:spcAft>
                <a:spcPts val="0"/>
              </a:spcAft>
              <a:buClr>
                <a:schemeClr val="dk1"/>
              </a:buClr>
              <a:buSzPts val="1100"/>
              <a:buFont typeface="Arial"/>
              <a:buNone/>
            </a:pPr>
            <a:r>
              <a:rPr lang="en" sz="1900">
                <a:solidFill>
                  <a:schemeClr val="dk1"/>
                </a:solidFill>
              </a:rPr>
              <a:t>“Wrap a mice in </a:t>
            </a:r>
            <a:endParaRPr sz="1900">
              <a:solidFill>
                <a:schemeClr val="dk1"/>
              </a:solidFill>
            </a:endParaRPr>
          </a:p>
          <a:p>
            <a:pPr indent="0" lvl="0" marL="0" rtl="0" algn="l">
              <a:spcBef>
                <a:spcPts val="0"/>
              </a:spcBef>
              <a:spcAft>
                <a:spcPts val="0"/>
              </a:spcAft>
              <a:buClr>
                <a:schemeClr val="dk1"/>
              </a:buClr>
              <a:buSzPts val="1100"/>
              <a:buFont typeface="Arial"/>
              <a:buNone/>
            </a:pPr>
            <a:r>
              <a:rPr lang="en" sz="1900">
                <a:solidFill>
                  <a:schemeClr val="dk1"/>
                </a:solidFill>
              </a:rPr>
              <a:t>Zero limas”</a:t>
            </a:r>
            <a:endParaRPr sz="2200"/>
          </a:p>
        </p:txBody>
      </p:sp>
      <p:pic>
        <p:nvPicPr>
          <p:cNvPr id="4586" name="Google Shape;4586;p294"/>
          <p:cNvPicPr preferRelativeResize="0"/>
          <p:nvPr/>
        </p:nvPicPr>
        <p:blipFill>
          <a:blip r:embed="rId3">
            <a:alphaModFix/>
          </a:blip>
          <a:stretch>
            <a:fillRect/>
          </a:stretch>
        </p:blipFill>
        <p:spPr>
          <a:xfrm>
            <a:off x="7457725" y="1376149"/>
            <a:ext cx="1545624" cy="1442599"/>
          </a:xfrm>
          <a:prstGeom prst="rect">
            <a:avLst/>
          </a:prstGeom>
          <a:noFill/>
          <a:ln>
            <a:noFill/>
          </a:ln>
        </p:spPr>
      </p:pic>
      <p:sp>
        <p:nvSpPr>
          <p:cNvPr id="4587" name="Google Shape;4587;p294"/>
          <p:cNvSpPr txBox="1"/>
          <p:nvPr/>
        </p:nvSpPr>
        <p:spPr>
          <a:xfrm>
            <a:off x="8434403" y="3358600"/>
            <a:ext cx="642600" cy="477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700"/>
              <a:t>0.5</a:t>
            </a:r>
            <a:endParaRPr sz="1700"/>
          </a:p>
          <a:p>
            <a:pPr indent="0" lvl="0" marL="0" marR="0" rtl="0" algn="l">
              <a:lnSpc>
                <a:spcPct val="100000"/>
              </a:lnSpc>
              <a:spcBef>
                <a:spcPts val="0"/>
              </a:spcBef>
              <a:spcAft>
                <a:spcPts val="0"/>
              </a:spcAft>
              <a:buNone/>
            </a:pPr>
            <a:r>
              <a:rPr lang="en" sz="1700"/>
              <a:t>1</a:t>
            </a:r>
            <a:endParaRPr sz="1700"/>
          </a:p>
          <a:p>
            <a:pPr indent="0" lvl="0" marL="0" marR="0" rtl="0" algn="l">
              <a:lnSpc>
                <a:spcPct val="100000"/>
              </a:lnSpc>
              <a:spcBef>
                <a:spcPts val="0"/>
              </a:spcBef>
              <a:spcAft>
                <a:spcPts val="0"/>
              </a:spcAft>
              <a:buNone/>
            </a:pPr>
            <a:r>
              <a:rPr lang="en" sz="1700" u="sng"/>
              <a:t>2 </a:t>
            </a:r>
            <a:r>
              <a:rPr lang="en" sz="1500"/>
              <a:t>mg</a:t>
            </a:r>
            <a:endParaRPr sz="1500"/>
          </a:p>
        </p:txBody>
      </p:sp>
      <p:pic>
        <p:nvPicPr>
          <p:cNvPr descr="clipped result image" id="4588" name="Google Shape;4588;p294"/>
          <p:cNvPicPr preferRelativeResize="0"/>
          <p:nvPr/>
        </p:nvPicPr>
        <p:blipFill>
          <a:blip r:embed="rId4">
            <a:alphaModFix/>
          </a:blip>
          <a:stretch>
            <a:fillRect/>
          </a:stretch>
        </p:blipFill>
        <p:spPr>
          <a:xfrm>
            <a:off x="7549790" y="3391500"/>
            <a:ext cx="833775" cy="828554"/>
          </a:xfrm>
          <a:prstGeom prst="rect">
            <a:avLst/>
          </a:prstGeom>
          <a:noFill/>
          <a:ln>
            <a:noFill/>
          </a:ln>
          <a:effectLst>
            <a:outerShdw blurRad="14288" rotWithShape="0" algn="bl" dir="9780000" dist="9525">
              <a:srgbClr val="000000">
                <a:alpha val="50000"/>
              </a:srgbClr>
            </a:outerShdw>
          </a:effectLst>
        </p:spPr>
      </p:pic>
      <p:pic>
        <p:nvPicPr>
          <p:cNvPr descr="clipped result image" id="4589" name="Google Shape;4589;p294"/>
          <p:cNvPicPr preferRelativeResize="0"/>
          <p:nvPr/>
        </p:nvPicPr>
        <p:blipFill>
          <a:blip r:embed="rId5">
            <a:alphaModFix/>
          </a:blip>
          <a:stretch>
            <a:fillRect/>
          </a:stretch>
        </p:blipFill>
        <p:spPr>
          <a:xfrm flipH="1">
            <a:off x="2875351" y="979562"/>
            <a:ext cx="3087023" cy="2462050"/>
          </a:xfrm>
          <a:prstGeom prst="rect">
            <a:avLst/>
          </a:prstGeom>
          <a:noFill/>
          <a:ln>
            <a:noFill/>
          </a:ln>
        </p:spPr>
      </p:pic>
      <p:pic>
        <p:nvPicPr>
          <p:cNvPr descr="clipped result image" id="4590" name="Google Shape;4590;p294"/>
          <p:cNvPicPr preferRelativeResize="0"/>
          <p:nvPr/>
        </p:nvPicPr>
        <p:blipFill>
          <a:blip r:embed="rId6">
            <a:alphaModFix/>
          </a:blip>
          <a:stretch>
            <a:fillRect/>
          </a:stretch>
        </p:blipFill>
        <p:spPr>
          <a:xfrm flipH="1">
            <a:off x="4660460" y="1751967"/>
            <a:ext cx="1121323" cy="851642"/>
          </a:xfrm>
          <a:prstGeom prst="rect">
            <a:avLst/>
          </a:prstGeom>
          <a:noFill/>
          <a:ln>
            <a:noFill/>
          </a:ln>
          <a:effectLst>
            <a:outerShdw blurRad="57150" rotWithShape="0" algn="bl" dir="5400000" dist="19050">
              <a:srgbClr val="000000">
                <a:alpha val="50000"/>
              </a:srgbClr>
            </a:outerShdw>
          </a:effectLst>
        </p:spPr>
      </p:pic>
      <p:sp>
        <p:nvSpPr>
          <p:cNvPr id="4591" name="Google Shape;4591;p294"/>
          <p:cNvSpPr/>
          <p:nvPr/>
        </p:nvSpPr>
        <p:spPr>
          <a:xfrm>
            <a:off x="5299185" y="1018860"/>
            <a:ext cx="1218000" cy="408900"/>
          </a:xfrm>
          <a:prstGeom prst="wedgeRectCallout">
            <a:avLst>
              <a:gd fmla="val 99990" name="adj1"/>
              <a:gd fmla="val 64716" name="adj2"/>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2" name="Google Shape;4592;p294"/>
          <p:cNvSpPr txBox="1"/>
          <p:nvPr/>
        </p:nvSpPr>
        <p:spPr>
          <a:xfrm>
            <a:off x="5241231" y="969327"/>
            <a:ext cx="1290300" cy="583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 sz="1100"/>
              <a:t>How many limas </a:t>
            </a:r>
            <a:endParaRPr sz="1100"/>
          </a:p>
          <a:p>
            <a:pPr indent="0" lvl="0" marL="0" marR="0" rtl="0" algn="ctr">
              <a:lnSpc>
                <a:spcPct val="100000"/>
              </a:lnSpc>
              <a:spcBef>
                <a:spcPts val="0"/>
              </a:spcBef>
              <a:spcAft>
                <a:spcPts val="0"/>
              </a:spcAft>
              <a:buNone/>
            </a:pPr>
            <a:r>
              <a:rPr lang="en" sz="1100"/>
              <a:t>do you want?</a:t>
            </a:r>
            <a:endParaRPr b="0" i="0" sz="1100" u="none" cap="none" strike="noStrike">
              <a:solidFill>
                <a:srgbClr val="000000"/>
              </a:solidFill>
              <a:latin typeface="Arial"/>
              <a:ea typeface="Arial"/>
              <a:cs typeface="Arial"/>
              <a:sym typeface="Arial"/>
            </a:endParaRPr>
          </a:p>
        </p:txBody>
      </p:sp>
      <p:sp>
        <p:nvSpPr>
          <p:cNvPr id="4593" name="Google Shape;4593;p294"/>
          <p:cNvSpPr/>
          <p:nvPr/>
        </p:nvSpPr>
        <p:spPr>
          <a:xfrm>
            <a:off x="5805001" y="1618938"/>
            <a:ext cx="596700" cy="351300"/>
          </a:xfrm>
          <a:prstGeom prst="wedgeRectCallout">
            <a:avLst>
              <a:gd fmla="val -60280" name="adj1"/>
              <a:gd fmla="val 110651" name="adj2"/>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4" name="Google Shape;4594;p294"/>
          <p:cNvSpPr txBox="1"/>
          <p:nvPr/>
        </p:nvSpPr>
        <p:spPr>
          <a:xfrm>
            <a:off x="5854493" y="1617738"/>
            <a:ext cx="596700" cy="353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200"/>
              <a:t>zero!</a:t>
            </a:r>
            <a:endParaRPr b="0" i="0" sz="1200" u="none" cap="none" strike="noStrike">
              <a:solidFill>
                <a:srgbClr val="000000"/>
              </a:solidFill>
              <a:latin typeface="Arial"/>
              <a:ea typeface="Arial"/>
              <a:cs typeface="Arial"/>
              <a:sym typeface="Arial"/>
            </a:endParaRPr>
          </a:p>
        </p:txBody>
      </p:sp>
      <p:pic>
        <p:nvPicPr>
          <p:cNvPr descr="clipped result image" id="4595" name="Google Shape;4595;p294"/>
          <p:cNvPicPr preferRelativeResize="0"/>
          <p:nvPr/>
        </p:nvPicPr>
        <p:blipFill>
          <a:blip r:embed="rId7">
            <a:alphaModFix/>
          </a:blip>
          <a:stretch>
            <a:fillRect/>
          </a:stretch>
        </p:blipFill>
        <p:spPr>
          <a:xfrm>
            <a:off x="5495847" y="2508638"/>
            <a:ext cx="1322905" cy="959125"/>
          </a:xfrm>
          <a:prstGeom prst="rect">
            <a:avLst/>
          </a:prstGeom>
          <a:noFill/>
          <a:ln>
            <a:noFill/>
          </a:ln>
        </p:spPr>
      </p:pic>
      <p:sp>
        <p:nvSpPr>
          <p:cNvPr id="4596" name="Google Shape;4596;p294"/>
          <p:cNvSpPr txBox="1"/>
          <p:nvPr/>
        </p:nvSpPr>
        <p:spPr>
          <a:xfrm>
            <a:off x="5916654" y="2716983"/>
            <a:ext cx="723300" cy="353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900"/>
              <a:t>aging</a:t>
            </a:r>
            <a:endParaRPr b="1" i="0" sz="900" u="none" cap="none" strike="noStrike">
              <a:solidFill>
                <a:srgbClr val="000000"/>
              </a:solidFill>
            </a:endParaRPr>
          </a:p>
        </p:txBody>
      </p:sp>
      <p:sp>
        <p:nvSpPr>
          <p:cNvPr id="4597" name="Google Shape;4597;p294"/>
          <p:cNvSpPr txBox="1"/>
          <p:nvPr/>
        </p:nvSpPr>
        <p:spPr>
          <a:xfrm>
            <a:off x="5906346" y="3059502"/>
            <a:ext cx="723300" cy="353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800"/>
              <a:t>aging</a:t>
            </a:r>
            <a:endParaRPr b="1" i="0" sz="800" u="none" cap="none" strike="noStrike">
              <a:solidFill>
                <a:srgbClr val="000000"/>
              </a:solidFill>
            </a:endParaRPr>
          </a:p>
        </p:txBody>
      </p:sp>
      <p:sp>
        <p:nvSpPr>
          <p:cNvPr id="4598" name="Google Shape;4598;p294"/>
          <p:cNvSpPr txBox="1"/>
          <p:nvPr/>
        </p:nvSpPr>
        <p:spPr>
          <a:xfrm rot="1758513">
            <a:off x="5499933" y="2900662"/>
            <a:ext cx="723168" cy="353658"/>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800"/>
              <a:t>aging</a:t>
            </a:r>
            <a:endParaRPr b="1" i="0" sz="800" u="none" cap="none" strike="noStrike">
              <a:solidFill>
                <a:srgbClr val="000000"/>
              </a:solidFill>
            </a:endParaRPr>
          </a:p>
        </p:txBody>
      </p:sp>
      <p:sp>
        <p:nvSpPr>
          <p:cNvPr id="4599" name="Google Shape;4599;p294"/>
          <p:cNvSpPr txBox="1"/>
          <p:nvPr/>
        </p:nvSpPr>
        <p:spPr>
          <a:xfrm rot="-848399">
            <a:off x="6330074" y="2929366"/>
            <a:ext cx="723315" cy="353908"/>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800"/>
              <a:t>aging</a:t>
            </a:r>
            <a:endParaRPr b="1" i="0" sz="800" u="none" cap="none" strike="noStrike">
              <a:solidFill>
                <a:srgbClr val="000000"/>
              </a:solidFill>
            </a:endParaRPr>
          </a:p>
        </p:txBody>
      </p:sp>
      <p:sp>
        <p:nvSpPr>
          <p:cNvPr id="4600" name="Google Shape;4600;p294"/>
          <p:cNvSpPr txBox="1"/>
          <p:nvPr/>
        </p:nvSpPr>
        <p:spPr>
          <a:xfrm rot="-1225184">
            <a:off x="5555429" y="2515155"/>
            <a:ext cx="723141" cy="353793"/>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800"/>
              <a:t>aging</a:t>
            </a:r>
            <a:endParaRPr b="1" i="0" sz="800" u="none" cap="none" strike="noStrike">
              <a:solidFill>
                <a:srgbClr val="000000"/>
              </a:solidFill>
            </a:endParaRPr>
          </a:p>
        </p:txBody>
      </p:sp>
    </p:spTree>
  </p:cSld>
  <p:clrMapOvr>
    <a:masterClrMapping/>
  </p:clrMapOvr>
</p:sld>
</file>

<file path=ppt/slides/slide2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4" name="Shape 4604"/>
        <p:cNvGrpSpPr/>
        <p:nvPr/>
      </p:nvGrpSpPr>
      <p:grpSpPr>
        <a:xfrm>
          <a:off x="0" y="0"/>
          <a:ext cx="0" cy="0"/>
          <a:chOff x="0" y="0"/>
          <a:chExt cx="0" cy="0"/>
        </a:xfrm>
      </p:grpSpPr>
      <p:sp>
        <p:nvSpPr>
          <p:cNvPr id="4605" name="Google Shape;4605;p295"/>
          <p:cNvSpPr txBox="1"/>
          <p:nvPr/>
        </p:nvSpPr>
        <p:spPr>
          <a:xfrm>
            <a:off x="394375" y="3369550"/>
            <a:ext cx="4134000" cy="190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Font typeface="Arial"/>
              <a:buNone/>
            </a:pPr>
            <a:r>
              <a:rPr lang="en" sz="1200">
                <a:solidFill>
                  <a:schemeClr val="dk1"/>
                </a:solidFill>
              </a:rPr>
              <a:t>❖ immunosuppressant</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immunomodulator</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purported longevity </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promotor</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Main FDA-approved </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use is kidney transplant </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rejection prophylaxis</a:t>
            </a:r>
            <a:endParaRPr sz="1900">
              <a:solidFill>
                <a:schemeClr val="dk1"/>
              </a:solidFill>
            </a:endParaRPr>
          </a:p>
        </p:txBody>
      </p:sp>
      <p:sp>
        <p:nvSpPr>
          <p:cNvPr id="4606" name="Google Shape;4606;p295"/>
          <p:cNvSpPr txBox="1"/>
          <p:nvPr/>
        </p:nvSpPr>
        <p:spPr>
          <a:xfrm>
            <a:off x="394375" y="93936"/>
            <a:ext cx="36006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solidFill>
                  <a:schemeClr val="dk1"/>
                </a:solidFill>
              </a:rPr>
              <a:t>Sirolimus </a:t>
            </a:r>
            <a:endParaRPr b="1" sz="2000">
              <a:solidFill>
                <a:schemeClr val="dk1"/>
              </a:solidFill>
            </a:endParaRPr>
          </a:p>
          <a:p>
            <a:pPr indent="0" lvl="0" marL="0" rtl="0" algn="l">
              <a:spcBef>
                <a:spcPts val="0"/>
              </a:spcBef>
              <a:spcAft>
                <a:spcPts val="0"/>
              </a:spcAft>
              <a:buClr>
                <a:schemeClr val="dk1"/>
              </a:buClr>
              <a:buSzPts val="1100"/>
              <a:buFont typeface="Arial"/>
              <a:buNone/>
            </a:pPr>
            <a:r>
              <a:rPr b="1" lang="en" sz="2000">
                <a:solidFill>
                  <a:schemeClr val="dk1"/>
                </a:solidFill>
              </a:rPr>
              <a:t>(rapamycin, </a:t>
            </a:r>
            <a:endParaRPr b="1" sz="2000">
              <a:solidFill>
                <a:schemeClr val="dk1"/>
              </a:solidFill>
            </a:endParaRPr>
          </a:p>
          <a:p>
            <a:pPr indent="0" lvl="0" marL="0" rtl="0" algn="l">
              <a:spcBef>
                <a:spcPts val="0"/>
              </a:spcBef>
              <a:spcAft>
                <a:spcPts val="0"/>
              </a:spcAft>
              <a:buClr>
                <a:schemeClr val="dk1"/>
              </a:buClr>
              <a:buSzPts val="1100"/>
              <a:buFont typeface="Arial"/>
              <a:buNone/>
            </a:pPr>
            <a:r>
              <a:rPr b="1" lang="en" sz="2000">
                <a:solidFill>
                  <a:schemeClr val="dk1"/>
                </a:solidFill>
              </a:rPr>
              <a:t>RAPAMUNE)</a:t>
            </a:r>
            <a:endParaRPr b="1" sz="2000">
              <a:solidFill>
                <a:schemeClr val="dk1"/>
              </a:solidFill>
            </a:endParaRPr>
          </a:p>
          <a:p>
            <a:pPr indent="0" lvl="0" marL="0" rtl="0" algn="l">
              <a:spcBef>
                <a:spcPts val="0"/>
              </a:spcBef>
              <a:spcAft>
                <a:spcPts val="0"/>
              </a:spcAft>
              <a:buClr>
                <a:schemeClr val="dk1"/>
              </a:buClr>
              <a:buSzPts val="1100"/>
              <a:buFont typeface="Arial"/>
              <a:buNone/>
            </a:pPr>
            <a:r>
              <a:t/>
            </a:r>
            <a:endParaRPr b="1" sz="600">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“Wrap a mice in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Zero limas”</a:t>
            </a:r>
            <a:endParaRPr sz="1700"/>
          </a:p>
        </p:txBody>
      </p:sp>
      <p:pic>
        <p:nvPicPr>
          <p:cNvPr id="4607" name="Google Shape;4607;p295"/>
          <p:cNvPicPr preferRelativeResize="0"/>
          <p:nvPr/>
        </p:nvPicPr>
        <p:blipFill>
          <a:blip r:embed="rId3">
            <a:alphaModFix/>
          </a:blip>
          <a:stretch>
            <a:fillRect/>
          </a:stretch>
        </p:blipFill>
        <p:spPr>
          <a:xfrm>
            <a:off x="317725" y="1751975"/>
            <a:ext cx="2385055" cy="1442600"/>
          </a:xfrm>
          <a:prstGeom prst="rect">
            <a:avLst/>
          </a:prstGeom>
          <a:noFill/>
          <a:ln>
            <a:noFill/>
          </a:ln>
        </p:spPr>
      </p:pic>
      <p:cxnSp>
        <p:nvCxnSpPr>
          <p:cNvPr id="4608" name="Google Shape;4608;p295"/>
          <p:cNvCxnSpPr/>
          <p:nvPr/>
        </p:nvCxnSpPr>
        <p:spPr>
          <a:xfrm>
            <a:off x="2895125" y="1200"/>
            <a:ext cx="0" cy="5141100"/>
          </a:xfrm>
          <a:prstGeom prst="straightConnector1">
            <a:avLst/>
          </a:prstGeom>
          <a:noFill/>
          <a:ln cap="flat" cmpd="sng" w="9525">
            <a:solidFill>
              <a:schemeClr val="dk2"/>
            </a:solidFill>
            <a:prstDash val="solid"/>
            <a:round/>
            <a:headEnd len="med" w="med" type="none"/>
            <a:tailEnd len="med" w="med" type="none"/>
          </a:ln>
        </p:spPr>
      </p:cxnSp>
      <p:grpSp>
        <p:nvGrpSpPr>
          <p:cNvPr id="4609" name="Google Shape;4609;p295"/>
          <p:cNvGrpSpPr/>
          <p:nvPr/>
        </p:nvGrpSpPr>
        <p:grpSpPr>
          <a:xfrm>
            <a:off x="6803593" y="2946931"/>
            <a:ext cx="1822640" cy="1329556"/>
            <a:chOff x="5116754" y="1394959"/>
            <a:chExt cx="682228" cy="497700"/>
          </a:xfrm>
        </p:grpSpPr>
        <p:pic>
          <p:nvPicPr>
            <p:cNvPr descr="clipped result image" id="4610" name="Google Shape;4610;p295"/>
            <p:cNvPicPr preferRelativeResize="0"/>
            <p:nvPr/>
          </p:nvPicPr>
          <p:blipFill>
            <a:blip r:embed="rId4">
              <a:alphaModFix/>
            </a:blip>
            <a:stretch>
              <a:fillRect/>
            </a:stretch>
          </p:blipFill>
          <p:spPr>
            <a:xfrm flipH="1">
              <a:off x="5116754" y="1394959"/>
              <a:ext cx="624046" cy="497700"/>
            </a:xfrm>
            <a:prstGeom prst="rect">
              <a:avLst/>
            </a:prstGeom>
            <a:noFill/>
            <a:ln>
              <a:noFill/>
            </a:ln>
          </p:spPr>
        </p:pic>
        <p:pic>
          <p:nvPicPr>
            <p:cNvPr descr="clipped result image" id="4611" name="Google Shape;4611;p295"/>
            <p:cNvPicPr preferRelativeResize="0"/>
            <p:nvPr/>
          </p:nvPicPr>
          <p:blipFill>
            <a:blip r:embed="rId5">
              <a:alphaModFix/>
            </a:blip>
            <a:stretch>
              <a:fillRect/>
            </a:stretch>
          </p:blipFill>
          <p:spPr>
            <a:xfrm rot="6072363">
              <a:off x="5508928" y="1547400"/>
              <a:ext cx="264781" cy="268999"/>
            </a:xfrm>
            <a:prstGeom prst="rect">
              <a:avLst/>
            </a:prstGeom>
            <a:noFill/>
            <a:ln>
              <a:noFill/>
            </a:ln>
          </p:spPr>
        </p:pic>
      </p:grpSp>
      <p:sp>
        <p:nvSpPr>
          <p:cNvPr id="4612" name="Google Shape;4612;p295"/>
          <p:cNvSpPr txBox="1"/>
          <p:nvPr/>
        </p:nvSpPr>
        <p:spPr>
          <a:xfrm>
            <a:off x="3605634" y="2946925"/>
            <a:ext cx="2989200" cy="564600"/>
          </a:xfrm>
          <a:prstGeom prst="rect">
            <a:avLst/>
          </a:prstGeom>
          <a:noFill/>
          <a:ln>
            <a:noFill/>
          </a:ln>
        </p:spPr>
        <p:txBody>
          <a:bodyPr anchorCtr="0" anchor="t" bIns="91425" lIns="91425" spcFirstLastPara="1" rIns="91425" wrap="square" tIns="91425">
            <a:noAutofit/>
          </a:bodyPr>
          <a:lstStyle/>
          <a:p>
            <a:pPr indent="0" lvl="0" marL="0" marR="0" rtl="0" algn="l">
              <a:lnSpc>
                <a:spcPct val="85000"/>
              </a:lnSpc>
              <a:spcBef>
                <a:spcPts val="0"/>
              </a:spcBef>
              <a:spcAft>
                <a:spcPts val="0"/>
              </a:spcAft>
              <a:buClr>
                <a:srgbClr val="000000"/>
              </a:buClr>
              <a:buSzPts val="1100"/>
              <a:buFont typeface="Arial"/>
              <a:buNone/>
            </a:pPr>
            <a:r>
              <a:rPr lang="en" sz="1800"/>
              <a:t>Similar mTOR inhibitors are referred to as “rapalogs”, for instance everolimus (Afinitor). </a:t>
            </a:r>
            <a:endParaRPr sz="1800"/>
          </a:p>
          <a:p>
            <a:pPr indent="0" lvl="0" marL="0" marR="0" rtl="0" algn="l">
              <a:lnSpc>
                <a:spcPct val="85000"/>
              </a:lnSpc>
              <a:spcBef>
                <a:spcPts val="0"/>
              </a:spcBef>
              <a:spcAft>
                <a:spcPts val="0"/>
              </a:spcAft>
              <a:buClr>
                <a:srgbClr val="000000"/>
              </a:buClr>
              <a:buSzPts val="1100"/>
              <a:buFont typeface="Arial"/>
              <a:buNone/>
            </a:pPr>
            <a:r>
              <a:t/>
            </a:r>
            <a:endParaRPr sz="1800"/>
          </a:p>
          <a:p>
            <a:pPr indent="0" lvl="0" marL="0" rtl="0" algn="l">
              <a:lnSpc>
                <a:spcPct val="85000"/>
              </a:lnSpc>
              <a:spcBef>
                <a:spcPts val="0"/>
              </a:spcBef>
              <a:spcAft>
                <a:spcPts val="0"/>
              </a:spcAft>
              <a:buClr>
                <a:schemeClr val="dk1"/>
              </a:buClr>
              <a:buSzPts val="1100"/>
              <a:buFont typeface="Arial"/>
              <a:buNone/>
            </a:pPr>
            <a:r>
              <a:t/>
            </a:r>
            <a:endParaRPr sz="1800"/>
          </a:p>
          <a:p>
            <a:pPr indent="0" lvl="0" marL="0" rtl="0" algn="l">
              <a:lnSpc>
                <a:spcPct val="85000"/>
              </a:lnSpc>
              <a:spcBef>
                <a:spcPts val="0"/>
              </a:spcBef>
              <a:spcAft>
                <a:spcPts val="0"/>
              </a:spcAft>
              <a:buClr>
                <a:schemeClr val="dk1"/>
              </a:buClr>
              <a:buSzPts val="1100"/>
              <a:buFont typeface="Arial"/>
              <a:buNone/>
            </a:pPr>
            <a:r>
              <a:t/>
            </a:r>
            <a:endParaRPr sz="1800"/>
          </a:p>
          <a:p>
            <a:pPr indent="0" lvl="0" marL="0" marR="0" rtl="0" algn="l">
              <a:lnSpc>
                <a:spcPct val="85000"/>
              </a:lnSpc>
              <a:spcBef>
                <a:spcPts val="0"/>
              </a:spcBef>
              <a:spcAft>
                <a:spcPts val="0"/>
              </a:spcAft>
              <a:buClr>
                <a:srgbClr val="000000"/>
              </a:buClr>
              <a:buSzPts val="1100"/>
              <a:buFont typeface="Arial"/>
              <a:buNone/>
            </a:pPr>
            <a:r>
              <a:t/>
            </a:r>
            <a:endParaRPr sz="1800"/>
          </a:p>
          <a:p>
            <a:pPr indent="0" lvl="0" marL="0" marR="0" rtl="0" algn="l">
              <a:lnSpc>
                <a:spcPct val="85000"/>
              </a:lnSpc>
              <a:spcBef>
                <a:spcPts val="0"/>
              </a:spcBef>
              <a:spcAft>
                <a:spcPts val="0"/>
              </a:spcAft>
              <a:buClr>
                <a:srgbClr val="000000"/>
              </a:buClr>
              <a:buSzPts val="1100"/>
              <a:buFont typeface="Arial"/>
              <a:buNone/>
            </a:pPr>
            <a:r>
              <a:t/>
            </a:r>
            <a:endParaRPr sz="1800"/>
          </a:p>
        </p:txBody>
      </p:sp>
      <p:sp>
        <p:nvSpPr>
          <p:cNvPr id="4613" name="Google Shape;4613;p295"/>
          <p:cNvSpPr txBox="1"/>
          <p:nvPr/>
        </p:nvSpPr>
        <p:spPr>
          <a:xfrm>
            <a:off x="7134913" y="4238000"/>
            <a:ext cx="1491300" cy="564600"/>
          </a:xfrm>
          <a:prstGeom prst="rect">
            <a:avLst/>
          </a:prstGeom>
          <a:noFill/>
          <a:ln>
            <a:noFill/>
          </a:ln>
        </p:spPr>
        <p:txBody>
          <a:bodyPr anchorCtr="0" anchor="t" bIns="91425" lIns="91425" spcFirstLastPara="1" rIns="91425" wrap="square" tIns="91425">
            <a:noAutofit/>
          </a:bodyPr>
          <a:lstStyle/>
          <a:p>
            <a:pPr indent="0" lvl="0" marL="0" marR="0" rtl="0" algn="l">
              <a:lnSpc>
                <a:spcPct val="85000"/>
              </a:lnSpc>
              <a:spcBef>
                <a:spcPts val="0"/>
              </a:spcBef>
              <a:spcAft>
                <a:spcPts val="0"/>
              </a:spcAft>
              <a:buClr>
                <a:srgbClr val="000000"/>
              </a:buClr>
              <a:buSzPts val="1100"/>
              <a:buFont typeface="Arial"/>
              <a:buNone/>
            </a:pPr>
            <a:r>
              <a:rPr lang="en" sz="1800"/>
              <a:t>“wrap a log”</a:t>
            </a:r>
            <a:endParaRPr b="0" i="0" sz="1800" u="none" cap="none" strike="noStrike">
              <a:solidFill>
                <a:srgbClr val="000000"/>
              </a:solidFill>
              <a:latin typeface="Arial"/>
              <a:ea typeface="Arial"/>
              <a:cs typeface="Arial"/>
              <a:sym typeface="Arial"/>
            </a:endParaRPr>
          </a:p>
        </p:txBody>
      </p:sp>
      <p:sp>
        <p:nvSpPr>
          <p:cNvPr id="4614" name="Google Shape;4614;p295"/>
          <p:cNvSpPr txBox="1"/>
          <p:nvPr/>
        </p:nvSpPr>
        <p:spPr>
          <a:xfrm>
            <a:off x="4789725" y="1360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615" name="Google Shape;4615;p295"/>
          <p:cNvSpPr txBox="1"/>
          <p:nvPr/>
        </p:nvSpPr>
        <p:spPr>
          <a:xfrm>
            <a:off x="3605620" y="536275"/>
            <a:ext cx="4560600" cy="5646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Clr>
                <a:schemeClr val="dk1"/>
              </a:buClr>
              <a:buSzPts val="1100"/>
              <a:buFont typeface="Arial"/>
              <a:buNone/>
            </a:pPr>
            <a:r>
              <a:rPr lang="en" sz="1800"/>
              <a:t>mTOR inhibitor</a:t>
            </a:r>
            <a:endParaRPr sz="1800"/>
          </a:p>
          <a:p>
            <a:pPr indent="0" lvl="0" marL="0" rtl="0" algn="l">
              <a:lnSpc>
                <a:spcPct val="85000"/>
              </a:lnSpc>
              <a:spcBef>
                <a:spcPts val="0"/>
              </a:spcBef>
              <a:spcAft>
                <a:spcPts val="0"/>
              </a:spcAft>
              <a:buClr>
                <a:schemeClr val="dk1"/>
              </a:buClr>
              <a:buSzPts val="1100"/>
              <a:buFont typeface="Arial"/>
              <a:buNone/>
            </a:pPr>
            <a:r>
              <a:t/>
            </a:r>
            <a:endParaRPr sz="1800"/>
          </a:p>
          <a:p>
            <a:pPr indent="0" lvl="0" marL="0" rtl="0" algn="l">
              <a:lnSpc>
                <a:spcPct val="85000"/>
              </a:lnSpc>
              <a:spcBef>
                <a:spcPts val="0"/>
              </a:spcBef>
              <a:spcAft>
                <a:spcPts val="0"/>
              </a:spcAft>
              <a:buClr>
                <a:schemeClr val="dk1"/>
              </a:buClr>
              <a:buSzPts val="1100"/>
              <a:buFont typeface="Arial"/>
              <a:buNone/>
            </a:pPr>
            <a:r>
              <a:rPr lang="en" sz="1800"/>
              <a:t>mTOR = mammalian target of rapamycin</a:t>
            </a:r>
            <a:endParaRPr sz="1800"/>
          </a:p>
          <a:p>
            <a:pPr indent="0" lvl="0" marL="0" rtl="0" algn="l">
              <a:lnSpc>
                <a:spcPct val="85000"/>
              </a:lnSpc>
              <a:spcBef>
                <a:spcPts val="0"/>
              </a:spcBef>
              <a:spcAft>
                <a:spcPts val="0"/>
              </a:spcAft>
              <a:buClr>
                <a:schemeClr val="dk1"/>
              </a:buClr>
              <a:buSzPts val="1100"/>
              <a:buFont typeface="Arial"/>
              <a:buNone/>
            </a:pPr>
            <a:r>
              <a:t/>
            </a:r>
            <a:endParaRPr sz="1800"/>
          </a:p>
          <a:p>
            <a:pPr indent="0" lvl="0" marL="0" rtl="0" algn="l">
              <a:lnSpc>
                <a:spcPct val="85000"/>
              </a:lnSpc>
              <a:spcBef>
                <a:spcPts val="0"/>
              </a:spcBef>
              <a:spcAft>
                <a:spcPts val="0"/>
              </a:spcAft>
              <a:buClr>
                <a:schemeClr val="dk1"/>
              </a:buClr>
              <a:buSzPts val="1100"/>
              <a:buFont typeface="Arial"/>
              <a:buNone/>
            </a:pPr>
            <a:r>
              <a:rPr lang="en" sz="1800">
                <a:solidFill>
                  <a:schemeClr val="dk1"/>
                </a:solidFill>
              </a:rPr>
              <a:t>The mTOR pathway is a central regulator of mammalian metabolism and physiology.</a:t>
            </a:r>
            <a:endParaRPr sz="1800"/>
          </a:p>
          <a:p>
            <a:pPr indent="0" lvl="0" marL="0" rtl="0" algn="l">
              <a:lnSpc>
                <a:spcPct val="85000"/>
              </a:lnSpc>
              <a:spcBef>
                <a:spcPts val="0"/>
              </a:spcBef>
              <a:spcAft>
                <a:spcPts val="0"/>
              </a:spcAft>
              <a:buClr>
                <a:schemeClr val="dk1"/>
              </a:buClr>
              <a:buSzPts val="1100"/>
              <a:buFont typeface="Arial"/>
              <a:buNone/>
            </a:pPr>
            <a:r>
              <a:t/>
            </a:r>
            <a:endParaRPr sz="1800"/>
          </a:p>
          <a:p>
            <a:pPr indent="0" lvl="0" marL="0" rtl="0" algn="l">
              <a:lnSpc>
                <a:spcPct val="85000"/>
              </a:lnSpc>
              <a:spcBef>
                <a:spcPts val="0"/>
              </a:spcBef>
              <a:spcAft>
                <a:spcPts val="0"/>
              </a:spcAft>
              <a:buClr>
                <a:schemeClr val="dk1"/>
              </a:buClr>
              <a:buSzPts val="1100"/>
              <a:buFont typeface="Arial"/>
              <a:buNone/>
            </a:pPr>
            <a:r>
              <a:rPr lang="en" sz="1800"/>
              <a:t>Rapamycin  was identified in </a:t>
            </a:r>
            <a:r>
              <a:rPr lang="en" sz="1800">
                <a:solidFill>
                  <a:schemeClr val="dk1"/>
                </a:solidFill>
              </a:rPr>
              <a:t>Rapa Nui (</a:t>
            </a:r>
            <a:r>
              <a:rPr lang="en" sz="1800"/>
              <a:t>Easter Island) made by a soil bacterium. </a:t>
            </a:r>
            <a:endParaRPr sz="1800"/>
          </a:p>
        </p:txBody>
      </p:sp>
    </p:spTree>
  </p:cSld>
  <p:clrMapOvr>
    <a:masterClrMapping/>
  </p:clrMapOvr>
</p:sld>
</file>

<file path=ppt/slides/slide2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9" name="Shape 4619"/>
        <p:cNvGrpSpPr/>
        <p:nvPr/>
      </p:nvGrpSpPr>
      <p:grpSpPr>
        <a:xfrm>
          <a:off x="0" y="0"/>
          <a:ext cx="0" cy="0"/>
          <a:chOff x="0" y="0"/>
          <a:chExt cx="0" cy="0"/>
        </a:xfrm>
      </p:grpSpPr>
      <p:sp>
        <p:nvSpPr>
          <p:cNvPr id="4620" name="Google Shape;4620;p296"/>
          <p:cNvSpPr txBox="1"/>
          <p:nvPr/>
        </p:nvSpPr>
        <p:spPr>
          <a:xfrm>
            <a:off x="394375" y="3369550"/>
            <a:ext cx="4134000" cy="190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Font typeface="Arial"/>
              <a:buNone/>
            </a:pPr>
            <a:r>
              <a:rPr lang="en" sz="1200">
                <a:solidFill>
                  <a:schemeClr val="dk1"/>
                </a:solidFill>
              </a:rPr>
              <a:t>❖ immunosuppressant</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immunomodulator</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purported longevity </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promotor</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Main FDA-approved </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use is k</a:t>
            </a:r>
            <a:r>
              <a:rPr lang="en" sz="1200">
                <a:solidFill>
                  <a:schemeClr val="dk1"/>
                </a:solidFill>
              </a:rPr>
              <a:t>idney transplant </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a:t>
            </a:r>
            <a:r>
              <a:rPr lang="en" sz="1200">
                <a:solidFill>
                  <a:schemeClr val="dk1"/>
                </a:solidFill>
              </a:rPr>
              <a:t>r</a:t>
            </a:r>
            <a:r>
              <a:rPr lang="en" sz="1200">
                <a:solidFill>
                  <a:schemeClr val="dk1"/>
                </a:solidFill>
              </a:rPr>
              <a:t>ejection prophylaxis</a:t>
            </a:r>
            <a:endParaRPr sz="1900">
              <a:solidFill>
                <a:schemeClr val="dk1"/>
              </a:solidFill>
            </a:endParaRPr>
          </a:p>
        </p:txBody>
      </p:sp>
      <p:sp>
        <p:nvSpPr>
          <p:cNvPr id="4621" name="Google Shape;4621;p296"/>
          <p:cNvSpPr txBox="1"/>
          <p:nvPr/>
        </p:nvSpPr>
        <p:spPr>
          <a:xfrm>
            <a:off x="394375" y="93936"/>
            <a:ext cx="36006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solidFill>
                  <a:schemeClr val="dk1"/>
                </a:solidFill>
              </a:rPr>
              <a:t>Sirolimus </a:t>
            </a:r>
            <a:endParaRPr b="1" sz="2000">
              <a:solidFill>
                <a:schemeClr val="dk1"/>
              </a:solidFill>
            </a:endParaRPr>
          </a:p>
          <a:p>
            <a:pPr indent="0" lvl="0" marL="0" rtl="0" algn="l">
              <a:spcBef>
                <a:spcPts val="0"/>
              </a:spcBef>
              <a:spcAft>
                <a:spcPts val="0"/>
              </a:spcAft>
              <a:buClr>
                <a:schemeClr val="dk1"/>
              </a:buClr>
              <a:buSzPts val="1100"/>
              <a:buFont typeface="Arial"/>
              <a:buNone/>
            </a:pPr>
            <a:r>
              <a:rPr b="1" lang="en" sz="2000">
                <a:solidFill>
                  <a:schemeClr val="dk1"/>
                </a:solidFill>
              </a:rPr>
              <a:t>(rapamycin, </a:t>
            </a:r>
            <a:endParaRPr b="1" sz="2000">
              <a:solidFill>
                <a:schemeClr val="dk1"/>
              </a:solidFill>
            </a:endParaRPr>
          </a:p>
          <a:p>
            <a:pPr indent="0" lvl="0" marL="0" rtl="0" algn="l">
              <a:spcBef>
                <a:spcPts val="0"/>
              </a:spcBef>
              <a:spcAft>
                <a:spcPts val="0"/>
              </a:spcAft>
              <a:buClr>
                <a:schemeClr val="dk1"/>
              </a:buClr>
              <a:buSzPts val="1100"/>
              <a:buFont typeface="Arial"/>
              <a:buNone/>
            </a:pPr>
            <a:r>
              <a:rPr b="1" lang="en" sz="2000">
                <a:solidFill>
                  <a:schemeClr val="dk1"/>
                </a:solidFill>
              </a:rPr>
              <a:t>RAPAMUNE)</a:t>
            </a:r>
            <a:endParaRPr b="1" sz="2000">
              <a:solidFill>
                <a:schemeClr val="dk1"/>
              </a:solidFill>
            </a:endParaRPr>
          </a:p>
          <a:p>
            <a:pPr indent="0" lvl="0" marL="0" rtl="0" algn="l">
              <a:spcBef>
                <a:spcPts val="0"/>
              </a:spcBef>
              <a:spcAft>
                <a:spcPts val="0"/>
              </a:spcAft>
              <a:buClr>
                <a:schemeClr val="dk1"/>
              </a:buClr>
              <a:buSzPts val="1100"/>
              <a:buFont typeface="Arial"/>
              <a:buNone/>
            </a:pPr>
            <a:r>
              <a:t/>
            </a:r>
            <a:endParaRPr b="1" sz="600">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“Wrap a mice in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Zero limas”</a:t>
            </a:r>
            <a:endParaRPr sz="1700"/>
          </a:p>
        </p:txBody>
      </p:sp>
      <p:pic>
        <p:nvPicPr>
          <p:cNvPr id="4622" name="Google Shape;4622;p296"/>
          <p:cNvPicPr preferRelativeResize="0"/>
          <p:nvPr/>
        </p:nvPicPr>
        <p:blipFill>
          <a:blip r:embed="rId3">
            <a:alphaModFix/>
          </a:blip>
          <a:stretch>
            <a:fillRect/>
          </a:stretch>
        </p:blipFill>
        <p:spPr>
          <a:xfrm>
            <a:off x="317725" y="1751975"/>
            <a:ext cx="2385055" cy="1442600"/>
          </a:xfrm>
          <a:prstGeom prst="rect">
            <a:avLst/>
          </a:prstGeom>
          <a:noFill/>
          <a:ln>
            <a:noFill/>
          </a:ln>
        </p:spPr>
      </p:pic>
      <p:cxnSp>
        <p:nvCxnSpPr>
          <p:cNvPr id="4623" name="Google Shape;4623;p296"/>
          <p:cNvCxnSpPr/>
          <p:nvPr/>
        </p:nvCxnSpPr>
        <p:spPr>
          <a:xfrm>
            <a:off x="2895125"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4624" name="Google Shape;4624;p296"/>
          <p:cNvSpPr txBox="1"/>
          <p:nvPr/>
        </p:nvSpPr>
        <p:spPr>
          <a:xfrm>
            <a:off x="4789725" y="1360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625" name="Google Shape;4625;p296"/>
          <p:cNvSpPr txBox="1"/>
          <p:nvPr/>
        </p:nvSpPr>
        <p:spPr>
          <a:xfrm>
            <a:off x="3533026" y="282275"/>
            <a:ext cx="5121000" cy="5646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Clr>
                <a:schemeClr val="dk1"/>
              </a:buClr>
              <a:buSzPts val="1100"/>
              <a:buFont typeface="Arial"/>
              <a:buNone/>
            </a:pPr>
            <a:r>
              <a:rPr lang="en" sz="1800"/>
              <a:t>mTOR inhibitor</a:t>
            </a:r>
            <a:endParaRPr sz="1800"/>
          </a:p>
          <a:p>
            <a:pPr indent="0" lvl="0" marL="0" rtl="0" algn="l">
              <a:lnSpc>
                <a:spcPct val="85000"/>
              </a:lnSpc>
              <a:spcBef>
                <a:spcPts val="0"/>
              </a:spcBef>
              <a:spcAft>
                <a:spcPts val="0"/>
              </a:spcAft>
              <a:buClr>
                <a:schemeClr val="dk1"/>
              </a:buClr>
              <a:buSzPts val="1100"/>
              <a:buFont typeface="Arial"/>
              <a:buNone/>
            </a:pPr>
            <a:r>
              <a:t/>
            </a:r>
            <a:endParaRPr sz="1800"/>
          </a:p>
          <a:p>
            <a:pPr indent="0" lvl="0" marL="0" rtl="0" algn="l">
              <a:lnSpc>
                <a:spcPct val="85000"/>
              </a:lnSpc>
              <a:spcBef>
                <a:spcPts val="0"/>
              </a:spcBef>
              <a:spcAft>
                <a:spcPts val="0"/>
              </a:spcAft>
              <a:buClr>
                <a:schemeClr val="dk1"/>
              </a:buClr>
              <a:buSzPts val="1100"/>
              <a:buFont typeface="Arial"/>
              <a:buNone/>
            </a:pPr>
            <a:r>
              <a:rPr i="1" lang="en" sz="1800">
                <a:solidFill>
                  <a:schemeClr val="dk1"/>
                </a:solidFill>
              </a:rPr>
              <a:t>Rapa</a:t>
            </a:r>
            <a:r>
              <a:rPr b="1" i="1" lang="en" sz="1800" u="sng">
                <a:solidFill>
                  <a:schemeClr val="dk1"/>
                </a:solidFill>
              </a:rPr>
              <a:t>myc</a:t>
            </a:r>
            <a:r>
              <a:rPr i="1" lang="en" sz="1800">
                <a:solidFill>
                  <a:schemeClr val="dk1"/>
                </a:solidFill>
              </a:rPr>
              <a:t>in makes </a:t>
            </a:r>
            <a:r>
              <a:rPr b="1" i="1" lang="en" sz="1800" u="sng">
                <a:solidFill>
                  <a:schemeClr val="dk1"/>
                </a:solidFill>
              </a:rPr>
              <a:t>mice</a:t>
            </a:r>
            <a:r>
              <a:rPr i="1" lang="en" sz="1800">
                <a:solidFill>
                  <a:schemeClr val="dk1"/>
                </a:solidFill>
              </a:rPr>
              <a:t> live longer, </a:t>
            </a:r>
            <a:r>
              <a:rPr lang="en" sz="1800">
                <a:solidFill>
                  <a:schemeClr val="dk1"/>
                </a:solidFill>
              </a:rPr>
              <a:t>and every other animal tested.</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rPr lang="en" sz="1800">
                <a:solidFill>
                  <a:schemeClr val="dk1"/>
                </a:solidFill>
              </a:rPr>
              <a:t>Rapamycin makes mice live longer, and every other animal tested.</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rPr lang="en" sz="1800">
                <a:solidFill>
                  <a:schemeClr val="dk1"/>
                </a:solidFill>
              </a:rPr>
              <a:t>It appears to be prevent all age-related diseases.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rPr lang="en" sz="1800">
                <a:solidFill>
                  <a:schemeClr val="dk1"/>
                </a:solidFill>
              </a:rPr>
              <a:t>When dosed daily, sirolimus is an immuno</a:t>
            </a:r>
            <a:r>
              <a:rPr b="1" lang="en" sz="1800" u="sng">
                <a:solidFill>
                  <a:schemeClr val="dk1"/>
                </a:solidFill>
              </a:rPr>
              <a:t>suppressant</a:t>
            </a:r>
            <a:r>
              <a:rPr lang="en" sz="1800">
                <a:solidFill>
                  <a:schemeClr val="dk1"/>
                </a:solidFill>
              </a:rPr>
              <a:t> to prevent kidney transplant rejection.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rPr lang="en" sz="1800">
                <a:solidFill>
                  <a:schemeClr val="dk1"/>
                </a:solidFill>
              </a:rPr>
              <a:t>It has recently become recognized as an </a:t>
            </a:r>
            <a:r>
              <a:rPr b="1" lang="en" sz="1800" u="sng">
                <a:solidFill>
                  <a:schemeClr val="dk1"/>
                </a:solidFill>
              </a:rPr>
              <a:t>immunomodulator</a:t>
            </a:r>
            <a:r>
              <a:rPr lang="en" sz="1800">
                <a:solidFill>
                  <a:schemeClr val="dk1"/>
                </a:solidFill>
              </a:rPr>
              <a:t> because at lower doses it enhances the immune response to vaccines in older individuals (Gammon et al, 2017). </a:t>
            </a:r>
            <a:endParaRPr sz="1800"/>
          </a:p>
        </p:txBody>
      </p:sp>
    </p:spTree>
  </p:cSld>
  <p:clrMapOvr>
    <a:masterClrMapping/>
  </p:clrMapOvr>
</p:sld>
</file>

<file path=ppt/slides/slide2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9" name="Shape 4629"/>
        <p:cNvGrpSpPr/>
        <p:nvPr/>
      </p:nvGrpSpPr>
      <p:grpSpPr>
        <a:xfrm>
          <a:off x="0" y="0"/>
          <a:ext cx="0" cy="0"/>
          <a:chOff x="0" y="0"/>
          <a:chExt cx="0" cy="0"/>
        </a:xfrm>
      </p:grpSpPr>
      <p:sp>
        <p:nvSpPr>
          <p:cNvPr id="4630" name="Google Shape;4630;p297"/>
          <p:cNvSpPr txBox="1"/>
          <p:nvPr/>
        </p:nvSpPr>
        <p:spPr>
          <a:xfrm>
            <a:off x="394375" y="3369550"/>
            <a:ext cx="4134000" cy="190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Font typeface="Arial"/>
              <a:buNone/>
            </a:pPr>
            <a:r>
              <a:rPr lang="en" sz="1200">
                <a:solidFill>
                  <a:schemeClr val="dk1"/>
                </a:solidFill>
              </a:rPr>
              <a:t>❖ immunosuppressant</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immunomodulator</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purported longevity </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promotor</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Main FDA-approved </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use is kidney transplant </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rejection prophylaxis</a:t>
            </a:r>
            <a:endParaRPr sz="1900">
              <a:solidFill>
                <a:schemeClr val="dk1"/>
              </a:solidFill>
            </a:endParaRPr>
          </a:p>
        </p:txBody>
      </p:sp>
      <p:sp>
        <p:nvSpPr>
          <p:cNvPr id="4631" name="Google Shape;4631;p297"/>
          <p:cNvSpPr txBox="1"/>
          <p:nvPr/>
        </p:nvSpPr>
        <p:spPr>
          <a:xfrm>
            <a:off x="394375" y="93936"/>
            <a:ext cx="36006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solidFill>
                  <a:schemeClr val="dk1"/>
                </a:solidFill>
              </a:rPr>
              <a:t>Sirolimus </a:t>
            </a:r>
            <a:endParaRPr b="1" sz="2000">
              <a:solidFill>
                <a:schemeClr val="dk1"/>
              </a:solidFill>
            </a:endParaRPr>
          </a:p>
          <a:p>
            <a:pPr indent="0" lvl="0" marL="0" rtl="0" algn="l">
              <a:spcBef>
                <a:spcPts val="0"/>
              </a:spcBef>
              <a:spcAft>
                <a:spcPts val="0"/>
              </a:spcAft>
              <a:buClr>
                <a:schemeClr val="dk1"/>
              </a:buClr>
              <a:buSzPts val="1100"/>
              <a:buFont typeface="Arial"/>
              <a:buNone/>
            </a:pPr>
            <a:r>
              <a:rPr b="1" lang="en" sz="2000">
                <a:solidFill>
                  <a:schemeClr val="dk1"/>
                </a:solidFill>
              </a:rPr>
              <a:t>(rapamycin, </a:t>
            </a:r>
            <a:endParaRPr b="1" sz="2000">
              <a:solidFill>
                <a:schemeClr val="dk1"/>
              </a:solidFill>
            </a:endParaRPr>
          </a:p>
          <a:p>
            <a:pPr indent="0" lvl="0" marL="0" rtl="0" algn="l">
              <a:spcBef>
                <a:spcPts val="0"/>
              </a:spcBef>
              <a:spcAft>
                <a:spcPts val="0"/>
              </a:spcAft>
              <a:buClr>
                <a:schemeClr val="dk1"/>
              </a:buClr>
              <a:buSzPts val="1100"/>
              <a:buFont typeface="Arial"/>
              <a:buNone/>
            </a:pPr>
            <a:r>
              <a:rPr b="1" lang="en" sz="2000">
                <a:solidFill>
                  <a:schemeClr val="dk1"/>
                </a:solidFill>
              </a:rPr>
              <a:t>RAPAMUNE)</a:t>
            </a:r>
            <a:endParaRPr b="1" sz="2000">
              <a:solidFill>
                <a:schemeClr val="dk1"/>
              </a:solidFill>
            </a:endParaRPr>
          </a:p>
          <a:p>
            <a:pPr indent="0" lvl="0" marL="0" rtl="0" algn="l">
              <a:spcBef>
                <a:spcPts val="0"/>
              </a:spcBef>
              <a:spcAft>
                <a:spcPts val="0"/>
              </a:spcAft>
              <a:buClr>
                <a:schemeClr val="dk1"/>
              </a:buClr>
              <a:buSzPts val="1100"/>
              <a:buFont typeface="Arial"/>
              <a:buNone/>
            </a:pPr>
            <a:r>
              <a:t/>
            </a:r>
            <a:endParaRPr b="1" sz="600">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“Wrap a mice in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Zero limas”</a:t>
            </a:r>
            <a:endParaRPr sz="1700"/>
          </a:p>
        </p:txBody>
      </p:sp>
      <p:pic>
        <p:nvPicPr>
          <p:cNvPr id="4632" name="Google Shape;4632;p297"/>
          <p:cNvPicPr preferRelativeResize="0"/>
          <p:nvPr/>
        </p:nvPicPr>
        <p:blipFill>
          <a:blip r:embed="rId3">
            <a:alphaModFix/>
          </a:blip>
          <a:stretch>
            <a:fillRect/>
          </a:stretch>
        </p:blipFill>
        <p:spPr>
          <a:xfrm>
            <a:off x="317725" y="1751975"/>
            <a:ext cx="2385055" cy="1442600"/>
          </a:xfrm>
          <a:prstGeom prst="rect">
            <a:avLst/>
          </a:prstGeom>
          <a:noFill/>
          <a:ln>
            <a:noFill/>
          </a:ln>
        </p:spPr>
      </p:pic>
      <p:cxnSp>
        <p:nvCxnSpPr>
          <p:cNvPr id="4633" name="Google Shape;4633;p297"/>
          <p:cNvCxnSpPr/>
          <p:nvPr/>
        </p:nvCxnSpPr>
        <p:spPr>
          <a:xfrm>
            <a:off x="2895125"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4634" name="Google Shape;4634;p297"/>
          <p:cNvSpPr txBox="1"/>
          <p:nvPr/>
        </p:nvSpPr>
        <p:spPr>
          <a:xfrm>
            <a:off x="4789725" y="1360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635" name="Google Shape;4635;p297"/>
          <p:cNvSpPr txBox="1"/>
          <p:nvPr/>
        </p:nvSpPr>
        <p:spPr>
          <a:xfrm>
            <a:off x="3533026" y="282275"/>
            <a:ext cx="5121000" cy="5646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Clr>
                <a:schemeClr val="dk1"/>
              </a:buClr>
              <a:buSzPts val="1100"/>
              <a:buFont typeface="Arial"/>
              <a:buNone/>
            </a:pPr>
            <a:r>
              <a:rPr lang="en" sz="1800"/>
              <a:t>mTOR inhibitor</a:t>
            </a:r>
            <a:endParaRPr sz="1800"/>
          </a:p>
          <a:p>
            <a:pPr indent="0" lvl="0" marL="0" rtl="0" algn="l">
              <a:lnSpc>
                <a:spcPct val="85000"/>
              </a:lnSpc>
              <a:spcBef>
                <a:spcPts val="0"/>
              </a:spcBef>
              <a:spcAft>
                <a:spcPts val="0"/>
              </a:spcAft>
              <a:buClr>
                <a:schemeClr val="dk1"/>
              </a:buClr>
              <a:buSzPts val="1100"/>
              <a:buFont typeface="Arial"/>
              <a:buNone/>
            </a:pPr>
            <a:r>
              <a:t/>
            </a:r>
            <a:endParaRPr sz="1800"/>
          </a:p>
          <a:p>
            <a:pPr indent="0" lvl="0" marL="0" rtl="0" algn="l">
              <a:lnSpc>
                <a:spcPct val="85000"/>
              </a:lnSpc>
              <a:spcBef>
                <a:spcPts val="0"/>
              </a:spcBef>
              <a:spcAft>
                <a:spcPts val="0"/>
              </a:spcAft>
              <a:buClr>
                <a:schemeClr val="dk1"/>
              </a:buClr>
              <a:buSzPts val="1100"/>
              <a:buFont typeface="Arial"/>
              <a:buNone/>
            </a:pPr>
            <a:r>
              <a:rPr lang="en" sz="1800">
                <a:solidFill>
                  <a:schemeClr val="dk1"/>
                </a:solidFill>
              </a:rPr>
              <a:t>I</a:t>
            </a:r>
            <a:r>
              <a:rPr lang="en" sz="1800">
                <a:solidFill>
                  <a:schemeClr val="dk1"/>
                </a:solidFill>
              </a:rPr>
              <a:t>n animals, rapamycin is by far the most studied longevity intervention after calorie restriction.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rPr lang="en" sz="1800">
                <a:solidFill>
                  <a:schemeClr val="dk1"/>
                </a:solidFill>
              </a:rPr>
              <a:t>It extends lifespan in animals (in the ballpark of 20%), healthspan, and delays onset of age-related diseases.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rPr lang="en" sz="1800">
                <a:solidFill>
                  <a:schemeClr val="dk1"/>
                </a:solidFill>
              </a:rPr>
              <a:t>Transient treatment with rapamycin appears to slow aging long after drug discontinuation.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p>
        </p:txBody>
      </p:sp>
    </p:spTree>
  </p:cSld>
  <p:clrMapOvr>
    <a:masterClrMapping/>
  </p:clrMapOvr>
</p:sld>
</file>

<file path=ppt/slides/slide2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9" name="Shape 4639"/>
        <p:cNvGrpSpPr/>
        <p:nvPr/>
      </p:nvGrpSpPr>
      <p:grpSpPr>
        <a:xfrm>
          <a:off x="0" y="0"/>
          <a:ext cx="0" cy="0"/>
          <a:chOff x="0" y="0"/>
          <a:chExt cx="0" cy="0"/>
        </a:xfrm>
      </p:grpSpPr>
      <p:sp>
        <p:nvSpPr>
          <p:cNvPr id="4640" name="Google Shape;4640;p298"/>
          <p:cNvSpPr txBox="1"/>
          <p:nvPr/>
        </p:nvSpPr>
        <p:spPr>
          <a:xfrm>
            <a:off x="394375" y="3369550"/>
            <a:ext cx="4134000" cy="190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Font typeface="Arial"/>
              <a:buNone/>
            </a:pPr>
            <a:r>
              <a:rPr lang="en" sz="1200">
                <a:solidFill>
                  <a:schemeClr val="dk1"/>
                </a:solidFill>
              </a:rPr>
              <a:t>❖ immunosuppressant</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immunomodulator</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purported longevity </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promotor</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Main FDA-approved </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use is kidney transplant </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rejection prophylaxis</a:t>
            </a:r>
            <a:endParaRPr sz="1900">
              <a:solidFill>
                <a:schemeClr val="dk1"/>
              </a:solidFill>
            </a:endParaRPr>
          </a:p>
        </p:txBody>
      </p:sp>
      <p:sp>
        <p:nvSpPr>
          <p:cNvPr id="4641" name="Google Shape;4641;p298"/>
          <p:cNvSpPr txBox="1"/>
          <p:nvPr/>
        </p:nvSpPr>
        <p:spPr>
          <a:xfrm>
            <a:off x="394375" y="93936"/>
            <a:ext cx="36006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solidFill>
                  <a:schemeClr val="dk1"/>
                </a:solidFill>
              </a:rPr>
              <a:t>Sirolimus </a:t>
            </a:r>
            <a:endParaRPr b="1" sz="2000">
              <a:solidFill>
                <a:schemeClr val="dk1"/>
              </a:solidFill>
            </a:endParaRPr>
          </a:p>
          <a:p>
            <a:pPr indent="0" lvl="0" marL="0" rtl="0" algn="l">
              <a:spcBef>
                <a:spcPts val="0"/>
              </a:spcBef>
              <a:spcAft>
                <a:spcPts val="0"/>
              </a:spcAft>
              <a:buClr>
                <a:schemeClr val="dk1"/>
              </a:buClr>
              <a:buSzPts val="1100"/>
              <a:buFont typeface="Arial"/>
              <a:buNone/>
            </a:pPr>
            <a:r>
              <a:rPr b="1" lang="en" sz="2000">
                <a:solidFill>
                  <a:schemeClr val="dk1"/>
                </a:solidFill>
              </a:rPr>
              <a:t>(rapamycin, </a:t>
            </a:r>
            <a:endParaRPr b="1" sz="2000">
              <a:solidFill>
                <a:schemeClr val="dk1"/>
              </a:solidFill>
            </a:endParaRPr>
          </a:p>
          <a:p>
            <a:pPr indent="0" lvl="0" marL="0" rtl="0" algn="l">
              <a:spcBef>
                <a:spcPts val="0"/>
              </a:spcBef>
              <a:spcAft>
                <a:spcPts val="0"/>
              </a:spcAft>
              <a:buClr>
                <a:schemeClr val="dk1"/>
              </a:buClr>
              <a:buSzPts val="1100"/>
              <a:buFont typeface="Arial"/>
              <a:buNone/>
            </a:pPr>
            <a:r>
              <a:rPr b="1" lang="en" sz="2000">
                <a:solidFill>
                  <a:schemeClr val="dk1"/>
                </a:solidFill>
              </a:rPr>
              <a:t>RAPAMUNE)</a:t>
            </a:r>
            <a:endParaRPr b="1" sz="2000">
              <a:solidFill>
                <a:schemeClr val="dk1"/>
              </a:solidFill>
            </a:endParaRPr>
          </a:p>
          <a:p>
            <a:pPr indent="0" lvl="0" marL="0" rtl="0" algn="l">
              <a:spcBef>
                <a:spcPts val="0"/>
              </a:spcBef>
              <a:spcAft>
                <a:spcPts val="0"/>
              </a:spcAft>
              <a:buClr>
                <a:schemeClr val="dk1"/>
              </a:buClr>
              <a:buSzPts val="1100"/>
              <a:buFont typeface="Arial"/>
              <a:buNone/>
            </a:pPr>
            <a:r>
              <a:t/>
            </a:r>
            <a:endParaRPr b="1" sz="600">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“Wrap a mice in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Zero limas”</a:t>
            </a:r>
            <a:endParaRPr sz="1700"/>
          </a:p>
        </p:txBody>
      </p:sp>
      <p:pic>
        <p:nvPicPr>
          <p:cNvPr id="4642" name="Google Shape;4642;p298"/>
          <p:cNvPicPr preferRelativeResize="0"/>
          <p:nvPr/>
        </p:nvPicPr>
        <p:blipFill>
          <a:blip r:embed="rId3">
            <a:alphaModFix/>
          </a:blip>
          <a:stretch>
            <a:fillRect/>
          </a:stretch>
        </p:blipFill>
        <p:spPr>
          <a:xfrm>
            <a:off x="317725" y="1751975"/>
            <a:ext cx="2385055" cy="1442600"/>
          </a:xfrm>
          <a:prstGeom prst="rect">
            <a:avLst/>
          </a:prstGeom>
          <a:noFill/>
          <a:ln>
            <a:noFill/>
          </a:ln>
        </p:spPr>
      </p:pic>
      <p:cxnSp>
        <p:nvCxnSpPr>
          <p:cNvPr id="4643" name="Google Shape;4643;p298"/>
          <p:cNvCxnSpPr/>
          <p:nvPr/>
        </p:nvCxnSpPr>
        <p:spPr>
          <a:xfrm>
            <a:off x="2895125"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4644" name="Google Shape;4644;p298"/>
          <p:cNvSpPr txBox="1"/>
          <p:nvPr/>
        </p:nvSpPr>
        <p:spPr>
          <a:xfrm>
            <a:off x="4789725" y="1360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645" name="Google Shape;4645;p298"/>
          <p:cNvSpPr txBox="1"/>
          <p:nvPr/>
        </p:nvSpPr>
        <p:spPr>
          <a:xfrm>
            <a:off x="3533026" y="282275"/>
            <a:ext cx="5121000" cy="5646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Clr>
                <a:schemeClr val="dk1"/>
              </a:buClr>
              <a:buSzPts val="1100"/>
              <a:buFont typeface="Arial"/>
              <a:buNone/>
            </a:pPr>
            <a:r>
              <a:rPr lang="en" sz="1800"/>
              <a:t>mTOR inhibitor</a:t>
            </a:r>
            <a:endParaRPr sz="1800"/>
          </a:p>
          <a:p>
            <a:pPr indent="0" lvl="0" marL="0" rtl="0" algn="l">
              <a:lnSpc>
                <a:spcPct val="85000"/>
              </a:lnSpc>
              <a:spcBef>
                <a:spcPts val="0"/>
              </a:spcBef>
              <a:spcAft>
                <a:spcPts val="0"/>
              </a:spcAft>
              <a:buClr>
                <a:schemeClr val="dk1"/>
              </a:buClr>
              <a:buSzPts val="1100"/>
              <a:buFont typeface="Arial"/>
              <a:buNone/>
            </a:pPr>
            <a:r>
              <a:t/>
            </a:r>
            <a:endParaRPr sz="1800"/>
          </a:p>
          <a:p>
            <a:pPr indent="0" lvl="0" marL="0" rtl="0" algn="l">
              <a:lnSpc>
                <a:spcPct val="85000"/>
              </a:lnSpc>
              <a:spcBef>
                <a:spcPts val="0"/>
              </a:spcBef>
              <a:spcAft>
                <a:spcPts val="0"/>
              </a:spcAft>
              <a:buClr>
                <a:schemeClr val="dk1"/>
              </a:buClr>
              <a:buSzPts val="1100"/>
              <a:buFont typeface="Arial"/>
              <a:buNone/>
            </a:pPr>
            <a:r>
              <a:rPr lang="en" sz="1800">
                <a:solidFill>
                  <a:schemeClr val="dk1"/>
                </a:solidFill>
              </a:rPr>
              <a:t>The first large-scale placebo-controlled trial to determine the effects of rapamycin on human longevity (PEARL) is crowdfunded to start in 2021 for ages 50–80.  Several biomarkers of aging will be tested at 6 months and 12 months.</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p>
        </p:txBody>
      </p:sp>
      <p:pic>
        <p:nvPicPr>
          <p:cNvPr id="4646" name="Google Shape;4646;p298"/>
          <p:cNvPicPr preferRelativeResize="0"/>
          <p:nvPr/>
        </p:nvPicPr>
        <p:blipFill>
          <a:blip r:embed="rId4">
            <a:alphaModFix/>
          </a:blip>
          <a:stretch>
            <a:fillRect/>
          </a:stretch>
        </p:blipFill>
        <p:spPr>
          <a:xfrm>
            <a:off x="3574050" y="2178575"/>
            <a:ext cx="3381375" cy="2771775"/>
          </a:xfrm>
          <a:prstGeom prst="rect">
            <a:avLst/>
          </a:prstGeom>
          <a:noFill/>
          <a:ln>
            <a:noFill/>
          </a:ln>
        </p:spPr>
      </p:pic>
    </p:spTree>
  </p:cSld>
  <p:clrMapOvr>
    <a:masterClrMapping/>
  </p:clrMapOvr>
</p:sld>
</file>

<file path=ppt/slides/slide2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0" name="Shape 4650"/>
        <p:cNvGrpSpPr/>
        <p:nvPr/>
      </p:nvGrpSpPr>
      <p:grpSpPr>
        <a:xfrm>
          <a:off x="0" y="0"/>
          <a:ext cx="0" cy="0"/>
          <a:chOff x="0" y="0"/>
          <a:chExt cx="0" cy="0"/>
        </a:xfrm>
      </p:grpSpPr>
      <p:sp>
        <p:nvSpPr>
          <p:cNvPr id="4651" name="Google Shape;4651;p299"/>
          <p:cNvSpPr txBox="1"/>
          <p:nvPr/>
        </p:nvSpPr>
        <p:spPr>
          <a:xfrm>
            <a:off x="394375" y="3369550"/>
            <a:ext cx="4134000" cy="190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Font typeface="Arial"/>
              <a:buNone/>
            </a:pPr>
            <a:r>
              <a:rPr lang="en" sz="1200">
                <a:solidFill>
                  <a:schemeClr val="dk1"/>
                </a:solidFill>
              </a:rPr>
              <a:t>❖ immunosuppressant</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immunomodulator</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purported longevity </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promotor</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Main FDA-approved </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use is kidney transplant </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rejection prophylaxis</a:t>
            </a:r>
            <a:endParaRPr sz="1900">
              <a:solidFill>
                <a:schemeClr val="dk1"/>
              </a:solidFill>
            </a:endParaRPr>
          </a:p>
        </p:txBody>
      </p:sp>
      <p:sp>
        <p:nvSpPr>
          <p:cNvPr id="4652" name="Google Shape;4652;p299"/>
          <p:cNvSpPr txBox="1"/>
          <p:nvPr/>
        </p:nvSpPr>
        <p:spPr>
          <a:xfrm>
            <a:off x="394375" y="93936"/>
            <a:ext cx="36006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solidFill>
                  <a:schemeClr val="dk1"/>
                </a:solidFill>
              </a:rPr>
              <a:t>Sirolimus </a:t>
            </a:r>
            <a:endParaRPr b="1" sz="2000">
              <a:solidFill>
                <a:schemeClr val="dk1"/>
              </a:solidFill>
            </a:endParaRPr>
          </a:p>
          <a:p>
            <a:pPr indent="0" lvl="0" marL="0" rtl="0" algn="l">
              <a:spcBef>
                <a:spcPts val="0"/>
              </a:spcBef>
              <a:spcAft>
                <a:spcPts val="0"/>
              </a:spcAft>
              <a:buClr>
                <a:schemeClr val="dk1"/>
              </a:buClr>
              <a:buSzPts val="1100"/>
              <a:buFont typeface="Arial"/>
              <a:buNone/>
            </a:pPr>
            <a:r>
              <a:rPr b="1" lang="en" sz="2000">
                <a:solidFill>
                  <a:schemeClr val="dk1"/>
                </a:solidFill>
              </a:rPr>
              <a:t>(rapamycin, </a:t>
            </a:r>
            <a:endParaRPr b="1" sz="2000">
              <a:solidFill>
                <a:schemeClr val="dk1"/>
              </a:solidFill>
            </a:endParaRPr>
          </a:p>
          <a:p>
            <a:pPr indent="0" lvl="0" marL="0" rtl="0" algn="l">
              <a:spcBef>
                <a:spcPts val="0"/>
              </a:spcBef>
              <a:spcAft>
                <a:spcPts val="0"/>
              </a:spcAft>
              <a:buClr>
                <a:schemeClr val="dk1"/>
              </a:buClr>
              <a:buSzPts val="1100"/>
              <a:buFont typeface="Arial"/>
              <a:buNone/>
            </a:pPr>
            <a:r>
              <a:rPr b="1" lang="en" sz="2000">
                <a:solidFill>
                  <a:schemeClr val="dk1"/>
                </a:solidFill>
              </a:rPr>
              <a:t>RAPAMUNE)</a:t>
            </a:r>
            <a:endParaRPr b="1" sz="2000">
              <a:solidFill>
                <a:schemeClr val="dk1"/>
              </a:solidFill>
            </a:endParaRPr>
          </a:p>
          <a:p>
            <a:pPr indent="0" lvl="0" marL="0" rtl="0" algn="l">
              <a:spcBef>
                <a:spcPts val="0"/>
              </a:spcBef>
              <a:spcAft>
                <a:spcPts val="0"/>
              </a:spcAft>
              <a:buClr>
                <a:schemeClr val="dk1"/>
              </a:buClr>
              <a:buSzPts val="1100"/>
              <a:buFont typeface="Arial"/>
              <a:buNone/>
            </a:pPr>
            <a:r>
              <a:t/>
            </a:r>
            <a:endParaRPr b="1" sz="600">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“Wrap a mice in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Zero limas”</a:t>
            </a:r>
            <a:endParaRPr sz="1700"/>
          </a:p>
        </p:txBody>
      </p:sp>
      <p:pic>
        <p:nvPicPr>
          <p:cNvPr id="4653" name="Google Shape;4653;p299"/>
          <p:cNvPicPr preferRelativeResize="0"/>
          <p:nvPr/>
        </p:nvPicPr>
        <p:blipFill>
          <a:blip r:embed="rId3">
            <a:alphaModFix/>
          </a:blip>
          <a:stretch>
            <a:fillRect/>
          </a:stretch>
        </p:blipFill>
        <p:spPr>
          <a:xfrm>
            <a:off x="317725" y="1751975"/>
            <a:ext cx="2385055" cy="1442600"/>
          </a:xfrm>
          <a:prstGeom prst="rect">
            <a:avLst/>
          </a:prstGeom>
          <a:noFill/>
          <a:ln>
            <a:noFill/>
          </a:ln>
        </p:spPr>
      </p:pic>
      <p:cxnSp>
        <p:nvCxnSpPr>
          <p:cNvPr id="4654" name="Google Shape;4654;p299"/>
          <p:cNvCxnSpPr/>
          <p:nvPr/>
        </p:nvCxnSpPr>
        <p:spPr>
          <a:xfrm>
            <a:off x="2895125"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4655" name="Google Shape;4655;p299"/>
          <p:cNvSpPr txBox="1"/>
          <p:nvPr/>
        </p:nvSpPr>
        <p:spPr>
          <a:xfrm>
            <a:off x="4789725" y="1360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656" name="Google Shape;4656;p299"/>
          <p:cNvSpPr txBox="1"/>
          <p:nvPr/>
        </p:nvSpPr>
        <p:spPr>
          <a:xfrm>
            <a:off x="3533026" y="282275"/>
            <a:ext cx="5121000" cy="5646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Clr>
                <a:schemeClr val="dk1"/>
              </a:buClr>
              <a:buSzPts val="1100"/>
              <a:buFont typeface="Arial"/>
              <a:buNone/>
            </a:pPr>
            <a:r>
              <a:rPr lang="en" sz="1800"/>
              <a:t>mTOR inhibitor</a:t>
            </a:r>
            <a:endParaRPr sz="1800"/>
          </a:p>
          <a:p>
            <a:pPr indent="0" lvl="0" marL="0" rtl="0" algn="l">
              <a:lnSpc>
                <a:spcPct val="85000"/>
              </a:lnSpc>
              <a:spcBef>
                <a:spcPts val="0"/>
              </a:spcBef>
              <a:spcAft>
                <a:spcPts val="0"/>
              </a:spcAft>
              <a:buClr>
                <a:schemeClr val="dk1"/>
              </a:buClr>
              <a:buSzPts val="1100"/>
              <a:buFont typeface="Arial"/>
              <a:buNone/>
            </a:pPr>
            <a:r>
              <a:t/>
            </a:r>
            <a:endParaRPr sz="1800"/>
          </a:p>
          <a:p>
            <a:pPr indent="0" lvl="0" marL="0" rtl="0" algn="l">
              <a:lnSpc>
                <a:spcPct val="85000"/>
              </a:lnSpc>
              <a:spcBef>
                <a:spcPts val="0"/>
              </a:spcBef>
              <a:spcAft>
                <a:spcPts val="0"/>
              </a:spcAft>
              <a:buClr>
                <a:schemeClr val="dk1"/>
              </a:buClr>
              <a:buSzPts val="1100"/>
              <a:buFont typeface="Arial"/>
              <a:buNone/>
            </a:pPr>
            <a:r>
              <a:rPr lang="en" sz="1800">
                <a:solidFill>
                  <a:schemeClr val="dk1"/>
                </a:solidFill>
              </a:rPr>
              <a:t>To promote longevity, rapamycin is taken on an intermittent/pulsatile schedule that inhibits mTOR1 but not mTOR2, and slows mTOR1 down rather than shutting it off.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rPr lang="en" sz="1800">
                <a:solidFill>
                  <a:schemeClr val="dk1"/>
                </a:solidFill>
              </a:rPr>
              <a:t>Common side effects of rapamycin include </a:t>
            </a:r>
            <a:r>
              <a:rPr lang="en" sz="1800">
                <a:solidFill>
                  <a:schemeClr val="dk1"/>
                </a:solidFill>
              </a:rPr>
              <a:t>stomatitis/mucositis/</a:t>
            </a:r>
            <a:r>
              <a:rPr lang="en" sz="1800">
                <a:solidFill>
                  <a:schemeClr val="dk1"/>
                </a:solidFill>
              </a:rPr>
              <a:t>aphthous ulcers (</a:t>
            </a:r>
            <a:r>
              <a:rPr lang="en" sz="1800">
                <a:solidFill>
                  <a:schemeClr val="dk1"/>
                </a:solidFill>
              </a:rPr>
              <a:t>canker</a:t>
            </a:r>
            <a:r>
              <a:rPr lang="en" sz="1800">
                <a:solidFill>
                  <a:schemeClr val="dk1"/>
                </a:solidFill>
              </a:rPr>
              <a:t> sores) and </a:t>
            </a:r>
            <a:r>
              <a:rPr lang="en" sz="1800">
                <a:solidFill>
                  <a:schemeClr val="dk1"/>
                </a:solidFill>
              </a:rPr>
              <a:t>finger/toenail abnormalities.</a:t>
            </a:r>
            <a:endParaRPr sz="1800"/>
          </a:p>
        </p:txBody>
      </p:sp>
      <p:pic>
        <p:nvPicPr>
          <p:cNvPr id="4657" name="Google Shape;4657;p299"/>
          <p:cNvPicPr preferRelativeResize="0"/>
          <p:nvPr/>
        </p:nvPicPr>
        <p:blipFill rotWithShape="1">
          <a:blip r:embed="rId4">
            <a:alphaModFix/>
          </a:blip>
          <a:srcRect b="5718" l="0" r="37083" t="41818"/>
          <a:stretch/>
        </p:blipFill>
        <p:spPr>
          <a:xfrm>
            <a:off x="6612950" y="2893800"/>
            <a:ext cx="2422301" cy="1979425"/>
          </a:xfrm>
          <a:prstGeom prst="rect">
            <a:avLst/>
          </a:prstGeom>
          <a:noFill/>
          <a:ln>
            <a:noFill/>
          </a:ln>
        </p:spPr>
      </p:pic>
      <p:pic>
        <p:nvPicPr>
          <p:cNvPr id="4658" name="Google Shape;4658;p299"/>
          <p:cNvPicPr preferRelativeResize="0"/>
          <p:nvPr/>
        </p:nvPicPr>
        <p:blipFill>
          <a:blip r:embed="rId5">
            <a:alphaModFix/>
          </a:blip>
          <a:stretch>
            <a:fillRect/>
          </a:stretch>
        </p:blipFill>
        <p:spPr>
          <a:xfrm>
            <a:off x="3007580" y="2893800"/>
            <a:ext cx="3605370" cy="1979419"/>
          </a:xfrm>
          <a:prstGeom prst="rect">
            <a:avLst/>
          </a:prstGeom>
          <a:noFill/>
          <a:ln>
            <a:noFill/>
          </a:ln>
        </p:spPr>
      </p:pic>
    </p:spTree>
  </p:cSld>
  <p:clrMapOvr>
    <a:masterClrMapping/>
  </p:clrMapOvr>
</p:sld>
</file>

<file path=ppt/slides/slide2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2" name="Shape 4662"/>
        <p:cNvGrpSpPr/>
        <p:nvPr/>
      </p:nvGrpSpPr>
      <p:grpSpPr>
        <a:xfrm>
          <a:off x="0" y="0"/>
          <a:ext cx="0" cy="0"/>
          <a:chOff x="0" y="0"/>
          <a:chExt cx="0" cy="0"/>
        </a:xfrm>
      </p:grpSpPr>
      <p:sp>
        <p:nvSpPr>
          <p:cNvPr id="4663" name="Google Shape;4663;p300"/>
          <p:cNvSpPr txBox="1"/>
          <p:nvPr/>
        </p:nvSpPr>
        <p:spPr>
          <a:xfrm>
            <a:off x="394375" y="3369550"/>
            <a:ext cx="4134000" cy="190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Font typeface="Arial"/>
              <a:buNone/>
            </a:pPr>
            <a:r>
              <a:rPr lang="en" sz="1200">
                <a:solidFill>
                  <a:schemeClr val="dk1"/>
                </a:solidFill>
              </a:rPr>
              <a:t>❖ immunosuppressant</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immunomodulator</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purported longevity </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promotor</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Main FDA-approved </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use is kidney transplant </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rejection prophylaxis</a:t>
            </a:r>
            <a:endParaRPr sz="1900">
              <a:solidFill>
                <a:schemeClr val="dk1"/>
              </a:solidFill>
            </a:endParaRPr>
          </a:p>
        </p:txBody>
      </p:sp>
      <p:sp>
        <p:nvSpPr>
          <p:cNvPr id="4664" name="Google Shape;4664;p300"/>
          <p:cNvSpPr txBox="1"/>
          <p:nvPr/>
        </p:nvSpPr>
        <p:spPr>
          <a:xfrm>
            <a:off x="394375" y="93936"/>
            <a:ext cx="36006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solidFill>
                  <a:schemeClr val="dk1"/>
                </a:solidFill>
              </a:rPr>
              <a:t>Sirolimus </a:t>
            </a:r>
            <a:endParaRPr b="1" sz="2000">
              <a:solidFill>
                <a:schemeClr val="dk1"/>
              </a:solidFill>
            </a:endParaRPr>
          </a:p>
          <a:p>
            <a:pPr indent="0" lvl="0" marL="0" rtl="0" algn="l">
              <a:spcBef>
                <a:spcPts val="0"/>
              </a:spcBef>
              <a:spcAft>
                <a:spcPts val="0"/>
              </a:spcAft>
              <a:buClr>
                <a:schemeClr val="dk1"/>
              </a:buClr>
              <a:buSzPts val="1100"/>
              <a:buFont typeface="Arial"/>
              <a:buNone/>
            </a:pPr>
            <a:r>
              <a:rPr b="1" lang="en" sz="2000">
                <a:solidFill>
                  <a:schemeClr val="dk1"/>
                </a:solidFill>
              </a:rPr>
              <a:t>(rapamycin, </a:t>
            </a:r>
            <a:endParaRPr b="1" sz="2000">
              <a:solidFill>
                <a:schemeClr val="dk1"/>
              </a:solidFill>
            </a:endParaRPr>
          </a:p>
          <a:p>
            <a:pPr indent="0" lvl="0" marL="0" rtl="0" algn="l">
              <a:spcBef>
                <a:spcPts val="0"/>
              </a:spcBef>
              <a:spcAft>
                <a:spcPts val="0"/>
              </a:spcAft>
              <a:buClr>
                <a:schemeClr val="dk1"/>
              </a:buClr>
              <a:buSzPts val="1100"/>
              <a:buFont typeface="Arial"/>
              <a:buNone/>
            </a:pPr>
            <a:r>
              <a:rPr b="1" lang="en" sz="2000">
                <a:solidFill>
                  <a:schemeClr val="dk1"/>
                </a:solidFill>
              </a:rPr>
              <a:t>RAPAMUNE)</a:t>
            </a:r>
            <a:endParaRPr b="1" sz="2000">
              <a:solidFill>
                <a:schemeClr val="dk1"/>
              </a:solidFill>
            </a:endParaRPr>
          </a:p>
          <a:p>
            <a:pPr indent="0" lvl="0" marL="0" rtl="0" algn="l">
              <a:spcBef>
                <a:spcPts val="0"/>
              </a:spcBef>
              <a:spcAft>
                <a:spcPts val="0"/>
              </a:spcAft>
              <a:buClr>
                <a:schemeClr val="dk1"/>
              </a:buClr>
              <a:buSzPts val="1100"/>
              <a:buFont typeface="Arial"/>
              <a:buNone/>
            </a:pPr>
            <a:r>
              <a:t/>
            </a:r>
            <a:endParaRPr b="1" sz="600">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“Wrap a mice in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Zero limas”</a:t>
            </a:r>
            <a:endParaRPr sz="1700"/>
          </a:p>
        </p:txBody>
      </p:sp>
      <p:pic>
        <p:nvPicPr>
          <p:cNvPr id="4665" name="Google Shape;4665;p300"/>
          <p:cNvPicPr preferRelativeResize="0"/>
          <p:nvPr/>
        </p:nvPicPr>
        <p:blipFill>
          <a:blip r:embed="rId3">
            <a:alphaModFix/>
          </a:blip>
          <a:stretch>
            <a:fillRect/>
          </a:stretch>
        </p:blipFill>
        <p:spPr>
          <a:xfrm>
            <a:off x="317725" y="1751975"/>
            <a:ext cx="2385055" cy="1442600"/>
          </a:xfrm>
          <a:prstGeom prst="rect">
            <a:avLst/>
          </a:prstGeom>
          <a:noFill/>
          <a:ln>
            <a:noFill/>
          </a:ln>
        </p:spPr>
      </p:pic>
      <p:cxnSp>
        <p:nvCxnSpPr>
          <p:cNvPr id="4666" name="Google Shape;4666;p300"/>
          <p:cNvCxnSpPr/>
          <p:nvPr/>
        </p:nvCxnSpPr>
        <p:spPr>
          <a:xfrm>
            <a:off x="2895125"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4667" name="Google Shape;4667;p300"/>
          <p:cNvSpPr txBox="1"/>
          <p:nvPr/>
        </p:nvSpPr>
        <p:spPr>
          <a:xfrm>
            <a:off x="4789725" y="1360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668" name="Google Shape;4668;p300"/>
          <p:cNvSpPr txBox="1"/>
          <p:nvPr/>
        </p:nvSpPr>
        <p:spPr>
          <a:xfrm>
            <a:off x="3152026" y="188125"/>
            <a:ext cx="5121000" cy="5646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Clr>
                <a:schemeClr val="dk1"/>
              </a:buClr>
              <a:buSzPts val="1100"/>
              <a:buFont typeface="Arial"/>
              <a:buNone/>
            </a:pPr>
            <a:r>
              <a:rPr lang="en" sz="1800"/>
              <a:t>mTOR inhibitor</a:t>
            </a:r>
            <a:endParaRPr sz="1800"/>
          </a:p>
          <a:p>
            <a:pPr indent="0" lvl="0" marL="0" rtl="0" algn="l">
              <a:lnSpc>
                <a:spcPct val="85000"/>
              </a:lnSpc>
              <a:spcBef>
                <a:spcPts val="0"/>
              </a:spcBef>
              <a:spcAft>
                <a:spcPts val="0"/>
              </a:spcAft>
              <a:buClr>
                <a:schemeClr val="dk1"/>
              </a:buClr>
              <a:buSzPts val="1100"/>
              <a:buFont typeface="Arial"/>
              <a:buNone/>
            </a:pPr>
            <a:r>
              <a:t/>
            </a:r>
            <a:endParaRPr sz="1800"/>
          </a:p>
          <a:p>
            <a:pPr indent="0" lvl="0" marL="0" rtl="0" algn="l">
              <a:lnSpc>
                <a:spcPct val="85000"/>
              </a:lnSpc>
              <a:spcBef>
                <a:spcPts val="0"/>
              </a:spcBef>
              <a:spcAft>
                <a:spcPts val="0"/>
              </a:spcAft>
              <a:buNone/>
            </a:pPr>
            <a:r>
              <a:rPr lang="en" sz="1800">
                <a:solidFill>
                  <a:schemeClr val="dk1"/>
                </a:solidFill>
              </a:rPr>
              <a:t>Other potential side effects (not all applicable to intermittent dosing):</a:t>
            </a:r>
            <a:endParaRPr sz="1800">
              <a:solidFill>
                <a:schemeClr val="dk1"/>
              </a:solidFill>
            </a:endParaRPr>
          </a:p>
          <a:p>
            <a:pPr indent="-342900" lvl="0" marL="457200" rtl="0" algn="l">
              <a:lnSpc>
                <a:spcPct val="85000"/>
              </a:lnSpc>
              <a:spcBef>
                <a:spcPts val="0"/>
              </a:spcBef>
              <a:spcAft>
                <a:spcPts val="0"/>
              </a:spcAft>
              <a:buClr>
                <a:schemeClr val="dk1"/>
              </a:buClr>
              <a:buSzPts val="1800"/>
              <a:buChar char="●"/>
            </a:pPr>
            <a:r>
              <a:rPr lang="en" sz="1800">
                <a:solidFill>
                  <a:schemeClr val="dk1"/>
                </a:solidFill>
              </a:rPr>
              <a:t>weight loss</a:t>
            </a:r>
            <a:endParaRPr sz="1800">
              <a:solidFill>
                <a:schemeClr val="dk1"/>
              </a:solidFill>
            </a:endParaRPr>
          </a:p>
          <a:p>
            <a:pPr indent="-342900" lvl="0" marL="457200" rtl="0" algn="l">
              <a:lnSpc>
                <a:spcPct val="85000"/>
              </a:lnSpc>
              <a:spcBef>
                <a:spcPts val="0"/>
              </a:spcBef>
              <a:spcAft>
                <a:spcPts val="0"/>
              </a:spcAft>
              <a:buClr>
                <a:schemeClr val="dk1"/>
              </a:buClr>
              <a:buSzPts val="1800"/>
              <a:buChar char="●"/>
            </a:pPr>
            <a:r>
              <a:rPr lang="en" sz="1800">
                <a:solidFill>
                  <a:schemeClr val="dk1"/>
                </a:solidFill>
              </a:rPr>
              <a:t>leukopenia</a:t>
            </a:r>
            <a:endParaRPr sz="1800">
              <a:solidFill>
                <a:schemeClr val="dk1"/>
              </a:solidFill>
            </a:endParaRPr>
          </a:p>
          <a:p>
            <a:pPr indent="-342900" lvl="0" marL="457200" rtl="0" algn="l">
              <a:lnSpc>
                <a:spcPct val="85000"/>
              </a:lnSpc>
              <a:spcBef>
                <a:spcPts val="0"/>
              </a:spcBef>
              <a:spcAft>
                <a:spcPts val="0"/>
              </a:spcAft>
              <a:buClr>
                <a:schemeClr val="dk1"/>
              </a:buClr>
              <a:buSzPts val="1800"/>
              <a:buChar char="●"/>
            </a:pPr>
            <a:r>
              <a:rPr lang="en" sz="1800">
                <a:solidFill>
                  <a:schemeClr val="dk1"/>
                </a:solidFill>
              </a:rPr>
              <a:t>anemia</a:t>
            </a:r>
            <a:endParaRPr sz="1800">
              <a:solidFill>
                <a:schemeClr val="dk1"/>
              </a:solidFill>
            </a:endParaRPr>
          </a:p>
          <a:p>
            <a:pPr indent="-342900" lvl="0" marL="457200" rtl="0" algn="l">
              <a:lnSpc>
                <a:spcPct val="85000"/>
              </a:lnSpc>
              <a:spcBef>
                <a:spcPts val="0"/>
              </a:spcBef>
              <a:spcAft>
                <a:spcPts val="0"/>
              </a:spcAft>
              <a:buClr>
                <a:schemeClr val="dk1"/>
              </a:buClr>
              <a:buSzPts val="1800"/>
              <a:buChar char="●"/>
            </a:pPr>
            <a:r>
              <a:rPr lang="en" sz="1800">
                <a:solidFill>
                  <a:schemeClr val="dk1"/>
                </a:solidFill>
              </a:rPr>
              <a:t>thrombocytopenia</a:t>
            </a:r>
            <a:endParaRPr sz="1800">
              <a:solidFill>
                <a:schemeClr val="dk1"/>
              </a:solidFill>
            </a:endParaRPr>
          </a:p>
          <a:p>
            <a:pPr indent="-342900" lvl="0" marL="457200" rtl="0" algn="l">
              <a:lnSpc>
                <a:spcPct val="85000"/>
              </a:lnSpc>
              <a:spcBef>
                <a:spcPts val="0"/>
              </a:spcBef>
              <a:spcAft>
                <a:spcPts val="0"/>
              </a:spcAft>
              <a:buClr>
                <a:schemeClr val="dk1"/>
              </a:buClr>
              <a:buSzPts val="1800"/>
              <a:buChar char="●"/>
            </a:pPr>
            <a:r>
              <a:rPr lang="en" sz="1800">
                <a:solidFill>
                  <a:schemeClr val="dk1"/>
                </a:solidFill>
              </a:rPr>
              <a:t>blood glucose elevation</a:t>
            </a:r>
            <a:endParaRPr sz="1800">
              <a:solidFill>
                <a:schemeClr val="dk1"/>
              </a:solidFill>
            </a:endParaRPr>
          </a:p>
          <a:p>
            <a:pPr indent="-342900" lvl="0" marL="457200" rtl="0" algn="l">
              <a:lnSpc>
                <a:spcPct val="85000"/>
              </a:lnSpc>
              <a:spcBef>
                <a:spcPts val="0"/>
              </a:spcBef>
              <a:spcAft>
                <a:spcPts val="0"/>
              </a:spcAft>
              <a:buClr>
                <a:schemeClr val="dk1"/>
              </a:buClr>
              <a:buSzPts val="1800"/>
              <a:buChar char="●"/>
            </a:pPr>
            <a:r>
              <a:rPr lang="en" sz="1800">
                <a:solidFill>
                  <a:schemeClr val="dk1"/>
                </a:solidFill>
              </a:rPr>
              <a:t>edema</a:t>
            </a:r>
            <a:endParaRPr sz="1800">
              <a:solidFill>
                <a:schemeClr val="dk1"/>
              </a:solidFill>
            </a:endParaRPr>
          </a:p>
          <a:p>
            <a:pPr indent="-342900" lvl="0" marL="457200" rtl="0" algn="l">
              <a:lnSpc>
                <a:spcPct val="85000"/>
              </a:lnSpc>
              <a:spcBef>
                <a:spcPts val="0"/>
              </a:spcBef>
              <a:spcAft>
                <a:spcPts val="0"/>
              </a:spcAft>
              <a:buClr>
                <a:schemeClr val="dk1"/>
              </a:buClr>
              <a:buSzPts val="1800"/>
              <a:buChar char="●"/>
            </a:pPr>
            <a:r>
              <a:rPr lang="en" sz="1800">
                <a:solidFill>
                  <a:schemeClr val="dk1"/>
                </a:solidFill>
              </a:rPr>
              <a:t>skin/subcutaneous bacterial infections</a:t>
            </a:r>
            <a:endParaRPr sz="1800">
              <a:solidFill>
                <a:schemeClr val="dk1"/>
              </a:solidFill>
            </a:endParaRPr>
          </a:p>
          <a:p>
            <a:pPr indent="-342900" lvl="0" marL="457200" rtl="0" algn="l">
              <a:lnSpc>
                <a:spcPct val="85000"/>
              </a:lnSpc>
              <a:spcBef>
                <a:spcPts val="0"/>
              </a:spcBef>
              <a:spcAft>
                <a:spcPts val="0"/>
              </a:spcAft>
              <a:buClr>
                <a:schemeClr val="dk1"/>
              </a:buClr>
              <a:buSzPts val="1800"/>
              <a:buChar char="●"/>
            </a:pPr>
            <a:r>
              <a:rPr lang="en" sz="1800">
                <a:solidFill>
                  <a:schemeClr val="dk1"/>
                </a:solidFill>
              </a:rPr>
              <a:t>noninfectious interstitial pneumonitis (rare)</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p>
        </p:txBody>
      </p:sp>
    </p:spTree>
  </p:cSld>
  <p:clrMapOvr>
    <a:masterClrMapping/>
  </p:clrMapOvr>
</p:sld>
</file>

<file path=ppt/slides/slide2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2" name="Shape 4672"/>
        <p:cNvGrpSpPr/>
        <p:nvPr/>
      </p:nvGrpSpPr>
      <p:grpSpPr>
        <a:xfrm>
          <a:off x="0" y="0"/>
          <a:ext cx="0" cy="0"/>
          <a:chOff x="0" y="0"/>
          <a:chExt cx="0" cy="0"/>
        </a:xfrm>
      </p:grpSpPr>
      <p:sp>
        <p:nvSpPr>
          <p:cNvPr id="4673" name="Google Shape;4673;p301"/>
          <p:cNvSpPr txBox="1"/>
          <p:nvPr/>
        </p:nvSpPr>
        <p:spPr>
          <a:xfrm>
            <a:off x="394375" y="3369550"/>
            <a:ext cx="4134000" cy="190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Font typeface="Arial"/>
              <a:buNone/>
            </a:pPr>
            <a:r>
              <a:rPr lang="en" sz="1200">
                <a:solidFill>
                  <a:schemeClr val="dk1"/>
                </a:solidFill>
              </a:rPr>
              <a:t>❖ immunosuppressant</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immunomodulator</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purported longevity </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promotor</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Main FDA-approved </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use is kidney transplant </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rejection prophylaxis</a:t>
            </a:r>
            <a:endParaRPr sz="1900">
              <a:solidFill>
                <a:schemeClr val="dk1"/>
              </a:solidFill>
            </a:endParaRPr>
          </a:p>
        </p:txBody>
      </p:sp>
      <p:sp>
        <p:nvSpPr>
          <p:cNvPr id="4674" name="Google Shape;4674;p301"/>
          <p:cNvSpPr txBox="1"/>
          <p:nvPr/>
        </p:nvSpPr>
        <p:spPr>
          <a:xfrm>
            <a:off x="394375" y="93936"/>
            <a:ext cx="36006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solidFill>
                  <a:schemeClr val="dk1"/>
                </a:solidFill>
              </a:rPr>
              <a:t>Sirolimus </a:t>
            </a:r>
            <a:endParaRPr b="1" sz="2000">
              <a:solidFill>
                <a:schemeClr val="dk1"/>
              </a:solidFill>
            </a:endParaRPr>
          </a:p>
          <a:p>
            <a:pPr indent="0" lvl="0" marL="0" rtl="0" algn="l">
              <a:spcBef>
                <a:spcPts val="0"/>
              </a:spcBef>
              <a:spcAft>
                <a:spcPts val="0"/>
              </a:spcAft>
              <a:buClr>
                <a:schemeClr val="dk1"/>
              </a:buClr>
              <a:buSzPts val="1100"/>
              <a:buFont typeface="Arial"/>
              <a:buNone/>
            </a:pPr>
            <a:r>
              <a:rPr b="1" lang="en" sz="2000">
                <a:solidFill>
                  <a:schemeClr val="dk1"/>
                </a:solidFill>
              </a:rPr>
              <a:t>(rapamycin, </a:t>
            </a:r>
            <a:endParaRPr b="1" sz="2000">
              <a:solidFill>
                <a:schemeClr val="dk1"/>
              </a:solidFill>
            </a:endParaRPr>
          </a:p>
          <a:p>
            <a:pPr indent="0" lvl="0" marL="0" rtl="0" algn="l">
              <a:spcBef>
                <a:spcPts val="0"/>
              </a:spcBef>
              <a:spcAft>
                <a:spcPts val="0"/>
              </a:spcAft>
              <a:buClr>
                <a:schemeClr val="dk1"/>
              </a:buClr>
              <a:buSzPts val="1100"/>
              <a:buFont typeface="Arial"/>
              <a:buNone/>
            </a:pPr>
            <a:r>
              <a:rPr b="1" lang="en" sz="2000">
                <a:solidFill>
                  <a:schemeClr val="dk1"/>
                </a:solidFill>
              </a:rPr>
              <a:t>RAPAMUNE)</a:t>
            </a:r>
            <a:endParaRPr b="1" sz="2000">
              <a:solidFill>
                <a:schemeClr val="dk1"/>
              </a:solidFill>
            </a:endParaRPr>
          </a:p>
          <a:p>
            <a:pPr indent="0" lvl="0" marL="0" rtl="0" algn="l">
              <a:spcBef>
                <a:spcPts val="0"/>
              </a:spcBef>
              <a:spcAft>
                <a:spcPts val="0"/>
              </a:spcAft>
              <a:buClr>
                <a:schemeClr val="dk1"/>
              </a:buClr>
              <a:buSzPts val="1100"/>
              <a:buFont typeface="Arial"/>
              <a:buNone/>
            </a:pPr>
            <a:r>
              <a:t/>
            </a:r>
            <a:endParaRPr b="1" sz="600">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“Wrap a mice in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Zero limas”</a:t>
            </a:r>
            <a:endParaRPr sz="1700"/>
          </a:p>
        </p:txBody>
      </p:sp>
      <p:pic>
        <p:nvPicPr>
          <p:cNvPr id="4675" name="Google Shape;4675;p301"/>
          <p:cNvPicPr preferRelativeResize="0"/>
          <p:nvPr/>
        </p:nvPicPr>
        <p:blipFill>
          <a:blip r:embed="rId3">
            <a:alphaModFix/>
          </a:blip>
          <a:stretch>
            <a:fillRect/>
          </a:stretch>
        </p:blipFill>
        <p:spPr>
          <a:xfrm>
            <a:off x="317725" y="1751975"/>
            <a:ext cx="2385055" cy="1442600"/>
          </a:xfrm>
          <a:prstGeom prst="rect">
            <a:avLst/>
          </a:prstGeom>
          <a:noFill/>
          <a:ln>
            <a:noFill/>
          </a:ln>
        </p:spPr>
      </p:pic>
      <p:cxnSp>
        <p:nvCxnSpPr>
          <p:cNvPr id="4676" name="Google Shape;4676;p301"/>
          <p:cNvCxnSpPr/>
          <p:nvPr/>
        </p:nvCxnSpPr>
        <p:spPr>
          <a:xfrm>
            <a:off x="2895125"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4677" name="Google Shape;4677;p301"/>
          <p:cNvSpPr txBox="1"/>
          <p:nvPr/>
        </p:nvSpPr>
        <p:spPr>
          <a:xfrm>
            <a:off x="4789725" y="1360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678" name="Google Shape;4678;p301"/>
          <p:cNvSpPr txBox="1"/>
          <p:nvPr/>
        </p:nvSpPr>
        <p:spPr>
          <a:xfrm>
            <a:off x="3152026" y="188125"/>
            <a:ext cx="5121000" cy="5646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Clr>
                <a:schemeClr val="dk1"/>
              </a:buClr>
              <a:buSzPts val="1100"/>
              <a:buFont typeface="Arial"/>
              <a:buNone/>
            </a:pPr>
            <a:r>
              <a:rPr lang="en" sz="1800"/>
              <a:t>mTOR inhibitor</a:t>
            </a:r>
            <a:endParaRPr sz="1800"/>
          </a:p>
          <a:p>
            <a:pPr indent="0" lvl="0" marL="0" rtl="0" algn="l">
              <a:lnSpc>
                <a:spcPct val="85000"/>
              </a:lnSpc>
              <a:spcBef>
                <a:spcPts val="0"/>
              </a:spcBef>
              <a:spcAft>
                <a:spcPts val="0"/>
              </a:spcAft>
              <a:buClr>
                <a:schemeClr val="dk1"/>
              </a:buClr>
              <a:buSzPts val="1100"/>
              <a:buFont typeface="Arial"/>
              <a:buNone/>
            </a:pPr>
            <a:r>
              <a:t/>
            </a:r>
            <a:endParaRPr sz="1800"/>
          </a:p>
          <a:p>
            <a:pPr indent="0" lvl="0" marL="0" rtl="0" algn="l">
              <a:lnSpc>
                <a:spcPct val="85000"/>
              </a:lnSpc>
              <a:spcBef>
                <a:spcPts val="0"/>
              </a:spcBef>
              <a:spcAft>
                <a:spcPts val="0"/>
              </a:spcAft>
              <a:buClr>
                <a:schemeClr val="dk1"/>
              </a:buClr>
              <a:buSzPts val="1100"/>
              <a:buFont typeface="Arial"/>
              <a:buNone/>
            </a:pPr>
            <a:r>
              <a:rPr lang="en" sz="1800">
                <a:solidFill>
                  <a:schemeClr val="dk1"/>
                </a:solidFill>
              </a:rPr>
              <a:t>However, in healthy elderly subjects side effects did not exceed placebo at 1 mg daily (Kraig et al, 2018).</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rPr lang="en" sz="1800">
                <a:solidFill>
                  <a:schemeClr val="dk1"/>
                </a:solidFill>
              </a:rPr>
              <a:t>However, in healthy elderly subjects side effects did not exceed placebo at 1 mg daily (Kraig et al, 2018).</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rPr lang="en" sz="1800">
                <a:solidFill>
                  <a:schemeClr val="dk1"/>
                </a:solidFill>
              </a:rPr>
              <a:t>In some studies, side effects were higher in the placebo group than in the rapamycin-treated group.</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rPr lang="en" sz="1800">
                <a:solidFill>
                  <a:schemeClr val="dk1"/>
                </a:solidFill>
              </a:rPr>
              <a:t>A failed suicide attempt (1 mg tabs #103) caused no effects except elevated blood lipids</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id="322" name="Google Shape;322;p41"/>
          <p:cNvPicPr preferRelativeResize="0"/>
          <p:nvPr/>
        </p:nvPicPr>
        <p:blipFill>
          <a:blip r:embed="rId3">
            <a:alphaModFix/>
          </a:blip>
          <a:stretch>
            <a:fillRect/>
          </a:stretch>
        </p:blipFill>
        <p:spPr>
          <a:xfrm>
            <a:off x="593500" y="313725"/>
            <a:ext cx="8148374" cy="2950400"/>
          </a:xfrm>
          <a:prstGeom prst="rect">
            <a:avLst/>
          </a:prstGeom>
          <a:noFill/>
          <a:ln>
            <a:noFill/>
          </a:ln>
        </p:spPr>
      </p:pic>
      <p:sp>
        <p:nvSpPr>
          <p:cNvPr id="323" name="Google Shape;323;p41"/>
          <p:cNvSpPr/>
          <p:nvPr/>
        </p:nvSpPr>
        <p:spPr>
          <a:xfrm flipH="1" rot="10800000">
            <a:off x="2478900" y="833600"/>
            <a:ext cx="863100" cy="3180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4" name="Google Shape;324;p41"/>
          <p:cNvSpPr/>
          <p:nvPr/>
        </p:nvSpPr>
        <p:spPr>
          <a:xfrm flipH="1" rot="10800000">
            <a:off x="2478900" y="2250675"/>
            <a:ext cx="813600" cy="3180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5" name="Google Shape;325;p41"/>
          <p:cNvSpPr txBox="1"/>
          <p:nvPr/>
        </p:nvSpPr>
        <p:spPr>
          <a:xfrm>
            <a:off x="655375" y="3264125"/>
            <a:ext cx="8232600" cy="19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9900FF"/>
                </a:solidFill>
              </a:rPr>
              <a:t>There are no objective </a:t>
            </a:r>
            <a:r>
              <a:rPr b="1" lang="en" sz="1500">
                <a:solidFill>
                  <a:srgbClr val="9900FF"/>
                </a:solidFill>
              </a:rPr>
              <a:t>biomedical </a:t>
            </a:r>
            <a:r>
              <a:rPr b="1" lang="en" sz="1500">
                <a:solidFill>
                  <a:srgbClr val="9900FF"/>
                </a:solidFill>
              </a:rPr>
              <a:t>tests to diagnose any mental illness. </a:t>
            </a:r>
            <a:endParaRPr b="1" sz="1500">
              <a:solidFill>
                <a:srgbClr val="9900FF"/>
              </a:solidFill>
            </a:endParaRPr>
          </a:p>
          <a:p>
            <a:pPr indent="0" lvl="0" marL="0" rtl="0" algn="l">
              <a:spcBef>
                <a:spcPts val="0"/>
              </a:spcBef>
              <a:spcAft>
                <a:spcPts val="0"/>
              </a:spcAft>
              <a:buNone/>
            </a:pPr>
            <a:r>
              <a:t/>
            </a:r>
            <a:endParaRPr b="1" sz="600">
              <a:solidFill>
                <a:srgbClr val="9900FF"/>
              </a:solidFill>
            </a:endParaRPr>
          </a:p>
          <a:p>
            <a:pPr indent="0" lvl="0" marL="0" rtl="0" algn="l">
              <a:spcBef>
                <a:spcPts val="0"/>
              </a:spcBef>
              <a:spcAft>
                <a:spcPts val="0"/>
              </a:spcAft>
              <a:buNone/>
            </a:pPr>
            <a:r>
              <a:rPr b="1" lang="en" sz="1500">
                <a:solidFill>
                  <a:srgbClr val="9900FF"/>
                </a:solidFill>
              </a:rPr>
              <a:t>DSM defines symptom clusters, not medical diagnoses. </a:t>
            </a:r>
            <a:endParaRPr b="1" sz="1500">
              <a:solidFill>
                <a:srgbClr val="9900FF"/>
              </a:solidFill>
            </a:endParaRPr>
          </a:p>
          <a:p>
            <a:pPr indent="0" lvl="0" marL="0" rtl="0" algn="l">
              <a:spcBef>
                <a:spcPts val="0"/>
              </a:spcBef>
              <a:spcAft>
                <a:spcPts val="0"/>
              </a:spcAft>
              <a:buNone/>
            </a:pPr>
            <a:r>
              <a:t/>
            </a:r>
            <a:endParaRPr b="1" sz="600">
              <a:solidFill>
                <a:srgbClr val="9900FF"/>
              </a:solidFill>
            </a:endParaRPr>
          </a:p>
          <a:p>
            <a:pPr indent="0" lvl="0" marL="0" rtl="0" algn="l">
              <a:spcBef>
                <a:spcPts val="0"/>
              </a:spcBef>
              <a:spcAft>
                <a:spcPts val="0"/>
              </a:spcAft>
              <a:buNone/>
            </a:pPr>
            <a:r>
              <a:rPr b="1" lang="en" sz="1500">
                <a:solidFill>
                  <a:srgbClr val="9900FF"/>
                </a:solidFill>
              </a:rPr>
              <a:t>Neurocognitive disorder is a symptom cluster.</a:t>
            </a:r>
            <a:endParaRPr b="1" sz="1500">
              <a:solidFill>
                <a:srgbClr val="9900FF"/>
              </a:solidFill>
            </a:endParaRPr>
          </a:p>
          <a:p>
            <a:pPr indent="0" lvl="0" marL="0" rtl="0" algn="l">
              <a:spcBef>
                <a:spcPts val="0"/>
              </a:spcBef>
              <a:spcAft>
                <a:spcPts val="0"/>
              </a:spcAft>
              <a:buNone/>
            </a:pPr>
            <a:r>
              <a:t/>
            </a:r>
            <a:endParaRPr b="1" sz="600">
              <a:solidFill>
                <a:srgbClr val="9900FF"/>
              </a:solidFill>
            </a:endParaRPr>
          </a:p>
          <a:p>
            <a:pPr indent="0" lvl="0" marL="0" rtl="0" algn="l">
              <a:spcBef>
                <a:spcPts val="0"/>
              </a:spcBef>
              <a:spcAft>
                <a:spcPts val="0"/>
              </a:spcAft>
              <a:buNone/>
            </a:pPr>
            <a:r>
              <a:rPr b="1" lang="en" sz="1500">
                <a:solidFill>
                  <a:srgbClr val="9900FF"/>
                </a:solidFill>
              </a:rPr>
              <a:t>Alzheimer’s disease is a medical diagnosis. </a:t>
            </a:r>
            <a:endParaRPr b="1" sz="1500">
              <a:solidFill>
                <a:srgbClr val="9900FF"/>
              </a:solidFill>
            </a:endParaRPr>
          </a:p>
          <a:p>
            <a:pPr indent="0" lvl="0" marL="0" rtl="0" algn="l">
              <a:spcBef>
                <a:spcPts val="0"/>
              </a:spcBef>
              <a:spcAft>
                <a:spcPts val="0"/>
              </a:spcAft>
              <a:buNone/>
            </a:pPr>
            <a:r>
              <a:t/>
            </a:r>
            <a:endParaRPr b="1" sz="600">
              <a:solidFill>
                <a:srgbClr val="9900FF"/>
              </a:solidFill>
            </a:endParaRPr>
          </a:p>
          <a:p>
            <a:pPr indent="0" lvl="0" marL="0" rtl="0" algn="l">
              <a:spcBef>
                <a:spcPts val="0"/>
              </a:spcBef>
              <a:spcAft>
                <a:spcPts val="0"/>
              </a:spcAft>
              <a:buNone/>
            </a:pPr>
            <a:r>
              <a:rPr b="1" lang="en" sz="1500">
                <a:solidFill>
                  <a:srgbClr val="9900FF"/>
                </a:solidFill>
              </a:rPr>
              <a:t>Medications are approved for   Alzheimer’s </a:t>
            </a:r>
            <a:r>
              <a:rPr b="1" lang="en" sz="1500" u="sng">
                <a:solidFill>
                  <a:srgbClr val="9900FF"/>
                </a:solidFill>
              </a:rPr>
              <a:t>dementia</a:t>
            </a:r>
            <a:r>
              <a:rPr b="1" lang="en" sz="1500">
                <a:solidFill>
                  <a:srgbClr val="9900FF"/>
                </a:solidFill>
              </a:rPr>
              <a:t>   not neurocognitive disorder. </a:t>
            </a:r>
            <a:endParaRPr b="1" sz="1500">
              <a:solidFill>
                <a:srgbClr val="9900FF"/>
              </a:solidFill>
            </a:endParaRPr>
          </a:p>
          <a:p>
            <a:pPr indent="0" lvl="0" marL="0" rtl="0" algn="l">
              <a:spcBef>
                <a:spcPts val="0"/>
              </a:spcBef>
              <a:spcAft>
                <a:spcPts val="0"/>
              </a:spcAft>
              <a:buNone/>
            </a:pPr>
            <a:r>
              <a:t/>
            </a:r>
            <a:endParaRPr b="1" sz="1500">
              <a:solidFill>
                <a:srgbClr val="9900FF"/>
              </a:solidFill>
            </a:endParaRPr>
          </a:p>
        </p:txBody>
      </p:sp>
      <p:cxnSp>
        <p:nvCxnSpPr>
          <p:cNvPr id="326" name="Google Shape;326;p41"/>
          <p:cNvCxnSpPr/>
          <p:nvPr/>
        </p:nvCxnSpPr>
        <p:spPr>
          <a:xfrm>
            <a:off x="4990055" y="735825"/>
            <a:ext cx="972900" cy="0"/>
          </a:xfrm>
          <a:prstGeom prst="straightConnector1">
            <a:avLst/>
          </a:prstGeom>
          <a:noFill/>
          <a:ln cap="flat" cmpd="sng" w="38100">
            <a:solidFill>
              <a:srgbClr val="9900FF"/>
            </a:solidFill>
            <a:prstDash val="solid"/>
            <a:round/>
            <a:headEnd len="med" w="med" type="none"/>
            <a:tailEnd len="med" w="med" type="none"/>
          </a:ln>
        </p:spPr>
      </p:cxnSp>
      <p:sp>
        <p:nvSpPr>
          <p:cNvPr id="327" name="Google Shape;327;p41"/>
          <p:cNvSpPr/>
          <p:nvPr/>
        </p:nvSpPr>
        <p:spPr>
          <a:xfrm flipH="1" rot="10800000">
            <a:off x="3490975" y="4593325"/>
            <a:ext cx="2133000" cy="3180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8" name="Google Shape;328;p41"/>
          <p:cNvSpPr/>
          <p:nvPr/>
        </p:nvSpPr>
        <p:spPr>
          <a:xfrm flipH="1" rot="10800000">
            <a:off x="5312025" y="2875300"/>
            <a:ext cx="688800" cy="3180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2" name="Shape 4682"/>
        <p:cNvGrpSpPr/>
        <p:nvPr/>
      </p:nvGrpSpPr>
      <p:grpSpPr>
        <a:xfrm>
          <a:off x="0" y="0"/>
          <a:ext cx="0" cy="0"/>
          <a:chOff x="0" y="0"/>
          <a:chExt cx="0" cy="0"/>
        </a:xfrm>
      </p:grpSpPr>
      <p:sp>
        <p:nvSpPr>
          <p:cNvPr id="4683" name="Google Shape;4683;p302"/>
          <p:cNvSpPr txBox="1"/>
          <p:nvPr/>
        </p:nvSpPr>
        <p:spPr>
          <a:xfrm>
            <a:off x="394375" y="3369550"/>
            <a:ext cx="4134000" cy="190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Font typeface="Arial"/>
              <a:buNone/>
            </a:pPr>
            <a:r>
              <a:rPr lang="en" sz="1200">
                <a:solidFill>
                  <a:schemeClr val="dk1"/>
                </a:solidFill>
              </a:rPr>
              <a:t>❖ immunosuppressant</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immunomodulator</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purported longevity </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promotor</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Main FDA-approved </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use is kidney transplant </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rejection prophylaxis</a:t>
            </a:r>
            <a:endParaRPr sz="1900">
              <a:solidFill>
                <a:schemeClr val="dk1"/>
              </a:solidFill>
            </a:endParaRPr>
          </a:p>
        </p:txBody>
      </p:sp>
      <p:sp>
        <p:nvSpPr>
          <p:cNvPr id="4684" name="Google Shape;4684;p302"/>
          <p:cNvSpPr txBox="1"/>
          <p:nvPr/>
        </p:nvSpPr>
        <p:spPr>
          <a:xfrm>
            <a:off x="394375" y="93936"/>
            <a:ext cx="36006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solidFill>
                  <a:schemeClr val="dk1"/>
                </a:solidFill>
              </a:rPr>
              <a:t>Sirolimus </a:t>
            </a:r>
            <a:endParaRPr b="1" sz="2000">
              <a:solidFill>
                <a:schemeClr val="dk1"/>
              </a:solidFill>
            </a:endParaRPr>
          </a:p>
          <a:p>
            <a:pPr indent="0" lvl="0" marL="0" rtl="0" algn="l">
              <a:spcBef>
                <a:spcPts val="0"/>
              </a:spcBef>
              <a:spcAft>
                <a:spcPts val="0"/>
              </a:spcAft>
              <a:buClr>
                <a:schemeClr val="dk1"/>
              </a:buClr>
              <a:buSzPts val="1100"/>
              <a:buFont typeface="Arial"/>
              <a:buNone/>
            </a:pPr>
            <a:r>
              <a:rPr b="1" lang="en" sz="2000">
                <a:solidFill>
                  <a:schemeClr val="dk1"/>
                </a:solidFill>
              </a:rPr>
              <a:t>(rapamycin, </a:t>
            </a:r>
            <a:endParaRPr b="1" sz="2000">
              <a:solidFill>
                <a:schemeClr val="dk1"/>
              </a:solidFill>
            </a:endParaRPr>
          </a:p>
          <a:p>
            <a:pPr indent="0" lvl="0" marL="0" rtl="0" algn="l">
              <a:spcBef>
                <a:spcPts val="0"/>
              </a:spcBef>
              <a:spcAft>
                <a:spcPts val="0"/>
              </a:spcAft>
              <a:buClr>
                <a:schemeClr val="dk1"/>
              </a:buClr>
              <a:buSzPts val="1100"/>
              <a:buFont typeface="Arial"/>
              <a:buNone/>
            </a:pPr>
            <a:r>
              <a:rPr b="1" lang="en" sz="2000">
                <a:solidFill>
                  <a:schemeClr val="dk1"/>
                </a:solidFill>
              </a:rPr>
              <a:t>RAPAMUNE)</a:t>
            </a:r>
            <a:endParaRPr b="1" sz="2000">
              <a:solidFill>
                <a:schemeClr val="dk1"/>
              </a:solidFill>
            </a:endParaRPr>
          </a:p>
          <a:p>
            <a:pPr indent="0" lvl="0" marL="0" rtl="0" algn="l">
              <a:spcBef>
                <a:spcPts val="0"/>
              </a:spcBef>
              <a:spcAft>
                <a:spcPts val="0"/>
              </a:spcAft>
              <a:buClr>
                <a:schemeClr val="dk1"/>
              </a:buClr>
              <a:buSzPts val="1100"/>
              <a:buFont typeface="Arial"/>
              <a:buNone/>
            </a:pPr>
            <a:r>
              <a:t/>
            </a:r>
            <a:endParaRPr b="1" sz="600">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“Wrap a mice in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Zero limas”</a:t>
            </a:r>
            <a:endParaRPr sz="1700"/>
          </a:p>
        </p:txBody>
      </p:sp>
      <p:pic>
        <p:nvPicPr>
          <p:cNvPr id="4685" name="Google Shape;4685;p302"/>
          <p:cNvPicPr preferRelativeResize="0"/>
          <p:nvPr/>
        </p:nvPicPr>
        <p:blipFill>
          <a:blip r:embed="rId3">
            <a:alphaModFix/>
          </a:blip>
          <a:stretch>
            <a:fillRect/>
          </a:stretch>
        </p:blipFill>
        <p:spPr>
          <a:xfrm>
            <a:off x="317725" y="1751975"/>
            <a:ext cx="2385055" cy="1442600"/>
          </a:xfrm>
          <a:prstGeom prst="rect">
            <a:avLst/>
          </a:prstGeom>
          <a:noFill/>
          <a:ln>
            <a:noFill/>
          </a:ln>
        </p:spPr>
      </p:pic>
      <p:cxnSp>
        <p:nvCxnSpPr>
          <p:cNvPr id="4686" name="Google Shape;4686;p302"/>
          <p:cNvCxnSpPr/>
          <p:nvPr/>
        </p:nvCxnSpPr>
        <p:spPr>
          <a:xfrm>
            <a:off x="2895125"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4687" name="Google Shape;4687;p302"/>
          <p:cNvSpPr txBox="1"/>
          <p:nvPr/>
        </p:nvSpPr>
        <p:spPr>
          <a:xfrm>
            <a:off x="4789725" y="1360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688" name="Google Shape;4688;p302"/>
          <p:cNvSpPr txBox="1"/>
          <p:nvPr/>
        </p:nvSpPr>
        <p:spPr>
          <a:xfrm>
            <a:off x="3152026" y="188125"/>
            <a:ext cx="5121000" cy="5646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Clr>
                <a:schemeClr val="dk1"/>
              </a:buClr>
              <a:buSzPts val="1100"/>
              <a:buFont typeface="Arial"/>
              <a:buNone/>
            </a:pPr>
            <a:r>
              <a:rPr lang="en" sz="1800"/>
              <a:t>mTOR inhibitor</a:t>
            </a:r>
            <a:endParaRPr sz="1800"/>
          </a:p>
          <a:p>
            <a:pPr indent="0" lvl="0" marL="0" rtl="0" algn="l">
              <a:lnSpc>
                <a:spcPct val="85000"/>
              </a:lnSpc>
              <a:spcBef>
                <a:spcPts val="0"/>
              </a:spcBef>
              <a:spcAft>
                <a:spcPts val="0"/>
              </a:spcAft>
              <a:buClr>
                <a:schemeClr val="dk1"/>
              </a:buClr>
              <a:buSzPts val="1100"/>
              <a:buFont typeface="Arial"/>
              <a:buNone/>
            </a:pPr>
            <a:r>
              <a:t/>
            </a:r>
            <a:endParaRPr sz="1800"/>
          </a:p>
          <a:p>
            <a:pPr indent="0" lvl="0" marL="0" rtl="0" algn="l">
              <a:lnSpc>
                <a:spcPct val="85000"/>
              </a:lnSpc>
              <a:spcBef>
                <a:spcPts val="0"/>
              </a:spcBef>
              <a:spcAft>
                <a:spcPts val="0"/>
              </a:spcAft>
              <a:buClr>
                <a:schemeClr val="dk1"/>
              </a:buClr>
              <a:buSzPts val="1100"/>
              <a:buFont typeface="Arial"/>
              <a:buNone/>
            </a:pPr>
            <a:r>
              <a:rPr lang="en" sz="1800">
                <a:solidFill>
                  <a:schemeClr val="dk1"/>
                </a:solidFill>
              </a:rPr>
              <a:t>Sirolimus has several </a:t>
            </a:r>
            <a:r>
              <a:rPr lang="en" sz="1800">
                <a:solidFill>
                  <a:schemeClr val="lt1"/>
                </a:solidFill>
                <a:highlight>
                  <a:schemeClr val="dk1"/>
                </a:highlight>
              </a:rPr>
              <a:t>boxed warnings</a:t>
            </a:r>
            <a:r>
              <a:rPr lang="en" sz="1800">
                <a:solidFill>
                  <a:schemeClr val="dk1"/>
                </a:solidFill>
              </a:rPr>
              <a:t> including “appropriate use” by physicians experienced in immunosuppressant management of renal (not liver or lung) transplant patients, risk of infection, and (theoretical) risk of malignancy.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rPr lang="en" sz="1800">
                <a:solidFill>
                  <a:schemeClr val="dk1"/>
                </a:solidFill>
              </a:rPr>
              <a:t>The FDA warning of cancer risk is applied to all drugs marketed as immunosuppressants and does not appear to apply to sirolimus, which is felt to prevent cancer by enhancing the aging immune system.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rPr lang="en" sz="1800">
                <a:solidFill>
                  <a:schemeClr val="dk1"/>
                </a:solidFill>
              </a:rPr>
              <a:t>In mice, rapamycin decreases progression of tobacco-induced lung cancer by 90% (Granville et al, 2007).</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rPr lang="en" sz="1800">
                <a:solidFill>
                  <a:schemeClr val="dk1"/>
                </a:solidFill>
              </a:rPr>
              <a:t>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p>
          <a:p>
            <a:pPr indent="0" lvl="0" marL="0" rtl="0" algn="l">
              <a:lnSpc>
                <a:spcPct val="85000"/>
              </a:lnSpc>
              <a:spcBef>
                <a:spcPts val="0"/>
              </a:spcBef>
              <a:spcAft>
                <a:spcPts val="0"/>
              </a:spcAft>
              <a:buClr>
                <a:schemeClr val="dk1"/>
              </a:buClr>
              <a:buSzPts val="1100"/>
              <a:buFont typeface="Arial"/>
              <a:buNone/>
            </a:pPr>
            <a:r>
              <a:t/>
            </a:r>
            <a:endParaRPr sz="1800"/>
          </a:p>
          <a:p>
            <a:pPr indent="0" lvl="0" marL="0" rtl="0" algn="l">
              <a:lnSpc>
                <a:spcPct val="85000"/>
              </a:lnSpc>
              <a:spcBef>
                <a:spcPts val="0"/>
              </a:spcBef>
              <a:spcAft>
                <a:spcPts val="0"/>
              </a:spcAft>
              <a:buClr>
                <a:schemeClr val="dk1"/>
              </a:buClr>
              <a:buSzPts val="1100"/>
              <a:buFont typeface="Arial"/>
              <a:buNone/>
            </a:pPr>
            <a:r>
              <a:t/>
            </a:r>
            <a:endParaRPr sz="1800"/>
          </a:p>
          <a:p>
            <a:pPr indent="0" lvl="0" marL="0" rtl="0" algn="l">
              <a:lnSpc>
                <a:spcPct val="85000"/>
              </a:lnSpc>
              <a:spcBef>
                <a:spcPts val="0"/>
              </a:spcBef>
              <a:spcAft>
                <a:spcPts val="0"/>
              </a:spcAft>
              <a:buClr>
                <a:schemeClr val="dk1"/>
              </a:buClr>
              <a:buSzPts val="1100"/>
              <a:buFont typeface="Arial"/>
              <a:buNone/>
            </a:pPr>
            <a:r>
              <a:t/>
            </a:r>
            <a:endParaRPr sz="1800"/>
          </a:p>
          <a:p>
            <a:pPr indent="0" lvl="0" marL="0" rtl="0" algn="l">
              <a:lnSpc>
                <a:spcPct val="85000"/>
              </a:lnSpc>
              <a:spcBef>
                <a:spcPts val="0"/>
              </a:spcBef>
              <a:spcAft>
                <a:spcPts val="0"/>
              </a:spcAft>
              <a:buClr>
                <a:schemeClr val="dk1"/>
              </a:buClr>
              <a:buSzPts val="1100"/>
              <a:buFont typeface="Arial"/>
              <a:buNone/>
            </a:pPr>
            <a:r>
              <a:t/>
            </a:r>
            <a:endParaRPr sz="1800"/>
          </a:p>
          <a:p>
            <a:pPr indent="0" lvl="0" marL="0" rtl="0" algn="l">
              <a:lnSpc>
                <a:spcPct val="85000"/>
              </a:lnSpc>
              <a:spcBef>
                <a:spcPts val="0"/>
              </a:spcBef>
              <a:spcAft>
                <a:spcPts val="0"/>
              </a:spcAft>
              <a:buClr>
                <a:schemeClr val="dk1"/>
              </a:buClr>
              <a:buSzPts val="1100"/>
              <a:buFont typeface="Arial"/>
              <a:buNone/>
            </a:pPr>
            <a:r>
              <a:t/>
            </a:r>
            <a:endParaRPr sz="1800"/>
          </a:p>
        </p:txBody>
      </p:sp>
    </p:spTree>
  </p:cSld>
  <p:clrMapOvr>
    <a:masterClrMapping/>
  </p:clrMapOvr>
</p:sld>
</file>

<file path=ppt/slides/slide2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2" name="Shape 4692"/>
        <p:cNvGrpSpPr/>
        <p:nvPr/>
      </p:nvGrpSpPr>
      <p:grpSpPr>
        <a:xfrm>
          <a:off x="0" y="0"/>
          <a:ext cx="0" cy="0"/>
          <a:chOff x="0" y="0"/>
          <a:chExt cx="0" cy="0"/>
        </a:xfrm>
      </p:grpSpPr>
      <p:sp>
        <p:nvSpPr>
          <p:cNvPr id="4693" name="Google Shape;4693;p303"/>
          <p:cNvSpPr txBox="1"/>
          <p:nvPr/>
        </p:nvSpPr>
        <p:spPr>
          <a:xfrm>
            <a:off x="394375" y="3369550"/>
            <a:ext cx="4134000" cy="190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Font typeface="Arial"/>
              <a:buNone/>
            </a:pPr>
            <a:r>
              <a:rPr lang="en" sz="1200">
                <a:solidFill>
                  <a:schemeClr val="dk1"/>
                </a:solidFill>
              </a:rPr>
              <a:t>❖ immunosuppressant</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immunomodulator</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purported longevity </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promotor</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Main FDA-approved </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use is kidney transplant </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rejection prophylaxis</a:t>
            </a:r>
            <a:endParaRPr sz="1900">
              <a:solidFill>
                <a:schemeClr val="dk1"/>
              </a:solidFill>
            </a:endParaRPr>
          </a:p>
        </p:txBody>
      </p:sp>
      <p:sp>
        <p:nvSpPr>
          <p:cNvPr id="4694" name="Google Shape;4694;p303"/>
          <p:cNvSpPr txBox="1"/>
          <p:nvPr/>
        </p:nvSpPr>
        <p:spPr>
          <a:xfrm>
            <a:off x="394375" y="93936"/>
            <a:ext cx="36006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solidFill>
                  <a:schemeClr val="dk1"/>
                </a:solidFill>
              </a:rPr>
              <a:t>Sirolimus </a:t>
            </a:r>
            <a:endParaRPr b="1" sz="2000">
              <a:solidFill>
                <a:schemeClr val="dk1"/>
              </a:solidFill>
            </a:endParaRPr>
          </a:p>
          <a:p>
            <a:pPr indent="0" lvl="0" marL="0" rtl="0" algn="l">
              <a:spcBef>
                <a:spcPts val="0"/>
              </a:spcBef>
              <a:spcAft>
                <a:spcPts val="0"/>
              </a:spcAft>
              <a:buClr>
                <a:schemeClr val="dk1"/>
              </a:buClr>
              <a:buSzPts val="1100"/>
              <a:buFont typeface="Arial"/>
              <a:buNone/>
            </a:pPr>
            <a:r>
              <a:rPr b="1" lang="en" sz="2000">
                <a:solidFill>
                  <a:schemeClr val="dk1"/>
                </a:solidFill>
              </a:rPr>
              <a:t>(rapamycin, </a:t>
            </a:r>
            <a:endParaRPr b="1" sz="2000">
              <a:solidFill>
                <a:schemeClr val="dk1"/>
              </a:solidFill>
            </a:endParaRPr>
          </a:p>
          <a:p>
            <a:pPr indent="0" lvl="0" marL="0" rtl="0" algn="l">
              <a:spcBef>
                <a:spcPts val="0"/>
              </a:spcBef>
              <a:spcAft>
                <a:spcPts val="0"/>
              </a:spcAft>
              <a:buClr>
                <a:schemeClr val="dk1"/>
              </a:buClr>
              <a:buSzPts val="1100"/>
              <a:buFont typeface="Arial"/>
              <a:buNone/>
            </a:pPr>
            <a:r>
              <a:rPr b="1" lang="en" sz="2000">
                <a:solidFill>
                  <a:schemeClr val="dk1"/>
                </a:solidFill>
              </a:rPr>
              <a:t>RAPAMUNE)</a:t>
            </a:r>
            <a:endParaRPr b="1" sz="2000">
              <a:solidFill>
                <a:schemeClr val="dk1"/>
              </a:solidFill>
            </a:endParaRPr>
          </a:p>
          <a:p>
            <a:pPr indent="0" lvl="0" marL="0" rtl="0" algn="l">
              <a:spcBef>
                <a:spcPts val="0"/>
              </a:spcBef>
              <a:spcAft>
                <a:spcPts val="0"/>
              </a:spcAft>
              <a:buClr>
                <a:schemeClr val="dk1"/>
              </a:buClr>
              <a:buSzPts val="1100"/>
              <a:buFont typeface="Arial"/>
              <a:buNone/>
            </a:pPr>
            <a:r>
              <a:t/>
            </a:r>
            <a:endParaRPr b="1" sz="600">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“Wrap a mice in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Zero limas”</a:t>
            </a:r>
            <a:endParaRPr sz="1700"/>
          </a:p>
        </p:txBody>
      </p:sp>
      <p:pic>
        <p:nvPicPr>
          <p:cNvPr id="4695" name="Google Shape;4695;p303"/>
          <p:cNvPicPr preferRelativeResize="0"/>
          <p:nvPr/>
        </p:nvPicPr>
        <p:blipFill>
          <a:blip r:embed="rId3">
            <a:alphaModFix/>
          </a:blip>
          <a:stretch>
            <a:fillRect/>
          </a:stretch>
        </p:blipFill>
        <p:spPr>
          <a:xfrm>
            <a:off x="317725" y="1751975"/>
            <a:ext cx="2385055" cy="1442600"/>
          </a:xfrm>
          <a:prstGeom prst="rect">
            <a:avLst/>
          </a:prstGeom>
          <a:noFill/>
          <a:ln>
            <a:noFill/>
          </a:ln>
        </p:spPr>
      </p:pic>
      <p:cxnSp>
        <p:nvCxnSpPr>
          <p:cNvPr id="4696" name="Google Shape;4696;p303"/>
          <p:cNvCxnSpPr/>
          <p:nvPr/>
        </p:nvCxnSpPr>
        <p:spPr>
          <a:xfrm>
            <a:off x="2895125"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4697" name="Google Shape;4697;p303"/>
          <p:cNvSpPr txBox="1"/>
          <p:nvPr/>
        </p:nvSpPr>
        <p:spPr>
          <a:xfrm>
            <a:off x="4789725" y="1360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698" name="Google Shape;4698;p303"/>
          <p:cNvSpPr txBox="1"/>
          <p:nvPr/>
        </p:nvSpPr>
        <p:spPr>
          <a:xfrm>
            <a:off x="3152025" y="340525"/>
            <a:ext cx="5447700" cy="5646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Clr>
                <a:schemeClr val="dk1"/>
              </a:buClr>
              <a:buSzPts val="1100"/>
              <a:buFont typeface="Arial"/>
              <a:buNone/>
            </a:pPr>
            <a:r>
              <a:rPr lang="en" sz="1800">
                <a:solidFill>
                  <a:schemeClr val="dk1"/>
                </a:solidFill>
              </a:rPr>
              <a:t>Mikhail Blagosklonny MD, PhD, oncologist</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rPr lang="en" sz="1800">
                <a:solidFill>
                  <a:schemeClr val="dk1"/>
                </a:solidFill>
              </a:rPr>
              <a:t>2006 - The first to propose that rapamycin is a ready-to-use anti-aging drug and how to use it for longevity without additional trials</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rPr lang="en" sz="1800">
                <a:solidFill>
                  <a:schemeClr val="dk1"/>
                </a:solidFill>
              </a:rPr>
              <a:t>Aging is driven by hyperfunctional signal-transduction pathways including mTOR. Hyperfunctional cells drive age-related diseases.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rPr lang="en" sz="1800">
                <a:solidFill>
                  <a:schemeClr val="dk1"/>
                </a:solidFill>
              </a:rPr>
              <a:t>“It is more dangerous not to use anti-aging drugs than to use them” (Aging, 10/4/2019).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rPr lang="en" sz="1800">
                <a:solidFill>
                  <a:schemeClr val="dk1"/>
                </a:solidFill>
              </a:rPr>
              <a:t>“For healthy people, rapamycin may be safer than ice cream” (Twitter, 8/27/2020).</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rPr lang="en" sz="1800">
                <a:solidFill>
                  <a:schemeClr val="dk1"/>
                </a:solidFill>
              </a:rPr>
              <a:t>Ironically, his confidence in rapamycin may have result in his early demise related to ignoring what was thought to be a benign lung mass for 20 years.</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rPr lang="en" sz="1800">
                <a:solidFill>
                  <a:schemeClr val="dk1"/>
                </a:solidFill>
              </a:rPr>
              <a:t>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p>
          <a:p>
            <a:pPr indent="0" lvl="0" marL="0" rtl="0" algn="l">
              <a:lnSpc>
                <a:spcPct val="85000"/>
              </a:lnSpc>
              <a:spcBef>
                <a:spcPts val="0"/>
              </a:spcBef>
              <a:spcAft>
                <a:spcPts val="0"/>
              </a:spcAft>
              <a:buClr>
                <a:schemeClr val="dk1"/>
              </a:buClr>
              <a:buSzPts val="1100"/>
              <a:buFont typeface="Arial"/>
              <a:buNone/>
            </a:pPr>
            <a:r>
              <a:t/>
            </a:r>
            <a:endParaRPr sz="1800"/>
          </a:p>
          <a:p>
            <a:pPr indent="0" lvl="0" marL="0" rtl="0" algn="l">
              <a:lnSpc>
                <a:spcPct val="85000"/>
              </a:lnSpc>
              <a:spcBef>
                <a:spcPts val="0"/>
              </a:spcBef>
              <a:spcAft>
                <a:spcPts val="0"/>
              </a:spcAft>
              <a:buClr>
                <a:schemeClr val="dk1"/>
              </a:buClr>
              <a:buSzPts val="1100"/>
              <a:buFont typeface="Arial"/>
              <a:buNone/>
            </a:pPr>
            <a:r>
              <a:t/>
            </a:r>
            <a:endParaRPr sz="1800"/>
          </a:p>
          <a:p>
            <a:pPr indent="0" lvl="0" marL="0" rtl="0" algn="l">
              <a:lnSpc>
                <a:spcPct val="85000"/>
              </a:lnSpc>
              <a:spcBef>
                <a:spcPts val="0"/>
              </a:spcBef>
              <a:spcAft>
                <a:spcPts val="0"/>
              </a:spcAft>
              <a:buClr>
                <a:schemeClr val="dk1"/>
              </a:buClr>
              <a:buSzPts val="1100"/>
              <a:buFont typeface="Arial"/>
              <a:buNone/>
            </a:pPr>
            <a:r>
              <a:t/>
            </a:r>
            <a:endParaRPr sz="1800"/>
          </a:p>
          <a:p>
            <a:pPr indent="0" lvl="0" marL="0" rtl="0" algn="l">
              <a:lnSpc>
                <a:spcPct val="85000"/>
              </a:lnSpc>
              <a:spcBef>
                <a:spcPts val="0"/>
              </a:spcBef>
              <a:spcAft>
                <a:spcPts val="0"/>
              </a:spcAft>
              <a:buClr>
                <a:schemeClr val="dk1"/>
              </a:buClr>
              <a:buSzPts val="1100"/>
              <a:buFont typeface="Arial"/>
              <a:buNone/>
            </a:pPr>
            <a:r>
              <a:t/>
            </a:r>
            <a:endParaRPr sz="1800"/>
          </a:p>
          <a:p>
            <a:pPr indent="0" lvl="0" marL="0" rtl="0" algn="l">
              <a:lnSpc>
                <a:spcPct val="85000"/>
              </a:lnSpc>
              <a:spcBef>
                <a:spcPts val="0"/>
              </a:spcBef>
              <a:spcAft>
                <a:spcPts val="0"/>
              </a:spcAft>
              <a:buClr>
                <a:schemeClr val="dk1"/>
              </a:buClr>
              <a:buSzPts val="1100"/>
              <a:buFont typeface="Arial"/>
              <a:buNone/>
            </a:pPr>
            <a:r>
              <a:t/>
            </a:r>
            <a:endParaRPr sz="1800"/>
          </a:p>
        </p:txBody>
      </p:sp>
    </p:spTree>
  </p:cSld>
  <p:clrMapOvr>
    <a:masterClrMapping/>
  </p:clrMapOvr>
</p:sld>
</file>

<file path=ppt/slides/slide2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2" name="Shape 4702"/>
        <p:cNvGrpSpPr/>
        <p:nvPr/>
      </p:nvGrpSpPr>
      <p:grpSpPr>
        <a:xfrm>
          <a:off x="0" y="0"/>
          <a:ext cx="0" cy="0"/>
          <a:chOff x="0" y="0"/>
          <a:chExt cx="0" cy="0"/>
        </a:xfrm>
      </p:grpSpPr>
      <p:sp>
        <p:nvSpPr>
          <p:cNvPr id="4703" name="Google Shape;4703;p304"/>
          <p:cNvSpPr txBox="1"/>
          <p:nvPr/>
        </p:nvSpPr>
        <p:spPr>
          <a:xfrm>
            <a:off x="394375" y="3369550"/>
            <a:ext cx="4134000" cy="190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Font typeface="Arial"/>
              <a:buNone/>
            </a:pPr>
            <a:r>
              <a:rPr lang="en" sz="1200">
                <a:solidFill>
                  <a:schemeClr val="dk1"/>
                </a:solidFill>
              </a:rPr>
              <a:t>❖ immunosuppressant</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immunomodulator</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purported longevity </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promotor</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Main FDA-approved </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use is kidney transplant </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rejection prophylaxis</a:t>
            </a:r>
            <a:endParaRPr sz="1900">
              <a:solidFill>
                <a:schemeClr val="dk1"/>
              </a:solidFill>
            </a:endParaRPr>
          </a:p>
        </p:txBody>
      </p:sp>
      <p:sp>
        <p:nvSpPr>
          <p:cNvPr id="4704" name="Google Shape;4704;p304"/>
          <p:cNvSpPr txBox="1"/>
          <p:nvPr/>
        </p:nvSpPr>
        <p:spPr>
          <a:xfrm>
            <a:off x="394375" y="93936"/>
            <a:ext cx="36006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solidFill>
                  <a:schemeClr val="dk1"/>
                </a:solidFill>
              </a:rPr>
              <a:t>Sirolimus </a:t>
            </a:r>
            <a:endParaRPr b="1" sz="2000">
              <a:solidFill>
                <a:schemeClr val="dk1"/>
              </a:solidFill>
            </a:endParaRPr>
          </a:p>
          <a:p>
            <a:pPr indent="0" lvl="0" marL="0" rtl="0" algn="l">
              <a:spcBef>
                <a:spcPts val="0"/>
              </a:spcBef>
              <a:spcAft>
                <a:spcPts val="0"/>
              </a:spcAft>
              <a:buClr>
                <a:schemeClr val="dk1"/>
              </a:buClr>
              <a:buSzPts val="1100"/>
              <a:buFont typeface="Arial"/>
              <a:buNone/>
            </a:pPr>
            <a:r>
              <a:rPr b="1" lang="en" sz="2000">
                <a:solidFill>
                  <a:schemeClr val="dk1"/>
                </a:solidFill>
              </a:rPr>
              <a:t>(rapamycin, </a:t>
            </a:r>
            <a:endParaRPr b="1" sz="2000">
              <a:solidFill>
                <a:schemeClr val="dk1"/>
              </a:solidFill>
            </a:endParaRPr>
          </a:p>
          <a:p>
            <a:pPr indent="0" lvl="0" marL="0" rtl="0" algn="l">
              <a:spcBef>
                <a:spcPts val="0"/>
              </a:spcBef>
              <a:spcAft>
                <a:spcPts val="0"/>
              </a:spcAft>
              <a:buClr>
                <a:schemeClr val="dk1"/>
              </a:buClr>
              <a:buSzPts val="1100"/>
              <a:buFont typeface="Arial"/>
              <a:buNone/>
            </a:pPr>
            <a:r>
              <a:rPr b="1" lang="en" sz="2000">
                <a:solidFill>
                  <a:schemeClr val="dk1"/>
                </a:solidFill>
              </a:rPr>
              <a:t>RAPAMUNE)</a:t>
            </a:r>
            <a:endParaRPr b="1" sz="2000">
              <a:solidFill>
                <a:schemeClr val="dk1"/>
              </a:solidFill>
            </a:endParaRPr>
          </a:p>
          <a:p>
            <a:pPr indent="0" lvl="0" marL="0" rtl="0" algn="l">
              <a:spcBef>
                <a:spcPts val="0"/>
              </a:spcBef>
              <a:spcAft>
                <a:spcPts val="0"/>
              </a:spcAft>
              <a:buClr>
                <a:schemeClr val="dk1"/>
              </a:buClr>
              <a:buSzPts val="1100"/>
              <a:buFont typeface="Arial"/>
              <a:buNone/>
            </a:pPr>
            <a:r>
              <a:t/>
            </a:r>
            <a:endParaRPr b="1" sz="600">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“Wrap a mice in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Zero limas”</a:t>
            </a:r>
            <a:endParaRPr sz="1700"/>
          </a:p>
        </p:txBody>
      </p:sp>
      <p:pic>
        <p:nvPicPr>
          <p:cNvPr id="4705" name="Google Shape;4705;p304"/>
          <p:cNvPicPr preferRelativeResize="0"/>
          <p:nvPr/>
        </p:nvPicPr>
        <p:blipFill>
          <a:blip r:embed="rId3">
            <a:alphaModFix/>
          </a:blip>
          <a:stretch>
            <a:fillRect/>
          </a:stretch>
        </p:blipFill>
        <p:spPr>
          <a:xfrm>
            <a:off x="317725" y="1751975"/>
            <a:ext cx="2385055" cy="1442600"/>
          </a:xfrm>
          <a:prstGeom prst="rect">
            <a:avLst/>
          </a:prstGeom>
          <a:noFill/>
          <a:ln>
            <a:noFill/>
          </a:ln>
        </p:spPr>
      </p:pic>
      <p:cxnSp>
        <p:nvCxnSpPr>
          <p:cNvPr id="4706" name="Google Shape;4706;p304"/>
          <p:cNvCxnSpPr/>
          <p:nvPr/>
        </p:nvCxnSpPr>
        <p:spPr>
          <a:xfrm>
            <a:off x="2895125"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4707" name="Google Shape;4707;p304"/>
          <p:cNvSpPr txBox="1"/>
          <p:nvPr/>
        </p:nvSpPr>
        <p:spPr>
          <a:xfrm>
            <a:off x="4789725" y="1360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708" name="Google Shape;4708;p304"/>
          <p:cNvSpPr txBox="1"/>
          <p:nvPr/>
        </p:nvSpPr>
        <p:spPr>
          <a:xfrm>
            <a:off x="3158413" y="264150"/>
            <a:ext cx="4670100" cy="5646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Clr>
                <a:schemeClr val="dk1"/>
              </a:buClr>
              <a:buSzPts val="1100"/>
              <a:buFont typeface="Arial"/>
              <a:buNone/>
            </a:pPr>
            <a:r>
              <a:rPr b="1" lang="en" sz="1800"/>
              <a:t>Rapamycin dosing</a:t>
            </a:r>
            <a:endParaRPr b="1" sz="1800"/>
          </a:p>
          <a:p>
            <a:pPr indent="0" lvl="0" marL="0" rtl="0" algn="l">
              <a:lnSpc>
                <a:spcPct val="85000"/>
              </a:lnSpc>
              <a:spcBef>
                <a:spcPts val="0"/>
              </a:spcBef>
              <a:spcAft>
                <a:spcPts val="0"/>
              </a:spcAft>
              <a:buClr>
                <a:schemeClr val="dk1"/>
              </a:buClr>
              <a:buSzPts val="1100"/>
              <a:buFont typeface="Arial"/>
              <a:buNone/>
            </a:pPr>
            <a:r>
              <a:t/>
            </a:r>
            <a:endParaRPr sz="1800"/>
          </a:p>
          <a:p>
            <a:pPr indent="0" lvl="0" marL="0" rtl="0" algn="l">
              <a:lnSpc>
                <a:spcPct val="85000"/>
              </a:lnSpc>
              <a:spcBef>
                <a:spcPts val="0"/>
              </a:spcBef>
              <a:spcAft>
                <a:spcPts val="0"/>
              </a:spcAft>
              <a:buClr>
                <a:schemeClr val="dk1"/>
              </a:buClr>
              <a:buSzPts val="1100"/>
              <a:buFont typeface="Arial"/>
              <a:buNone/>
            </a:pPr>
            <a:r>
              <a:rPr lang="en" sz="1800">
                <a:solidFill>
                  <a:schemeClr val="dk1"/>
                </a:solidFill>
              </a:rPr>
              <a:t>The dose for kidney transplant rejection prophylaxis is 1–6 mg daily with a max of 40 mg/day.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rPr lang="en" sz="1800">
                <a:solidFill>
                  <a:schemeClr val="dk1"/>
                </a:solidFill>
              </a:rPr>
              <a:t>Use of rapamycin for longevity is experimental.</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rPr lang="en" sz="1800">
                <a:solidFill>
                  <a:schemeClr val="dk1"/>
                </a:solidFill>
              </a:rPr>
              <a:t>In rodents, the magnitude of life extension by rapamycin depends on peak blood level, so the optimal anti-aging dose may be a personalized maximum that does not cause side effects.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None/>
            </a:pPr>
            <a:r>
              <a:rPr lang="en" sz="1800">
                <a:solidFill>
                  <a:schemeClr val="dk1"/>
                </a:solidFill>
              </a:rPr>
              <a:t>The four dosing arms of the  PEARL study:</a:t>
            </a:r>
            <a:endParaRPr sz="1800">
              <a:solidFill>
                <a:schemeClr val="dk1"/>
              </a:solidFill>
            </a:endParaRPr>
          </a:p>
          <a:p>
            <a:pPr indent="-342900" lvl="0" marL="457200" rtl="0" algn="l">
              <a:lnSpc>
                <a:spcPct val="85000"/>
              </a:lnSpc>
              <a:spcBef>
                <a:spcPts val="0"/>
              </a:spcBef>
              <a:spcAft>
                <a:spcPts val="0"/>
              </a:spcAft>
              <a:buClr>
                <a:schemeClr val="dk1"/>
              </a:buClr>
              <a:buSzPts val="1800"/>
              <a:buChar char="●"/>
            </a:pPr>
            <a:r>
              <a:rPr lang="en" sz="1800">
                <a:solidFill>
                  <a:schemeClr val="dk1"/>
                </a:solidFill>
              </a:rPr>
              <a:t>2.5 mg 3x/week</a:t>
            </a:r>
            <a:endParaRPr sz="1800">
              <a:solidFill>
                <a:schemeClr val="dk1"/>
              </a:solidFill>
            </a:endParaRPr>
          </a:p>
          <a:p>
            <a:pPr indent="-342900" lvl="0" marL="457200" rtl="0" algn="l">
              <a:lnSpc>
                <a:spcPct val="85000"/>
              </a:lnSpc>
              <a:spcBef>
                <a:spcPts val="0"/>
              </a:spcBef>
              <a:spcAft>
                <a:spcPts val="0"/>
              </a:spcAft>
              <a:buClr>
                <a:schemeClr val="dk1"/>
              </a:buClr>
              <a:buSzPts val="1800"/>
              <a:buChar char="●"/>
            </a:pPr>
            <a:r>
              <a:rPr lang="en" sz="1800">
                <a:solidFill>
                  <a:schemeClr val="dk1"/>
                </a:solidFill>
              </a:rPr>
              <a:t>5 mg weekly</a:t>
            </a:r>
            <a:endParaRPr sz="1800">
              <a:solidFill>
                <a:schemeClr val="dk1"/>
              </a:solidFill>
            </a:endParaRPr>
          </a:p>
          <a:p>
            <a:pPr indent="-342900" lvl="0" marL="457200" rtl="0" algn="l">
              <a:lnSpc>
                <a:spcPct val="85000"/>
              </a:lnSpc>
              <a:spcBef>
                <a:spcPts val="0"/>
              </a:spcBef>
              <a:spcAft>
                <a:spcPts val="0"/>
              </a:spcAft>
              <a:buClr>
                <a:schemeClr val="dk1"/>
              </a:buClr>
              <a:buSzPts val="1800"/>
              <a:buChar char="●"/>
            </a:pPr>
            <a:r>
              <a:rPr lang="en" sz="1800">
                <a:solidFill>
                  <a:schemeClr val="dk1"/>
                </a:solidFill>
              </a:rPr>
              <a:t>5 mg 2x/week</a:t>
            </a:r>
            <a:endParaRPr sz="1800">
              <a:solidFill>
                <a:schemeClr val="dk1"/>
              </a:solidFill>
            </a:endParaRPr>
          </a:p>
          <a:p>
            <a:pPr indent="-342900" lvl="0" marL="457200" rtl="0" algn="l">
              <a:lnSpc>
                <a:spcPct val="85000"/>
              </a:lnSpc>
              <a:spcBef>
                <a:spcPts val="0"/>
              </a:spcBef>
              <a:spcAft>
                <a:spcPts val="0"/>
              </a:spcAft>
              <a:buClr>
                <a:schemeClr val="dk1"/>
              </a:buClr>
              <a:buSzPts val="1800"/>
              <a:buChar char="●"/>
            </a:pPr>
            <a:r>
              <a:rPr lang="en" sz="1800">
                <a:solidFill>
                  <a:schemeClr val="dk1"/>
                </a:solidFill>
              </a:rPr>
              <a:t>10 mg weekly</a:t>
            </a:r>
            <a:endParaRPr sz="1800"/>
          </a:p>
          <a:p>
            <a:pPr indent="0" lvl="0" marL="0" rtl="0" algn="l">
              <a:lnSpc>
                <a:spcPct val="85000"/>
              </a:lnSpc>
              <a:spcBef>
                <a:spcPts val="0"/>
              </a:spcBef>
              <a:spcAft>
                <a:spcPts val="0"/>
              </a:spcAft>
              <a:buClr>
                <a:schemeClr val="dk1"/>
              </a:buClr>
              <a:buSzPts val="1100"/>
              <a:buFont typeface="Arial"/>
              <a:buNone/>
            </a:pPr>
            <a:r>
              <a:t/>
            </a:r>
            <a:endParaRPr sz="1800"/>
          </a:p>
          <a:p>
            <a:pPr indent="0" lvl="0" marL="0" rtl="0" algn="l">
              <a:lnSpc>
                <a:spcPct val="85000"/>
              </a:lnSpc>
              <a:spcBef>
                <a:spcPts val="0"/>
              </a:spcBef>
              <a:spcAft>
                <a:spcPts val="0"/>
              </a:spcAft>
              <a:buClr>
                <a:schemeClr val="dk1"/>
              </a:buClr>
              <a:buSzPts val="1100"/>
              <a:buFont typeface="Arial"/>
              <a:buNone/>
            </a:pPr>
            <a:r>
              <a:t/>
            </a:r>
            <a:endParaRPr sz="1800"/>
          </a:p>
        </p:txBody>
      </p:sp>
      <p:sp>
        <p:nvSpPr>
          <p:cNvPr id="4709" name="Google Shape;4709;p304"/>
          <p:cNvSpPr txBox="1"/>
          <p:nvPr/>
        </p:nvSpPr>
        <p:spPr>
          <a:xfrm>
            <a:off x="8195003" y="1391925"/>
            <a:ext cx="642600" cy="477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2000"/>
              <a:t>0.5</a:t>
            </a:r>
            <a:endParaRPr sz="2000"/>
          </a:p>
          <a:p>
            <a:pPr indent="0" lvl="0" marL="0" marR="0" rtl="0" algn="l">
              <a:lnSpc>
                <a:spcPct val="100000"/>
              </a:lnSpc>
              <a:spcBef>
                <a:spcPts val="0"/>
              </a:spcBef>
              <a:spcAft>
                <a:spcPts val="0"/>
              </a:spcAft>
              <a:buNone/>
            </a:pPr>
            <a:r>
              <a:rPr lang="en" sz="2000"/>
              <a:t>1</a:t>
            </a:r>
            <a:endParaRPr sz="2000"/>
          </a:p>
          <a:p>
            <a:pPr indent="0" lvl="0" marL="0" marR="0" rtl="0" algn="l">
              <a:lnSpc>
                <a:spcPct val="100000"/>
              </a:lnSpc>
              <a:spcBef>
                <a:spcPts val="0"/>
              </a:spcBef>
              <a:spcAft>
                <a:spcPts val="0"/>
              </a:spcAft>
              <a:buNone/>
            </a:pPr>
            <a:r>
              <a:rPr lang="en" sz="2000" u="sng"/>
              <a:t>2 </a:t>
            </a:r>
            <a:r>
              <a:rPr lang="en" sz="1800"/>
              <a:t>mg</a:t>
            </a:r>
            <a:endParaRPr sz="1800"/>
          </a:p>
        </p:txBody>
      </p:sp>
      <p:pic>
        <p:nvPicPr>
          <p:cNvPr descr="clipped result image" id="4710" name="Google Shape;4710;p304"/>
          <p:cNvPicPr preferRelativeResize="0"/>
          <p:nvPr/>
        </p:nvPicPr>
        <p:blipFill>
          <a:blip r:embed="rId4">
            <a:alphaModFix/>
          </a:blip>
          <a:stretch>
            <a:fillRect/>
          </a:stretch>
        </p:blipFill>
        <p:spPr>
          <a:xfrm>
            <a:off x="8102465" y="417900"/>
            <a:ext cx="833775" cy="828554"/>
          </a:xfrm>
          <a:prstGeom prst="rect">
            <a:avLst/>
          </a:prstGeom>
          <a:noFill/>
          <a:ln>
            <a:noFill/>
          </a:ln>
          <a:effectLst>
            <a:outerShdw blurRad="14288" rotWithShape="0" algn="bl" dir="9780000" dist="9525">
              <a:srgbClr val="000000">
                <a:alpha val="50000"/>
              </a:srgbClr>
            </a:outerShdw>
          </a:effectLst>
        </p:spPr>
      </p:pic>
      <p:cxnSp>
        <p:nvCxnSpPr>
          <p:cNvPr id="4711" name="Google Shape;4711;p304"/>
          <p:cNvCxnSpPr/>
          <p:nvPr/>
        </p:nvCxnSpPr>
        <p:spPr>
          <a:xfrm>
            <a:off x="7946100" y="1200"/>
            <a:ext cx="0" cy="51411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2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5" name="Shape 4715"/>
        <p:cNvGrpSpPr/>
        <p:nvPr/>
      </p:nvGrpSpPr>
      <p:grpSpPr>
        <a:xfrm>
          <a:off x="0" y="0"/>
          <a:ext cx="0" cy="0"/>
          <a:chOff x="0" y="0"/>
          <a:chExt cx="0" cy="0"/>
        </a:xfrm>
      </p:grpSpPr>
      <p:sp>
        <p:nvSpPr>
          <p:cNvPr id="4716" name="Google Shape;4716;p305"/>
          <p:cNvSpPr txBox="1"/>
          <p:nvPr/>
        </p:nvSpPr>
        <p:spPr>
          <a:xfrm>
            <a:off x="394375" y="3369550"/>
            <a:ext cx="4134000" cy="190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Font typeface="Arial"/>
              <a:buNone/>
            </a:pPr>
            <a:r>
              <a:rPr lang="en" sz="1200">
                <a:solidFill>
                  <a:schemeClr val="dk1"/>
                </a:solidFill>
              </a:rPr>
              <a:t>❖ immunosuppressant</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immunomodulator</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purported longevity </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promotor</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Main FDA-approved </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use is kidney transplant </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rejection prophylaxis</a:t>
            </a:r>
            <a:endParaRPr sz="1900">
              <a:solidFill>
                <a:schemeClr val="dk1"/>
              </a:solidFill>
            </a:endParaRPr>
          </a:p>
        </p:txBody>
      </p:sp>
      <p:sp>
        <p:nvSpPr>
          <p:cNvPr id="4717" name="Google Shape;4717;p305"/>
          <p:cNvSpPr txBox="1"/>
          <p:nvPr/>
        </p:nvSpPr>
        <p:spPr>
          <a:xfrm>
            <a:off x="394375" y="93936"/>
            <a:ext cx="36006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solidFill>
                  <a:schemeClr val="dk1"/>
                </a:solidFill>
              </a:rPr>
              <a:t>Sirolimus </a:t>
            </a:r>
            <a:endParaRPr b="1" sz="2000">
              <a:solidFill>
                <a:schemeClr val="dk1"/>
              </a:solidFill>
            </a:endParaRPr>
          </a:p>
          <a:p>
            <a:pPr indent="0" lvl="0" marL="0" rtl="0" algn="l">
              <a:spcBef>
                <a:spcPts val="0"/>
              </a:spcBef>
              <a:spcAft>
                <a:spcPts val="0"/>
              </a:spcAft>
              <a:buClr>
                <a:schemeClr val="dk1"/>
              </a:buClr>
              <a:buSzPts val="1100"/>
              <a:buFont typeface="Arial"/>
              <a:buNone/>
            </a:pPr>
            <a:r>
              <a:rPr b="1" lang="en" sz="2000">
                <a:solidFill>
                  <a:schemeClr val="dk1"/>
                </a:solidFill>
              </a:rPr>
              <a:t>(rapamycin, </a:t>
            </a:r>
            <a:endParaRPr b="1" sz="2000">
              <a:solidFill>
                <a:schemeClr val="dk1"/>
              </a:solidFill>
            </a:endParaRPr>
          </a:p>
          <a:p>
            <a:pPr indent="0" lvl="0" marL="0" rtl="0" algn="l">
              <a:spcBef>
                <a:spcPts val="0"/>
              </a:spcBef>
              <a:spcAft>
                <a:spcPts val="0"/>
              </a:spcAft>
              <a:buClr>
                <a:schemeClr val="dk1"/>
              </a:buClr>
              <a:buSzPts val="1100"/>
              <a:buFont typeface="Arial"/>
              <a:buNone/>
            </a:pPr>
            <a:r>
              <a:rPr b="1" lang="en" sz="2000">
                <a:solidFill>
                  <a:schemeClr val="dk1"/>
                </a:solidFill>
              </a:rPr>
              <a:t>RAPAMUNE)</a:t>
            </a:r>
            <a:endParaRPr b="1" sz="2000">
              <a:solidFill>
                <a:schemeClr val="dk1"/>
              </a:solidFill>
            </a:endParaRPr>
          </a:p>
          <a:p>
            <a:pPr indent="0" lvl="0" marL="0" rtl="0" algn="l">
              <a:spcBef>
                <a:spcPts val="0"/>
              </a:spcBef>
              <a:spcAft>
                <a:spcPts val="0"/>
              </a:spcAft>
              <a:buClr>
                <a:schemeClr val="dk1"/>
              </a:buClr>
              <a:buSzPts val="1100"/>
              <a:buFont typeface="Arial"/>
              <a:buNone/>
            </a:pPr>
            <a:r>
              <a:t/>
            </a:r>
            <a:endParaRPr b="1" sz="600">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“Wrap a mice in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Zero limas”</a:t>
            </a:r>
            <a:endParaRPr sz="1700"/>
          </a:p>
        </p:txBody>
      </p:sp>
      <p:pic>
        <p:nvPicPr>
          <p:cNvPr id="4718" name="Google Shape;4718;p305"/>
          <p:cNvPicPr preferRelativeResize="0"/>
          <p:nvPr/>
        </p:nvPicPr>
        <p:blipFill>
          <a:blip r:embed="rId3">
            <a:alphaModFix/>
          </a:blip>
          <a:stretch>
            <a:fillRect/>
          </a:stretch>
        </p:blipFill>
        <p:spPr>
          <a:xfrm>
            <a:off x="317725" y="1751975"/>
            <a:ext cx="2385055" cy="1442600"/>
          </a:xfrm>
          <a:prstGeom prst="rect">
            <a:avLst/>
          </a:prstGeom>
          <a:noFill/>
          <a:ln>
            <a:noFill/>
          </a:ln>
        </p:spPr>
      </p:pic>
      <p:cxnSp>
        <p:nvCxnSpPr>
          <p:cNvPr id="4719" name="Google Shape;4719;p305"/>
          <p:cNvCxnSpPr/>
          <p:nvPr/>
        </p:nvCxnSpPr>
        <p:spPr>
          <a:xfrm>
            <a:off x="2895125"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4720" name="Google Shape;4720;p305"/>
          <p:cNvSpPr txBox="1"/>
          <p:nvPr/>
        </p:nvSpPr>
        <p:spPr>
          <a:xfrm>
            <a:off x="4789725" y="1360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721" name="Google Shape;4721;p305"/>
          <p:cNvSpPr txBox="1"/>
          <p:nvPr/>
        </p:nvSpPr>
        <p:spPr>
          <a:xfrm>
            <a:off x="3152026" y="188125"/>
            <a:ext cx="5121000" cy="5646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Clr>
                <a:schemeClr val="dk1"/>
              </a:buClr>
              <a:buSzPts val="1100"/>
              <a:buFont typeface="Arial"/>
              <a:buNone/>
            </a:pPr>
            <a:r>
              <a:t/>
            </a:r>
            <a:endParaRPr sz="1800"/>
          </a:p>
          <a:p>
            <a:pPr indent="0" lvl="0" marL="0" rtl="0" algn="l">
              <a:lnSpc>
                <a:spcPct val="85000"/>
              </a:lnSpc>
              <a:spcBef>
                <a:spcPts val="0"/>
              </a:spcBef>
              <a:spcAft>
                <a:spcPts val="0"/>
              </a:spcAft>
              <a:buClr>
                <a:schemeClr val="dk1"/>
              </a:buClr>
              <a:buSzPts val="1100"/>
              <a:buFont typeface="Arial"/>
              <a:buNone/>
            </a:pPr>
            <a:r>
              <a:t/>
            </a:r>
            <a:endParaRPr sz="1800"/>
          </a:p>
          <a:p>
            <a:pPr indent="0" lvl="0" marL="0" rtl="0" algn="l">
              <a:lnSpc>
                <a:spcPct val="85000"/>
              </a:lnSpc>
              <a:spcBef>
                <a:spcPts val="0"/>
              </a:spcBef>
              <a:spcAft>
                <a:spcPts val="0"/>
              </a:spcAft>
              <a:buClr>
                <a:schemeClr val="dk1"/>
              </a:buClr>
              <a:buSzPts val="1100"/>
              <a:buFont typeface="Arial"/>
              <a:buNone/>
            </a:pPr>
            <a:r>
              <a:rPr lang="en" sz="1800">
                <a:solidFill>
                  <a:schemeClr val="dk1"/>
                </a:solidFill>
              </a:rPr>
              <a:t>Peter Attia, MD: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rPr lang="en" sz="1800">
                <a:solidFill>
                  <a:schemeClr val="dk1"/>
                </a:solidFill>
              </a:rPr>
              <a:t>2–6 mg every 5–7 days for 8-week cycles separated by 5 weeks without the medication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p:txBody>
      </p:sp>
      <p:sp>
        <p:nvSpPr>
          <p:cNvPr id="4722" name="Google Shape;4722;p305"/>
          <p:cNvSpPr txBox="1"/>
          <p:nvPr/>
        </p:nvSpPr>
        <p:spPr>
          <a:xfrm>
            <a:off x="3158413" y="264150"/>
            <a:ext cx="4670100" cy="5646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Clr>
                <a:schemeClr val="dk1"/>
              </a:buClr>
              <a:buSzPts val="1100"/>
              <a:buFont typeface="Arial"/>
              <a:buNone/>
            </a:pPr>
            <a:r>
              <a:rPr b="1" lang="en" sz="1800"/>
              <a:t>Rapamycin dosing</a:t>
            </a:r>
            <a:endParaRPr sz="1800"/>
          </a:p>
        </p:txBody>
      </p:sp>
    </p:spTree>
  </p:cSld>
  <p:clrMapOvr>
    <a:masterClrMapping/>
  </p:clrMapOvr>
</p:sld>
</file>

<file path=ppt/slides/slide2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6" name="Shape 4726"/>
        <p:cNvGrpSpPr/>
        <p:nvPr/>
      </p:nvGrpSpPr>
      <p:grpSpPr>
        <a:xfrm>
          <a:off x="0" y="0"/>
          <a:ext cx="0" cy="0"/>
          <a:chOff x="0" y="0"/>
          <a:chExt cx="0" cy="0"/>
        </a:xfrm>
      </p:grpSpPr>
      <p:sp>
        <p:nvSpPr>
          <p:cNvPr id="4727" name="Google Shape;4727;p306"/>
          <p:cNvSpPr txBox="1"/>
          <p:nvPr/>
        </p:nvSpPr>
        <p:spPr>
          <a:xfrm>
            <a:off x="394375" y="3369550"/>
            <a:ext cx="4134000" cy="190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Font typeface="Arial"/>
              <a:buNone/>
            </a:pPr>
            <a:r>
              <a:rPr lang="en" sz="1200">
                <a:solidFill>
                  <a:schemeClr val="dk1"/>
                </a:solidFill>
              </a:rPr>
              <a:t>❖ immunosuppressant</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immunomodulator</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purported longevity </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promotor</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Main FDA-approved </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use is kidney transplant </a:t>
            </a:r>
            <a:endParaRPr sz="1200">
              <a:solidFill>
                <a:schemeClr val="dk1"/>
              </a:solidFill>
            </a:endParaRPr>
          </a:p>
          <a:p>
            <a:pPr indent="0" lvl="0" marL="0" rtl="0" algn="l">
              <a:lnSpc>
                <a:spcPct val="115000"/>
              </a:lnSpc>
              <a:spcBef>
                <a:spcPts val="0"/>
              </a:spcBef>
              <a:spcAft>
                <a:spcPts val="0"/>
              </a:spcAft>
              <a:buClr>
                <a:schemeClr val="dk1"/>
              </a:buClr>
              <a:buFont typeface="Arial"/>
              <a:buNone/>
            </a:pPr>
            <a:r>
              <a:rPr lang="en" sz="1200">
                <a:solidFill>
                  <a:schemeClr val="dk1"/>
                </a:solidFill>
              </a:rPr>
              <a:t>    rejection prophylaxis</a:t>
            </a:r>
            <a:endParaRPr sz="1900">
              <a:solidFill>
                <a:schemeClr val="dk1"/>
              </a:solidFill>
            </a:endParaRPr>
          </a:p>
        </p:txBody>
      </p:sp>
      <p:sp>
        <p:nvSpPr>
          <p:cNvPr id="4728" name="Google Shape;4728;p306"/>
          <p:cNvSpPr txBox="1"/>
          <p:nvPr/>
        </p:nvSpPr>
        <p:spPr>
          <a:xfrm>
            <a:off x="394375" y="93936"/>
            <a:ext cx="36006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solidFill>
                  <a:schemeClr val="dk1"/>
                </a:solidFill>
              </a:rPr>
              <a:t>Sirolimus </a:t>
            </a:r>
            <a:endParaRPr b="1" sz="2000">
              <a:solidFill>
                <a:schemeClr val="dk1"/>
              </a:solidFill>
            </a:endParaRPr>
          </a:p>
          <a:p>
            <a:pPr indent="0" lvl="0" marL="0" rtl="0" algn="l">
              <a:spcBef>
                <a:spcPts val="0"/>
              </a:spcBef>
              <a:spcAft>
                <a:spcPts val="0"/>
              </a:spcAft>
              <a:buClr>
                <a:schemeClr val="dk1"/>
              </a:buClr>
              <a:buSzPts val="1100"/>
              <a:buFont typeface="Arial"/>
              <a:buNone/>
            </a:pPr>
            <a:r>
              <a:rPr b="1" lang="en" sz="2000">
                <a:solidFill>
                  <a:schemeClr val="dk1"/>
                </a:solidFill>
              </a:rPr>
              <a:t>(rapamycin, </a:t>
            </a:r>
            <a:endParaRPr b="1" sz="2000">
              <a:solidFill>
                <a:schemeClr val="dk1"/>
              </a:solidFill>
            </a:endParaRPr>
          </a:p>
          <a:p>
            <a:pPr indent="0" lvl="0" marL="0" rtl="0" algn="l">
              <a:spcBef>
                <a:spcPts val="0"/>
              </a:spcBef>
              <a:spcAft>
                <a:spcPts val="0"/>
              </a:spcAft>
              <a:buClr>
                <a:schemeClr val="dk1"/>
              </a:buClr>
              <a:buSzPts val="1100"/>
              <a:buFont typeface="Arial"/>
              <a:buNone/>
            </a:pPr>
            <a:r>
              <a:rPr b="1" lang="en" sz="2000">
                <a:solidFill>
                  <a:schemeClr val="dk1"/>
                </a:solidFill>
              </a:rPr>
              <a:t>RAPAMUNE)</a:t>
            </a:r>
            <a:endParaRPr b="1" sz="2000">
              <a:solidFill>
                <a:schemeClr val="dk1"/>
              </a:solidFill>
            </a:endParaRPr>
          </a:p>
          <a:p>
            <a:pPr indent="0" lvl="0" marL="0" rtl="0" algn="l">
              <a:spcBef>
                <a:spcPts val="0"/>
              </a:spcBef>
              <a:spcAft>
                <a:spcPts val="0"/>
              </a:spcAft>
              <a:buClr>
                <a:schemeClr val="dk1"/>
              </a:buClr>
              <a:buSzPts val="1100"/>
              <a:buFont typeface="Arial"/>
              <a:buNone/>
            </a:pPr>
            <a:r>
              <a:t/>
            </a:r>
            <a:endParaRPr b="1" sz="600">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“Wrap a mice in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Zero limas”</a:t>
            </a:r>
            <a:endParaRPr sz="1700"/>
          </a:p>
        </p:txBody>
      </p:sp>
      <p:pic>
        <p:nvPicPr>
          <p:cNvPr id="4729" name="Google Shape;4729;p306"/>
          <p:cNvPicPr preferRelativeResize="0"/>
          <p:nvPr/>
        </p:nvPicPr>
        <p:blipFill>
          <a:blip r:embed="rId3">
            <a:alphaModFix/>
          </a:blip>
          <a:stretch>
            <a:fillRect/>
          </a:stretch>
        </p:blipFill>
        <p:spPr>
          <a:xfrm>
            <a:off x="317725" y="1751975"/>
            <a:ext cx="2385055" cy="1442600"/>
          </a:xfrm>
          <a:prstGeom prst="rect">
            <a:avLst/>
          </a:prstGeom>
          <a:noFill/>
          <a:ln>
            <a:noFill/>
          </a:ln>
        </p:spPr>
      </p:pic>
      <p:cxnSp>
        <p:nvCxnSpPr>
          <p:cNvPr id="4730" name="Google Shape;4730;p306"/>
          <p:cNvCxnSpPr/>
          <p:nvPr/>
        </p:nvCxnSpPr>
        <p:spPr>
          <a:xfrm>
            <a:off x="2895125"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4731" name="Google Shape;4731;p306"/>
          <p:cNvSpPr txBox="1"/>
          <p:nvPr/>
        </p:nvSpPr>
        <p:spPr>
          <a:xfrm>
            <a:off x="4789725" y="1360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732" name="Google Shape;4732;p306"/>
          <p:cNvSpPr txBox="1"/>
          <p:nvPr/>
        </p:nvSpPr>
        <p:spPr>
          <a:xfrm>
            <a:off x="3161075" y="287900"/>
            <a:ext cx="5447700" cy="5646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Clr>
                <a:schemeClr val="dk1"/>
              </a:buClr>
              <a:buSzPts val="1100"/>
              <a:buFont typeface="Arial"/>
              <a:buNone/>
            </a:pPr>
            <a:r>
              <a:rPr lang="en" sz="1800">
                <a:solidFill>
                  <a:schemeClr val="dk1"/>
                </a:solidFill>
              </a:rPr>
              <a:t>New York has the</a:t>
            </a:r>
            <a:r>
              <a:rPr lang="en" sz="1800">
                <a:solidFill>
                  <a:schemeClr val="dk1"/>
                </a:solidFill>
              </a:rPr>
              <a:t> only rapamycin-based  anti-aging clinic.</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rPr lang="en" sz="1800">
                <a:solidFill>
                  <a:schemeClr val="dk1"/>
                </a:solidFill>
              </a:rPr>
              <a:t>A major focus of his practice is giving rapamycin to apoE4 carriers to prevent Alzheimer’s disease.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rPr lang="en" sz="1800">
                <a:solidFill>
                  <a:schemeClr val="dk1"/>
                </a:solidFill>
              </a:rPr>
              <a:t>Dr Green also prescribes the tyrosine kinase inhibitor dasatinib [da SAT in ib] (Sprycel)—an expensive cancer drug—to remove senescent cells.</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rPr lang="en" sz="1800">
                <a:solidFill>
                  <a:schemeClr val="dk1"/>
                </a:solidFill>
              </a:rPr>
              <a:t>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85000"/>
              </a:lnSpc>
              <a:spcBef>
                <a:spcPts val="0"/>
              </a:spcBef>
              <a:spcAft>
                <a:spcPts val="0"/>
              </a:spcAft>
              <a:buClr>
                <a:schemeClr val="dk1"/>
              </a:buClr>
              <a:buSzPts val="1100"/>
              <a:buFont typeface="Arial"/>
              <a:buNone/>
            </a:pPr>
            <a:r>
              <a:t/>
            </a:r>
            <a:endParaRPr sz="1800"/>
          </a:p>
          <a:p>
            <a:pPr indent="0" lvl="0" marL="0" rtl="0" algn="l">
              <a:lnSpc>
                <a:spcPct val="85000"/>
              </a:lnSpc>
              <a:spcBef>
                <a:spcPts val="0"/>
              </a:spcBef>
              <a:spcAft>
                <a:spcPts val="0"/>
              </a:spcAft>
              <a:buClr>
                <a:schemeClr val="dk1"/>
              </a:buClr>
              <a:buSzPts val="1100"/>
              <a:buFont typeface="Arial"/>
              <a:buNone/>
            </a:pPr>
            <a:r>
              <a:t/>
            </a:r>
            <a:endParaRPr sz="1800"/>
          </a:p>
          <a:p>
            <a:pPr indent="0" lvl="0" marL="0" rtl="0" algn="l">
              <a:lnSpc>
                <a:spcPct val="85000"/>
              </a:lnSpc>
              <a:spcBef>
                <a:spcPts val="0"/>
              </a:spcBef>
              <a:spcAft>
                <a:spcPts val="0"/>
              </a:spcAft>
              <a:buClr>
                <a:schemeClr val="dk1"/>
              </a:buClr>
              <a:buSzPts val="1100"/>
              <a:buFont typeface="Arial"/>
              <a:buNone/>
            </a:pPr>
            <a:r>
              <a:t/>
            </a:r>
            <a:endParaRPr sz="1800"/>
          </a:p>
          <a:p>
            <a:pPr indent="0" lvl="0" marL="0" rtl="0" algn="l">
              <a:lnSpc>
                <a:spcPct val="85000"/>
              </a:lnSpc>
              <a:spcBef>
                <a:spcPts val="0"/>
              </a:spcBef>
              <a:spcAft>
                <a:spcPts val="0"/>
              </a:spcAft>
              <a:buClr>
                <a:schemeClr val="dk1"/>
              </a:buClr>
              <a:buSzPts val="1100"/>
              <a:buFont typeface="Arial"/>
              <a:buNone/>
            </a:pPr>
            <a:r>
              <a:t/>
            </a:r>
            <a:endParaRPr sz="1800"/>
          </a:p>
          <a:p>
            <a:pPr indent="0" lvl="0" marL="0" rtl="0" algn="l">
              <a:lnSpc>
                <a:spcPct val="85000"/>
              </a:lnSpc>
              <a:spcBef>
                <a:spcPts val="0"/>
              </a:spcBef>
              <a:spcAft>
                <a:spcPts val="0"/>
              </a:spcAft>
              <a:buClr>
                <a:schemeClr val="dk1"/>
              </a:buClr>
              <a:buSzPts val="1100"/>
              <a:buFont typeface="Arial"/>
              <a:buNone/>
            </a:pPr>
            <a:r>
              <a:t/>
            </a:r>
            <a:endParaRPr sz="1800"/>
          </a:p>
          <a:p>
            <a:pPr indent="0" lvl="0" marL="0" rtl="0" algn="l">
              <a:lnSpc>
                <a:spcPct val="85000"/>
              </a:lnSpc>
              <a:spcBef>
                <a:spcPts val="0"/>
              </a:spcBef>
              <a:spcAft>
                <a:spcPts val="0"/>
              </a:spcAft>
              <a:buClr>
                <a:schemeClr val="dk1"/>
              </a:buClr>
              <a:buSzPts val="1100"/>
              <a:buFont typeface="Arial"/>
              <a:buNone/>
            </a:pPr>
            <a:r>
              <a:t/>
            </a:r>
            <a:endParaRPr sz="1800"/>
          </a:p>
        </p:txBody>
      </p:sp>
      <p:pic>
        <p:nvPicPr>
          <p:cNvPr id="4733" name="Google Shape;4733;p306"/>
          <p:cNvPicPr preferRelativeResize="0"/>
          <p:nvPr/>
        </p:nvPicPr>
        <p:blipFill>
          <a:blip r:embed="rId4">
            <a:alphaModFix/>
          </a:blip>
          <a:stretch>
            <a:fillRect/>
          </a:stretch>
        </p:blipFill>
        <p:spPr>
          <a:xfrm>
            <a:off x="3548575" y="1606800"/>
            <a:ext cx="4097425" cy="2538824"/>
          </a:xfrm>
          <a:prstGeom prst="rect">
            <a:avLst/>
          </a:prstGeom>
          <a:noFill/>
          <a:ln>
            <a:noFill/>
          </a:ln>
        </p:spPr>
      </p:pic>
    </p:spTree>
  </p:cSld>
  <p:clrMapOvr>
    <a:masterClrMapping/>
  </p:clrMapOvr>
</p:sld>
</file>

<file path=ppt/slides/slide2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7" name="Shape 4737"/>
        <p:cNvGrpSpPr/>
        <p:nvPr/>
      </p:nvGrpSpPr>
      <p:grpSpPr>
        <a:xfrm>
          <a:off x="0" y="0"/>
          <a:ext cx="0" cy="0"/>
          <a:chOff x="0" y="0"/>
          <a:chExt cx="0" cy="0"/>
        </a:xfrm>
      </p:grpSpPr>
      <p:pic>
        <p:nvPicPr>
          <p:cNvPr id="4738" name="Google Shape;4738;p307"/>
          <p:cNvPicPr preferRelativeResize="0"/>
          <p:nvPr/>
        </p:nvPicPr>
        <p:blipFill>
          <a:blip r:embed="rId3">
            <a:alphaModFix/>
          </a:blip>
          <a:stretch>
            <a:fillRect/>
          </a:stretch>
        </p:blipFill>
        <p:spPr>
          <a:xfrm>
            <a:off x="371925" y="368300"/>
            <a:ext cx="7584302" cy="4406900"/>
          </a:xfrm>
          <a:prstGeom prst="rect">
            <a:avLst/>
          </a:prstGeom>
          <a:noFill/>
          <a:ln>
            <a:noFill/>
          </a:ln>
        </p:spPr>
      </p:pic>
      <p:grpSp>
        <p:nvGrpSpPr>
          <p:cNvPr id="4739" name="Google Shape;4739;p307"/>
          <p:cNvGrpSpPr/>
          <p:nvPr/>
        </p:nvGrpSpPr>
        <p:grpSpPr>
          <a:xfrm>
            <a:off x="7914151" y="3935030"/>
            <a:ext cx="1053364" cy="1134277"/>
            <a:chOff x="5873695" y="578656"/>
            <a:chExt cx="3534779" cy="3806300"/>
          </a:xfrm>
        </p:grpSpPr>
        <p:pic>
          <p:nvPicPr>
            <p:cNvPr id="4740" name="Google Shape;4740;p307"/>
            <p:cNvPicPr preferRelativeResize="0"/>
            <p:nvPr/>
          </p:nvPicPr>
          <p:blipFill>
            <a:blip r:embed="rId4">
              <a:alphaModFix/>
            </a:blip>
            <a:stretch>
              <a:fillRect/>
            </a:stretch>
          </p:blipFill>
          <p:spPr>
            <a:xfrm rot="8100000">
              <a:off x="6979757" y="1079250"/>
              <a:ext cx="1270300" cy="1807100"/>
            </a:xfrm>
            <a:prstGeom prst="rect">
              <a:avLst/>
            </a:prstGeom>
            <a:noFill/>
            <a:ln>
              <a:noFill/>
            </a:ln>
          </p:spPr>
        </p:pic>
        <p:grpSp>
          <p:nvGrpSpPr>
            <p:cNvPr id="4741" name="Google Shape;4741;p307"/>
            <p:cNvGrpSpPr/>
            <p:nvPr/>
          </p:nvGrpSpPr>
          <p:grpSpPr>
            <a:xfrm>
              <a:off x="7338921" y="850163"/>
              <a:ext cx="420245" cy="3443180"/>
              <a:chOff x="7763196" y="219950"/>
              <a:chExt cx="420245" cy="3443180"/>
            </a:xfrm>
          </p:grpSpPr>
          <p:pic>
            <p:nvPicPr>
              <p:cNvPr id="4742" name="Google Shape;4742;p307"/>
              <p:cNvPicPr preferRelativeResize="0"/>
              <p:nvPr/>
            </p:nvPicPr>
            <p:blipFill rotWithShape="1">
              <a:blip r:embed="rId4">
                <a:alphaModFix/>
              </a:blip>
              <a:srcRect b="0" l="80099" r="0" t="0"/>
              <a:stretch/>
            </p:blipFill>
            <p:spPr>
              <a:xfrm>
                <a:off x="7930641" y="1856030"/>
                <a:ext cx="252800" cy="1807100"/>
              </a:xfrm>
              <a:prstGeom prst="rect">
                <a:avLst/>
              </a:prstGeom>
              <a:noFill/>
              <a:ln>
                <a:noFill/>
              </a:ln>
            </p:spPr>
          </p:pic>
          <p:pic>
            <p:nvPicPr>
              <p:cNvPr id="4743" name="Google Shape;4743;p307"/>
              <p:cNvPicPr preferRelativeResize="0"/>
              <p:nvPr/>
            </p:nvPicPr>
            <p:blipFill rotWithShape="1">
              <a:blip r:embed="rId4">
                <a:alphaModFix/>
              </a:blip>
              <a:srcRect b="0" l="80099" r="0" t="0"/>
              <a:stretch/>
            </p:blipFill>
            <p:spPr>
              <a:xfrm rot="10800000">
                <a:off x="7763196" y="219950"/>
                <a:ext cx="252800" cy="1807100"/>
              </a:xfrm>
              <a:prstGeom prst="rect">
                <a:avLst/>
              </a:prstGeom>
              <a:noFill/>
              <a:ln>
                <a:noFill/>
              </a:ln>
            </p:spPr>
          </p:pic>
        </p:grpSp>
        <p:pic>
          <p:nvPicPr>
            <p:cNvPr id="4744" name="Google Shape;4744;p307"/>
            <p:cNvPicPr preferRelativeResize="0"/>
            <p:nvPr/>
          </p:nvPicPr>
          <p:blipFill>
            <a:blip r:embed="rId4">
              <a:alphaModFix/>
            </a:blip>
            <a:stretch>
              <a:fillRect/>
            </a:stretch>
          </p:blipFill>
          <p:spPr>
            <a:xfrm rot="1293548">
              <a:off x="6913907" y="2343275"/>
              <a:ext cx="1270300" cy="1807100"/>
            </a:xfrm>
            <a:prstGeom prst="rect">
              <a:avLst/>
            </a:prstGeom>
            <a:noFill/>
            <a:ln>
              <a:noFill/>
            </a:ln>
          </p:spPr>
        </p:pic>
        <p:pic>
          <p:nvPicPr>
            <p:cNvPr id="4745" name="Google Shape;4745;p307"/>
            <p:cNvPicPr preferRelativeResize="0"/>
            <p:nvPr/>
          </p:nvPicPr>
          <p:blipFill>
            <a:blip r:embed="rId4">
              <a:alphaModFix/>
            </a:blip>
            <a:stretch>
              <a:fillRect/>
            </a:stretch>
          </p:blipFill>
          <p:spPr>
            <a:xfrm rot="4981584">
              <a:off x="6734007" y="1812175"/>
              <a:ext cx="1270300" cy="1807100"/>
            </a:xfrm>
            <a:prstGeom prst="rect">
              <a:avLst/>
            </a:prstGeom>
            <a:noFill/>
            <a:ln>
              <a:noFill/>
            </a:ln>
          </p:spPr>
        </p:pic>
        <p:grpSp>
          <p:nvGrpSpPr>
            <p:cNvPr id="4746" name="Google Shape;4746;p307"/>
            <p:cNvGrpSpPr/>
            <p:nvPr/>
          </p:nvGrpSpPr>
          <p:grpSpPr>
            <a:xfrm rot="-2700000">
              <a:off x="6902817" y="856367"/>
              <a:ext cx="1476534" cy="3522398"/>
              <a:chOff x="6025549" y="1621068"/>
              <a:chExt cx="1476548" cy="3522432"/>
            </a:xfrm>
          </p:grpSpPr>
          <p:pic>
            <p:nvPicPr>
              <p:cNvPr id="4747" name="Google Shape;4747;p307"/>
              <p:cNvPicPr preferRelativeResize="0"/>
              <p:nvPr/>
            </p:nvPicPr>
            <p:blipFill rotWithShape="1">
              <a:blip r:embed="rId4">
                <a:alphaModFix/>
              </a:blip>
              <a:srcRect b="0" l="31228" r="0" t="0"/>
              <a:stretch/>
            </p:blipFill>
            <p:spPr>
              <a:xfrm rot="1293512">
                <a:off x="6327013" y="3239118"/>
                <a:ext cx="873619" cy="1807090"/>
              </a:xfrm>
              <a:prstGeom prst="rect">
                <a:avLst/>
              </a:prstGeom>
              <a:noFill/>
              <a:ln>
                <a:noFill/>
              </a:ln>
            </p:spPr>
          </p:pic>
          <p:pic>
            <p:nvPicPr>
              <p:cNvPr id="4748" name="Google Shape;4748;p307"/>
              <p:cNvPicPr preferRelativeResize="0"/>
              <p:nvPr/>
            </p:nvPicPr>
            <p:blipFill rotWithShape="1">
              <a:blip r:embed="rId4">
                <a:alphaModFix/>
              </a:blip>
              <a:srcRect b="0" l="71255" r="0" t="0"/>
              <a:stretch/>
            </p:blipFill>
            <p:spPr>
              <a:xfrm rot="-9506469">
                <a:off x="6767916" y="1630126"/>
                <a:ext cx="373084" cy="1700499"/>
              </a:xfrm>
              <a:prstGeom prst="rect">
                <a:avLst/>
              </a:prstGeom>
              <a:noFill/>
              <a:ln>
                <a:noFill/>
              </a:ln>
            </p:spPr>
          </p:pic>
        </p:grpSp>
        <p:grpSp>
          <p:nvGrpSpPr>
            <p:cNvPr id="4749" name="Google Shape;4749;p307"/>
            <p:cNvGrpSpPr/>
            <p:nvPr/>
          </p:nvGrpSpPr>
          <p:grpSpPr>
            <a:xfrm rot="1079571">
              <a:off x="6757006" y="720576"/>
              <a:ext cx="1476556" cy="3522451"/>
              <a:chOff x="6025549" y="1621068"/>
              <a:chExt cx="1476548" cy="3522432"/>
            </a:xfrm>
          </p:grpSpPr>
          <p:pic>
            <p:nvPicPr>
              <p:cNvPr id="4750" name="Google Shape;4750;p307"/>
              <p:cNvPicPr preferRelativeResize="0"/>
              <p:nvPr/>
            </p:nvPicPr>
            <p:blipFill rotWithShape="1">
              <a:blip r:embed="rId4">
                <a:alphaModFix/>
              </a:blip>
              <a:srcRect b="0" l="31228" r="0" t="0"/>
              <a:stretch/>
            </p:blipFill>
            <p:spPr>
              <a:xfrm rot="1293512">
                <a:off x="6327013" y="3239118"/>
                <a:ext cx="873619" cy="1807090"/>
              </a:xfrm>
              <a:prstGeom prst="rect">
                <a:avLst/>
              </a:prstGeom>
              <a:noFill/>
              <a:ln>
                <a:noFill/>
              </a:ln>
            </p:spPr>
          </p:pic>
          <p:pic>
            <p:nvPicPr>
              <p:cNvPr id="4751" name="Google Shape;4751;p307"/>
              <p:cNvPicPr preferRelativeResize="0"/>
              <p:nvPr/>
            </p:nvPicPr>
            <p:blipFill rotWithShape="1">
              <a:blip r:embed="rId4">
                <a:alphaModFix/>
              </a:blip>
              <a:srcRect b="0" l="71255" r="0" t="0"/>
              <a:stretch/>
            </p:blipFill>
            <p:spPr>
              <a:xfrm rot="-9506469">
                <a:off x="6767916" y="1630126"/>
                <a:ext cx="373084" cy="1700499"/>
              </a:xfrm>
              <a:prstGeom prst="rect">
                <a:avLst/>
              </a:prstGeom>
              <a:noFill/>
              <a:ln>
                <a:noFill/>
              </a:ln>
            </p:spPr>
          </p:pic>
        </p:grpSp>
      </p:grpSp>
      <p:sp>
        <p:nvSpPr>
          <p:cNvPr id="4752" name="Google Shape;4752;p307"/>
          <p:cNvSpPr txBox="1"/>
          <p:nvPr/>
        </p:nvSpPr>
        <p:spPr>
          <a:xfrm>
            <a:off x="5893725" y="4443561"/>
            <a:ext cx="21399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t>(n</a:t>
            </a:r>
            <a:r>
              <a:rPr lang="en"/>
              <a:t>eurofibrillary tangles)</a:t>
            </a:r>
            <a:endParaRPr sz="1000"/>
          </a:p>
        </p:txBody>
      </p:sp>
    </p:spTree>
  </p:cSld>
  <p:clrMapOvr>
    <a:masterClrMapping/>
  </p:clrMapOvr>
</p:sld>
</file>

<file path=ppt/slides/slide2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6" name="Shape 4756"/>
        <p:cNvGrpSpPr/>
        <p:nvPr/>
      </p:nvGrpSpPr>
      <p:grpSpPr>
        <a:xfrm>
          <a:off x="0" y="0"/>
          <a:ext cx="0" cy="0"/>
          <a:chOff x="0" y="0"/>
          <a:chExt cx="0" cy="0"/>
        </a:xfrm>
      </p:grpSpPr>
      <p:pic>
        <p:nvPicPr>
          <p:cNvPr id="4757" name="Google Shape;4757;p308"/>
          <p:cNvPicPr preferRelativeResize="0"/>
          <p:nvPr/>
        </p:nvPicPr>
        <p:blipFill>
          <a:blip r:embed="rId3">
            <a:alphaModFix/>
          </a:blip>
          <a:stretch>
            <a:fillRect/>
          </a:stretch>
        </p:blipFill>
        <p:spPr>
          <a:xfrm>
            <a:off x="371925" y="368300"/>
            <a:ext cx="7584302" cy="4406900"/>
          </a:xfrm>
          <a:prstGeom prst="rect">
            <a:avLst/>
          </a:prstGeom>
          <a:noFill/>
          <a:ln>
            <a:noFill/>
          </a:ln>
        </p:spPr>
      </p:pic>
      <p:sp>
        <p:nvSpPr>
          <p:cNvPr id="4758" name="Google Shape;4758;p308"/>
          <p:cNvSpPr/>
          <p:nvPr/>
        </p:nvSpPr>
        <p:spPr>
          <a:xfrm>
            <a:off x="1752575" y="3419942"/>
            <a:ext cx="963300" cy="417300"/>
          </a:xfrm>
          <a:prstGeom prst="ellipse">
            <a:avLst/>
          </a:prstGeom>
          <a:noFill/>
          <a:ln cap="flat" cmpd="sng" w="76200">
            <a:solidFill>
              <a:srgbClr val="D41F1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4759" name="Google Shape;4759;p308"/>
          <p:cNvGrpSpPr/>
          <p:nvPr/>
        </p:nvGrpSpPr>
        <p:grpSpPr>
          <a:xfrm>
            <a:off x="7914151" y="3935030"/>
            <a:ext cx="1053364" cy="1134277"/>
            <a:chOff x="5873695" y="578656"/>
            <a:chExt cx="3534779" cy="3806300"/>
          </a:xfrm>
        </p:grpSpPr>
        <p:pic>
          <p:nvPicPr>
            <p:cNvPr id="4760" name="Google Shape;4760;p308"/>
            <p:cNvPicPr preferRelativeResize="0"/>
            <p:nvPr/>
          </p:nvPicPr>
          <p:blipFill>
            <a:blip r:embed="rId4">
              <a:alphaModFix/>
            </a:blip>
            <a:stretch>
              <a:fillRect/>
            </a:stretch>
          </p:blipFill>
          <p:spPr>
            <a:xfrm rot="8100000">
              <a:off x="6979757" y="1079250"/>
              <a:ext cx="1270300" cy="1807100"/>
            </a:xfrm>
            <a:prstGeom prst="rect">
              <a:avLst/>
            </a:prstGeom>
            <a:noFill/>
            <a:ln>
              <a:noFill/>
            </a:ln>
          </p:spPr>
        </p:pic>
        <p:grpSp>
          <p:nvGrpSpPr>
            <p:cNvPr id="4761" name="Google Shape;4761;p308"/>
            <p:cNvGrpSpPr/>
            <p:nvPr/>
          </p:nvGrpSpPr>
          <p:grpSpPr>
            <a:xfrm>
              <a:off x="7338921" y="850163"/>
              <a:ext cx="420245" cy="3443180"/>
              <a:chOff x="7763196" y="219950"/>
              <a:chExt cx="420245" cy="3443180"/>
            </a:xfrm>
          </p:grpSpPr>
          <p:pic>
            <p:nvPicPr>
              <p:cNvPr id="4762" name="Google Shape;4762;p308"/>
              <p:cNvPicPr preferRelativeResize="0"/>
              <p:nvPr/>
            </p:nvPicPr>
            <p:blipFill rotWithShape="1">
              <a:blip r:embed="rId4">
                <a:alphaModFix/>
              </a:blip>
              <a:srcRect b="0" l="80099" r="0" t="0"/>
              <a:stretch/>
            </p:blipFill>
            <p:spPr>
              <a:xfrm>
                <a:off x="7930641" y="1856030"/>
                <a:ext cx="252800" cy="1807100"/>
              </a:xfrm>
              <a:prstGeom prst="rect">
                <a:avLst/>
              </a:prstGeom>
              <a:noFill/>
              <a:ln>
                <a:noFill/>
              </a:ln>
            </p:spPr>
          </p:pic>
          <p:pic>
            <p:nvPicPr>
              <p:cNvPr id="4763" name="Google Shape;4763;p308"/>
              <p:cNvPicPr preferRelativeResize="0"/>
              <p:nvPr/>
            </p:nvPicPr>
            <p:blipFill rotWithShape="1">
              <a:blip r:embed="rId4">
                <a:alphaModFix/>
              </a:blip>
              <a:srcRect b="0" l="80099" r="0" t="0"/>
              <a:stretch/>
            </p:blipFill>
            <p:spPr>
              <a:xfrm rot="10800000">
                <a:off x="7763196" y="219950"/>
                <a:ext cx="252800" cy="1807100"/>
              </a:xfrm>
              <a:prstGeom prst="rect">
                <a:avLst/>
              </a:prstGeom>
              <a:noFill/>
              <a:ln>
                <a:noFill/>
              </a:ln>
            </p:spPr>
          </p:pic>
        </p:grpSp>
        <p:pic>
          <p:nvPicPr>
            <p:cNvPr id="4764" name="Google Shape;4764;p308"/>
            <p:cNvPicPr preferRelativeResize="0"/>
            <p:nvPr/>
          </p:nvPicPr>
          <p:blipFill>
            <a:blip r:embed="rId4">
              <a:alphaModFix/>
            </a:blip>
            <a:stretch>
              <a:fillRect/>
            </a:stretch>
          </p:blipFill>
          <p:spPr>
            <a:xfrm rot="1293548">
              <a:off x="6913907" y="2343275"/>
              <a:ext cx="1270300" cy="1807100"/>
            </a:xfrm>
            <a:prstGeom prst="rect">
              <a:avLst/>
            </a:prstGeom>
            <a:noFill/>
            <a:ln>
              <a:noFill/>
            </a:ln>
          </p:spPr>
        </p:pic>
        <p:pic>
          <p:nvPicPr>
            <p:cNvPr id="4765" name="Google Shape;4765;p308"/>
            <p:cNvPicPr preferRelativeResize="0"/>
            <p:nvPr/>
          </p:nvPicPr>
          <p:blipFill>
            <a:blip r:embed="rId4">
              <a:alphaModFix/>
            </a:blip>
            <a:stretch>
              <a:fillRect/>
            </a:stretch>
          </p:blipFill>
          <p:spPr>
            <a:xfrm rot="4981584">
              <a:off x="6734007" y="1812175"/>
              <a:ext cx="1270300" cy="1807100"/>
            </a:xfrm>
            <a:prstGeom prst="rect">
              <a:avLst/>
            </a:prstGeom>
            <a:noFill/>
            <a:ln>
              <a:noFill/>
            </a:ln>
          </p:spPr>
        </p:pic>
        <p:grpSp>
          <p:nvGrpSpPr>
            <p:cNvPr id="4766" name="Google Shape;4766;p308"/>
            <p:cNvGrpSpPr/>
            <p:nvPr/>
          </p:nvGrpSpPr>
          <p:grpSpPr>
            <a:xfrm rot="-2700000">
              <a:off x="6902817" y="856367"/>
              <a:ext cx="1476534" cy="3522398"/>
              <a:chOff x="6025549" y="1621068"/>
              <a:chExt cx="1476548" cy="3522432"/>
            </a:xfrm>
          </p:grpSpPr>
          <p:pic>
            <p:nvPicPr>
              <p:cNvPr id="4767" name="Google Shape;4767;p308"/>
              <p:cNvPicPr preferRelativeResize="0"/>
              <p:nvPr/>
            </p:nvPicPr>
            <p:blipFill rotWithShape="1">
              <a:blip r:embed="rId4">
                <a:alphaModFix/>
              </a:blip>
              <a:srcRect b="0" l="31228" r="0" t="0"/>
              <a:stretch/>
            </p:blipFill>
            <p:spPr>
              <a:xfrm rot="1293512">
                <a:off x="6327013" y="3239118"/>
                <a:ext cx="873619" cy="1807090"/>
              </a:xfrm>
              <a:prstGeom prst="rect">
                <a:avLst/>
              </a:prstGeom>
              <a:noFill/>
              <a:ln>
                <a:noFill/>
              </a:ln>
            </p:spPr>
          </p:pic>
          <p:pic>
            <p:nvPicPr>
              <p:cNvPr id="4768" name="Google Shape;4768;p308"/>
              <p:cNvPicPr preferRelativeResize="0"/>
              <p:nvPr/>
            </p:nvPicPr>
            <p:blipFill rotWithShape="1">
              <a:blip r:embed="rId4">
                <a:alphaModFix/>
              </a:blip>
              <a:srcRect b="0" l="71255" r="0" t="0"/>
              <a:stretch/>
            </p:blipFill>
            <p:spPr>
              <a:xfrm rot="-9506469">
                <a:off x="6767916" y="1630126"/>
                <a:ext cx="373084" cy="1700499"/>
              </a:xfrm>
              <a:prstGeom prst="rect">
                <a:avLst/>
              </a:prstGeom>
              <a:noFill/>
              <a:ln>
                <a:noFill/>
              </a:ln>
            </p:spPr>
          </p:pic>
        </p:grpSp>
        <p:grpSp>
          <p:nvGrpSpPr>
            <p:cNvPr id="4769" name="Google Shape;4769;p308"/>
            <p:cNvGrpSpPr/>
            <p:nvPr/>
          </p:nvGrpSpPr>
          <p:grpSpPr>
            <a:xfrm rot="1079571">
              <a:off x="6757006" y="720576"/>
              <a:ext cx="1476556" cy="3522451"/>
              <a:chOff x="6025549" y="1621068"/>
              <a:chExt cx="1476548" cy="3522432"/>
            </a:xfrm>
          </p:grpSpPr>
          <p:pic>
            <p:nvPicPr>
              <p:cNvPr id="4770" name="Google Shape;4770;p308"/>
              <p:cNvPicPr preferRelativeResize="0"/>
              <p:nvPr/>
            </p:nvPicPr>
            <p:blipFill rotWithShape="1">
              <a:blip r:embed="rId4">
                <a:alphaModFix/>
              </a:blip>
              <a:srcRect b="0" l="31228" r="0" t="0"/>
              <a:stretch/>
            </p:blipFill>
            <p:spPr>
              <a:xfrm rot="1293512">
                <a:off x="6327013" y="3239118"/>
                <a:ext cx="873619" cy="1807090"/>
              </a:xfrm>
              <a:prstGeom prst="rect">
                <a:avLst/>
              </a:prstGeom>
              <a:noFill/>
              <a:ln>
                <a:noFill/>
              </a:ln>
            </p:spPr>
          </p:pic>
          <p:pic>
            <p:nvPicPr>
              <p:cNvPr id="4771" name="Google Shape;4771;p308"/>
              <p:cNvPicPr preferRelativeResize="0"/>
              <p:nvPr/>
            </p:nvPicPr>
            <p:blipFill rotWithShape="1">
              <a:blip r:embed="rId4">
                <a:alphaModFix/>
              </a:blip>
              <a:srcRect b="0" l="71255" r="0" t="0"/>
              <a:stretch/>
            </p:blipFill>
            <p:spPr>
              <a:xfrm rot="-9506469">
                <a:off x="6767916" y="1630126"/>
                <a:ext cx="373084" cy="1700499"/>
              </a:xfrm>
              <a:prstGeom prst="rect">
                <a:avLst/>
              </a:prstGeom>
              <a:noFill/>
              <a:ln>
                <a:noFill/>
              </a:ln>
            </p:spPr>
          </p:pic>
        </p:grpSp>
      </p:grpSp>
      <p:sp>
        <p:nvSpPr>
          <p:cNvPr id="4772" name="Google Shape;4772;p308"/>
          <p:cNvSpPr txBox="1"/>
          <p:nvPr/>
        </p:nvSpPr>
        <p:spPr>
          <a:xfrm>
            <a:off x="5893725" y="4443561"/>
            <a:ext cx="21399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t>(neurofibrillary tangles)</a:t>
            </a:r>
            <a:endParaRPr sz="1000"/>
          </a:p>
        </p:txBody>
      </p:sp>
    </p:spTree>
  </p:cSld>
  <p:clrMapOvr>
    <a:masterClrMapping/>
  </p:clrMapOvr>
</p:sld>
</file>

<file path=ppt/slides/slide2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6" name="Shape 4776"/>
        <p:cNvGrpSpPr/>
        <p:nvPr/>
      </p:nvGrpSpPr>
      <p:grpSpPr>
        <a:xfrm>
          <a:off x="0" y="0"/>
          <a:ext cx="0" cy="0"/>
          <a:chOff x="0" y="0"/>
          <a:chExt cx="0" cy="0"/>
        </a:xfrm>
      </p:grpSpPr>
      <p:pic>
        <p:nvPicPr>
          <p:cNvPr id="4777" name="Google Shape;4777;p309"/>
          <p:cNvPicPr preferRelativeResize="0"/>
          <p:nvPr/>
        </p:nvPicPr>
        <p:blipFill>
          <a:blip r:embed="rId3">
            <a:alphaModFix/>
          </a:blip>
          <a:stretch>
            <a:fillRect/>
          </a:stretch>
        </p:blipFill>
        <p:spPr>
          <a:xfrm>
            <a:off x="371925" y="368300"/>
            <a:ext cx="7584302" cy="4406900"/>
          </a:xfrm>
          <a:prstGeom prst="rect">
            <a:avLst/>
          </a:prstGeom>
          <a:noFill/>
          <a:ln>
            <a:noFill/>
          </a:ln>
        </p:spPr>
      </p:pic>
      <p:sp>
        <p:nvSpPr>
          <p:cNvPr id="4778" name="Google Shape;4778;p309"/>
          <p:cNvSpPr/>
          <p:nvPr/>
        </p:nvSpPr>
        <p:spPr>
          <a:xfrm>
            <a:off x="1859650" y="2920992"/>
            <a:ext cx="856200" cy="254100"/>
          </a:xfrm>
          <a:prstGeom prst="rect">
            <a:avLst/>
          </a:prstGeom>
          <a:noFill/>
          <a:ln cap="flat" cmpd="sng" w="76200">
            <a:solidFill>
              <a:srgbClr val="D41F1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79" name="Google Shape;4779;p309"/>
          <p:cNvSpPr/>
          <p:nvPr/>
        </p:nvSpPr>
        <p:spPr>
          <a:xfrm>
            <a:off x="1752575" y="3419942"/>
            <a:ext cx="963300" cy="417300"/>
          </a:xfrm>
          <a:prstGeom prst="ellipse">
            <a:avLst/>
          </a:prstGeom>
          <a:noFill/>
          <a:ln cap="flat" cmpd="sng" w="38100">
            <a:solidFill>
              <a:srgbClr val="D41F1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4780" name="Google Shape;4780;p309"/>
          <p:cNvGrpSpPr/>
          <p:nvPr/>
        </p:nvGrpSpPr>
        <p:grpSpPr>
          <a:xfrm>
            <a:off x="7914151" y="3935030"/>
            <a:ext cx="1053364" cy="1134277"/>
            <a:chOff x="5873695" y="578656"/>
            <a:chExt cx="3534779" cy="3806300"/>
          </a:xfrm>
        </p:grpSpPr>
        <p:pic>
          <p:nvPicPr>
            <p:cNvPr id="4781" name="Google Shape;4781;p309"/>
            <p:cNvPicPr preferRelativeResize="0"/>
            <p:nvPr/>
          </p:nvPicPr>
          <p:blipFill>
            <a:blip r:embed="rId4">
              <a:alphaModFix/>
            </a:blip>
            <a:stretch>
              <a:fillRect/>
            </a:stretch>
          </p:blipFill>
          <p:spPr>
            <a:xfrm rot="8100000">
              <a:off x="6979757" y="1079250"/>
              <a:ext cx="1270300" cy="1807100"/>
            </a:xfrm>
            <a:prstGeom prst="rect">
              <a:avLst/>
            </a:prstGeom>
            <a:noFill/>
            <a:ln>
              <a:noFill/>
            </a:ln>
          </p:spPr>
        </p:pic>
        <p:grpSp>
          <p:nvGrpSpPr>
            <p:cNvPr id="4782" name="Google Shape;4782;p309"/>
            <p:cNvGrpSpPr/>
            <p:nvPr/>
          </p:nvGrpSpPr>
          <p:grpSpPr>
            <a:xfrm>
              <a:off x="7338921" y="850163"/>
              <a:ext cx="420245" cy="3443180"/>
              <a:chOff x="7763196" y="219950"/>
              <a:chExt cx="420245" cy="3443180"/>
            </a:xfrm>
          </p:grpSpPr>
          <p:pic>
            <p:nvPicPr>
              <p:cNvPr id="4783" name="Google Shape;4783;p309"/>
              <p:cNvPicPr preferRelativeResize="0"/>
              <p:nvPr/>
            </p:nvPicPr>
            <p:blipFill rotWithShape="1">
              <a:blip r:embed="rId4">
                <a:alphaModFix/>
              </a:blip>
              <a:srcRect b="0" l="80099" r="0" t="0"/>
              <a:stretch/>
            </p:blipFill>
            <p:spPr>
              <a:xfrm>
                <a:off x="7930641" y="1856030"/>
                <a:ext cx="252800" cy="1807100"/>
              </a:xfrm>
              <a:prstGeom prst="rect">
                <a:avLst/>
              </a:prstGeom>
              <a:noFill/>
              <a:ln>
                <a:noFill/>
              </a:ln>
            </p:spPr>
          </p:pic>
          <p:pic>
            <p:nvPicPr>
              <p:cNvPr id="4784" name="Google Shape;4784;p309"/>
              <p:cNvPicPr preferRelativeResize="0"/>
              <p:nvPr/>
            </p:nvPicPr>
            <p:blipFill rotWithShape="1">
              <a:blip r:embed="rId4">
                <a:alphaModFix/>
              </a:blip>
              <a:srcRect b="0" l="80099" r="0" t="0"/>
              <a:stretch/>
            </p:blipFill>
            <p:spPr>
              <a:xfrm rot="10800000">
                <a:off x="7763196" y="219950"/>
                <a:ext cx="252800" cy="1807100"/>
              </a:xfrm>
              <a:prstGeom prst="rect">
                <a:avLst/>
              </a:prstGeom>
              <a:noFill/>
              <a:ln>
                <a:noFill/>
              </a:ln>
            </p:spPr>
          </p:pic>
        </p:grpSp>
        <p:pic>
          <p:nvPicPr>
            <p:cNvPr id="4785" name="Google Shape;4785;p309"/>
            <p:cNvPicPr preferRelativeResize="0"/>
            <p:nvPr/>
          </p:nvPicPr>
          <p:blipFill>
            <a:blip r:embed="rId4">
              <a:alphaModFix/>
            </a:blip>
            <a:stretch>
              <a:fillRect/>
            </a:stretch>
          </p:blipFill>
          <p:spPr>
            <a:xfrm rot="1293548">
              <a:off x="6913907" y="2343275"/>
              <a:ext cx="1270300" cy="1807100"/>
            </a:xfrm>
            <a:prstGeom prst="rect">
              <a:avLst/>
            </a:prstGeom>
            <a:noFill/>
            <a:ln>
              <a:noFill/>
            </a:ln>
          </p:spPr>
        </p:pic>
        <p:pic>
          <p:nvPicPr>
            <p:cNvPr id="4786" name="Google Shape;4786;p309"/>
            <p:cNvPicPr preferRelativeResize="0"/>
            <p:nvPr/>
          </p:nvPicPr>
          <p:blipFill>
            <a:blip r:embed="rId4">
              <a:alphaModFix/>
            </a:blip>
            <a:stretch>
              <a:fillRect/>
            </a:stretch>
          </p:blipFill>
          <p:spPr>
            <a:xfrm rot="4981584">
              <a:off x="6734007" y="1812175"/>
              <a:ext cx="1270300" cy="1807100"/>
            </a:xfrm>
            <a:prstGeom prst="rect">
              <a:avLst/>
            </a:prstGeom>
            <a:noFill/>
            <a:ln>
              <a:noFill/>
            </a:ln>
          </p:spPr>
        </p:pic>
        <p:grpSp>
          <p:nvGrpSpPr>
            <p:cNvPr id="4787" name="Google Shape;4787;p309"/>
            <p:cNvGrpSpPr/>
            <p:nvPr/>
          </p:nvGrpSpPr>
          <p:grpSpPr>
            <a:xfrm rot="-2700000">
              <a:off x="6902817" y="856367"/>
              <a:ext cx="1476534" cy="3522398"/>
              <a:chOff x="6025549" y="1621068"/>
              <a:chExt cx="1476548" cy="3522432"/>
            </a:xfrm>
          </p:grpSpPr>
          <p:pic>
            <p:nvPicPr>
              <p:cNvPr id="4788" name="Google Shape;4788;p309"/>
              <p:cNvPicPr preferRelativeResize="0"/>
              <p:nvPr/>
            </p:nvPicPr>
            <p:blipFill rotWithShape="1">
              <a:blip r:embed="rId4">
                <a:alphaModFix/>
              </a:blip>
              <a:srcRect b="0" l="31228" r="0" t="0"/>
              <a:stretch/>
            </p:blipFill>
            <p:spPr>
              <a:xfrm rot="1293512">
                <a:off x="6327013" y="3239118"/>
                <a:ext cx="873619" cy="1807090"/>
              </a:xfrm>
              <a:prstGeom prst="rect">
                <a:avLst/>
              </a:prstGeom>
              <a:noFill/>
              <a:ln>
                <a:noFill/>
              </a:ln>
            </p:spPr>
          </p:pic>
          <p:pic>
            <p:nvPicPr>
              <p:cNvPr id="4789" name="Google Shape;4789;p309"/>
              <p:cNvPicPr preferRelativeResize="0"/>
              <p:nvPr/>
            </p:nvPicPr>
            <p:blipFill rotWithShape="1">
              <a:blip r:embed="rId4">
                <a:alphaModFix/>
              </a:blip>
              <a:srcRect b="0" l="71255" r="0" t="0"/>
              <a:stretch/>
            </p:blipFill>
            <p:spPr>
              <a:xfrm rot="-9506469">
                <a:off x="6767916" y="1630126"/>
                <a:ext cx="373084" cy="1700499"/>
              </a:xfrm>
              <a:prstGeom prst="rect">
                <a:avLst/>
              </a:prstGeom>
              <a:noFill/>
              <a:ln>
                <a:noFill/>
              </a:ln>
            </p:spPr>
          </p:pic>
        </p:grpSp>
        <p:grpSp>
          <p:nvGrpSpPr>
            <p:cNvPr id="4790" name="Google Shape;4790;p309"/>
            <p:cNvGrpSpPr/>
            <p:nvPr/>
          </p:nvGrpSpPr>
          <p:grpSpPr>
            <a:xfrm rot="1079571">
              <a:off x="6757006" y="720576"/>
              <a:ext cx="1476556" cy="3522451"/>
              <a:chOff x="6025549" y="1621068"/>
              <a:chExt cx="1476548" cy="3522432"/>
            </a:xfrm>
          </p:grpSpPr>
          <p:pic>
            <p:nvPicPr>
              <p:cNvPr id="4791" name="Google Shape;4791;p309"/>
              <p:cNvPicPr preferRelativeResize="0"/>
              <p:nvPr/>
            </p:nvPicPr>
            <p:blipFill rotWithShape="1">
              <a:blip r:embed="rId4">
                <a:alphaModFix/>
              </a:blip>
              <a:srcRect b="0" l="31228" r="0" t="0"/>
              <a:stretch/>
            </p:blipFill>
            <p:spPr>
              <a:xfrm rot="1293512">
                <a:off x="6327013" y="3239118"/>
                <a:ext cx="873619" cy="1807090"/>
              </a:xfrm>
              <a:prstGeom prst="rect">
                <a:avLst/>
              </a:prstGeom>
              <a:noFill/>
              <a:ln>
                <a:noFill/>
              </a:ln>
            </p:spPr>
          </p:pic>
          <p:pic>
            <p:nvPicPr>
              <p:cNvPr id="4792" name="Google Shape;4792;p309"/>
              <p:cNvPicPr preferRelativeResize="0"/>
              <p:nvPr/>
            </p:nvPicPr>
            <p:blipFill rotWithShape="1">
              <a:blip r:embed="rId4">
                <a:alphaModFix/>
              </a:blip>
              <a:srcRect b="0" l="71255" r="0" t="0"/>
              <a:stretch/>
            </p:blipFill>
            <p:spPr>
              <a:xfrm rot="-9506469">
                <a:off x="6767916" y="1630126"/>
                <a:ext cx="373084" cy="1700499"/>
              </a:xfrm>
              <a:prstGeom prst="rect">
                <a:avLst/>
              </a:prstGeom>
              <a:noFill/>
              <a:ln>
                <a:noFill/>
              </a:ln>
            </p:spPr>
          </p:pic>
        </p:grpSp>
      </p:grpSp>
      <p:sp>
        <p:nvSpPr>
          <p:cNvPr id="4793" name="Google Shape;4793;p309"/>
          <p:cNvSpPr txBox="1"/>
          <p:nvPr/>
        </p:nvSpPr>
        <p:spPr>
          <a:xfrm>
            <a:off x="5893725" y="4443561"/>
            <a:ext cx="21399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t>(neurofibrillary tangles)</a:t>
            </a:r>
            <a:endParaRPr sz="1000"/>
          </a:p>
        </p:txBody>
      </p:sp>
    </p:spTree>
  </p:cSld>
  <p:clrMapOvr>
    <a:masterClrMapping/>
  </p:clrMapOvr>
</p:sld>
</file>

<file path=ppt/slides/slide2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7" name="Shape 4797"/>
        <p:cNvGrpSpPr/>
        <p:nvPr/>
      </p:nvGrpSpPr>
      <p:grpSpPr>
        <a:xfrm>
          <a:off x="0" y="0"/>
          <a:ext cx="0" cy="0"/>
          <a:chOff x="0" y="0"/>
          <a:chExt cx="0" cy="0"/>
        </a:xfrm>
      </p:grpSpPr>
      <p:pic>
        <p:nvPicPr>
          <p:cNvPr id="4798" name="Google Shape;4798;p310"/>
          <p:cNvPicPr preferRelativeResize="0"/>
          <p:nvPr/>
        </p:nvPicPr>
        <p:blipFill>
          <a:blip r:embed="rId3">
            <a:alphaModFix/>
          </a:blip>
          <a:stretch>
            <a:fillRect/>
          </a:stretch>
        </p:blipFill>
        <p:spPr>
          <a:xfrm>
            <a:off x="371925" y="368300"/>
            <a:ext cx="7584302" cy="4406900"/>
          </a:xfrm>
          <a:prstGeom prst="rect">
            <a:avLst/>
          </a:prstGeom>
          <a:noFill/>
          <a:ln>
            <a:noFill/>
          </a:ln>
        </p:spPr>
      </p:pic>
      <p:sp>
        <p:nvSpPr>
          <p:cNvPr id="4799" name="Google Shape;4799;p310"/>
          <p:cNvSpPr/>
          <p:nvPr/>
        </p:nvSpPr>
        <p:spPr>
          <a:xfrm>
            <a:off x="1859650" y="2902849"/>
            <a:ext cx="856200" cy="254100"/>
          </a:xfrm>
          <a:prstGeom prst="rect">
            <a:avLst/>
          </a:prstGeom>
          <a:noFill/>
          <a:ln cap="flat" cmpd="sng" w="38100">
            <a:solidFill>
              <a:srgbClr val="D41F1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00" name="Google Shape;4800;p310"/>
          <p:cNvSpPr/>
          <p:nvPr/>
        </p:nvSpPr>
        <p:spPr>
          <a:xfrm>
            <a:off x="1752575" y="3419942"/>
            <a:ext cx="963300" cy="417300"/>
          </a:xfrm>
          <a:prstGeom prst="ellipse">
            <a:avLst/>
          </a:prstGeom>
          <a:noFill/>
          <a:ln cap="flat" cmpd="sng" w="38100">
            <a:solidFill>
              <a:srgbClr val="D41F1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01" name="Google Shape;4801;p310"/>
          <p:cNvSpPr/>
          <p:nvPr/>
        </p:nvSpPr>
        <p:spPr>
          <a:xfrm>
            <a:off x="1868721" y="488028"/>
            <a:ext cx="856200" cy="254100"/>
          </a:xfrm>
          <a:prstGeom prst="rect">
            <a:avLst/>
          </a:prstGeom>
          <a:noFill/>
          <a:ln cap="flat" cmpd="sng" w="76200">
            <a:solidFill>
              <a:srgbClr val="D41F1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4802" name="Google Shape;4802;p310"/>
          <p:cNvGrpSpPr/>
          <p:nvPr/>
        </p:nvGrpSpPr>
        <p:grpSpPr>
          <a:xfrm>
            <a:off x="7914151" y="3935030"/>
            <a:ext cx="1053364" cy="1134277"/>
            <a:chOff x="5873695" y="578656"/>
            <a:chExt cx="3534779" cy="3806300"/>
          </a:xfrm>
        </p:grpSpPr>
        <p:pic>
          <p:nvPicPr>
            <p:cNvPr id="4803" name="Google Shape;4803;p310"/>
            <p:cNvPicPr preferRelativeResize="0"/>
            <p:nvPr/>
          </p:nvPicPr>
          <p:blipFill>
            <a:blip r:embed="rId4">
              <a:alphaModFix/>
            </a:blip>
            <a:stretch>
              <a:fillRect/>
            </a:stretch>
          </p:blipFill>
          <p:spPr>
            <a:xfrm rot="8100000">
              <a:off x="6979757" y="1079250"/>
              <a:ext cx="1270300" cy="1807100"/>
            </a:xfrm>
            <a:prstGeom prst="rect">
              <a:avLst/>
            </a:prstGeom>
            <a:noFill/>
            <a:ln>
              <a:noFill/>
            </a:ln>
          </p:spPr>
        </p:pic>
        <p:grpSp>
          <p:nvGrpSpPr>
            <p:cNvPr id="4804" name="Google Shape;4804;p310"/>
            <p:cNvGrpSpPr/>
            <p:nvPr/>
          </p:nvGrpSpPr>
          <p:grpSpPr>
            <a:xfrm>
              <a:off x="7338921" y="850163"/>
              <a:ext cx="420245" cy="3443180"/>
              <a:chOff x="7763196" y="219950"/>
              <a:chExt cx="420245" cy="3443180"/>
            </a:xfrm>
          </p:grpSpPr>
          <p:pic>
            <p:nvPicPr>
              <p:cNvPr id="4805" name="Google Shape;4805;p310"/>
              <p:cNvPicPr preferRelativeResize="0"/>
              <p:nvPr/>
            </p:nvPicPr>
            <p:blipFill rotWithShape="1">
              <a:blip r:embed="rId4">
                <a:alphaModFix/>
              </a:blip>
              <a:srcRect b="0" l="80099" r="0" t="0"/>
              <a:stretch/>
            </p:blipFill>
            <p:spPr>
              <a:xfrm>
                <a:off x="7930641" y="1856030"/>
                <a:ext cx="252800" cy="1807100"/>
              </a:xfrm>
              <a:prstGeom prst="rect">
                <a:avLst/>
              </a:prstGeom>
              <a:noFill/>
              <a:ln>
                <a:noFill/>
              </a:ln>
            </p:spPr>
          </p:pic>
          <p:pic>
            <p:nvPicPr>
              <p:cNvPr id="4806" name="Google Shape;4806;p310"/>
              <p:cNvPicPr preferRelativeResize="0"/>
              <p:nvPr/>
            </p:nvPicPr>
            <p:blipFill rotWithShape="1">
              <a:blip r:embed="rId4">
                <a:alphaModFix/>
              </a:blip>
              <a:srcRect b="0" l="80099" r="0" t="0"/>
              <a:stretch/>
            </p:blipFill>
            <p:spPr>
              <a:xfrm rot="10800000">
                <a:off x="7763196" y="219950"/>
                <a:ext cx="252800" cy="1807100"/>
              </a:xfrm>
              <a:prstGeom prst="rect">
                <a:avLst/>
              </a:prstGeom>
              <a:noFill/>
              <a:ln>
                <a:noFill/>
              </a:ln>
            </p:spPr>
          </p:pic>
        </p:grpSp>
        <p:pic>
          <p:nvPicPr>
            <p:cNvPr id="4807" name="Google Shape;4807;p310"/>
            <p:cNvPicPr preferRelativeResize="0"/>
            <p:nvPr/>
          </p:nvPicPr>
          <p:blipFill>
            <a:blip r:embed="rId4">
              <a:alphaModFix/>
            </a:blip>
            <a:stretch>
              <a:fillRect/>
            </a:stretch>
          </p:blipFill>
          <p:spPr>
            <a:xfrm rot="1293548">
              <a:off x="6913907" y="2343275"/>
              <a:ext cx="1270300" cy="1807100"/>
            </a:xfrm>
            <a:prstGeom prst="rect">
              <a:avLst/>
            </a:prstGeom>
            <a:noFill/>
            <a:ln>
              <a:noFill/>
            </a:ln>
          </p:spPr>
        </p:pic>
        <p:pic>
          <p:nvPicPr>
            <p:cNvPr id="4808" name="Google Shape;4808;p310"/>
            <p:cNvPicPr preferRelativeResize="0"/>
            <p:nvPr/>
          </p:nvPicPr>
          <p:blipFill>
            <a:blip r:embed="rId4">
              <a:alphaModFix/>
            </a:blip>
            <a:stretch>
              <a:fillRect/>
            </a:stretch>
          </p:blipFill>
          <p:spPr>
            <a:xfrm rot="4981584">
              <a:off x="6734007" y="1812175"/>
              <a:ext cx="1270300" cy="1807100"/>
            </a:xfrm>
            <a:prstGeom prst="rect">
              <a:avLst/>
            </a:prstGeom>
            <a:noFill/>
            <a:ln>
              <a:noFill/>
            </a:ln>
          </p:spPr>
        </p:pic>
        <p:grpSp>
          <p:nvGrpSpPr>
            <p:cNvPr id="4809" name="Google Shape;4809;p310"/>
            <p:cNvGrpSpPr/>
            <p:nvPr/>
          </p:nvGrpSpPr>
          <p:grpSpPr>
            <a:xfrm rot="-2700000">
              <a:off x="6902817" y="856367"/>
              <a:ext cx="1476534" cy="3522398"/>
              <a:chOff x="6025549" y="1621068"/>
              <a:chExt cx="1476548" cy="3522432"/>
            </a:xfrm>
          </p:grpSpPr>
          <p:pic>
            <p:nvPicPr>
              <p:cNvPr id="4810" name="Google Shape;4810;p310"/>
              <p:cNvPicPr preferRelativeResize="0"/>
              <p:nvPr/>
            </p:nvPicPr>
            <p:blipFill rotWithShape="1">
              <a:blip r:embed="rId4">
                <a:alphaModFix/>
              </a:blip>
              <a:srcRect b="0" l="31228" r="0" t="0"/>
              <a:stretch/>
            </p:blipFill>
            <p:spPr>
              <a:xfrm rot="1293512">
                <a:off x="6327013" y="3239118"/>
                <a:ext cx="873619" cy="1807090"/>
              </a:xfrm>
              <a:prstGeom prst="rect">
                <a:avLst/>
              </a:prstGeom>
              <a:noFill/>
              <a:ln>
                <a:noFill/>
              </a:ln>
            </p:spPr>
          </p:pic>
          <p:pic>
            <p:nvPicPr>
              <p:cNvPr id="4811" name="Google Shape;4811;p310"/>
              <p:cNvPicPr preferRelativeResize="0"/>
              <p:nvPr/>
            </p:nvPicPr>
            <p:blipFill rotWithShape="1">
              <a:blip r:embed="rId4">
                <a:alphaModFix/>
              </a:blip>
              <a:srcRect b="0" l="71255" r="0" t="0"/>
              <a:stretch/>
            </p:blipFill>
            <p:spPr>
              <a:xfrm rot="-9506469">
                <a:off x="6767916" y="1630126"/>
                <a:ext cx="373084" cy="1700499"/>
              </a:xfrm>
              <a:prstGeom prst="rect">
                <a:avLst/>
              </a:prstGeom>
              <a:noFill/>
              <a:ln>
                <a:noFill/>
              </a:ln>
            </p:spPr>
          </p:pic>
        </p:grpSp>
        <p:grpSp>
          <p:nvGrpSpPr>
            <p:cNvPr id="4812" name="Google Shape;4812;p310"/>
            <p:cNvGrpSpPr/>
            <p:nvPr/>
          </p:nvGrpSpPr>
          <p:grpSpPr>
            <a:xfrm rot="1079571">
              <a:off x="6757006" y="720576"/>
              <a:ext cx="1476556" cy="3522451"/>
              <a:chOff x="6025549" y="1621068"/>
              <a:chExt cx="1476548" cy="3522432"/>
            </a:xfrm>
          </p:grpSpPr>
          <p:pic>
            <p:nvPicPr>
              <p:cNvPr id="4813" name="Google Shape;4813;p310"/>
              <p:cNvPicPr preferRelativeResize="0"/>
              <p:nvPr/>
            </p:nvPicPr>
            <p:blipFill rotWithShape="1">
              <a:blip r:embed="rId4">
                <a:alphaModFix/>
              </a:blip>
              <a:srcRect b="0" l="31228" r="0" t="0"/>
              <a:stretch/>
            </p:blipFill>
            <p:spPr>
              <a:xfrm rot="1293512">
                <a:off x="6327013" y="3239118"/>
                <a:ext cx="873619" cy="1807090"/>
              </a:xfrm>
              <a:prstGeom prst="rect">
                <a:avLst/>
              </a:prstGeom>
              <a:noFill/>
              <a:ln>
                <a:noFill/>
              </a:ln>
            </p:spPr>
          </p:pic>
          <p:pic>
            <p:nvPicPr>
              <p:cNvPr id="4814" name="Google Shape;4814;p310"/>
              <p:cNvPicPr preferRelativeResize="0"/>
              <p:nvPr/>
            </p:nvPicPr>
            <p:blipFill rotWithShape="1">
              <a:blip r:embed="rId4">
                <a:alphaModFix/>
              </a:blip>
              <a:srcRect b="0" l="71255" r="0" t="0"/>
              <a:stretch/>
            </p:blipFill>
            <p:spPr>
              <a:xfrm rot="-9506469">
                <a:off x="6767916" y="1630126"/>
                <a:ext cx="373084" cy="1700499"/>
              </a:xfrm>
              <a:prstGeom prst="rect">
                <a:avLst/>
              </a:prstGeom>
              <a:noFill/>
              <a:ln>
                <a:noFill/>
              </a:ln>
            </p:spPr>
          </p:pic>
        </p:grpSp>
      </p:grpSp>
      <p:sp>
        <p:nvSpPr>
          <p:cNvPr id="4815" name="Google Shape;4815;p310"/>
          <p:cNvSpPr txBox="1"/>
          <p:nvPr/>
        </p:nvSpPr>
        <p:spPr>
          <a:xfrm>
            <a:off x="5893725" y="4443561"/>
            <a:ext cx="21399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t>(neurofibrillary tangles)</a:t>
            </a:r>
            <a:endParaRPr sz="1000"/>
          </a:p>
        </p:txBody>
      </p:sp>
    </p:spTree>
  </p:cSld>
  <p:clrMapOvr>
    <a:masterClrMapping/>
  </p:clrMapOvr>
</p:sld>
</file>

<file path=ppt/slides/slide2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9" name="Shape 4819"/>
        <p:cNvGrpSpPr/>
        <p:nvPr/>
      </p:nvGrpSpPr>
      <p:grpSpPr>
        <a:xfrm>
          <a:off x="0" y="0"/>
          <a:ext cx="0" cy="0"/>
          <a:chOff x="0" y="0"/>
          <a:chExt cx="0" cy="0"/>
        </a:xfrm>
      </p:grpSpPr>
      <p:pic>
        <p:nvPicPr>
          <p:cNvPr id="4820" name="Google Shape;4820;p311"/>
          <p:cNvPicPr preferRelativeResize="0"/>
          <p:nvPr/>
        </p:nvPicPr>
        <p:blipFill>
          <a:blip r:embed="rId3">
            <a:alphaModFix/>
          </a:blip>
          <a:stretch>
            <a:fillRect/>
          </a:stretch>
        </p:blipFill>
        <p:spPr>
          <a:xfrm>
            <a:off x="371925" y="368300"/>
            <a:ext cx="7584302" cy="4406900"/>
          </a:xfrm>
          <a:prstGeom prst="rect">
            <a:avLst/>
          </a:prstGeom>
          <a:noFill/>
          <a:ln>
            <a:noFill/>
          </a:ln>
        </p:spPr>
      </p:pic>
      <p:sp>
        <p:nvSpPr>
          <p:cNvPr id="4821" name="Google Shape;4821;p311"/>
          <p:cNvSpPr/>
          <p:nvPr/>
        </p:nvSpPr>
        <p:spPr>
          <a:xfrm>
            <a:off x="1859650" y="2902849"/>
            <a:ext cx="856200" cy="254100"/>
          </a:xfrm>
          <a:prstGeom prst="rect">
            <a:avLst/>
          </a:prstGeom>
          <a:noFill/>
          <a:ln cap="flat" cmpd="sng" w="38100">
            <a:solidFill>
              <a:srgbClr val="D41F1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22" name="Google Shape;4822;p311"/>
          <p:cNvSpPr/>
          <p:nvPr/>
        </p:nvSpPr>
        <p:spPr>
          <a:xfrm>
            <a:off x="1752575" y="3419942"/>
            <a:ext cx="963300" cy="417300"/>
          </a:xfrm>
          <a:prstGeom prst="ellipse">
            <a:avLst/>
          </a:prstGeom>
          <a:noFill/>
          <a:ln cap="flat" cmpd="sng" w="38100">
            <a:solidFill>
              <a:srgbClr val="D41F1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23" name="Google Shape;4823;p311"/>
          <p:cNvSpPr/>
          <p:nvPr/>
        </p:nvSpPr>
        <p:spPr>
          <a:xfrm>
            <a:off x="1868721" y="488028"/>
            <a:ext cx="856200" cy="254100"/>
          </a:xfrm>
          <a:prstGeom prst="rect">
            <a:avLst/>
          </a:prstGeom>
          <a:noFill/>
          <a:ln cap="flat" cmpd="sng" w="38100">
            <a:solidFill>
              <a:srgbClr val="D41F1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24" name="Google Shape;4824;p311"/>
          <p:cNvSpPr/>
          <p:nvPr/>
        </p:nvSpPr>
        <p:spPr>
          <a:xfrm>
            <a:off x="4887699" y="488025"/>
            <a:ext cx="620400" cy="254100"/>
          </a:xfrm>
          <a:prstGeom prst="rect">
            <a:avLst/>
          </a:prstGeom>
          <a:noFill/>
          <a:ln cap="flat" cmpd="sng" w="76200">
            <a:solidFill>
              <a:srgbClr val="D41F1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4825" name="Google Shape;4825;p311"/>
          <p:cNvGrpSpPr/>
          <p:nvPr/>
        </p:nvGrpSpPr>
        <p:grpSpPr>
          <a:xfrm>
            <a:off x="7914151" y="3935030"/>
            <a:ext cx="1053364" cy="1134277"/>
            <a:chOff x="5873695" y="578656"/>
            <a:chExt cx="3534779" cy="3806300"/>
          </a:xfrm>
        </p:grpSpPr>
        <p:pic>
          <p:nvPicPr>
            <p:cNvPr id="4826" name="Google Shape;4826;p311"/>
            <p:cNvPicPr preferRelativeResize="0"/>
            <p:nvPr/>
          </p:nvPicPr>
          <p:blipFill>
            <a:blip r:embed="rId4">
              <a:alphaModFix/>
            </a:blip>
            <a:stretch>
              <a:fillRect/>
            </a:stretch>
          </p:blipFill>
          <p:spPr>
            <a:xfrm rot="8100000">
              <a:off x="6979757" y="1079250"/>
              <a:ext cx="1270300" cy="1807100"/>
            </a:xfrm>
            <a:prstGeom prst="rect">
              <a:avLst/>
            </a:prstGeom>
            <a:noFill/>
            <a:ln>
              <a:noFill/>
            </a:ln>
          </p:spPr>
        </p:pic>
        <p:grpSp>
          <p:nvGrpSpPr>
            <p:cNvPr id="4827" name="Google Shape;4827;p311"/>
            <p:cNvGrpSpPr/>
            <p:nvPr/>
          </p:nvGrpSpPr>
          <p:grpSpPr>
            <a:xfrm>
              <a:off x="7338921" y="850163"/>
              <a:ext cx="420245" cy="3443180"/>
              <a:chOff x="7763196" y="219950"/>
              <a:chExt cx="420245" cy="3443180"/>
            </a:xfrm>
          </p:grpSpPr>
          <p:pic>
            <p:nvPicPr>
              <p:cNvPr id="4828" name="Google Shape;4828;p311"/>
              <p:cNvPicPr preferRelativeResize="0"/>
              <p:nvPr/>
            </p:nvPicPr>
            <p:blipFill rotWithShape="1">
              <a:blip r:embed="rId4">
                <a:alphaModFix/>
              </a:blip>
              <a:srcRect b="0" l="80099" r="0" t="0"/>
              <a:stretch/>
            </p:blipFill>
            <p:spPr>
              <a:xfrm>
                <a:off x="7930641" y="1856030"/>
                <a:ext cx="252800" cy="1807100"/>
              </a:xfrm>
              <a:prstGeom prst="rect">
                <a:avLst/>
              </a:prstGeom>
              <a:noFill/>
              <a:ln>
                <a:noFill/>
              </a:ln>
            </p:spPr>
          </p:pic>
          <p:pic>
            <p:nvPicPr>
              <p:cNvPr id="4829" name="Google Shape;4829;p311"/>
              <p:cNvPicPr preferRelativeResize="0"/>
              <p:nvPr/>
            </p:nvPicPr>
            <p:blipFill rotWithShape="1">
              <a:blip r:embed="rId4">
                <a:alphaModFix/>
              </a:blip>
              <a:srcRect b="0" l="80099" r="0" t="0"/>
              <a:stretch/>
            </p:blipFill>
            <p:spPr>
              <a:xfrm rot="10800000">
                <a:off x="7763196" y="219950"/>
                <a:ext cx="252800" cy="1807100"/>
              </a:xfrm>
              <a:prstGeom prst="rect">
                <a:avLst/>
              </a:prstGeom>
              <a:noFill/>
              <a:ln>
                <a:noFill/>
              </a:ln>
            </p:spPr>
          </p:pic>
        </p:grpSp>
        <p:pic>
          <p:nvPicPr>
            <p:cNvPr id="4830" name="Google Shape;4830;p311"/>
            <p:cNvPicPr preferRelativeResize="0"/>
            <p:nvPr/>
          </p:nvPicPr>
          <p:blipFill>
            <a:blip r:embed="rId4">
              <a:alphaModFix/>
            </a:blip>
            <a:stretch>
              <a:fillRect/>
            </a:stretch>
          </p:blipFill>
          <p:spPr>
            <a:xfrm rot="1293548">
              <a:off x="6913907" y="2343275"/>
              <a:ext cx="1270300" cy="1807100"/>
            </a:xfrm>
            <a:prstGeom prst="rect">
              <a:avLst/>
            </a:prstGeom>
            <a:noFill/>
            <a:ln>
              <a:noFill/>
            </a:ln>
          </p:spPr>
        </p:pic>
        <p:pic>
          <p:nvPicPr>
            <p:cNvPr id="4831" name="Google Shape;4831;p311"/>
            <p:cNvPicPr preferRelativeResize="0"/>
            <p:nvPr/>
          </p:nvPicPr>
          <p:blipFill>
            <a:blip r:embed="rId4">
              <a:alphaModFix/>
            </a:blip>
            <a:stretch>
              <a:fillRect/>
            </a:stretch>
          </p:blipFill>
          <p:spPr>
            <a:xfrm rot="4981584">
              <a:off x="6734007" y="1812175"/>
              <a:ext cx="1270300" cy="1807100"/>
            </a:xfrm>
            <a:prstGeom prst="rect">
              <a:avLst/>
            </a:prstGeom>
            <a:noFill/>
            <a:ln>
              <a:noFill/>
            </a:ln>
          </p:spPr>
        </p:pic>
        <p:grpSp>
          <p:nvGrpSpPr>
            <p:cNvPr id="4832" name="Google Shape;4832;p311"/>
            <p:cNvGrpSpPr/>
            <p:nvPr/>
          </p:nvGrpSpPr>
          <p:grpSpPr>
            <a:xfrm rot="-2700000">
              <a:off x="6902817" y="856367"/>
              <a:ext cx="1476534" cy="3522398"/>
              <a:chOff x="6025549" y="1621068"/>
              <a:chExt cx="1476548" cy="3522432"/>
            </a:xfrm>
          </p:grpSpPr>
          <p:pic>
            <p:nvPicPr>
              <p:cNvPr id="4833" name="Google Shape;4833;p311"/>
              <p:cNvPicPr preferRelativeResize="0"/>
              <p:nvPr/>
            </p:nvPicPr>
            <p:blipFill rotWithShape="1">
              <a:blip r:embed="rId4">
                <a:alphaModFix/>
              </a:blip>
              <a:srcRect b="0" l="31228" r="0" t="0"/>
              <a:stretch/>
            </p:blipFill>
            <p:spPr>
              <a:xfrm rot="1293512">
                <a:off x="6327013" y="3239118"/>
                <a:ext cx="873619" cy="1807090"/>
              </a:xfrm>
              <a:prstGeom prst="rect">
                <a:avLst/>
              </a:prstGeom>
              <a:noFill/>
              <a:ln>
                <a:noFill/>
              </a:ln>
            </p:spPr>
          </p:pic>
          <p:pic>
            <p:nvPicPr>
              <p:cNvPr id="4834" name="Google Shape;4834;p311"/>
              <p:cNvPicPr preferRelativeResize="0"/>
              <p:nvPr/>
            </p:nvPicPr>
            <p:blipFill rotWithShape="1">
              <a:blip r:embed="rId4">
                <a:alphaModFix/>
              </a:blip>
              <a:srcRect b="0" l="71255" r="0" t="0"/>
              <a:stretch/>
            </p:blipFill>
            <p:spPr>
              <a:xfrm rot="-9506469">
                <a:off x="6767916" y="1630126"/>
                <a:ext cx="373084" cy="1700499"/>
              </a:xfrm>
              <a:prstGeom prst="rect">
                <a:avLst/>
              </a:prstGeom>
              <a:noFill/>
              <a:ln>
                <a:noFill/>
              </a:ln>
            </p:spPr>
          </p:pic>
        </p:grpSp>
        <p:grpSp>
          <p:nvGrpSpPr>
            <p:cNvPr id="4835" name="Google Shape;4835;p311"/>
            <p:cNvGrpSpPr/>
            <p:nvPr/>
          </p:nvGrpSpPr>
          <p:grpSpPr>
            <a:xfrm rot="1079571">
              <a:off x="6757006" y="720576"/>
              <a:ext cx="1476556" cy="3522451"/>
              <a:chOff x="6025549" y="1621068"/>
              <a:chExt cx="1476548" cy="3522432"/>
            </a:xfrm>
          </p:grpSpPr>
          <p:pic>
            <p:nvPicPr>
              <p:cNvPr id="4836" name="Google Shape;4836;p311"/>
              <p:cNvPicPr preferRelativeResize="0"/>
              <p:nvPr/>
            </p:nvPicPr>
            <p:blipFill rotWithShape="1">
              <a:blip r:embed="rId4">
                <a:alphaModFix/>
              </a:blip>
              <a:srcRect b="0" l="31228" r="0" t="0"/>
              <a:stretch/>
            </p:blipFill>
            <p:spPr>
              <a:xfrm rot="1293512">
                <a:off x="6327013" y="3239118"/>
                <a:ext cx="873619" cy="1807090"/>
              </a:xfrm>
              <a:prstGeom prst="rect">
                <a:avLst/>
              </a:prstGeom>
              <a:noFill/>
              <a:ln>
                <a:noFill/>
              </a:ln>
            </p:spPr>
          </p:pic>
          <p:pic>
            <p:nvPicPr>
              <p:cNvPr id="4837" name="Google Shape;4837;p311"/>
              <p:cNvPicPr preferRelativeResize="0"/>
              <p:nvPr/>
            </p:nvPicPr>
            <p:blipFill rotWithShape="1">
              <a:blip r:embed="rId4">
                <a:alphaModFix/>
              </a:blip>
              <a:srcRect b="0" l="71255" r="0" t="0"/>
              <a:stretch/>
            </p:blipFill>
            <p:spPr>
              <a:xfrm rot="-9506469">
                <a:off x="6767916" y="1630126"/>
                <a:ext cx="373084" cy="1700499"/>
              </a:xfrm>
              <a:prstGeom prst="rect">
                <a:avLst/>
              </a:prstGeom>
              <a:noFill/>
              <a:ln>
                <a:noFill/>
              </a:ln>
            </p:spPr>
          </p:pic>
        </p:grpSp>
      </p:grpSp>
      <p:sp>
        <p:nvSpPr>
          <p:cNvPr id="4838" name="Google Shape;4838;p311"/>
          <p:cNvSpPr txBox="1"/>
          <p:nvPr/>
        </p:nvSpPr>
        <p:spPr>
          <a:xfrm>
            <a:off x="5893725" y="4443561"/>
            <a:ext cx="21399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t>(neurofibrillary tangles)</a:t>
            </a:r>
            <a:endParaRPr sz="1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pic>
        <p:nvPicPr>
          <p:cNvPr id="69" name="Google Shape;69;p15"/>
          <p:cNvPicPr preferRelativeResize="0"/>
          <p:nvPr/>
        </p:nvPicPr>
        <p:blipFill>
          <a:blip r:embed="rId3">
            <a:alphaModFix/>
          </a:blip>
          <a:stretch>
            <a:fillRect/>
          </a:stretch>
        </p:blipFill>
        <p:spPr>
          <a:xfrm>
            <a:off x="1516501" y="546225"/>
            <a:ext cx="6738125" cy="4143275"/>
          </a:xfrm>
          <a:prstGeom prst="rect">
            <a:avLst/>
          </a:prstGeom>
          <a:noFill/>
          <a:ln>
            <a:noFill/>
          </a:ln>
        </p:spPr>
      </p:pic>
      <p:sp>
        <p:nvSpPr>
          <p:cNvPr id="70" name="Google Shape;70;p15"/>
          <p:cNvSpPr txBox="1"/>
          <p:nvPr/>
        </p:nvSpPr>
        <p:spPr>
          <a:xfrm>
            <a:off x="103650" y="84525"/>
            <a:ext cx="1083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DSM-5</a:t>
            </a:r>
            <a:endParaRPr sz="1800"/>
          </a:p>
        </p:txBody>
      </p:sp>
      <p:cxnSp>
        <p:nvCxnSpPr>
          <p:cNvPr id="71" name="Google Shape;71;p15"/>
          <p:cNvCxnSpPr/>
          <p:nvPr/>
        </p:nvCxnSpPr>
        <p:spPr>
          <a:xfrm>
            <a:off x="7475025" y="2395125"/>
            <a:ext cx="395700" cy="0"/>
          </a:xfrm>
          <a:prstGeom prst="straightConnector1">
            <a:avLst/>
          </a:prstGeom>
          <a:noFill/>
          <a:ln cap="flat" cmpd="sng" w="38100">
            <a:solidFill>
              <a:srgbClr val="9900FF"/>
            </a:solidFill>
            <a:prstDash val="solid"/>
            <a:round/>
            <a:headEnd len="med" w="med" type="none"/>
            <a:tailEnd len="med" w="med" type="none"/>
          </a:ln>
        </p:spPr>
      </p:cxnSp>
      <p:cxnSp>
        <p:nvCxnSpPr>
          <p:cNvPr id="72" name="Google Shape;72;p15"/>
          <p:cNvCxnSpPr/>
          <p:nvPr/>
        </p:nvCxnSpPr>
        <p:spPr>
          <a:xfrm>
            <a:off x="1975246" y="2596667"/>
            <a:ext cx="229200" cy="0"/>
          </a:xfrm>
          <a:prstGeom prst="straightConnector1">
            <a:avLst/>
          </a:prstGeom>
          <a:noFill/>
          <a:ln cap="flat" cmpd="sng" w="38100">
            <a:solidFill>
              <a:srgbClr val="9900FF"/>
            </a:solidFill>
            <a:prstDash val="solid"/>
            <a:round/>
            <a:headEnd len="med" w="med" type="none"/>
            <a:tailEnd len="med" w="med" type="none"/>
          </a:ln>
        </p:spPr>
      </p:cxnSp>
      <p:cxnSp>
        <p:nvCxnSpPr>
          <p:cNvPr id="73" name="Google Shape;73;p15"/>
          <p:cNvCxnSpPr/>
          <p:nvPr/>
        </p:nvCxnSpPr>
        <p:spPr>
          <a:xfrm>
            <a:off x="3889900" y="2395125"/>
            <a:ext cx="1260600" cy="0"/>
          </a:xfrm>
          <a:prstGeom prst="straightConnector1">
            <a:avLst/>
          </a:prstGeom>
          <a:noFill/>
          <a:ln cap="flat" cmpd="sng" w="38100">
            <a:solidFill>
              <a:srgbClr val="9900FF"/>
            </a:solidFill>
            <a:prstDash val="solid"/>
            <a:round/>
            <a:headEnd len="med" w="med" type="none"/>
            <a:tailEnd len="med" w="med" type="none"/>
          </a:ln>
        </p:spPr>
      </p:cxn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id="333" name="Google Shape;333;p42"/>
          <p:cNvPicPr preferRelativeResize="0"/>
          <p:nvPr/>
        </p:nvPicPr>
        <p:blipFill>
          <a:blip r:embed="rId3">
            <a:alphaModFix/>
          </a:blip>
          <a:stretch>
            <a:fillRect/>
          </a:stretch>
        </p:blipFill>
        <p:spPr>
          <a:xfrm>
            <a:off x="670450" y="2056000"/>
            <a:ext cx="8056626" cy="2910900"/>
          </a:xfrm>
          <a:prstGeom prst="rect">
            <a:avLst/>
          </a:prstGeom>
          <a:noFill/>
          <a:ln>
            <a:noFill/>
          </a:ln>
        </p:spPr>
      </p:pic>
      <p:sp>
        <p:nvSpPr>
          <p:cNvPr id="334" name="Google Shape;334;p42"/>
          <p:cNvSpPr txBox="1"/>
          <p:nvPr/>
        </p:nvSpPr>
        <p:spPr>
          <a:xfrm>
            <a:off x="711275" y="338875"/>
            <a:ext cx="1909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DSM-5-TR update</a:t>
            </a:r>
            <a:endParaRPr sz="1800"/>
          </a:p>
        </p:txBody>
      </p:sp>
      <p:pic>
        <p:nvPicPr>
          <p:cNvPr id="335" name="Google Shape;335;p42"/>
          <p:cNvPicPr preferRelativeResize="0"/>
          <p:nvPr/>
        </p:nvPicPr>
        <p:blipFill>
          <a:blip r:embed="rId4">
            <a:alphaModFix/>
          </a:blip>
          <a:stretch>
            <a:fillRect/>
          </a:stretch>
        </p:blipFill>
        <p:spPr>
          <a:xfrm>
            <a:off x="6564450" y="367400"/>
            <a:ext cx="2162625" cy="1621976"/>
          </a:xfrm>
          <a:prstGeom prst="rect">
            <a:avLst/>
          </a:prstGeom>
          <a:noFill/>
          <a:ln>
            <a:noFill/>
          </a:ln>
        </p:spPr>
      </p:pic>
      <p:cxnSp>
        <p:nvCxnSpPr>
          <p:cNvPr id="336" name="Google Shape;336;p42"/>
          <p:cNvCxnSpPr/>
          <p:nvPr/>
        </p:nvCxnSpPr>
        <p:spPr>
          <a:xfrm>
            <a:off x="883150" y="2919000"/>
            <a:ext cx="6577500" cy="0"/>
          </a:xfrm>
          <a:prstGeom prst="straightConnector1">
            <a:avLst/>
          </a:prstGeom>
          <a:noFill/>
          <a:ln cap="flat" cmpd="sng" w="38100">
            <a:solidFill>
              <a:srgbClr val="9900FF"/>
            </a:solidFill>
            <a:prstDash val="solid"/>
            <a:round/>
            <a:headEnd len="med" w="med" type="none"/>
            <a:tailEnd len="med" w="med" type="none"/>
          </a:ln>
        </p:spPr>
      </p:cxnSp>
      <p:cxnSp>
        <p:nvCxnSpPr>
          <p:cNvPr id="337" name="Google Shape;337;p42"/>
          <p:cNvCxnSpPr/>
          <p:nvPr/>
        </p:nvCxnSpPr>
        <p:spPr>
          <a:xfrm>
            <a:off x="4535900" y="2704025"/>
            <a:ext cx="4041300" cy="0"/>
          </a:xfrm>
          <a:prstGeom prst="straightConnector1">
            <a:avLst/>
          </a:prstGeom>
          <a:noFill/>
          <a:ln cap="flat" cmpd="sng" w="38100">
            <a:solidFill>
              <a:srgbClr val="9900FF"/>
            </a:solidFill>
            <a:prstDash val="solid"/>
            <a:round/>
            <a:headEnd len="med" w="med" type="none"/>
            <a:tailEnd len="med" w="med" type="none"/>
          </a:ln>
        </p:spPr>
      </p:cxnSp>
    </p:spTree>
  </p:cSld>
  <p:clrMapOvr>
    <a:masterClrMapping/>
  </p:clrMapOvr>
</p:sld>
</file>

<file path=ppt/slides/slide3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2" name="Shape 4842"/>
        <p:cNvGrpSpPr/>
        <p:nvPr/>
      </p:nvGrpSpPr>
      <p:grpSpPr>
        <a:xfrm>
          <a:off x="0" y="0"/>
          <a:ext cx="0" cy="0"/>
          <a:chOff x="0" y="0"/>
          <a:chExt cx="0" cy="0"/>
        </a:xfrm>
      </p:grpSpPr>
      <p:grpSp>
        <p:nvGrpSpPr>
          <p:cNvPr id="4843" name="Google Shape;4843;p312"/>
          <p:cNvGrpSpPr/>
          <p:nvPr/>
        </p:nvGrpSpPr>
        <p:grpSpPr>
          <a:xfrm>
            <a:off x="266775" y="393475"/>
            <a:ext cx="2383600" cy="3636900"/>
            <a:chOff x="266775" y="393475"/>
            <a:chExt cx="2383600" cy="3636900"/>
          </a:xfrm>
        </p:grpSpPr>
        <p:pic>
          <p:nvPicPr>
            <p:cNvPr id="4844" name="Google Shape;4844;p312"/>
            <p:cNvPicPr preferRelativeResize="0"/>
            <p:nvPr/>
          </p:nvPicPr>
          <p:blipFill>
            <a:blip r:embed="rId3">
              <a:alphaModFix/>
            </a:blip>
            <a:stretch>
              <a:fillRect/>
            </a:stretch>
          </p:blipFill>
          <p:spPr>
            <a:xfrm>
              <a:off x="266775" y="428475"/>
              <a:ext cx="2383600" cy="3601900"/>
            </a:xfrm>
            <a:prstGeom prst="rect">
              <a:avLst/>
            </a:prstGeom>
            <a:noFill/>
            <a:ln>
              <a:noFill/>
            </a:ln>
          </p:spPr>
        </p:pic>
        <p:sp>
          <p:nvSpPr>
            <p:cNvPr id="4845" name="Google Shape;4845;p312"/>
            <p:cNvSpPr txBox="1"/>
            <p:nvPr/>
          </p:nvSpPr>
          <p:spPr>
            <a:xfrm>
              <a:off x="2062375" y="393475"/>
              <a:ext cx="588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rPr>
                <a:t>2017</a:t>
              </a:r>
              <a:endParaRPr>
                <a:solidFill>
                  <a:schemeClr val="lt1"/>
                </a:solidFill>
              </a:endParaRPr>
            </a:p>
          </p:txBody>
        </p:sp>
      </p:grpSp>
      <p:sp>
        <p:nvSpPr>
          <p:cNvPr id="4846" name="Google Shape;4846;p312"/>
          <p:cNvSpPr txBox="1"/>
          <p:nvPr/>
        </p:nvSpPr>
        <p:spPr>
          <a:xfrm>
            <a:off x="222550" y="4743300"/>
            <a:ext cx="824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accent2"/>
                </a:solidFill>
                <a:highlight>
                  <a:srgbClr val="FFFFFF"/>
                </a:highlight>
                <a:latin typeface="Roboto"/>
                <a:ea typeface="Roboto"/>
                <a:cs typeface="Roboto"/>
                <a:sym typeface="Roboto"/>
              </a:rPr>
              <a:t>National Academies of Sciences, Engineering, and Medicine; Health and Medicine Division; Board on Health Sciences Policy; Committee on Preventing Dementia and Cognitive Impairment. Preventing Cognitive Decline and Dementia: A Way Forward. Downey A, Stroud C, Landis S, Leshner AI, editors. Washington (DC): National Academies Press (US); 2017 Jun 22. PMID: 28650595.</a:t>
            </a:r>
            <a:endParaRPr sz="900"/>
          </a:p>
        </p:txBody>
      </p:sp>
      <p:sp>
        <p:nvSpPr>
          <p:cNvPr id="4847" name="Google Shape;4847;p312"/>
          <p:cNvSpPr txBox="1"/>
          <p:nvPr/>
        </p:nvSpPr>
        <p:spPr>
          <a:xfrm>
            <a:off x="3162875" y="310625"/>
            <a:ext cx="5496600" cy="35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Interventions once a diagnosis has been made</a:t>
            </a:r>
            <a:endParaRPr b="1" sz="1800"/>
          </a:p>
          <a:p>
            <a:pPr indent="0" lvl="0" marL="0" rtl="0" algn="l">
              <a:spcBef>
                <a:spcPts val="0"/>
              </a:spcBef>
              <a:spcAft>
                <a:spcPts val="0"/>
              </a:spcAft>
              <a:buNone/>
            </a:pPr>
            <a:r>
              <a:t/>
            </a:r>
            <a:endParaRPr b="1" sz="600"/>
          </a:p>
          <a:p>
            <a:pPr indent="0" lvl="0" marL="0" rtl="0" algn="l">
              <a:spcBef>
                <a:spcPts val="0"/>
              </a:spcBef>
              <a:spcAft>
                <a:spcPts val="0"/>
              </a:spcAft>
              <a:buNone/>
            </a:pPr>
            <a:r>
              <a:rPr lang="en" sz="1600">
                <a:solidFill>
                  <a:schemeClr val="dk1"/>
                </a:solidFill>
              </a:rPr>
              <a:t>Cholinesterase inhibitors </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have a </a:t>
            </a:r>
            <a:r>
              <a:rPr lang="en" sz="1600" u="sng">
                <a:solidFill>
                  <a:schemeClr val="dk1"/>
                </a:solidFill>
              </a:rPr>
              <a:t>useful, modest role</a:t>
            </a:r>
            <a:r>
              <a:rPr lang="en" sz="1600">
                <a:solidFill>
                  <a:schemeClr val="dk1"/>
                </a:solidFill>
              </a:rPr>
              <a:t> in improving cognition and activities of daily living in patients with </a:t>
            </a:r>
            <a:r>
              <a:rPr b="1" lang="en" sz="1600">
                <a:solidFill>
                  <a:schemeClr val="dk1"/>
                </a:solidFill>
              </a:rPr>
              <a:t>mild-to-moderate</a:t>
            </a:r>
            <a:r>
              <a:rPr lang="en" sz="1600">
                <a:solidFill>
                  <a:schemeClr val="dk1"/>
                </a:solidFill>
              </a:rPr>
              <a:t> Alzheimer’s disease and</a:t>
            </a:r>
            <a:endParaRPr sz="1600">
              <a:solidFill>
                <a:schemeClr val="dk1"/>
              </a:solidFill>
            </a:endParaRPr>
          </a:p>
          <a:p>
            <a:pPr indent="0" lvl="0" marL="0" rtl="0" algn="l">
              <a:spcBef>
                <a:spcPts val="0"/>
              </a:spcBef>
              <a:spcAft>
                <a:spcPts val="0"/>
              </a:spcAft>
              <a:buNone/>
            </a:pPr>
            <a:r>
              <a:t/>
            </a:r>
            <a:endParaRPr sz="1600">
              <a:solidFill>
                <a:schemeClr val="dk1"/>
              </a:solidFill>
            </a:endParaRPr>
          </a:p>
          <a:p>
            <a:pPr indent="0" lvl="0" marL="0" rtl="0" algn="l">
              <a:spcBef>
                <a:spcPts val="0"/>
              </a:spcBef>
              <a:spcAft>
                <a:spcPts val="0"/>
              </a:spcAft>
              <a:buNone/>
            </a:pPr>
            <a:r>
              <a:rPr lang="en" sz="1600">
                <a:solidFill>
                  <a:schemeClr val="dk1"/>
                </a:solidFill>
              </a:rPr>
              <a:t>Memantine can be prescribed in combination or each drug used separately for </a:t>
            </a:r>
            <a:r>
              <a:rPr b="1" lang="en" sz="1600">
                <a:solidFill>
                  <a:schemeClr val="dk1"/>
                </a:solidFill>
              </a:rPr>
              <a:t>moderate and severe </a:t>
            </a:r>
            <a:r>
              <a:rPr lang="en" sz="1600">
                <a:solidFill>
                  <a:schemeClr val="dk1"/>
                </a:solidFill>
              </a:rPr>
              <a:t>Alzheimer’s disease.</a:t>
            </a:r>
            <a:endParaRPr sz="1600">
              <a:solidFill>
                <a:schemeClr val="dk1"/>
              </a:solidFill>
            </a:endParaRPr>
          </a:p>
          <a:p>
            <a:pPr indent="0" lvl="0" marL="0" rtl="0" algn="l">
              <a:spcBef>
                <a:spcPts val="0"/>
              </a:spcBef>
              <a:spcAft>
                <a:spcPts val="0"/>
              </a:spcAft>
              <a:buClr>
                <a:schemeClr val="dk1"/>
              </a:buClr>
              <a:buSzPts val="1100"/>
              <a:buFont typeface="Arial"/>
              <a:buNone/>
            </a:pPr>
            <a:r>
              <a:t/>
            </a:r>
            <a:endParaRPr sz="1600">
              <a:solidFill>
                <a:schemeClr val="dk1"/>
              </a:solidFill>
            </a:endParaRPr>
          </a:p>
          <a:p>
            <a:pPr indent="0" lvl="0" marL="0" rtl="0" algn="l">
              <a:spcBef>
                <a:spcPts val="0"/>
              </a:spcBef>
              <a:spcAft>
                <a:spcPts val="0"/>
              </a:spcAft>
              <a:buNone/>
            </a:pPr>
            <a:r>
              <a:rPr lang="en" sz="1600">
                <a:solidFill>
                  <a:schemeClr val="dk1"/>
                </a:solidFill>
              </a:rPr>
              <a:t>These drugs are no longer remunerated in France because it is felt that they offer only a small benefit while shifting clinician’s attention from other interventions. </a:t>
            </a:r>
            <a:endParaRPr sz="1600"/>
          </a:p>
        </p:txBody>
      </p:sp>
    </p:spTree>
  </p:cSld>
  <p:clrMapOvr>
    <a:masterClrMapping/>
  </p:clrMapOvr>
</p:sld>
</file>

<file path=ppt/slides/slide3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1" name="Shape 4851"/>
        <p:cNvGrpSpPr/>
        <p:nvPr/>
      </p:nvGrpSpPr>
      <p:grpSpPr>
        <a:xfrm>
          <a:off x="0" y="0"/>
          <a:ext cx="0" cy="0"/>
          <a:chOff x="0" y="0"/>
          <a:chExt cx="0" cy="0"/>
        </a:xfrm>
      </p:grpSpPr>
      <p:sp>
        <p:nvSpPr>
          <p:cNvPr id="4852" name="Google Shape;4852;p313"/>
          <p:cNvSpPr txBox="1"/>
          <p:nvPr/>
        </p:nvSpPr>
        <p:spPr>
          <a:xfrm>
            <a:off x="7167445" y="282500"/>
            <a:ext cx="21126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t>$26,500 yearly</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rgbClr val="000000"/>
              </a:buClr>
              <a:buSzPts val="800"/>
              <a:buFont typeface="Arial"/>
              <a:buNone/>
            </a:pPr>
            <a:r>
              <a:t/>
            </a:r>
            <a:endParaRPr sz="1600"/>
          </a:p>
        </p:txBody>
      </p:sp>
      <p:cxnSp>
        <p:nvCxnSpPr>
          <p:cNvPr id="4853" name="Google Shape;4853;p313"/>
          <p:cNvCxnSpPr/>
          <p:nvPr/>
        </p:nvCxnSpPr>
        <p:spPr>
          <a:xfrm>
            <a:off x="7008113" y="-37975"/>
            <a:ext cx="0" cy="5141100"/>
          </a:xfrm>
          <a:prstGeom prst="straightConnector1">
            <a:avLst/>
          </a:prstGeom>
          <a:noFill/>
          <a:ln cap="flat" cmpd="sng" w="9525">
            <a:solidFill>
              <a:schemeClr val="dk2"/>
            </a:solidFill>
            <a:prstDash val="solid"/>
            <a:round/>
            <a:headEnd len="med" w="med" type="none"/>
            <a:tailEnd len="med" w="med" type="none"/>
          </a:ln>
        </p:spPr>
      </p:cxnSp>
      <p:sp>
        <p:nvSpPr>
          <p:cNvPr id="4854" name="Google Shape;4854;p313"/>
          <p:cNvSpPr txBox="1"/>
          <p:nvPr/>
        </p:nvSpPr>
        <p:spPr>
          <a:xfrm>
            <a:off x="429725" y="1282000"/>
            <a:ext cx="2112600" cy="190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900">
                <a:solidFill>
                  <a:schemeClr val="dk1"/>
                </a:solidFill>
              </a:rPr>
              <a:t>Approved 2023 for mild Alzheimer’s disease</a:t>
            </a:r>
            <a:endParaRPr sz="19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9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900">
                <a:solidFill>
                  <a:schemeClr val="dk1"/>
                </a:solidFill>
              </a:rPr>
              <a:t>Monoclonal antibody against amyloid β peptides</a:t>
            </a:r>
            <a:endParaRPr sz="1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900">
              <a:solidFill>
                <a:schemeClr val="dk1"/>
              </a:solidFill>
            </a:endParaRPr>
          </a:p>
          <a:p>
            <a:pPr indent="0" lvl="0" marL="0" rtl="0" algn="l">
              <a:lnSpc>
                <a:spcPct val="115000"/>
              </a:lnSpc>
              <a:spcBef>
                <a:spcPts val="0"/>
              </a:spcBef>
              <a:spcAft>
                <a:spcPts val="0"/>
              </a:spcAft>
              <a:buClr>
                <a:schemeClr val="dk1"/>
              </a:buClr>
              <a:buSzPts val="800"/>
              <a:buFont typeface="Arial"/>
              <a:buNone/>
            </a:pPr>
            <a:r>
              <a:t/>
            </a:r>
            <a:endParaRPr sz="1900">
              <a:solidFill>
                <a:schemeClr val="dk1"/>
              </a:solidFill>
            </a:endParaRPr>
          </a:p>
          <a:p>
            <a:pPr indent="0" lvl="0" marL="0" marR="0" rtl="0" algn="l">
              <a:lnSpc>
                <a:spcPct val="100000"/>
              </a:lnSpc>
              <a:spcBef>
                <a:spcPts val="0"/>
              </a:spcBef>
              <a:spcAft>
                <a:spcPts val="0"/>
              </a:spcAft>
              <a:buNone/>
            </a:pPr>
            <a:r>
              <a:t/>
            </a:r>
            <a:endParaRPr sz="2500"/>
          </a:p>
          <a:p>
            <a:pPr indent="0" lvl="0" marL="0" marR="0" rtl="0" algn="l">
              <a:lnSpc>
                <a:spcPct val="100000"/>
              </a:lnSpc>
              <a:spcBef>
                <a:spcPts val="0"/>
              </a:spcBef>
              <a:spcAft>
                <a:spcPts val="0"/>
              </a:spcAft>
              <a:buNone/>
            </a:pPr>
            <a:r>
              <a:t/>
            </a:r>
            <a:endParaRPr b="0" i="0" sz="2300" u="none" cap="none" strike="noStrike">
              <a:solidFill>
                <a:srgbClr val="000000"/>
              </a:solidFill>
              <a:latin typeface="Arial"/>
              <a:ea typeface="Arial"/>
              <a:cs typeface="Arial"/>
              <a:sym typeface="Arial"/>
            </a:endParaRPr>
          </a:p>
        </p:txBody>
      </p:sp>
      <p:sp>
        <p:nvSpPr>
          <p:cNvPr id="4855" name="Google Shape;4855;p313"/>
          <p:cNvSpPr txBox="1"/>
          <p:nvPr/>
        </p:nvSpPr>
        <p:spPr>
          <a:xfrm>
            <a:off x="394375" y="210050"/>
            <a:ext cx="36006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solidFill>
                  <a:schemeClr val="dk1"/>
                </a:solidFill>
              </a:rPr>
              <a:t>Lecanemab (LEQEMBI)</a:t>
            </a:r>
            <a:endParaRPr b="1" sz="2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300">
                <a:solidFill>
                  <a:schemeClr val="dk1"/>
                </a:solidFill>
              </a:rPr>
              <a:t>le CAHN ue mab / leh KEM bee</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600">
                <a:solidFill>
                  <a:schemeClr val="dk1"/>
                </a:solidFill>
              </a:rPr>
              <a:t>“Lickin’ β”</a:t>
            </a:r>
            <a:endParaRPr sz="2200"/>
          </a:p>
        </p:txBody>
      </p:sp>
      <p:sp>
        <p:nvSpPr>
          <p:cNvPr id="4856" name="Google Shape;4856;p313"/>
          <p:cNvSpPr txBox="1"/>
          <p:nvPr/>
        </p:nvSpPr>
        <p:spPr>
          <a:xfrm>
            <a:off x="7965593" y="3708874"/>
            <a:ext cx="1178400" cy="120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600"/>
              <a:t>200</a:t>
            </a:r>
            <a:endParaRPr sz="1600"/>
          </a:p>
          <a:p>
            <a:pPr indent="0" lvl="0" marL="0" marR="0" rtl="0" algn="l">
              <a:lnSpc>
                <a:spcPct val="100000"/>
              </a:lnSpc>
              <a:spcBef>
                <a:spcPts val="0"/>
              </a:spcBef>
              <a:spcAft>
                <a:spcPts val="0"/>
              </a:spcAft>
              <a:buNone/>
            </a:pPr>
            <a:r>
              <a:rPr lang="en" sz="1600"/>
              <a:t>500</a:t>
            </a:r>
            <a:endParaRPr sz="1600"/>
          </a:p>
          <a:p>
            <a:pPr indent="0" lvl="0" marL="0" marR="0" rtl="0" algn="l">
              <a:lnSpc>
                <a:spcPct val="100000"/>
              </a:lnSpc>
              <a:spcBef>
                <a:spcPts val="0"/>
              </a:spcBef>
              <a:spcAft>
                <a:spcPts val="0"/>
              </a:spcAft>
              <a:buNone/>
            </a:pPr>
            <a:r>
              <a:rPr lang="en"/>
              <a:t>mg</a:t>
            </a:r>
            <a:endParaRPr/>
          </a:p>
        </p:txBody>
      </p:sp>
      <p:pic>
        <p:nvPicPr>
          <p:cNvPr id="4857" name="Google Shape;4857;p313"/>
          <p:cNvPicPr preferRelativeResize="0"/>
          <p:nvPr/>
        </p:nvPicPr>
        <p:blipFill>
          <a:blip r:embed="rId3">
            <a:alphaModFix/>
          </a:blip>
          <a:stretch>
            <a:fillRect/>
          </a:stretch>
        </p:blipFill>
        <p:spPr>
          <a:xfrm>
            <a:off x="7204762" y="2065361"/>
            <a:ext cx="1107700" cy="1122453"/>
          </a:xfrm>
          <a:prstGeom prst="rect">
            <a:avLst/>
          </a:prstGeom>
          <a:noFill/>
          <a:ln>
            <a:noFill/>
          </a:ln>
        </p:spPr>
      </p:pic>
      <p:pic>
        <p:nvPicPr>
          <p:cNvPr id="4858" name="Google Shape;4858;p313"/>
          <p:cNvPicPr preferRelativeResize="0"/>
          <p:nvPr/>
        </p:nvPicPr>
        <p:blipFill>
          <a:blip r:embed="rId4">
            <a:alphaModFix/>
          </a:blip>
          <a:stretch>
            <a:fillRect/>
          </a:stretch>
        </p:blipFill>
        <p:spPr>
          <a:xfrm rot="10535068">
            <a:off x="7272729" y="1313458"/>
            <a:ext cx="850998" cy="868523"/>
          </a:xfrm>
          <a:prstGeom prst="rect">
            <a:avLst/>
          </a:prstGeom>
          <a:noFill/>
          <a:ln>
            <a:noFill/>
          </a:ln>
        </p:spPr>
      </p:pic>
      <p:sp>
        <p:nvSpPr>
          <p:cNvPr id="4859" name="Google Shape;4859;p313"/>
          <p:cNvSpPr txBox="1"/>
          <p:nvPr/>
        </p:nvSpPr>
        <p:spPr>
          <a:xfrm>
            <a:off x="7829625" y="1281988"/>
            <a:ext cx="12720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900"/>
              <a:t>Monoclonal antibody against amyloid β (beta) peptides</a:t>
            </a:r>
            <a:endParaRPr sz="900"/>
          </a:p>
          <a:p>
            <a:pPr indent="0" lvl="0" marL="0" marR="0" rtl="0" algn="l">
              <a:lnSpc>
                <a:spcPct val="100000"/>
              </a:lnSpc>
              <a:spcBef>
                <a:spcPts val="0"/>
              </a:spcBef>
              <a:spcAft>
                <a:spcPts val="0"/>
              </a:spcAft>
              <a:buSzPts val="1100"/>
              <a:buNone/>
            </a:pPr>
            <a:r>
              <a:t/>
            </a:r>
            <a:endParaRPr sz="900"/>
          </a:p>
          <a:p>
            <a:pPr indent="0" lvl="0" marL="0" marR="0" rtl="0" algn="l">
              <a:lnSpc>
                <a:spcPct val="100000"/>
              </a:lnSpc>
              <a:spcBef>
                <a:spcPts val="0"/>
              </a:spcBef>
              <a:spcAft>
                <a:spcPts val="0"/>
              </a:spcAft>
              <a:buNone/>
            </a:pPr>
            <a:r>
              <a:rPr b="0" i="0" lang="en" sz="900" u="none" cap="none" strike="noStrike">
                <a:solidFill>
                  <a:srgbClr val="000000"/>
                </a:solidFill>
                <a:latin typeface="Arial"/>
                <a:ea typeface="Arial"/>
                <a:cs typeface="Arial"/>
                <a:sym typeface="Arial"/>
              </a:rPr>
              <a:t> </a:t>
            </a:r>
            <a:endParaRPr sz="1500"/>
          </a:p>
          <a:p>
            <a:pPr indent="0" lvl="0" marL="0" marR="0" rtl="0" algn="l">
              <a:lnSpc>
                <a:spcPct val="100000"/>
              </a:lnSpc>
              <a:spcBef>
                <a:spcPts val="0"/>
              </a:spcBef>
              <a:spcAft>
                <a:spcPts val="0"/>
              </a:spcAft>
              <a:buNone/>
            </a:pPr>
            <a:r>
              <a:t/>
            </a:r>
            <a:endParaRPr b="0" i="0" sz="900" u="none" cap="none" strike="noStrike">
              <a:solidFill>
                <a:srgbClr val="000000"/>
              </a:solidFill>
              <a:latin typeface="Arial"/>
              <a:ea typeface="Arial"/>
              <a:cs typeface="Arial"/>
              <a:sym typeface="Arial"/>
            </a:endParaRPr>
          </a:p>
        </p:txBody>
      </p:sp>
      <p:grpSp>
        <p:nvGrpSpPr>
          <p:cNvPr id="4860" name="Google Shape;4860;p313"/>
          <p:cNvGrpSpPr/>
          <p:nvPr/>
        </p:nvGrpSpPr>
        <p:grpSpPr>
          <a:xfrm>
            <a:off x="3316075" y="868859"/>
            <a:ext cx="3462802" cy="3500031"/>
            <a:chOff x="5030650" y="1210587"/>
            <a:chExt cx="2089550" cy="2112015"/>
          </a:xfrm>
        </p:grpSpPr>
        <p:grpSp>
          <p:nvGrpSpPr>
            <p:cNvPr id="4861" name="Google Shape;4861;p313"/>
            <p:cNvGrpSpPr/>
            <p:nvPr/>
          </p:nvGrpSpPr>
          <p:grpSpPr>
            <a:xfrm>
              <a:off x="5030650" y="1210587"/>
              <a:ext cx="1368700" cy="2112015"/>
              <a:chOff x="3878800" y="1791612"/>
              <a:chExt cx="1368700" cy="2112015"/>
            </a:xfrm>
          </p:grpSpPr>
          <p:grpSp>
            <p:nvGrpSpPr>
              <p:cNvPr id="4862" name="Google Shape;4862;p313"/>
              <p:cNvGrpSpPr/>
              <p:nvPr/>
            </p:nvGrpSpPr>
            <p:grpSpPr>
              <a:xfrm>
                <a:off x="3878800" y="1791612"/>
                <a:ext cx="1368700" cy="2112015"/>
                <a:chOff x="5421850" y="1248687"/>
                <a:chExt cx="1368700" cy="2112015"/>
              </a:xfrm>
            </p:grpSpPr>
            <p:pic>
              <p:nvPicPr>
                <p:cNvPr id="4863" name="Google Shape;4863;p313"/>
                <p:cNvPicPr preferRelativeResize="0"/>
                <p:nvPr/>
              </p:nvPicPr>
              <p:blipFill>
                <a:blip r:embed="rId5">
                  <a:alphaModFix/>
                </a:blip>
                <a:stretch>
                  <a:fillRect/>
                </a:stretch>
              </p:blipFill>
              <p:spPr>
                <a:xfrm>
                  <a:off x="5613650" y="1248687"/>
                  <a:ext cx="1176900" cy="1378837"/>
                </a:xfrm>
                <a:prstGeom prst="rect">
                  <a:avLst/>
                </a:prstGeom>
                <a:noFill/>
                <a:ln>
                  <a:noFill/>
                </a:ln>
              </p:spPr>
            </p:pic>
            <p:pic>
              <p:nvPicPr>
                <p:cNvPr id="4864" name="Google Shape;4864;p313"/>
                <p:cNvPicPr preferRelativeResize="0"/>
                <p:nvPr/>
              </p:nvPicPr>
              <p:blipFill>
                <a:blip r:embed="rId6">
                  <a:alphaModFix/>
                </a:blip>
                <a:stretch>
                  <a:fillRect/>
                </a:stretch>
              </p:blipFill>
              <p:spPr>
                <a:xfrm>
                  <a:off x="5421850" y="2578302"/>
                  <a:ext cx="891300" cy="782401"/>
                </a:xfrm>
                <a:prstGeom prst="rect">
                  <a:avLst/>
                </a:prstGeom>
                <a:noFill/>
                <a:ln>
                  <a:noFill/>
                </a:ln>
              </p:spPr>
            </p:pic>
          </p:grpSp>
          <p:pic>
            <p:nvPicPr>
              <p:cNvPr id="4865" name="Google Shape;4865;p313"/>
              <p:cNvPicPr preferRelativeResize="0"/>
              <p:nvPr/>
            </p:nvPicPr>
            <p:blipFill>
              <a:blip r:embed="rId7">
                <a:alphaModFix/>
              </a:blip>
              <a:stretch>
                <a:fillRect/>
              </a:stretch>
            </p:blipFill>
            <p:spPr>
              <a:xfrm>
                <a:off x="4233811" y="3197400"/>
                <a:ext cx="181278" cy="358800"/>
              </a:xfrm>
              <a:prstGeom prst="rect">
                <a:avLst/>
              </a:prstGeom>
              <a:noFill/>
              <a:ln>
                <a:noFill/>
              </a:ln>
            </p:spPr>
          </p:pic>
        </p:grpSp>
        <p:sp>
          <p:nvSpPr>
            <p:cNvPr id="4866" name="Google Shape;4866;p313"/>
            <p:cNvSpPr txBox="1"/>
            <p:nvPr/>
          </p:nvSpPr>
          <p:spPr>
            <a:xfrm>
              <a:off x="5966400" y="2616375"/>
              <a:ext cx="1153800" cy="52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i="1" lang="en" sz="1600"/>
                <a:t>“Leqembi licks beta” out of the brain</a:t>
              </a:r>
              <a:endParaRPr i="1" sz="1600"/>
            </a:p>
          </p:txBody>
        </p:sp>
      </p:grpSp>
      <p:pic>
        <p:nvPicPr>
          <p:cNvPr id="4867" name="Google Shape;4867;p313"/>
          <p:cNvPicPr preferRelativeResize="0"/>
          <p:nvPr/>
        </p:nvPicPr>
        <p:blipFill>
          <a:blip r:embed="rId8">
            <a:alphaModFix/>
          </a:blip>
          <a:stretch>
            <a:fillRect/>
          </a:stretch>
        </p:blipFill>
        <p:spPr>
          <a:xfrm>
            <a:off x="7406325" y="3607099"/>
            <a:ext cx="583812" cy="1205700"/>
          </a:xfrm>
          <a:prstGeom prst="rect">
            <a:avLst/>
          </a:prstGeom>
          <a:noFill/>
          <a:ln>
            <a:noFill/>
          </a:ln>
        </p:spPr>
      </p:pic>
    </p:spTree>
  </p:cSld>
  <p:clrMapOvr>
    <a:masterClrMapping/>
  </p:clrMapOvr>
</p:sld>
</file>

<file path=ppt/slides/slide3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1" name="Shape 4871"/>
        <p:cNvGrpSpPr/>
        <p:nvPr/>
      </p:nvGrpSpPr>
      <p:grpSpPr>
        <a:xfrm>
          <a:off x="0" y="0"/>
          <a:ext cx="0" cy="0"/>
          <a:chOff x="0" y="0"/>
          <a:chExt cx="0" cy="0"/>
        </a:xfrm>
      </p:grpSpPr>
      <p:pic>
        <p:nvPicPr>
          <p:cNvPr id="4872" name="Google Shape;4872;p314"/>
          <p:cNvPicPr preferRelativeResize="0"/>
          <p:nvPr/>
        </p:nvPicPr>
        <p:blipFill>
          <a:blip r:embed="rId3">
            <a:alphaModFix/>
          </a:blip>
          <a:stretch>
            <a:fillRect/>
          </a:stretch>
        </p:blipFill>
        <p:spPr>
          <a:xfrm>
            <a:off x="-57100" y="-292700"/>
            <a:ext cx="9898225" cy="6594525"/>
          </a:xfrm>
          <a:prstGeom prst="rect">
            <a:avLst/>
          </a:prstGeom>
          <a:noFill/>
          <a:ln>
            <a:noFill/>
          </a:ln>
        </p:spPr>
      </p:pic>
    </p:spTree>
  </p:cSld>
  <p:clrMapOvr>
    <a:masterClrMapping/>
  </p:clrMapOvr>
</p:sld>
</file>

<file path=ppt/slides/slide3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6" name="Shape 4876"/>
        <p:cNvGrpSpPr/>
        <p:nvPr/>
      </p:nvGrpSpPr>
      <p:grpSpPr>
        <a:xfrm>
          <a:off x="0" y="0"/>
          <a:ext cx="0" cy="0"/>
          <a:chOff x="0" y="0"/>
          <a:chExt cx="0" cy="0"/>
        </a:xfrm>
      </p:grpSpPr>
      <p:graphicFrame>
        <p:nvGraphicFramePr>
          <p:cNvPr id="4877" name="Google Shape;4877;p315"/>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21000">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bl>
          </a:graphicData>
        </a:graphic>
      </p:graphicFrame>
      <p:sp>
        <p:nvSpPr>
          <p:cNvPr id="4878" name="Google Shape;4878;p315"/>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3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2" name="Shape 4882"/>
        <p:cNvGrpSpPr/>
        <p:nvPr/>
      </p:nvGrpSpPr>
      <p:grpSpPr>
        <a:xfrm>
          <a:off x="0" y="0"/>
          <a:ext cx="0" cy="0"/>
          <a:chOff x="0" y="0"/>
          <a:chExt cx="0" cy="0"/>
        </a:xfrm>
      </p:grpSpPr>
      <p:graphicFrame>
        <p:nvGraphicFramePr>
          <p:cNvPr id="4883" name="Google Shape;4883;p316"/>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21000">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9217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TCA Antidepressants</a:t>
                      </a:r>
                      <a:endParaRPr b="1" sz="1250" u="none" cap="none" strike="noStrike"/>
                    </a:p>
                  </a:txBody>
                  <a:tcPr marT="45725" marB="45725" marR="45725" marL="45725"/>
                </a:tc>
                <a:tc>
                  <a:txBody>
                    <a:bodyPr/>
                    <a:lstStyle/>
                    <a:p>
                      <a:pPr indent="0" lvl="0" marL="0" rtl="0" algn="l">
                        <a:spcBef>
                          <a:spcPts val="0"/>
                        </a:spcBef>
                        <a:spcAft>
                          <a:spcPts val="0"/>
                        </a:spcAft>
                        <a:buNone/>
                      </a:pPr>
                      <a:r>
                        <a:t/>
                      </a:r>
                      <a:endParaRPr/>
                    </a:p>
                  </a:txBody>
                  <a:tcPr marT="45725" marB="45725" marR="45725" marL="45725"/>
                </a:tc>
                <a:tc>
                  <a:txBody>
                    <a:bodyPr/>
                    <a:lstStyle/>
                    <a:p>
                      <a:pPr indent="0" lvl="0" marL="0" rtl="0" algn="l">
                        <a:spcBef>
                          <a:spcPts val="0"/>
                        </a:spcBef>
                        <a:spcAft>
                          <a:spcPts val="0"/>
                        </a:spcAft>
                        <a:buNone/>
                      </a:pPr>
                      <a:r>
                        <a:t/>
                      </a:r>
                      <a:endParaRPr/>
                    </a:p>
                  </a:txBody>
                  <a:tcPr marT="45725" marB="45725" marR="45725" marL="45725"/>
                </a:tc>
                <a:tc>
                  <a:txBody>
                    <a:bodyPr/>
                    <a:lstStyle/>
                    <a:p>
                      <a:pPr indent="0" lvl="0" marL="0" rtl="0" algn="l">
                        <a:spcBef>
                          <a:spcPts val="0"/>
                        </a:spcBef>
                        <a:spcAft>
                          <a:spcPts val="0"/>
                        </a:spcAft>
                        <a:buNone/>
                      </a:pPr>
                      <a:r>
                        <a:t/>
                      </a:r>
                      <a:endParaRPr/>
                    </a:p>
                  </a:txBody>
                  <a:tcPr marT="45725" marB="45725" marR="45725" marL="45725"/>
                </a:tc>
                <a:tc>
                  <a:txBody>
                    <a:bodyPr/>
                    <a:lstStyle/>
                    <a:p>
                      <a:pPr indent="0" lvl="0" marL="0" rtl="0" algn="l">
                        <a:spcBef>
                          <a:spcPts val="0"/>
                        </a:spcBef>
                        <a:spcAft>
                          <a:spcPts val="0"/>
                        </a:spcAft>
                        <a:buNone/>
                      </a:pPr>
                      <a:r>
                        <a:t/>
                      </a:r>
                      <a:endParaRPr/>
                    </a:p>
                  </a:txBody>
                  <a:tcPr marT="45725" marB="45725" marR="45725" marL="45725"/>
                </a:tc>
              </a:tr>
            </a:tbl>
          </a:graphicData>
        </a:graphic>
      </p:graphicFrame>
      <p:sp>
        <p:nvSpPr>
          <p:cNvPr id="4884" name="Google Shape;4884;p316"/>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3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8" name="Shape 4888"/>
        <p:cNvGrpSpPr/>
        <p:nvPr/>
      </p:nvGrpSpPr>
      <p:grpSpPr>
        <a:xfrm>
          <a:off x="0" y="0"/>
          <a:ext cx="0" cy="0"/>
          <a:chOff x="0" y="0"/>
          <a:chExt cx="0" cy="0"/>
        </a:xfrm>
      </p:grpSpPr>
      <p:graphicFrame>
        <p:nvGraphicFramePr>
          <p:cNvPr id="4889" name="Google Shape;4889;p317"/>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21000">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9217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TCA Antidepressants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Amitriptyline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Clomipramine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Doxepin ≥ 50 mg</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Imipramine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Maprotiline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Protriptyline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Trimipramine</a:t>
                      </a:r>
                      <a:endParaRPr sz="1250" u="none" cap="none" strike="noStrike">
                        <a:solidFill>
                          <a:srgbClr val="000000"/>
                        </a:solidFill>
                      </a:endParaRPr>
                    </a:p>
                  </a:txBody>
                  <a:tcPr marT="45725" marB="45725" marR="45725" marL="45725"/>
                </a:tc>
                <a:tc>
                  <a:txBody>
                    <a:bodyPr/>
                    <a:lstStyle/>
                    <a:p>
                      <a:pPr indent="0" lvl="0" marL="0" rtl="0" algn="l">
                        <a:spcBef>
                          <a:spcPts val="0"/>
                        </a:spcBef>
                        <a:spcAft>
                          <a:spcPts val="0"/>
                        </a:spcAft>
                        <a:buNone/>
                      </a:pPr>
                      <a:r>
                        <a:t/>
                      </a:r>
                      <a:endParaRPr/>
                    </a:p>
                  </a:txBody>
                  <a:tcPr marT="45725" marB="45725" marR="45725" marL="45725"/>
                </a:tc>
                <a:tc>
                  <a:txBody>
                    <a:bodyPr/>
                    <a:lstStyle/>
                    <a:p>
                      <a:pPr indent="0" lvl="0" marL="0" rtl="0" algn="l">
                        <a:spcBef>
                          <a:spcPts val="0"/>
                        </a:spcBef>
                        <a:spcAft>
                          <a:spcPts val="0"/>
                        </a:spcAft>
                        <a:buNone/>
                      </a:pPr>
                      <a:r>
                        <a:t/>
                      </a:r>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t/>
                      </a:r>
                      <a:endParaRPr sz="1250" u="none" cap="none" strike="noStrike">
                        <a:highlight>
                          <a:srgbClr val="00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bl>
          </a:graphicData>
        </a:graphic>
      </p:graphicFrame>
      <p:sp>
        <p:nvSpPr>
          <p:cNvPr id="4890" name="Google Shape;4890;p317"/>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3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4" name="Shape 4894"/>
        <p:cNvGrpSpPr/>
        <p:nvPr/>
      </p:nvGrpSpPr>
      <p:grpSpPr>
        <a:xfrm>
          <a:off x="0" y="0"/>
          <a:ext cx="0" cy="0"/>
          <a:chOff x="0" y="0"/>
          <a:chExt cx="0" cy="0"/>
        </a:xfrm>
      </p:grpSpPr>
      <p:graphicFrame>
        <p:nvGraphicFramePr>
          <p:cNvPr id="4895" name="Google Shape;4895;p318"/>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21000">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9217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TCA Antidepressants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Amitriptyline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Clomipramine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Doxepin ≥ 50 mg</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Imipramine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Maprotiline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Protriptyline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Trimipramine</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Desipramine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Nortriptyline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t/>
                      </a:r>
                      <a:endParaRPr sz="1250" u="none" cap="none" strike="noStrike">
                        <a:highlight>
                          <a:srgbClr val="00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bl>
          </a:graphicData>
        </a:graphic>
      </p:graphicFrame>
      <p:sp>
        <p:nvSpPr>
          <p:cNvPr id="4896" name="Google Shape;4896;p318"/>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3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0" name="Shape 4900"/>
        <p:cNvGrpSpPr/>
        <p:nvPr/>
      </p:nvGrpSpPr>
      <p:grpSpPr>
        <a:xfrm>
          <a:off x="0" y="0"/>
          <a:ext cx="0" cy="0"/>
          <a:chOff x="0" y="0"/>
          <a:chExt cx="0" cy="0"/>
        </a:xfrm>
      </p:grpSpPr>
      <p:graphicFrame>
        <p:nvGraphicFramePr>
          <p:cNvPr id="4901" name="Google Shape;4901;p319"/>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21000">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9217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TCA Antidepressants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Amitriptyline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Clomipramine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Doxepin ≥ 50 mg</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Imipramine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Maprotiline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Protriptyline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Trimipramine</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Desipramine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Nortriptyline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Amoxapine</a:t>
                      </a:r>
                      <a:endParaRPr sz="1250"/>
                    </a:p>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t/>
                      </a:r>
                      <a:endParaRPr sz="1250" u="none" cap="none" strike="noStrike">
                        <a:highlight>
                          <a:srgbClr val="00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bl>
          </a:graphicData>
        </a:graphic>
      </p:graphicFrame>
      <p:sp>
        <p:nvSpPr>
          <p:cNvPr id="4902" name="Google Shape;4902;p319"/>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3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6" name="Shape 4906"/>
        <p:cNvGrpSpPr/>
        <p:nvPr/>
      </p:nvGrpSpPr>
      <p:grpSpPr>
        <a:xfrm>
          <a:off x="0" y="0"/>
          <a:ext cx="0" cy="0"/>
          <a:chOff x="0" y="0"/>
          <a:chExt cx="0" cy="0"/>
        </a:xfrm>
      </p:grpSpPr>
      <p:graphicFrame>
        <p:nvGraphicFramePr>
          <p:cNvPr id="4907" name="Google Shape;4907;p320"/>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21000">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9217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TCA Antidepressants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Amitriptyline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Clomipramine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50 mg</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1100"/>
                        <a:buFont typeface="Arial"/>
                        <a:buNone/>
                      </a:pPr>
                      <a:r>
                        <a:rPr lang="en" sz="1250" u="none" cap="none" strike="noStrike"/>
                        <a:t>Imipramine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Maprotiline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Protriptyline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Trimipramine</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Desipramine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25 mg </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1100"/>
                        <a:buFont typeface="Arial"/>
                        <a:buNone/>
                      </a:pPr>
                      <a:r>
                        <a:rPr lang="en" sz="1250" u="none" cap="none" strike="noStrike"/>
                        <a:t>Nortriptyline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Amoxapine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10 mg </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00FF00"/>
                          </a:highlight>
                        </a:rPr>
                        <a:t>Doxepin ≤ 6 mg</a:t>
                      </a:r>
                      <a:endParaRPr sz="1250" u="none" cap="none" strike="noStrike">
                        <a:highlight>
                          <a:srgbClr val="00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bl>
          </a:graphicData>
        </a:graphic>
      </p:graphicFrame>
      <p:sp>
        <p:nvSpPr>
          <p:cNvPr id="4908" name="Google Shape;4908;p320"/>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3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2" name="Shape 4912"/>
        <p:cNvGrpSpPr/>
        <p:nvPr/>
      </p:nvGrpSpPr>
      <p:grpSpPr>
        <a:xfrm>
          <a:off x="0" y="0"/>
          <a:ext cx="0" cy="0"/>
          <a:chOff x="0" y="0"/>
          <a:chExt cx="0" cy="0"/>
        </a:xfrm>
      </p:grpSpPr>
      <p:graphicFrame>
        <p:nvGraphicFramePr>
          <p:cNvPr id="4913" name="Google Shape;4913;p321"/>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21000">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9217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TCA Antidepressants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Amitriptyline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Clomipramine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50 mg</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1100"/>
                        <a:buFont typeface="Arial"/>
                        <a:buNone/>
                      </a:pPr>
                      <a:r>
                        <a:rPr lang="en" sz="1250" u="none" cap="none" strike="noStrike"/>
                        <a:t>Imipramine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Maprotiline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Protriptyline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Trimipramine</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Desipramine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25 mg </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1100"/>
                        <a:buFont typeface="Arial"/>
                        <a:buNone/>
                      </a:pPr>
                      <a:r>
                        <a:rPr lang="en" sz="1250" u="none" cap="none" strike="noStrike"/>
                        <a:t>Nortriptyline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Amoxapine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10 mg </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00FF00"/>
                          </a:highlight>
                        </a:rPr>
                        <a:t>Doxepin ≤ 6 mg</a:t>
                      </a:r>
                      <a:endParaRPr sz="1250" u="none" cap="none" strike="noStrike">
                        <a:highlight>
                          <a:srgbClr val="00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r h="259675">
                <a:tc>
                  <a:txBody>
                    <a:bodyPr/>
                    <a:lstStyle/>
                    <a:p>
                      <a:pPr indent="0" lvl="0" marL="0" marR="0" rtl="0" algn="l">
                        <a:lnSpc>
                          <a:spcPct val="90000"/>
                        </a:lnSpc>
                        <a:spcBef>
                          <a:spcPts val="0"/>
                        </a:spcBef>
                        <a:spcAft>
                          <a:spcPts val="0"/>
                        </a:spcAft>
                        <a:buClr>
                          <a:srgbClr val="000000"/>
                        </a:buClr>
                        <a:buSzPts val="1100"/>
                        <a:buFont typeface="Arial"/>
                        <a:buNone/>
                      </a:pPr>
                      <a:r>
                        <a:rPr b="1" lang="en" sz="1250" u="none" cap="none" strike="noStrike"/>
                        <a:t>Other Antidepressants</a:t>
                      </a:r>
                      <a:endParaRPr b="1" sz="1250" u="none" cap="none" strike="noStrike"/>
                    </a:p>
                  </a:txBody>
                  <a:tcPr marT="45725" marB="45725" marR="45725" marL="45725"/>
                </a:tc>
                <a:tc>
                  <a:txBody>
                    <a:bodyPr/>
                    <a:lstStyle/>
                    <a:p>
                      <a:pPr indent="0" lvl="0" marL="0" rtl="0" algn="l">
                        <a:spcBef>
                          <a:spcPts val="0"/>
                        </a:spcBef>
                        <a:spcAft>
                          <a:spcPts val="0"/>
                        </a:spcAft>
                        <a:buNone/>
                      </a:pPr>
                      <a:r>
                        <a:t/>
                      </a:r>
                      <a:endParaRPr/>
                    </a:p>
                  </a:txBody>
                  <a:tcPr marT="45725" marB="45725" marR="45725" marL="45725"/>
                </a:tc>
                <a:tc>
                  <a:txBody>
                    <a:bodyPr/>
                    <a:lstStyle/>
                    <a:p>
                      <a:pPr indent="0" lvl="0" marL="0" rtl="0" algn="l">
                        <a:spcBef>
                          <a:spcPts val="0"/>
                        </a:spcBef>
                        <a:spcAft>
                          <a:spcPts val="0"/>
                        </a:spcAft>
                        <a:buNone/>
                      </a:pPr>
                      <a:r>
                        <a:t/>
                      </a:r>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1100"/>
                        <a:buFont typeface="Arial"/>
                        <a:buNone/>
                      </a:pPr>
                      <a:r>
                        <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solidFill>
                          <a:srgbClr val="000000"/>
                        </a:solidFill>
                      </a:endParaRPr>
                    </a:p>
                  </a:txBody>
                  <a:tcPr marT="45725" marB="45725" marR="45725" marL="45725"/>
                </a:tc>
              </a:tr>
            </a:tbl>
          </a:graphicData>
        </a:graphic>
      </p:graphicFrame>
      <p:sp>
        <p:nvSpPr>
          <p:cNvPr id="4914" name="Google Shape;4914;p321"/>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p43"/>
          <p:cNvPicPr preferRelativeResize="0"/>
          <p:nvPr/>
        </p:nvPicPr>
        <p:blipFill>
          <a:blip r:embed="rId3">
            <a:alphaModFix/>
          </a:blip>
          <a:stretch>
            <a:fillRect/>
          </a:stretch>
        </p:blipFill>
        <p:spPr>
          <a:xfrm>
            <a:off x="-57100" y="-292700"/>
            <a:ext cx="9898225" cy="6594525"/>
          </a:xfrm>
          <a:prstGeom prst="rect">
            <a:avLst/>
          </a:prstGeom>
          <a:noFill/>
          <a:ln>
            <a:noFill/>
          </a:ln>
        </p:spPr>
      </p:pic>
    </p:spTree>
  </p:cSld>
  <p:clrMapOvr>
    <a:masterClrMapping/>
  </p:clrMapOvr>
</p:sld>
</file>

<file path=ppt/slides/slide3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8" name="Shape 4918"/>
        <p:cNvGrpSpPr/>
        <p:nvPr/>
      </p:nvGrpSpPr>
      <p:grpSpPr>
        <a:xfrm>
          <a:off x="0" y="0"/>
          <a:ext cx="0" cy="0"/>
          <a:chOff x="0" y="0"/>
          <a:chExt cx="0" cy="0"/>
        </a:xfrm>
      </p:grpSpPr>
      <p:graphicFrame>
        <p:nvGraphicFramePr>
          <p:cNvPr id="4919" name="Google Shape;4919;p322"/>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21000">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9217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TCA Antidepressants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Amitriptyline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Clomipramine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50 mg</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1100"/>
                        <a:buFont typeface="Arial"/>
                        <a:buNone/>
                      </a:pPr>
                      <a:r>
                        <a:rPr lang="en" sz="1250" u="none" cap="none" strike="noStrike"/>
                        <a:t>Imipramine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Maprotiline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Protriptyline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Trimipramine</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Desipramine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25 mg </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1100"/>
                        <a:buFont typeface="Arial"/>
                        <a:buNone/>
                      </a:pPr>
                      <a:r>
                        <a:rPr lang="en" sz="1250" u="none" cap="none" strike="noStrike"/>
                        <a:t>Nortriptyline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Amoxapine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10 mg </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00FF00"/>
                          </a:highlight>
                        </a:rPr>
                        <a:t>Doxepin ≤ 6 mg</a:t>
                      </a:r>
                      <a:endParaRPr sz="1250" u="none" cap="none" strike="noStrike">
                        <a:highlight>
                          <a:srgbClr val="00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r h="259675">
                <a:tc>
                  <a:txBody>
                    <a:bodyPr/>
                    <a:lstStyle/>
                    <a:p>
                      <a:pPr indent="0" lvl="0" marL="0" marR="0" rtl="0" algn="l">
                        <a:lnSpc>
                          <a:spcPct val="90000"/>
                        </a:lnSpc>
                        <a:spcBef>
                          <a:spcPts val="0"/>
                        </a:spcBef>
                        <a:spcAft>
                          <a:spcPts val="0"/>
                        </a:spcAft>
                        <a:buClr>
                          <a:srgbClr val="000000"/>
                        </a:buClr>
                        <a:buSzPts val="1100"/>
                        <a:buFont typeface="Arial"/>
                        <a:buNone/>
                      </a:pPr>
                      <a:r>
                        <a:rPr b="1" lang="en" sz="1250" u="none" cap="none" strike="noStrike"/>
                        <a:t>Other Antidepressants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N/A</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1100"/>
                        <a:buFont typeface="Arial"/>
                        <a:buNone/>
                      </a:pPr>
                      <a:r>
                        <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solidFill>
                          <a:srgbClr val="000000"/>
                        </a:solidFill>
                      </a:endParaRPr>
                    </a:p>
                  </a:txBody>
                  <a:tcPr marT="45725" marB="45725" marR="45725" marL="45725"/>
                </a:tc>
              </a:tr>
            </a:tbl>
          </a:graphicData>
        </a:graphic>
      </p:graphicFrame>
      <p:sp>
        <p:nvSpPr>
          <p:cNvPr id="4920" name="Google Shape;4920;p322"/>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3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4" name="Shape 4924"/>
        <p:cNvGrpSpPr/>
        <p:nvPr/>
      </p:nvGrpSpPr>
      <p:grpSpPr>
        <a:xfrm>
          <a:off x="0" y="0"/>
          <a:ext cx="0" cy="0"/>
          <a:chOff x="0" y="0"/>
          <a:chExt cx="0" cy="0"/>
        </a:xfrm>
      </p:grpSpPr>
      <p:graphicFrame>
        <p:nvGraphicFramePr>
          <p:cNvPr id="4925" name="Google Shape;4925;p323"/>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21000">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9217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TCA Antidepressants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Amitriptyline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Clomipramine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50 mg</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1100"/>
                        <a:buFont typeface="Arial"/>
                        <a:buNone/>
                      </a:pPr>
                      <a:r>
                        <a:rPr lang="en" sz="1250" u="none" cap="none" strike="noStrike"/>
                        <a:t>Imipramine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Maprotiline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Protriptyline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Trimipramine</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Desipramine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25 mg </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1100"/>
                        <a:buFont typeface="Arial"/>
                        <a:buNone/>
                      </a:pPr>
                      <a:r>
                        <a:rPr lang="en" sz="1250" u="none" cap="none" strike="noStrike"/>
                        <a:t>Nortriptyline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Amoxapine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10 mg </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00FF00"/>
                          </a:highlight>
                        </a:rPr>
                        <a:t>Doxepin ≤ 6 mg</a:t>
                      </a:r>
                      <a:endParaRPr sz="1250" u="none" cap="none" strike="noStrike">
                        <a:highlight>
                          <a:srgbClr val="00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r h="259675">
                <a:tc>
                  <a:txBody>
                    <a:bodyPr/>
                    <a:lstStyle/>
                    <a:p>
                      <a:pPr indent="0" lvl="0" marL="0" marR="0" rtl="0" algn="l">
                        <a:lnSpc>
                          <a:spcPct val="90000"/>
                        </a:lnSpc>
                        <a:spcBef>
                          <a:spcPts val="0"/>
                        </a:spcBef>
                        <a:spcAft>
                          <a:spcPts val="0"/>
                        </a:spcAft>
                        <a:buClr>
                          <a:srgbClr val="000000"/>
                        </a:buClr>
                        <a:buSzPts val="1100"/>
                        <a:buFont typeface="Arial"/>
                        <a:buNone/>
                      </a:pPr>
                      <a:r>
                        <a:rPr b="1" lang="en" sz="1250" u="none" cap="none" strike="noStrike"/>
                        <a:t>Other Antidepressants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N/A</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Paroxetine (Paxil) </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1100"/>
                        <a:buFont typeface="Arial"/>
                        <a:buNone/>
                      </a:pPr>
                      <a:r>
                        <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1100"/>
                        <a:buFont typeface="Arial"/>
                        <a:buNone/>
                      </a:pPr>
                      <a:r>
                        <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solidFill>
                          <a:srgbClr val="000000"/>
                        </a:solidFill>
                      </a:endParaRPr>
                    </a:p>
                  </a:txBody>
                  <a:tcPr marT="45725" marB="45725" marR="45725" marL="45725"/>
                </a:tc>
              </a:tr>
            </a:tbl>
          </a:graphicData>
        </a:graphic>
      </p:graphicFrame>
      <p:sp>
        <p:nvSpPr>
          <p:cNvPr id="4926" name="Google Shape;4926;p323"/>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3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0" name="Shape 4930"/>
        <p:cNvGrpSpPr/>
        <p:nvPr/>
      </p:nvGrpSpPr>
      <p:grpSpPr>
        <a:xfrm>
          <a:off x="0" y="0"/>
          <a:ext cx="0" cy="0"/>
          <a:chOff x="0" y="0"/>
          <a:chExt cx="0" cy="0"/>
        </a:xfrm>
      </p:grpSpPr>
      <p:graphicFrame>
        <p:nvGraphicFramePr>
          <p:cNvPr id="4931" name="Google Shape;4931;p324"/>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21000">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9217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TCA Antidepressants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Amitriptyline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Clomipramine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50 mg</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1100"/>
                        <a:buFont typeface="Arial"/>
                        <a:buNone/>
                      </a:pPr>
                      <a:r>
                        <a:rPr lang="en" sz="1250" u="none" cap="none" strike="noStrike"/>
                        <a:t>Imipramine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Maprotiline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Protriptyline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Trimipramine</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Desipramine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25 mg </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1100"/>
                        <a:buFont typeface="Arial"/>
                        <a:buNone/>
                      </a:pPr>
                      <a:r>
                        <a:rPr lang="en" sz="1250" u="none" cap="none" strike="noStrike"/>
                        <a:t>Nortriptyline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Amoxapine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10 mg </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00FF00"/>
                          </a:highlight>
                        </a:rPr>
                        <a:t>Doxepin ≤ 6 mg</a:t>
                      </a:r>
                      <a:endParaRPr sz="1250" u="none" cap="none" strike="noStrike">
                        <a:highlight>
                          <a:srgbClr val="00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r h="259675">
                <a:tc>
                  <a:txBody>
                    <a:bodyPr/>
                    <a:lstStyle/>
                    <a:p>
                      <a:pPr indent="0" lvl="0" marL="0" marR="0" rtl="0" algn="l">
                        <a:lnSpc>
                          <a:spcPct val="90000"/>
                        </a:lnSpc>
                        <a:spcBef>
                          <a:spcPts val="0"/>
                        </a:spcBef>
                        <a:spcAft>
                          <a:spcPts val="0"/>
                        </a:spcAft>
                        <a:buClr>
                          <a:srgbClr val="000000"/>
                        </a:buClr>
                        <a:buSzPts val="1100"/>
                        <a:buFont typeface="Arial"/>
                        <a:buNone/>
                      </a:pPr>
                      <a:r>
                        <a:rPr b="1" lang="en" sz="1250" u="none" cap="none" strike="noStrike"/>
                        <a:t>Other Antidepressants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N/A</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Paroxetine (Paxil) </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1100"/>
                        <a:buFont typeface="Arial"/>
                        <a:buNone/>
                      </a:pPr>
                      <a:r>
                        <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Citalopram (Celexa)</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Fluoxetine (Prozac)</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MAOIs</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Mirtazapine (Remeron) </a:t>
                      </a:r>
                      <a:endParaRPr sz="1250" u="none" cap="none" strike="noStrike"/>
                    </a:p>
                    <a:p>
                      <a:pPr indent="0" lvl="0" marL="0" marR="0" rtl="0" algn="l">
                        <a:lnSpc>
                          <a:spcPct val="90000"/>
                        </a:lnSpc>
                        <a:spcBef>
                          <a:spcPts val="0"/>
                        </a:spcBef>
                        <a:spcAft>
                          <a:spcPts val="0"/>
                        </a:spcAft>
                        <a:buClr>
                          <a:srgbClr val="000000"/>
                        </a:buClr>
                        <a:buSzPts val="1100"/>
                        <a:buFont typeface="Arial"/>
                        <a:buNone/>
                      </a:pPr>
                      <a:r>
                        <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solidFill>
                          <a:srgbClr val="000000"/>
                        </a:solidFill>
                      </a:endParaRPr>
                    </a:p>
                  </a:txBody>
                  <a:tcPr marT="45725" marB="45725" marR="45725" marL="45725"/>
                </a:tc>
              </a:tr>
            </a:tbl>
          </a:graphicData>
        </a:graphic>
      </p:graphicFrame>
      <p:sp>
        <p:nvSpPr>
          <p:cNvPr id="4932" name="Google Shape;4932;p324"/>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3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6" name="Shape 4936"/>
        <p:cNvGrpSpPr/>
        <p:nvPr/>
      </p:nvGrpSpPr>
      <p:grpSpPr>
        <a:xfrm>
          <a:off x="0" y="0"/>
          <a:ext cx="0" cy="0"/>
          <a:chOff x="0" y="0"/>
          <a:chExt cx="0" cy="0"/>
        </a:xfrm>
      </p:grpSpPr>
      <p:graphicFrame>
        <p:nvGraphicFramePr>
          <p:cNvPr id="4937" name="Google Shape;4937;p325"/>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21000">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9217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TCA Antidepressants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Amitriptyline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Clomipramine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50 mg</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1100"/>
                        <a:buFont typeface="Arial"/>
                        <a:buNone/>
                      </a:pPr>
                      <a:r>
                        <a:rPr lang="en" sz="1250" u="none" cap="none" strike="noStrike"/>
                        <a:t>Imipramine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Maprotiline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Protriptyline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Trimipramine</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Desipramine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25 mg </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1100"/>
                        <a:buFont typeface="Arial"/>
                        <a:buNone/>
                      </a:pPr>
                      <a:r>
                        <a:rPr lang="en" sz="1250" u="none" cap="none" strike="noStrike"/>
                        <a:t>Nortriptyline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Amoxapine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10 mg </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00FF00"/>
                          </a:highlight>
                        </a:rPr>
                        <a:t>Doxepin ≤ 6 mg</a:t>
                      </a:r>
                      <a:endParaRPr sz="1250" u="none" cap="none" strike="noStrike">
                        <a:highlight>
                          <a:srgbClr val="00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r h="259675">
                <a:tc>
                  <a:txBody>
                    <a:bodyPr/>
                    <a:lstStyle/>
                    <a:p>
                      <a:pPr indent="0" lvl="0" marL="0" marR="0" rtl="0" algn="l">
                        <a:lnSpc>
                          <a:spcPct val="90000"/>
                        </a:lnSpc>
                        <a:spcBef>
                          <a:spcPts val="0"/>
                        </a:spcBef>
                        <a:spcAft>
                          <a:spcPts val="0"/>
                        </a:spcAft>
                        <a:buClr>
                          <a:srgbClr val="000000"/>
                        </a:buClr>
                        <a:buSzPts val="1100"/>
                        <a:buFont typeface="Arial"/>
                        <a:buNone/>
                      </a:pPr>
                      <a:r>
                        <a:rPr b="1" lang="en" sz="1250" u="none" cap="none" strike="noStrike"/>
                        <a:t>Other Antidepressants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N/A</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Paroxetine (Paxil) </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1100"/>
                        <a:buFont typeface="Arial"/>
                        <a:buNone/>
                      </a:pPr>
                      <a:r>
                        <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Citalopram (Celexa)</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Fluoxetine (Prozac)</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MAOIs</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Mirtazapine (Remeron) </a:t>
                      </a:r>
                      <a:endParaRPr sz="1250" u="none" cap="none" strike="noStrike"/>
                    </a:p>
                    <a:p>
                      <a:pPr indent="0" lvl="0" marL="0" marR="0" rtl="0" algn="l">
                        <a:lnSpc>
                          <a:spcPct val="90000"/>
                        </a:lnSpc>
                        <a:spcBef>
                          <a:spcPts val="0"/>
                        </a:spcBef>
                        <a:spcAft>
                          <a:spcPts val="0"/>
                        </a:spcAft>
                        <a:buClr>
                          <a:srgbClr val="000000"/>
                        </a:buClr>
                        <a:buSzPts val="1100"/>
                        <a:buFont typeface="Arial"/>
                        <a:buNone/>
                      </a:pPr>
                      <a:r>
                        <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SNRIs</a:t>
                      </a:r>
                      <a:r>
                        <a:rPr lang="en" sz="1250"/>
                        <a:t>, </a:t>
                      </a:r>
                      <a:r>
                        <a:rPr lang="en" sz="1250" u="none" cap="none" strike="noStrike"/>
                        <a:t>Other SSRI</a:t>
                      </a:r>
                      <a:r>
                        <a:rPr lang="en" sz="1250"/>
                        <a:t>s,</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Bupropion (Wellbutrin)</a:t>
                      </a:r>
                      <a:r>
                        <a:rPr lang="en" sz="1250"/>
                        <a:t>,</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Trazodone, Nefazodone,</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Vilazodone (Viibryd),</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Vortioxetine (Trintellix)</a:t>
                      </a:r>
                      <a:endParaRPr sz="1250" u="none" cap="none" strike="noStrike">
                        <a:solidFill>
                          <a:srgbClr val="000000"/>
                        </a:solidFill>
                      </a:endParaRPr>
                    </a:p>
                  </a:txBody>
                  <a:tcPr marT="45725" marB="45725" marR="45725" marL="45725"/>
                </a:tc>
              </a:tr>
            </a:tbl>
          </a:graphicData>
        </a:graphic>
      </p:graphicFrame>
      <p:sp>
        <p:nvSpPr>
          <p:cNvPr id="4938" name="Google Shape;4938;p325"/>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3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2" name="Shape 4942"/>
        <p:cNvGrpSpPr/>
        <p:nvPr/>
      </p:nvGrpSpPr>
      <p:grpSpPr>
        <a:xfrm>
          <a:off x="0" y="0"/>
          <a:ext cx="0" cy="0"/>
          <a:chOff x="0" y="0"/>
          <a:chExt cx="0" cy="0"/>
        </a:xfrm>
      </p:grpSpPr>
      <p:graphicFrame>
        <p:nvGraphicFramePr>
          <p:cNvPr id="4943" name="Google Shape;4943;p326"/>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21000">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9217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TCA Antidepressants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Amitriptyline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Clomipramine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50 mg</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1100"/>
                        <a:buFont typeface="Arial"/>
                        <a:buNone/>
                      </a:pPr>
                      <a:r>
                        <a:rPr lang="en" sz="1250" u="none" cap="none" strike="noStrike"/>
                        <a:t>Imipramine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Maprotiline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Protriptyline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Trimipramine</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Desipramine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25 mg </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1100"/>
                        <a:buFont typeface="Arial"/>
                        <a:buNone/>
                      </a:pPr>
                      <a:r>
                        <a:rPr lang="en" sz="1250" u="none" cap="none" strike="noStrike"/>
                        <a:t>Nortriptyline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Amoxapine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10 mg </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00FF00"/>
                          </a:highlight>
                        </a:rPr>
                        <a:t>Doxepin ≤ 6 mg</a:t>
                      </a:r>
                      <a:endParaRPr sz="1250" u="none" cap="none" strike="noStrike">
                        <a:highlight>
                          <a:srgbClr val="00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r h="259675">
                <a:tc>
                  <a:txBody>
                    <a:bodyPr/>
                    <a:lstStyle/>
                    <a:p>
                      <a:pPr indent="0" lvl="0" marL="0" marR="0" rtl="0" algn="l">
                        <a:lnSpc>
                          <a:spcPct val="90000"/>
                        </a:lnSpc>
                        <a:spcBef>
                          <a:spcPts val="0"/>
                        </a:spcBef>
                        <a:spcAft>
                          <a:spcPts val="0"/>
                        </a:spcAft>
                        <a:buClr>
                          <a:srgbClr val="000000"/>
                        </a:buClr>
                        <a:buSzPts val="1100"/>
                        <a:buFont typeface="Arial"/>
                        <a:buNone/>
                      </a:pPr>
                      <a:r>
                        <a:rPr b="1" lang="en" sz="1250" u="none" cap="none" strike="noStrike"/>
                        <a:t>Other Antidepressants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N/A</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Paroxetine (Paxil) </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1100"/>
                        <a:buFont typeface="Arial"/>
                        <a:buNone/>
                      </a:pPr>
                      <a:r>
                        <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Citalopram (Celexa)</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Fluoxetine (Prozac)</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MAOIs</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Mirtazapine (Remeron) </a:t>
                      </a:r>
                      <a:endParaRPr sz="1250" u="none" cap="none" strike="noStrike"/>
                    </a:p>
                    <a:p>
                      <a:pPr indent="0" lvl="0" marL="0" marR="0" rtl="0" algn="l">
                        <a:lnSpc>
                          <a:spcPct val="90000"/>
                        </a:lnSpc>
                        <a:spcBef>
                          <a:spcPts val="0"/>
                        </a:spcBef>
                        <a:spcAft>
                          <a:spcPts val="0"/>
                        </a:spcAft>
                        <a:buClr>
                          <a:srgbClr val="000000"/>
                        </a:buClr>
                        <a:buSzPts val="1100"/>
                        <a:buFont typeface="Arial"/>
                        <a:buNone/>
                      </a:pPr>
                      <a:r>
                        <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SNRIs</a:t>
                      </a:r>
                      <a:r>
                        <a:rPr lang="en" sz="1250"/>
                        <a:t>, </a:t>
                      </a:r>
                      <a:r>
                        <a:rPr lang="en" sz="1250" u="none" cap="none" strike="noStrike"/>
                        <a:t>Other SSRI</a:t>
                      </a:r>
                      <a:r>
                        <a:rPr lang="en" sz="1250"/>
                        <a:t>s,</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Bupropion (Wellbutrin)</a:t>
                      </a:r>
                      <a:r>
                        <a:rPr lang="en" sz="1250"/>
                        <a:t>,</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Trazodone, Nefazodone,</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Vilazodone (Viibryd),</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Vortioxetine (Trintellix)</a:t>
                      </a:r>
                      <a:endParaRPr sz="1250" u="none" cap="none" strike="noStrike">
                        <a:solidFill>
                          <a:srgbClr val="000000"/>
                        </a:solidFill>
                      </a:endParaRPr>
                    </a:p>
                  </a:txBody>
                  <a:tcPr marT="45725" marB="45725" marR="45725" marL="45725"/>
                </a:tc>
              </a:tr>
              <a:tr h="101600">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Antipsychotics</a:t>
                      </a:r>
                      <a:endParaRPr sz="1250"/>
                    </a:p>
                    <a:p>
                      <a:pPr indent="0" lvl="0" marL="0" marR="0" rtl="0" algn="l">
                        <a:lnSpc>
                          <a:spcPct val="90000"/>
                        </a:lnSpc>
                        <a:spcBef>
                          <a:spcPts val="0"/>
                        </a:spcBef>
                        <a:spcAft>
                          <a:spcPts val="0"/>
                        </a:spcAft>
                        <a:buClr>
                          <a:srgbClr val="000000"/>
                        </a:buClr>
                        <a:buSzPts val="800"/>
                        <a:buFont typeface="Arial"/>
                        <a:buNone/>
                      </a:pPr>
                      <a:r>
                        <a:rPr b="1" lang="en" sz="1250" u="none" cap="none" strike="noStrike"/>
                        <a:t>(and other D2 blockers)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tc>
                <a:tc>
                  <a:txBody>
                    <a:bodyPr/>
                    <a:lstStyle/>
                    <a:p>
                      <a:pPr indent="0" lvl="0" marL="0" rtl="0" algn="l">
                        <a:spcBef>
                          <a:spcPts val="0"/>
                        </a:spcBef>
                        <a:spcAft>
                          <a:spcPts val="0"/>
                        </a:spcAft>
                        <a:buNone/>
                      </a:pPr>
                      <a:r>
                        <a:t/>
                      </a:r>
                      <a:endParaRPr/>
                    </a:p>
                  </a:txBody>
                  <a:tcPr marT="45725" marB="45725" marR="45725" marL="45725"/>
                </a:tc>
                <a:tc>
                  <a:txBody>
                    <a:bodyPr/>
                    <a:lstStyle/>
                    <a:p>
                      <a:pPr indent="0" lvl="0" marL="0" rtl="0" algn="l">
                        <a:spcBef>
                          <a:spcPts val="0"/>
                        </a:spcBef>
                        <a:spcAft>
                          <a:spcPts val="0"/>
                        </a:spcAft>
                        <a:buNone/>
                      </a:pPr>
                      <a:r>
                        <a:t/>
                      </a:r>
                      <a:endParaRPr/>
                    </a:p>
                  </a:txBody>
                  <a:tcPr marT="45725" marB="45725" marR="45725" marL="45725"/>
                </a:tc>
                <a:tc>
                  <a:txBody>
                    <a:bodyPr/>
                    <a:lstStyle/>
                    <a:p>
                      <a:pPr indent="0" lvl="0" marL="0" rtl="0" algn="l">
                        <a:spcBef>
                          <a:spcPts val="0"/>
                        </a:spcBef>
                        <a:spcAft>
                          <a:spcPts val="0"/>
                        </a:spcAft>
                        <a:buNone/>
                      </a:pPr>
                      <a:r>
                        <a:t/>
                      </a:r>
                      <a:endParaRPr/>
                    </a:p>
                  </a:txBody>
                  <a:tcPr marT="45725" marB="45725" marR="45725" marL="45725"/>
                </a:tc>
              </a:tr>
            </a:tbl>
          </a:graphicData>
        </a:graphic>
      </p:graphicFrame>
      <p:sp>
        <p:nvSpPr>
          <p:cNvPr id="4944" name="Google Shape;4944;p326"/>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3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8" name="Shape 4948"/>
        <p:cNvGrpSpPr/>
        <p:nvPr/>
      </p:nvGrpSpPr>
      <p:grpSpPr>
        <a:xfrm>
          <a:off x="0" y="0"/>
          <a:ext cx="0" cy="0"/>
          <a:chOff x="0" y="0"/>
          <a:chExt cx="0" cy="0"/>
        </a:xfrm>
      </p:grpSpPr>
      <p:graphicFrame>
        <p:nvGraphicFramePr>
          <p:cNvPr id="4949" name="Google Shape;4949;p327"/>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21000">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9217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TCA Antidepressants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Amitriptyline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Clomipramine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50 mg</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1100"/>
                        <a:buFont typeface="Arial"/>
                        <a:buNone/>
                      </a:pPr>
                      <a:r>
                        <a:rPr lang="en" sz="1250" u="none" cap="none" strike="noStrike"/>
                        <a:t>Imipramine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Maprotiline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Protriptyline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Trimipramine</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Desipramine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25 mg </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1100"/>
                        <a:buFont typeface="Arial"/>
                        <a:buNone/>
                      </a:pPr>
                      <a:r>
                        <a:rPr lang="en" sz="1250" u="none" cap="none" strike="noStrike"/>
                        <a:t>Nortriptyline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Amoxapine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10 mg </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00FF00"/>
                          </a:highlight>
                        </a:rPr>
                        <a:t>Doxepin ≤ 6 mg</a:t>
                      </a:r>
                      <a:endParaRPr sz="1250" u="none" cap="none" strike="noStrike">
                        <a:highlight>
                          <a:srgbClr val="00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r h="259675">
                <a:tc>
                  <a:txBody>
                    <a:bodyPr/>
                    <a:lstStyle/>
                    <a:p>
                      <a:pPr indent="0" lvl="0" marL="0" marR="0" rtl="0" algn="l">
                        <a:lnSpc>
                          <a:spcPct val="90000"/>
                        </a:lnSpc>
                        <a:spcBef>
                          <a:spcPts val="0"/>
                        </a:spcBef>
                        <a:spcAft>
                          <a:spcPts val="0"/>
                        </a:spcAft>
                        <a:buClr>
                          <a:srgbClr val="000000"/>
                        </a:buClr>
                        <a:buSzPts val="1100"/>
                        <a:buFont typeface="Arial"/>
                        <a:buNone/>
                      </a:pPr>
                      <a:r>
                        <a:rPr b="1" lang="en" sz="1250" u="none" cap="none" strike="noStrike"/>
                        <a:t>Other Antidepressants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N/A</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Paroxetine (Paxil) </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1100"/>
                        <a:buFont typeface="Arial"/>
                        <a:buNone/>
                      </a:pPr>
                      <a:r>
                        <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Citalopram (Celexa)</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Fluoxetine (Prozac)</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MAOIs</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Mirtazapine (Remeron) </a:t>
                      </a:r>
                      <a:endParaRPr sz="1250" u="none" cap="none" strike="noStrike"/>
                    </a:p>
                    <a:p>
                      <a:pPr indent="0" lvl="0" marL="0" marR="0" rtl="0" algn="l">
                        <a:lnSpc>
                          <a:spcPct val="90000"/>
                        </a:lnSpc>
                        <a:spcBef>
                          <a:spcPts val="0"/>
                        </a:spcBef>
                        <a:spcAft>
                          <a:spcPts val="0"/>
                        </a:spcAft>
                        <a:buClr>
                          <a:srgbClr val="000000"/>
                        </a:buClr>
                        <a:buSzPts val="1100"/>
                        <a:buFont typeface="Arial"/>
                        <a:buNone/>
                      </a:pPr>
                      <a:r>
                        <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SNRIs</a:t>
                      </a:r>
                      <a:r>
                        <a:rPr lang="en" sz="1250"/>
                        <a:t>, </a:t>
                      </a:r>
                      <a:r>
                        <a:rPr lang="en" sz="1250" u="none" cap="none" strike="noStrike"/>
                        <a:t>Other SSRI</a:t>
                      </a:r>
                      <a:r>
                        <a:rPr lang="en" sz="1250"/>
                        <a:t>s,</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Bupropion (Wellbutrin)</a:t>
                      </a:r>
                      <a:r>
                        <a:rPr lang="en" sz="1250"/>
                        <a:t>,</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Trazodone, Nefazodone,</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Vilazodone (Viibryd),</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Vortioxetine (Trintellix)</a:t>
                      </a:r>
                      <a:endParaRPr sz="1250" u="none" cap="none" strike="noStrike">
                        <a:solidFill>
                          <a:srgbClr val="000000"/>
                        </a:solidFill>
                      </a:endParaRPr>
                    </a:p>
                  </a:txBody>
                  <a:tcPr marT="45725" marB="45725" marR="45725" marL="45725"/>
                </a:tc>
              </a:tr>
              <a:tr h="101600">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Antipsychotics</a:t>
                      </a:r>
                      <a:endParaRPr sz="1250"/>
                    </a:p>
                    <a:p>
                      <a:pPr indent="0" lvl="0" marL="0" marR="0" rtl="0" algn="l">
                        <a:lnSpc>
                          <a:spcPct val="90000"/>
                        </a:lnSpc>
                        <a:spcBef>
                          <a:spcPts val="0"/>
                        </a:spcBef>
                        <a:spcAft>
                          <a:spcPts val="0"/>
                        </a:spcAft>
                        <a:buClr>
                          <a:srgbClr val="000000"/>
                        </a:buClr>
                        <a:buSzPts val="800"/>
                        <a:buFont typeface="Arial"/>
                        <a:buNone/>
                      </a:pPr>
                      <a:r>
                        <a:rPr b="1" lang="en" sz="1250" u="none" cap="none" strike="noStrike"/>
                        <a:t>(and other D2 blockers)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sng"/>
                        <a:t>Low      potency FGAs</a:t>
                      </a:r>
                      <a:r>
                        <a:rPr lang="en" sz="1250"/>
                        <a:t>:</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tc>
                <a:tc>
                  <a:txBody>
                    <a:bodyPr/>
                    <a:lstStyle/>
                    <a:p>
                      <a:pPr indent="0" lvl="0" marL="0" rtl="0" algn="l">
                        <a:spcBef>
                          <a:spcPts val="0"/>
                        </a:spcBef>
                        <a:spcAft>
                          <a:spcPts val="0"/>
                        </a:spcAft>
                        <a:buNone/>
                      </a:pPr>
                      <a:r>
                        <a:t/>
                      </a:r>
                      <a:endParaRPr/>
                    </a:p>
                  </a:txBody>
                  <a:tcPr marT="45725" marB="45725" marR="45725" marL="45725"/>
                </a:tc>
                <a:tc>
                  <a:txBody>
                    <a:bodyPr/>
                    <a:lstStyle/>
                    <a:p>
                      <a:pPr indent="0" lvl="0" marL="0" rtl="0" algn="l">
                        <a:spcBef>
                          <a:spcPts val="0"/>
                        </a:spcBef>
                        <a:spcAft>
                          <a:spcPts val="0"/>
                        </a:spcAft>
                        <a:buNone/>
                      </a:pPr>
                      <a:r>
                        <a:t/>
                      </a:r>
                      <a:endParaRPr/>
                    </a:p>
                  </a:txBody>
                  <a:tcPr marT="45725" marB="45725" marR="45725" marL="45725"/>
                </a:tc>
                <a:tc>
                  <a:txBody>
                    <a:bodyPr/>
                    <a:lstStyle/>
                    <a:p>
                      <a:pPr indent="0" lvl="0" marL="0" rtl="0" algn="l">
                        <a:spcBef>
                          <a:spcPts val="0"/>
                        </a:spcBef>
                        <a:spcAft>
                          <a:spcPts val="0"/>
                        </a:spcAft>
                        <a:buNone/>
                      </a:pPr>
                      <a:r>
                        <a:t/>
                      </a:r>
                      <a:endParaRPr/>
                    </a:p>
                  </a:txBody>
                  <a:tcPr marT="45725" marB="45725" marR="45725" marL="45725"/>
                </a:tc>
              </a:tr>
            </a:tbl>
          </a:graphicData>
        </a:graphic>
      </p:graphicFrame>
      <p:sp>
        <p:nvSpPr>
          <p:cNvPr id="4950" name="Google Shape;4950;p327"/>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sp>
        <p:nvSpPr>
          <p:cNvPr id="4951" name="Google Shape;4951;p327"/>
          <p:cNvSpPr/>
          <p:nvPr/>
        </p:nvSpPr>
        <p:spPr>
          <a:xfrm>
            <a:off x="1611825" y="2908800"/>
            <a:ext cx="514200" cy="1803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a:t>
            </a:r>
            <a:endParaRPr b="1" sz="1300"/>
          </a:p>
        </p:txBody>
      </p:sp>
    </p:spTree>
  </p:cSld>
  <p:clrMapOvr>
    <a:masterClrMapping/>
  </p:clrMapOvr>
</p:sld>
</file>

<file path=ppt/slides/slide3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5" name="Shape 4955"/>
        <p:cNvGrpSpPr/>
        <p:nvPr/>
      </p:nvGrpSpPr>
      <p:grpSpPr>
        <a:xfrm>
          <a:off x="0" y="0"/>
          <a:ext cx="0" cy="0"/>
          <a:chOff x="0" y="0"/>
          <a:chExt cx="0" cy="0"/>
        </a:xfrm>
      </p:grpSpPr>
      <p:graphicFrame>
        <p:nvGraphicFramePr>
          <p:cNvPr id="4956" name="Google Shape;4956;p328"/>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21000">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9217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TCA Antidepressants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Amitriptyline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Clomipramine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50 mg</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1100"/>
                        <a:buFont typeface="Arial"/>
                        <a:buNone/>
                      </a:pPr>
                      <a:r>
                        <a:rPr lang="en" sz="1250" u="none" cap="none" strike="noStrike"/>
                        <a:t>Imipramine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Maprotiline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Protriptyline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Trimipramine</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Desipramine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25 mg </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1100"/>
                        <a:buFont typeface="Arial"/>
                        <a:buNone/>
                      </a:pPr>
                      <a:r>
                        <a:rPr lang="en" sz="1250" u="none" cap="none" strike="noStrike"/>
                        <a:t>Nortriptyline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Amoxapine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10 mg </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00FF00"/>
                          </a:highlight>
                        </a:rPr>
                        <a:t>Doxepin ≤ 6 mg</a:t>
                      </a:r>
                      <a:endParaRPr sz="1250" u="none" cap="none" strike="noStrike">
                        <a:highlight>
                          <a:srgbClr val="00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r h="259675">
                <a:tc>
                  <a:txBody>
                    <a:bodyPr/>
                    <a:lstStyle/>
                    <a:p>
                      <a:pPr indent="0" lvl="0" marL="0" marR="0" rtl="0" algn="l">
                        <a:lnSpc>
                          <a:spcPct val="90000"/>
                        </a:lnSpc>
                        <a:spcBef>
                          <a:spcPts val="0"/>
                        </a:spcBef>
                        <a:spcAft>
                          <a:spcPts val="0"/>
                        </a:spcAft>
                        <a:buClr>
                          <a:srgbClr val="000000"/>
                        </a:buClr>
                        <a:buSzPts val="1100"/>
                        <a:buFont typeface="Arial"/>
                        <a:buNone/>
                      </a:pPr>
                      <a:r>
                        <a:rPr b="1" lang="en" sz="1250" u="none" cap="none" strike="noStrike"/>
                        <a:t>Other Antidepressants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N/A</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Paroxetine (Paxil) </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1100"/>
                        <a:buFont typeface="Arial"/>
                        <a:buNone/>
                      </a:pPr>
                      <a:r>
                        <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Citalopram (Celexa)</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Fluoxetine (Prozac)</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MAOIs</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Mirtazapine (Remeron) </a:t>
                      </a:r>
                      <a:endParaRPr sz="1250" u="none" cap="none" strike="noStrike"/>
                    </a:p>
                    <a:p>
                      <a:pPr indent="0" lvl="0" marL="0" marR="0" rtl="0" algn="l">
                        <a:lnSpc>
                          <a:spcPct val="90000"/>
                        </a:lnSpc>
                        <a:spcBef>
                          <a:spcPts val="0"/>
                        </a:spcBef>
                        <a:spcAft>
                          <a:spcPts val="0"/>
                        </a:spcAft>
                        <a:buClr>
                          <a:srgbClr val="000000"/>
                        </a:buClr>
                        <a:buSzPts val="1100"/>
                        <a:buFont typeface="Arial"/>
                        <a:buNone/>
                      </a:pPr>
                      <a:r>
                        <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SNRIs</a:t>
                      </a:r>
                      <a:r>
                        <a:rPr lang="en" sz="1250"/>
                        <a:t>, </a:t>
                      </a:r>
                      <a:r>
                        <a:rPr lang="en" sz="1250" u="none" cap="none" strike="noStrike"/>
                        <a:t>Other SSRI</a:t>
                      </a:r>
                      <a:r>
                        <a:rPr lang="en" sz="1250"/>
                        <a:t>s,</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Bupropion (Wellbutrin)</a:t>
                      </a:r>
                      <a:r>
                        <a:rPr lang="en" sz="1250"/>
                        <a:t>,</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Trazodone, Nefazodone,</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Vilazodone (Viibryd),</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Vortioxetine (Trintellix)</a:t>
                      </a:r>
                      <a:endParaRPr sz="1250" u="none" cap="none" strike="noStrike">
                        <a:solidFill>
                          <a:srgbClr val="000000"/>
                        </a:solidFill>
                      </a:endParaRPr>
                    </a:p>
                  </a:txBody>
                  <a:tcPr marT="45725" marB="45725" marR="45725" marL="45725"/>
                </a:tc>
              </a:tr>
              <a:tr h="101600">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Antipsychotics</a:t>
                      </a:r>
                      <a:endParaRPr sz="1250"/>
                    </a:p>
                    <a:p>
                      <a:pPr indent="0" lvl="0" marL="0" marR="0" rtl="0" algn="l">
                        <a:lnSpc>
                          <a:spcPct val="90000"/>
                        </a:lnSpc>
                        <a:spcBef>
                          <a:spcPts val="0"/>
                        </a:spcBef>
                        <a:spcAft>
                          <a:spcPts val="0"/>
                        </a:spcAft>
                        <a:buClr>
                          <a:srgbClr val="000000"/>
                        </a:buClr>
                        <a:buSzPts val="800"/>
                        <a:buFont typeface="Arial"/>
                        <a:buNone/>
                      </a:pPr>
                      <a:r>
                        <a:rPr b="1" lang="en" sz="1250" u="none" cap="none" strike="noStrike"/>
                        <a:t>(and other D2 blockers)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b="1" lang="en" sz="1250" u="sng"/>
                        <a:t>Low</a:t>
                      </a:r>
                      <a:r>
                        <a:rPr lang="en" sz="1250" u="sng"/>
                        <a:t> potency FGAs</a:t>
                      </a:r>
                      <a:r>
                        <a:rPr lang="en" sz="1250"/>
                        <a:t>:</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tc>
                <a:tc>
                  <a:txBody>
                    <a:bodyPr/>
                    <a:lstStyle/>
                    <a:p>
                      <a:pPr indent="0" lvl="0" marL="0" rtl="0" algn="l">
                        <a:spcBef>
                          <a:spcPts val="0"/>
                        </a:spcBef>
                        <a:spcAft>
                          <a:spcPts val="0"/>
                        </a:spcAft>
                        <a:buNone/>
                      </a:pPr>
                      <a:r>
                        <a:t/>
                      </a:r>
                      <a:endParaRPr/>
                    </a:p>
                  </a:txBody>
                  <a:tcPr marT="45725" marB="45725" marR="45725" marL="45725"/>
                </a:tc>
                <a:tc>
                  <a:txBody>
                    <a:bodyPr/>
                    <a:lstStyle/>
                    <a:p>
                      <a:pPr indent="0" lvl="0" marL="0" rtl="0" algn="l">
                        <a:spcBef>
                          <a:spcPts val="0"/>
                        </a:spcBef>
                        <a:spcAft>
                          <a:spcPts val="0"/>
                        </a:spcAft>
                        <a:buNone/>
                      </a:pPr>
                      <a:r>
                        <a:t/>
                      </a:r>
                      <a:endParaRPr/>
                    </a:p>
                  </a:txBody>
                  <a:tcPr marT="45725" marB="45725" marR="45725" marL="45725"/>
                </a:tc>
                <a:tc>
                  <a:txBody>
                    <a:bodyPr/>
                    <a:lstStyle/>
                    <a:p>
                      <a:pPr indent="0" lvl="0" marL="0" rtl="0" algn="l">
                        <a:spcBef>
                          <a:spcPts val="0"/>
                        </a:spcBef>
                        <a:spcAft>
                          <a:spcPts val="0"/>
                        </a:spcAft>
                        <a:buNone/>
                      </a:pPr>
                      <a:r>
                        <a:t/>
                      </a:r>
                      <a:endParaRPr/>
                    </a:p>
                  </a:txBody>
                  <a:tcPr marT="45725" marB="45725" marR="45725" marL="45725"/>
                </a:tc>
              </a:tr>
            </a:tbl>
          </a:graphicData>
        </a:graphic>
      </p:graphicFrame>
      <p:sp>
        <p:nvSpPr>
          <p:cNvPr id="4957" name="Google Shape;4957;p328"/>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3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1" name="Shape 4961"/>
        <p:cNvGrpSpPr/>
        <p:nvPr/>
      </p:nvGrpSpPr>
      <p:grpSpPr>
        <a:xfrm>
          <a:off x="0" y="0"/>
          <a:ext cx="0" cy="0"/>
          <a:chOff x="0" y="0"/>
          <a:chExt cx="0" cy="0"/>
        </a:xfrm>
      </p:grpSpPr>
      <p:graphicFrame>
        <p:nvGraphicFramePr>
          <p:cNvPr id="4962" name="Google Shape;4962;p329"/>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21000">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9217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TCA Antidepressants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Amitriptyline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Clomipramine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50 mg</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1100"/>
                        <a:buFont typeface="Arial"/>
                        <a:buNone/>
                      </a:pPr>
                      <a:r>
                        <a:rPr lang="en" sz="1250" u="none" cap="none" strike="noStrike"/>
                        <a:t>Imipramine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Maprotiline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Protriptyline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Trimipramine</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Desipramine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25 mg </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1100"/>
                        <a:buFont typeface="Arial"/>
                        <a:buNone/>
                      </a:pPr>
                      <a:r>
                        <a:rPr lang="en" sz="1250" u="none" cap="none" strike="noStrike"/>
                        <a:t>Nortriptyline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Amoxapine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10 mg </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00FF00"/>
                          </a:highlight>
                        </a:rPr>
                        <a:t>Doxepin ≤ 6 mg</a:t>
                      </a:r>
                      <a:endParaRPr sz="1250" u="none" cap="none" strike="noStrike">
                        <a:highlight>
                          <a:srgbClr val="00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r h="259675">
                <a:tc>
                  <a:txBody>
                    <a:bodyPr/>
                    <a:lstStyle/>
                    <a:p>
                      <a:pPr indent="0" lvl="0" marL="0" marR="0" rtl="0" algn="l">
                        <a:lnSpc>
                          <a:spcPct val="90000"/>
                        </a:lnSpc>
                        <a:spcBef>
                          <a:spcPts val="0"/>
                        </a:spcBef>
                        <a:spcAft>
                          <a:spcPts val="0"/>
                        </a:spcAft>
                        <a:buClr>
                          <a:srgbClr val="000000"/>
                        </a:buClr>
                        <a:buSzPts val="1100"/>
                        <a:buFont typeface="Arial"/>
                        <a:buNone/>
                      </a:pPr>
                      <a:r>
                        <a:rPr b="1" lang="en" sz="1250" u="none" cap="none" strike="noStrike"/>
                        <a:t>Other Antidepressants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N/A</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Paroxetine (Paxil) </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1100"/>
                        <a:buFont typeface="Arial"/>
                        <a:buNone/>
                      </a:pPr>
                      <a:r>
                        <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Citalopram (Celexa)</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Fluoxetine (Prozac)</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MAOIs</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Mirtazapine (Remeron) </a:t>
                      </a:r>
                      <a:endParaRPr sz="1250" u="none" cap="none" strike="noStrike"/>
                    </a:p>
                    <a:p>
                      <a:pPr indent="0" lvl="0" marL="0" marR="0" rtl="0" algn="l">
                        <a:lnSpc>
                          <a:spcPct val="90000"/>
                        </a:lnSpc>
                        <a:spcBef>
                          <a:spcPts val="0"/>
                        </a:spcBef>
                        <a:spcAft>
                          <a:spcPts val="0"/>
                        </a:spcAft>
                        <a:buClr>
                          <a:srgbClr val="000000"/>
                        </a:buClr>
                        <a:buSzPts val="1100"/>
                        <a:buFont typeface="Arial"/>
                        <a:buNone/>
                      </a:pPr>
                      <a:r>
                        <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SNRIs</a:t>
                      </a:r>
                      <a:r>
                        <a:rPr lang="en" sz="1250"/>
                        <a:t>, </a:t>
                      </a:r>
                      <a:r>
                        <a:rPr lang="en" sz="1250" u="none" cap="none" strike="noStrike"/>
                        <a:t>Other SSRI</a:t>
                      </a:r>
                      <a:r>
                        <a:rPr lang="en" sz="1250"/>
                        <a:t>s,</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Bupropion (Wellbutrin)</a:t>
                      </a:r>
                      <a:r>
                        <a:rPr lang="en" sz="1250"/>
                        <a:t>,</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Trazodone, Nefazodone,</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Vilazodone (Viibryd),</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Vortioxetine (Trintellix)</a:t>
                      </a:r>
                      <a:endParaRPr sz="1250" u="none" cap="none" strike="noStrike">
                        <a:solidFill>
                          <a:srgbClr val="000000"/>
                        </a:solidFill>
                      </a:endParaRPr>
                    </a:p>
                  </a:txBody>
                  <a:tcPr marT="45725" marB="45725" marR="45725" marL="45725"/>
                </a:tc>
              </a:tr>
              <a:tr h="101600">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Antipsychotics</a:t>
                      </a:r>
                      <a:endParaRPr sz="1250"/>
                    </a:p>
                    <a:p>
                      <a:pPr indent="0" lvl="0" marL="0" marR="0" rtl="0" algn="l">
                        <a:lnSpc>
                          <a:spcPct val="90000"/>
                        </a:lnSpc>
                        <a:spcBef>
                          <a:spcPts val="0"/>
                        </a:spcBef>
                        <a:spcAft>
                          <a:spcPts val="0"/>
                        </a:spcAft>
                        <a:buClr>
                          <a:srgbClr val="000000"/>
                        </a:buClr>
                        <a:buSzPts val="800"/>
                        <a:buFont typeface="Arial"/>
                        <a:buNone/>
                      </a:pPr>
                      <a:r>
                        <a:rPr b="1" lang="en" sz="1250" u="none" cap="none" strike="noStrike"/>
                        <a:t>(and other D2 blockers)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b="1" lang="en" sz="1250" u="sng"/>
                        <a:t>Low </a:t>
                      </a:r>
                      <a:r>
                        <a:rPr lang="en" sz="1250" u="sng"/>
                        <a:t>potency FGAs</a:t>
                      </a:r>
                      <a:r>
                        <a:rPr lang="en" sz="1250"/>
                        <a:t>:</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Chlorpromazine (Thorazine)</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Promethazine (Phenergan)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Thioridazine (Mellaril)</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tc>
                <a:tc>
                  <a:txBody>
                    <a:bodyPr/>
                    <a:lstStyle/>
                    <a:p>
                      <a:pPr indent="0" lvl="0" marL="0" rtl="0" algn="l">
                        <a:spcBef>
                          <a:spcPts val="0"/>
                        </a:spcBef>
                        <a:spcAft>
                          <a:spcPts val="0"/>
                        </a:spcAft>
                        <a:buNone/>
                      </a:pPr>
                      <a:r>
                        <a:t/>
                      </a:r>
                      <a:endParaRPr/>
                    </a:p>
                  </a:txBody>
                  <a:tcPr marT="45725" marB="45725" marR="45725" marL="45725"/>
                </a:tc>
                <a:tc>
                  <a:txBody>
                    <a:bodyPr/>
                    <a:lstStyle/>
                    <a:p>
                      <a:pPr indent="0" lvl="0" marL="0" rtl="0" algn="l">
                        <a:spcBef>
                          <a:spcPts val="0"/>
                        </a:spcBef>
                        <a:spcAft>
                          <a:spcPts val="0"/>
                        </a:spcAft>
                        <a:buNone/>
                      </a:pPr>
                      <a:r>
                        <a:t/>
                      </a:r>
                      <a:endParaRPr/>
                    </a:p>
                  </a:txBody>
                  <a:tcPr marT="45725" marB="45725" marR="45725" marL="45725"/>
                </a:tc>
                <a:tc>
                  <a:txBody>
                    <a:bodyPr/>
                    <a:lstStyle/>
                    <a:p>
                      <a:pPr indent="0" lvl="0" marL="0" rtl="0" algn="l">
                        <a:spcBef>
                          <a:spcPts val="0"/>
                        </a:spcBef>
                        <a:spcAft>
                          <a:spcPts val="0"/>
                        </a:spcAft>
                        <a:buNone/>
                      </a:pPr>
                      <a:r>
                        <a:t/>
                      </a:r>
                      <a:endParaRPr/>
                    </a:p>
                  </a:txBody>
                  <a:tcPr marT="45725" marB="45725" marR="45725" marL="45725"/>
                </a:tc>
              </a:tr>
            </a:tbl>
          </a:graphicData>
        </a:graphic>
      </p:graphicFrame>
      <p:sp>
        <p:nvSpPr>
          <p:cNvPr id="4963" name="Google Shape;4963;p329"/>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3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7" name="Shape 4967"/>
        <p:cNvGrpSpPr/>
        <p:nvPr/>
      </p:nvGrpSpPr>
      <p:grpSpPr>
        <a:xfrm>
          <a:off x="0" y="0"/>
          <a:ext cx="0" cy="0"/>
          <a:chOff x="0" y="0"/>
          <a:chExt cx="0" cy="0"/>
        </a:xfrm>
      </p:grpSpPr>
      <p:graphicFrame>
        <p:nvGraphicFramePr>
          <p:cNvPr id="4968" name="Google Shape;4968;p330"/>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21000">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9217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TCA Antidepressants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Amitriptyline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Clomipramine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50 mg</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1100"/>
                        <a:buFont typeface="Arial"/>
                        <a:buNone/>
                      </a:pPr>
                      <a:r>
                        <a:rPr lang="en" sz="1250" u="none" cap="none" strike="noStrike"/>
                        <a:t>Imipramine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Maprotiline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Protriptyline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Trimipramine</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Desipramine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25 mg </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1100"/>
                        <a:buFont typeface="Arial"/>
                        <a:buNone/>
                      </a:pPr>
                      <a:r>
                        <a:rPr lang="en" sz="1250" u="none" cap="none" strike="noStrike"/>
                        <a:t>Nortriptyline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Amoxapine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10 mg </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00FF00"/>
                          </a:highlight>
                        </a:rPr>
                        <a:t>Doxepin ≤ 6 mg</a:t>
                      </a:r>
                      <a:endParaRPr sz="1250" u="none" cap="none" strike="noStrike">
                        <a:highlight>
                          <a:srgbClr val="00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r h="259675">
                <a:tc>
                  <a:txBody>
                    <a:bodyPr/>
                    <a:lstStyle/>
                    <a:p>
                      <a:pPr indent="0" lvl="0" marL="0" marR="0" rtl="0" algn="l">
                        <a:lnSpc>
                          <a:spcPct val="90000"/>
                        </a:lnSpc>
                        <a:spcBef>
                          <a:spcPts val="0"/>
                        </a:spcBef>
                        <a:spcAft>
                          <a:spcPts val="0"/>
                        </a:spcAft>
                        <a:buClr>
                          <a:srgbClr val="000000"/>
                        </a:buClr>
                        <a:buSzPts val="1100"/>
                        <a:buFont typeface="Arial"/>
                        <a:buNone/>
                      </a:pPr>
                      <a:r>
                        <a:rPr b="1" lang="en" sz="1250" u="none" cap="none" strike="noStrike"/>
                        <a:t>Other Antidepressants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N/A</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Paroxetine (Paxil) </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1100"/>
                        <a:buFont typeface="Arial"/>
                        <a:buNone/>
                      </a:pPr>
                      <a:r>
                        <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Citalopram (Celexa)</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Fluoxetine (Prozac)</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MAOIs</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Mirtazapine (Remeron) </a:t>
                      </a:r>
                      <a:endParaRPr sz="1250" u="none" cap="none" strike="noStrike"/>
                    </a:p>
                    <a:p>
                      <a:pPr indent="0" lvl="0" marL="0" marR="0" rtl="0" algn="l">
                        <a:lnSpc>
                          <a:spcPct val="90000"/>
                        </a:lnSpc>
                        <a:spcBef>
                          <a:spcPts val="0"/>
                        </a:spcBef>
                        <a:spcAft>
                          <a:spcPts val="0"/>
                        </a:spcAft>
                        <a:buClr>
                          <a:srgbClr val="000000"/>
                        </a:buClr>
                        <a:buSzPts val="1100"/>
                        <a:buFont typeface="Arial"/>
                        <a:buNone/>
                      </a:pPr>
                      <a:r>
                        <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SNRIs</a:t>
                      </a:r>
                      <a:r>
                        <a:rPr lang="en" sz="1250"/>
                        <a:t>, </a:t>
                      </a:r>
                      <a:r>
                        <a:rPr lang="en" sz="1250" u="none" cap="none" strike="noStrike"/>
                        <a:t>Other SSRI</a:t>
                      </a:r>
                      <a:r>
                        <a:rPr lang="en" sz="1250"/>
                        <a:t>s,</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Bupropion (Wellbutrin)</a:t>
                      </a:r>
                      <a:r>
                        <a:rPr lang="en" sz="1250"/>
                        <a:t>,</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Trazodone, Nefazodone,</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Vilazodone (Viibryd),</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Vortioxetine (Trintellix)</a:t>
                      </a:r>
                      <a:endParaRPr sz="1250" u="none" cap="none" strike="noStrike">
                        <a:solidFill>
                          <a:srgbClr val="000000"/>
                        </a:solidFill>
                      </a:endParaRPr>
                    </a:p>
                  </a:txBody>
                  <a:tcPr marT="45725" marB="45725" marR="45725" marL="45725"/>
                </a:tc>
              </a:tr>
              <a:tr h="101600">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Antipsychotics</a:t>
                      </a:r>
                      <a:endParaRPr sz="1250"/>
                    </a:p>
                    <a:p>
                      <a:pPr indent="0" lvl="0" marL="0" marR="0" rtl="0" algn="l">
                        <a:lnSpc>
                          <a:spcPct val="90000"/>
                        </a:lnSpc>
                        <a:spcBef>
                          <a:spcPts val="0"/>
                        </a:spcBef>
                        <a:spcAft>
                          <a:spcPts val="0"/>
                        </a:spcAft>
                        <a:buClr>
                          <a:srgbClr val="000000"/>
                        </a:buClr>
                        <a:buSzPts val="800"/>
                        <a:buFont typeface="Arial"/>
                        <a:buNone/>
                      </a:pPr>
                      <a:r>
                        <a:rPr b="1" lang="en" sz="1250" u="none" cap="none" strike="noStrike"/>
                        <a:t>(and other D2 blockers)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sng"/>
                        <a:t>Low potency FGAs</a:t>
                      </a:r>
                      <a:r>
                        <a:rPr lang="en" sz="1250"/>
                        <a:t>:</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Chlorpromazine (Thorazine)</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Promethazine (Phenergan)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Thioridazine (Mellaril)</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sng"/>
                        <a:t>Intermediate potency </a:t>
                      </a:r>
                      <a:r>
                        <a:rPr lang="en" sz="1250" u="sng" cap="none" strike="noStrike"/>
                        <a:t>FGAs</a:t>
                      </a:r>
                      <a:r>
                        <a:rPr lang="en" sz="1250" u="none" cap="none" strike="noStrike"/>
                        <a:t>:</a:t>
                      </a:r>
                      <a:endParaRPr sz="1250"/>
                    </a:p>
                    <a:p>
                      <a:pPr indent="0" lvl="0" marL="0" marR="0" rtl="0" algn="l">
                        <a:lnSpc>
                          <a:spcPct val="90000"/>
                        </a:lnSpc>
                        <a:spcBef>
                          <a:spcPts val="0"/>
                        </a:spcBef>
                        <a:spcAft>
                          <a:spcPts val="0"/>
                        </a:spcAft>
                        <a:buClr>
                          <a:srgbClr val="000000"/>
                        </a:buClr>
                        <a:buSzPts val="800"/>
                        <a:buFont typeface="Arial"/>
                        <a:buNone/>
                      </a:pPr>
                      <a:r>
                        <a:rPr lang="en" sz="1250" u="none" cap="none" strike="noStrike"/>
                        <a:t>Loxapine (Loxitane)</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Molindone (Moban)</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Perphenazine (Trilafon)</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a:p>
                    <a:p>
                      <a:pPr indent="0" lvl="0" marL="0" marR="0" rtl="0" algn="l">
                        <a:lnSpc>
                          <a:spcPct val="90000"/>
                        </a:lnSpc>
                        <a:spcBef>
                          <a:spcPts val="0"/>
                        </a:spcBef>
                        <a:spcAft>
                          <a:spcPts val="0"/>
                        </a:spcAft>
                        <a:buClr>
                          <a:srgbClr val="000000"/>
                        </a:buClr>
                        <a:buSzPts val="800"/>
                        <a:buFont typeface="Arial"/>
                        <a:buNone/>
                      </a:pPr>
                      <a:r>
                        <a:rPr lang="en" sz="1250" u="sng" cap="none" strike="noStrike"/>
                        <a:t>SGAs</a:t>
                      </a:r>
                      <a:r>
                        <a:rPr lang="en" sz="1250" u="none" cap="none" strike="noStrike"/>
                        <a:t>:</a:t>
                      </a:r>
                      <a:br>
                        <a:rPr lang="en" sz="1250" u="none" cap="none" strike="noStrike"/>
                      </a:br>
                      <a:r>
                        <a:rPr lang="en" sz="1250" u="none" cap="none" strike="noStrike">
                          <a:highlight>
                            <a:srgbClr val="FFFF00"/>
                          </a:highlight>
                        </a:rPr>
                        <a:t>Clozapine (Clozaril)</a:t>
                      </a:r>
                      <a:endParaRPr sz="1250">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Olanzapine (Zyprexa)</a:t>
                      </a:r>
                      <a:endParaRPr sz="1250">
                        <a:highlight>
                          <a:srgbClr val="FFFF00"/>
                        </a:highlight>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tc>
              </a:tr>
            </a:tbl>
          </a:graphicData>
        </a:graphic>
      </p:graphicFrame>
      <p:sp>
        <p:nvSpPr>
          <p:cNvPr id="4969" name="Google Shape;4969;p330"/>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3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3" name="Shape 4973"/>
        <p:cNvGrpSpPr/>
        <p:nvPr/>
      </p:nvGrpSpPr>
      <p:grpSpPr>
        <a:xfrm>
          <a:off x="0" y="0"/>
          <a:ext cx="0" cy="0"/>
          <a:chOff x="0" y="0"/>
          <a:chExt cx="0" cy="0"/>
        </a:xfrm>
      </p:grpSpPr>
      <p:graphicFrame>
        <p:nvGraphicFramePr>
          <p:cNvPr id="4974" name="Google Shape;4974;p331"/>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21000">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9217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TCA Antidepressants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Amitriptyline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Clomipramine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50 mg</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1100"/>
                        <a:buFont typeface="Arial"/>
                        <a:buNone/>
                      </a:pPr>
                      <a:r>
                        <a:rPr lang="en" sz="1250" u="none" cap="none" strike="noStrike"/>
                        <a:t>Imipramine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Maprotiline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Protriptyline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Trimipramine</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Desipramine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25 mg </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1100"/>
                        <a:buFont typeface="Arial"/>
                        <a:buNone/>
                      </a:pPr>
                      <a:r>
                        <a:rPr lang="en" sz="1250" u="none" cap="none" strike="noStrike"/>
                        <a:t>Nortriptyline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Amoxapine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10 mg </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00FF00"/>
                          </a:highlight>
                        </a:rPr>
                        <a:t>Doxepin ≤ 6 mg</a:t>
                      </a:r>
                      <a:endParaRPr sz="1250" u="none" cap="none" strike="noStrike">
                        <a:highlight>
                          <a:srgbClr val="00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r h="259675">
                <a:tc>
                  <a:txBody>
                    <a:bodyPr/>
                    <a:lstStyle/>
                    <a:p>
                      <a:pPr indent="0" lvl="0" marL="0" marR="0" rtl="0" algn="l">
                        <a:lnSpc>
                          <a:spcPct val="90000"/>
                        </a:lnSpc>
                        <a:spcBef>
                          <a:spcPts val="0"/>
                        </a:spcBef>
                        <a:spcAft>
                          <a:spcPts val="0"/>
                        </a:spcAft>
                        <a:buClr>
                          <a:srgbClr val="000000"/>
                        </a:buClr>
                        <a:buSzPts val="1100"/>
                        <a:buFont typeface="Arial"/>
                        <a:buNone/>
                      </a:pPr>
                      <a:r>
                        <a:rPr b="1" lang="en" sz="1250" u="none" cap="none" strike="noStrike"/>
                        <a:t>Other Antidepressants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N/A</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Paroxetine (Paxil) </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1100"/>
                        <a:buFont typeface="Arial"/>
                        <a:buNone/>
                      </a:pPr>
                      <a:r>
                        <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Citalopram (Celexa)</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Fluoxetine (Prozac)</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MAOIs</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Mirtazapine (Remeron) </a:t>
                      </a:r>
                      <a:endParaRPr sz="1250" u="none" cap="none" strike="noStrike"/>
                    </a:p>
                    <a:p>
                      <a:pPr indent="0" lvl="0" marL="0" marR="0" rtl="0" algn="l">
                        <a:lnSpc>
                          <a:spcPct val="90000"/>
                        </a:lnSpc>
                        <a:spcBef>
                          <a:spcPts val="0"/>
                        </a:spcBef>
                        <a:spcAft>
                          <a:spcPts val="0"/>
                        </a:spcAft>
                        <a:buClr>
                          <a:srgbClr val="000000"/>
                        </a:buClr>
                        <a:buSzPts val="1100"/>
                        <a:buFont typeface="Arial"/>
                        <a:buNone/>
                      </a:pPr>
                      <a:r>
                        <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SNRIs</a:t>
                      </a:r>
                      <a:r>
                        <a:rPr lang="en" sz="1250"/>
                        <a:t>, </a:t>
                      </a:r>
                      <a:r>
                        <a:rPr lang="en" sz="1250" u="none" cap="none" strike="noStrike"/>
                        <a:t>Other SSRI</a:t>
                      </a:r>
                      <a:r>
                        <a:rPr lang="en" sz="1250"/>
                        <a:t>s,</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Bupropion (Wellbutrin)</a:t>
                      </a:r>
                      <a:r>
                        <a:rPr lang="en" sz="1250"/>
                        <a:t>,</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Trazodone, Nefazodone,</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Vilazodone (Viibryd),</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Vortioxetine (Trintellix)</a:t>
                      </a:r>
                      <a:endParaRPr sz="1250" u="none" cap="none" strike="noStrike">
                        <a:solidFill>
                          <a:srgbClr val="000000"/>
                        </a:solidFill>
                      </a:endParaRPr>
                    </a:p>
                  </a:txBody>
                  <a:tcPr marT="45725" marB="45725" marR="45725" marL="45725"/>
                </a:tc>
              </a:tr>
              <a:tr h="101600">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Antipsychotics</a:t>
                      </a:r>
                      <a:endParaRPr sz="1250"/>
                    </a:p>
                    <a:p>
                      <a:pPr indent="0" lvl="0" marL="0" marR="0" rtl="0" algn="l">
                        <a:lnSpc>
                          <a:spcPct val="90000"/>
                        </a:lnSpc>
                        <a:spcBef>
                          <a:spcPts val="0"/>
                        </a:spcBef>
                        <a:spcAft>
                          <a:spcPts val="0"/>
                        </a:spcAft>
                        <a:buClr>
                          <a:srgbClr val="000000"/>
                        </a:buClr>
                        <a:buSzPts val="800"/>
                        <a:buFont typeface="Arial"/>
                        <a:buNone/>
                      </a:pPr>
                      <a:r>
                        <a:rPr b="1" lang="en" sz="1250" u="none" cap="none" strike="noStrike"/>
                        <a:t>(and other D2 blockers)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sng"/>
                        <a:t>Low potency FGAs</a:t>
                      </a:r>
                      <a:r>
                        <a:rPr lang="en" sz="1250"/>
                        <a:t>:</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Chlorpromazine (Thorazine)</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Promethazine (Phenergan)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Thioridazine (Mellaril)</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sng"/>
                        <a:t>Intermediate potency </a:t>
                      </a:r>
                      <a:r>
                        <a:rPr lang="en" sz="1250" u="sng" cap="none" strike="noStrike"/>
                        <a:t>FGAs</a:t>
                      </a:r>
                      <a:r>
                        <a:rPr lang="en" sz="1250" u="none" cap="none" strike="noStrike"/>
                        <a:t>:</a:t>
                      </a:r>
                      <a:endParaRPr sz="1250"/>
                    </a:p>
                    <a:p>
                      <a:pPr indent="0" lvl="0" marL="0" marR="0" rtl="0" algn="l">
                        <a:lnSpc>
                          <a:spcPct val="90000"/>
                        </a:lnSpc>
                        <a:spcBef>
                          <a:spcPts val="0"/>
                        </a:spcBef>
                        <a:spcAft>
                          <a:spcPts val="0"/>
                        </a:spcAft>
                        <a:buClr>
                          <a:srgbClr val="000000"/>
                        </a:buClr>
                        <a:buSzPts val="800"/>
                        <a:buFont typeface="Arial"/>
                        <a:buNone/>
                      </a:pPr>
                      <a:r>
                        <a:rPr lang="en" sz="1250" u="none" cap="none" strike="noStrike"/>
                        <a:t>Loxapine (Loxitane)</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Molindone (Moban)</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Perphenazine (Trilafon)</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a:p>
                    <a:p>
                      <a:pPr indent="0" lvl="0" marL="0" marR="0" rtl="0" algn="l">
                        <a:lnSpc>
                          <a:spcPct val="90000"/>
                        </a:lnSpc>
                        <a:spcBef>
                          <a:spcPts val="0"/>
                        </a:spcBef>
                        <a:spcAft>
                          <a:spcPts val="0"/>
                        </a:spcAft>
                        <a:buClr>
                          <a:srgbClr val="000000"/>
                        </a:buClr>
                        <a:buSzPts val="800"/>
                        <a:buFont typeface="Arial"/>
                        <a:buNone/>
                      </a:pPr>
                      <a:r>
                        <a:rPr lang="en" sz="1250" u="sng" cap="none" strike="noStrike"/>
                        <a:t>SGAs</a:t>
                      </a:r>
                      <a:r>
                        <a:rPr lang="en" sz="1250" u="none" cap="none" strike="noStrike"/>
                        <a:t>:</a:t>
                      </a:r>
                      <a:br>
                        <a:rPr lang="en" sz="1250" u="none" cap="none" strike="noStrike"/>
                      </a:br>
                      <a:r>
                        <a:rPr lang="en" sz="1250" u="none" cap="none" strike="noStrike">
                          <a:highlight>
                            <a:srgbClr val="FFFF00"/>
                          </a:highlight>
                        </a:rPr>
                        <a:t>Clozapine (Clozaril)</a:t>
                      </a:r>
                      <a:endParaRPr sz="1250">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Olanzapine (Zyprexa)</a:t>
                      </a:r>
                      <a:endParaRPr sz="1250">
                        <a:highlight>
                          <a:srgbClr val="FFFF00"/>
                        </a:highlight>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sng"/>
                        <a:t>High       potency FGAs</a:t>
                      </a:r>
                      <a:r>
                        <a:rPr lang="en" sz="1250"/>
                        <a:t>:</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tc>
              </a:tr>
            </a:tbl>
          </a:graphicData>
        </a:graphic>
      </p:graphicFrame>
      <p:sp>
        <p:nvSpPr>
          <p:cNvPr id="4975" name="Google Shape;4975;p331"/>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sp>
        <p:nvSpPr>
          <p:cNvPr id="4976" name="Google Shape;4976;p331"/>
          <p:cNvSpPr/>
          <p:nvPr/>
        </p:nvSpPr>
        <p:spPr>
          <a:xfrm>
            <a:off x="5123480" y="2792110"/>
            <a:ext cx="606900" cy="3585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t>?</a:t>
            </a:r>
            <a:endParaRPr b="1" sz="20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grpSp>
        <p:nvGrpSpPr>
          <p:cNvPr id="347" name="Google Shape;347;p44"/>
          <p:cNvGrpSpPr/>
          <p:nvPr/>
        </p:nvGrpSpPr>
        <p:grpSpPr>
          <a:xfrm>
            <a:off x="266775" y="393475"/>
            <a:ext cx="2383600" cy="3636900"/>
            <a:chOff x="266775" y="393475"/>
            <a:chExt cx="2383600" cy="3636900"/>
          </a:xfrm>
        </p:grpSpPr>
        <p:pic>
          <p:nvPicPr>
            <p:cNvPr id="348" name="Google Shape;348;p44"/>
            <p:cNvPicPr preferRelativeResize="0"/>
            <p:nvPr/>
          </p:nvPicPr>
          <p:blipFill>
            <a:blip r:embed="rId3">
              <a:alphaModFix/>
            </a:blip>
            <a:stretch>
              <a:fillRect/>
            </a:stretch>
          </p:blipFill>
          <p:spPr>
            <a:xfrm>
              <a:off x="266775" y="428475"/>
              <a:ext cx="2383600" cy="3601900"/>
            </a:xfrm>
            <a:prstGeom prst="rect">
              <a:avLst/>
            </a:prstGeom>
            <a:noFill/>
            <a:ln>
              <a:noFill/>
            </a:ln>
          </p:spPr>
        </p:pic>
        <p:sp>
          <p:nvSpPr>
            <p:cNvPr id="349" name="Google Shape;349;p44"/>
            <p:cNvSpPr txBox="1"/>
            <p:nvPr/>
          </p:nvSpPr>
          <p:spPr>
            <a:xfrm>
              <a:off x="2062375" y="393475"/>
              <a:ext cx="588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rPr>
                <a:t>2017</a:t>
              </a:r>
              <a:endParaRPr>
                <a:solidFill>
                  <a:schemeClr val="lt1"/>
                </a:solidFill>
              </a:endParaRPr>
            </a:p>
          </p:txBody>
        </p:sp>
      </p:grpSp>
      <p:sp>
        <p:nvSpPr>
          <p:cNvPr id="350" name="Google Shape;350;p44"/>
          <p:cNvSpPr txBox="1"/>
          <p:nvPr/>
        </p:nvSpPr>
        <p:spPr>
          <a:xfrm>
            <a:off x="222550" y="4743300"/>
            <a:ext cx="824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accent2"/>
                </a:solidFill>
                <a:highlight>
                  <a:srgbClr val="FFFFFF"/>
                </a:highlight>
                <a:latin typeface="Roboto"/>
                <a:ea typeface="Roboto"/>
                <a:cs typeface="Roboto"/>
                <a:sym typeface="Roboto"/>
              </a:rPr>
              <a:t>National Academies of Sciences, Engineering, and Medicine; Health and Medicine Division; Board on Health Sciences Policy; Committee on Preventing Dementia and Cognitive Impairment. Preventing Cognitive Decline and Dementia: A Way Forward. Downey A, Stroud C, Landis S, Leshner AI, editors. Washington (DC): National Academies Press (US); 2017 Jun 22. PMID: 28650595.</a:t>
            </a:r>
            <a:endParaRPr sz="900"/>
          </a:p>
        </p:txBody>
      </p:sp>
      <p:sp>
        <p:nvSpPr>
          <p:cNvPr id="351" name="Google Shape;351;p44"/>
          <p:cNvSpPr txBox="1"/>
          <p:nvPr/>
        </p:nvSpPr>
        <p:spPr>
          <a:xfrm>
            <a:off x="3162875" y="310625"/>
            <a:ext cx="54966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Age-related cognitive decline (ARCD):</a:t>
            </a:r>
            <a:endParaRPr b="1" sz="1800"/>
          </a:p>
          <a:p>
            <a:pPr indent="0" lvl="0" marL="0" rtl="0" algn="l">
              <a:spcBef>
                <a:spcPts val="0"/>
              </a:spcBef>
              <a:spcAft>
                <a:spcPts val="0"/>
              </a:spcAft>
              <a:buNone/>
            </a:pPr>
            <a:r>
              <a:t/>
            </a:r>
            <a:endParaRPr b="1" sz="1800"/>
          </a:p>
          <a:p>
            <a:pPr indent="-342900" lvl="0" marL="457200" rtl="0" algn="l">
              <a:spcBef>
                <a:spcPts val="0"/>
              </a:spcBef>
              <a:spcAft>
                <a:spcPts val="0"/>
              </a:spcAft>
              <a:buSzPts val="1800"/>
              <a:buChar char="●"/>
            </a:pPr>
            <a:r>
              <a:rPr lang="en" sz="1800"/>
              <a:t>Deterioration in cognitive performance that can be a </a:t>
            </a:r>
            <a:r>
              <a:rPr b="1" lang="en" sz="1800" u="sng">
                <a:solidFill>
                  <a:srgbClr val="9900FF"/>
                </a:solidFill>
              </a:rPr>
              <a:t>normal</a:t>
            </a:r>
            <a:r>
              <a:rPr lang="en" sz="1800"/>
              <a:t> part of aging. </a:t>
            </a:r>
            <a:endParaRPr sz="1800"/>
          </a:p>
          <a:p>
            <a:pPr indent="-342900" lvl="0" marL="457200" rtl="0" algn="l">
              <a:spcBef>
                <a:spcPts val="0"/>
              </a:spcBef>
              <a:spcAft>
                <a:spcPts val="0"/>
              </a:spcAft>
              <a:buSzPts val="1800"/>
              <a:buChar char="●"/>
            </a:pPr>
            <a:r>
              <a:rPr lang="en" sz="1800"/>
              <a:t>Sometimes referred to as cognitive aging.</a:t>
            </a:r>
            <a:endParaRPr sz="1800"/>
          </a:p>
          <a:p>
            <a:pPr indent="0" lvl="0" marL="0" rtl="0" algn="l">
              <a:spcBef>
                <a:spcPts val="0"/>
              </a:spcBef>
              <a:spcAft>
                <a:spcPts val="0"/>
              </a:spcAft>
              <a:buNone/>
            </a:pPr>
            <a:r>
              <a:t/>
            </a:r>
            <a:endParaRPr sz="1800"/>
          </a:p>
        </p:txBody>
      </p:sp>
      <p:sp>
        <p:nvSpPr>
          <p:cNvPr id="352" name="Google Shape;352;p44"/>
          <p:cNvSpPr txBox="1"/>
          <p:nvPr/>
        </p:nvSpPr>
        <p:spPr>
          <a:xfrm>
            <a:off x="309175" y="52725"/>
            <a:ext cx="54966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t>Not </a:t>
            </a:r>
            <a:r>
              <a:rPr lang="en" sz="1300"/>
              <a:t>DSM-5</a:t>
            </a:r>
            <a:endParaRPr sz="1300"/>
          </a:p>
        </p:txBody>
      </p:sp>
    </p:spTree>
  </p:cSld>
  <p:clrMapOvr>
    <a:masterClrMapping/>
  </p:clrMapOvr>
</p:sld>
</file>

<file path=ppt/slides/slide3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0" name="Shape 4980"/>
        <p:cNvGrpSpPr/>
        <p:nvPr/>
      </p:nvGrpSpPr>
      <p:grpSpPr>
        <a:xfrm>
          <a:off x="0" y="0"/>
          <a:ext cx="0" cy="0"/>
          <a:chOff x="0" y="0"/>
          <a:chExt cx="0" cy="0"/>
        </a:xfrm>
      </p:grpSpPr>
      <p:graphicFrame>
        <p:nvGraphicFramePr>
          <p:cNvPr id="4981" name="Google Shape;4981;p332"/>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21000">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9217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TCA Antidepressants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Amitriptyline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Clomipramine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50 mg</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1100"/>
                        <a:buFont typeface="Arial"/>
                        <a:buNone/>
                      </a:pPr>
                      <a:r>
                        <a:rPr lang="en" sz="1250" u="none" cap="none" strike="noStrike"/>
                        <a:t>Imipramine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Maprotiline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Protriptyline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Trimipramine</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Desipramine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25 mg </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1100"/>
                        <a:buFont typeface="Arial"/>
                        <a:buNone/>
                      </a:pPr>
                      <a:r>
                        <a:rPr lang="en" sz="1250" u="none" cap="none" strike="noStrike"/>
                        <a:t>Nortriptyline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Amoxapine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10 mg </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00FF00"/>
                          </a:highlight>
                        </a:rPr>
                        <a:t>Doxepin ≤ 6 mg</a:t>
                      </a:r>
                      <a:endParaRPr sz="1250" u="none" cap="none" strike="noStrike">
                        <a:highlight>
                          <a:srgbClr val="00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r h="259675">
                <a:tc>
                  <a:txBody>
                    <a:bodyPr/>
                    <a:lstStyle/>
                    <a:p>
                      <a:pPr indent="0" lvl="0" marL="0" marR="0" rtl="0" algn="l">
                        <a:lnSpc>
                          <a:spcPct val="90000"/>
                        </a:lnSpc>
                        <a:spcBef>
                          <a:spcPts val="0"/>
                        </a:spcBef>
                        <a:spcAft>
                          <a:spcPts val="0"/>
                        </a:spcAft>
                        <a:buClr>
                          <a:srgbClr val="000000"/>
                        </a:buClr>
                        <a:buSzPts val="1100"/>
                        <a:buFont typeface="Arial"/>
                        <a:buNone/>
                      </a:pPr>
                      <a:r>
                        <a:rPr b="1" lang="en" sz="1250" u="none" cap="none" strike="noStrike"/>
                        <a:t>Other Antidepressants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N/A</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Paroxetine (Paxil) </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1100"/>
                        <a:buFont typeface="Arial"/>
                        <a:buNone/>
                      </a:pPr>
                      <a:r>
                        <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Citalopram (Celexa)</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Fluoxetine (Prozac)</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MAOIs</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Mirtazapine (Remeron) </a:t>
                      </a:r>
                      <a:endParaRPr sz="1250" u="none" cap="none" strike="noStrike"/>
                    </a:p>
                    <a:p>
                      <a:pPr indent="0" lvl="0" marL="0" marR="0" rtl="0" algn="l">
                        <a:lnSpc>
                          <a:spcPct val="90000"/>
                        </a:lnSpc>
                        <a:spcBef>
                          <a:spcPts val="0"/>
                        </a:spcBef>
                        <a:spcAft>
                          <a:spcPts val="0"/>
                        </a:spcAft>
                        <a:buClr>
                          <a:srgbClr val="000000"/>
                        </a:buClr>
                        <a:buSzPts val="1100"/>
                        <a:buFont typeface="Arial"/>
                        <a:buNone/>
                      </a:pPr>
                      <a:r>
                        <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SNRIs</a:t>
                      </a:r>
                      <a:r>
                        <a:rPr lang="en" sz="1250"/>
                        <a:t>, </a:t>
                      </a:r>
                      <a:r>
                        <a:rPr lang="en" sz="1250" u="none" cap="none" strike="noStrike"/>
                        <a:t>Other SSRI</a:t>
                      </a:r>
                      <a:r>
                        <a:rPr lang="en" sz="1250"/>
                        <a:t>s,</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Bupropion (Wellbutrin)</a:t>
                      </a:r>
                      <a:r>
                        <a:rPr lang="en" sz="1250"/>
                        <a:t>,</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Trazodone, Nefazodone,</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Vilazodone (Viibryd),</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Vortioxetine (Trintellix)</a:t>
                      </a:r>
                      <a:endParaRPr sz="1250" u="none" cap="none" strike="noStrike">
                        <a:solidFill>
                          <a:srgbClr val="000000"/>
                        </a:solidFill>
                      </a:endParaRPr>
                    </a:p>
                  </a:txBody>
                  <a:tcPr marT="45725" marB="45725" marR="45725" marL="45725"/>
                </a:tc>
              </a:tr>
              <a:tr h="101600">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Antipsychotics</a:t>
                      </a:r>
                      <a:endParaRPr sz="1250"/>
                    </a:p>
                    <a:p>
                      <a:pPr indent="0" lvl="0" marL="0" marR="0" rtl="0" algn="l">
                        <a:lnSpc>
                          <a:spcPct val="90000"/>
                        </a:lnSpc>
                        <a:spcBef>
                          <a:spcPts val="0"/>
                        </a:spcBef>
                        <a:spcAft>
                          <a:spcPts val="0"/>
                        </a:spcAft>
                        <a:buClr>
                          <a:srgbClr val="000000"/>
                        </a:buClr>
                        <a:buSzPts val="800"/>
                        <a:buFont typeface="Arial"/>
                        <a:buNone/>
                      </a:pPr>
                      <a:r>
                        <a:rPr b="1" lang="en" sz="1250" u="none" cap="none" strike="noStrike"/>
                        <a:t>(and other D2 blockers)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sng"/>
                        <a:t>Low potency FGAs</a:t>
                      </a:r>
                      <a:r>
                        <a:rPr lang="en" sz="1250"/>
                        <a:t>:</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Chlorpromazine (Thorazine)</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Promethazine (Phenergan)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Thioridazine (Mellaril)</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sng"/>
                        <a:t>Intermediate potency </a:t>
                      </a:r>
                      <a:r>
                        <a:rPr lang="en" sz="1250" u="sng" cap="none" strike="noStrike"/>
                        <a:t>FGAs</a:t>
                      </a:r>
                      <a:r>
                        <a:rPr lang="en" sz="1250" u="none" cap="none" strike="noStrike"/>
                        <a:t>:</a:t>
                      </a:r>
                      <a:endParaRPr sz="1250"/>
                    </a:p>
                    <a:p>
                      <a:pPr indent="0" lvl="0" marL="0" marR="0" rtl="0" algn="l">
                        <a:lnSpc>
                          <a:spcPct val="90000"/>
                        </a:lnSpc>
                        <a:spcBef>
                          <a:spcPts val="0"/>
                        </a:spcBef>
                        <a:spcAft>
                          <a:spcPts val="0"/>
                        </a:spcAft>
                        <a:buClr>
                          <a:srgbClr val="000000"/>
                        </a:buClr>
                        <a:buSzPts val="800"/>
                        <a:buFont typeface="Arial"/>
                        <a:buNone/>
                      </a:pPr>
                      <a:r>
                        <a:rPr lang="en" sz="1250" u="none" cap="none" strike="noStrike"/>
                        <a:t>Loxapine (Loxitane)</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Molindone (Moban)</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Perphenazine (Trilafon)</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a:p>
                    <a:p>
                      <a:pPr indent="0" lvl="0" marL="0" marR="0" rtl="0" algn="l">
                        <a:lnSpc>
                          <a:spcPct val="90000"/>
                        </a:lnSpc>
                        <a:spcBef>
                          <a:spcPts val="0"/>
                        </a:spcBef>
                        <a:spcAft>
                          <a:spcPts val="0"/>
                        </a:spcAft>
                        <a:buClr>
                          <a:srgbClr val="000000"/>
                        </a:buClr>
                        <a:buSzPts val="800"/>
                        <a:buFont typeface="Arial"/>
                        <a:buNone/>
                      </a:pPr>
                      <a:r>
                        <a:rPr lang="en" sz="1250" u="sng" cap="none" strike="noStrike"/>
                        <a:t>SGAs</a:t>
                      </a:r>
                      <a:r>
                        <a:rPr lang="en" sz="1250" u="none" cap="none" strike="noStrike"/>
                        <a:t>:</a:t>
                      </a:r>
                      <a:br>
                        <a:rPr lang="en" sz="1250" u="none" cap="none" strike="noStrike"/>
                      </a:br>
                      <a:r>
                        <a:rPr lang="en" sz="1250" u="none" cap="none" strike="noStrike">
                          <a:highlight>
                            <a:srgbClr val="FFFF00"/>
                          </a:highlight>
                        </a:rPr>
                        <a:t>Clozapine (Clozaril)</a:t>
                      </a:r>
                      <a:endParaRPr sz="1250">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Olanzapine (Zyprexa)</a:t>
                      </a:r>
                      <a:endParaRPr sz="1250">
                        <a:highlight>
                          <a:srgbClr val="FFFF00"/>
                        </a:highlight>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sng"/>
                        <a:t>High potency FGAs</a:t>
                      </a:r>
                      <a:r>
                        <a:rPr lang="en" sz="1250"/>
                        <a:t>:</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a:solidFill>
                            <a:srgbClr val="000000"/>
                          </a:solidFill>
                        </a:rPr>
                        <a:t>Fluphenazine (Prolixin)</a:t>
                      </a:r>
                      <a:endParaRPr sz="1250">
                        <a:solidFill>
                          <a:srgbClr val="000000"/>
                        </a:solidFill>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Haloperidol </a:t>
                      </a:r>
                      <a:r>
                        <a:rPr lang="en" sz="1250" u="none" cap="none" strike="noStrike"/>
                        <a:t>(Haldol)</a:t>
                      </a:r>
                      <a:endParaRPr sz="1250"/>
                    </a:p>
                    <a:p>
                      <a:pPr indent="0" lvl="0" marL="0" rtl="0" algn="l">
                        <a:lnSpc>
                          <a:spcPct val="90000"/>
                        </a:lnSpc>
                        <a:spcBef>
                          <a:spcPts val="0"/>
                        </a:spcBef>
                        <a:spcAft>
                          <a:spcPts val="0"/>
                        </a:spcAft>
                        <a:buClr>
                          <a:srgbClr val="000000"/>
                        </a:buClr>
                        <a:buSzPts val="800"/>
                        <a:buFont typeface="Arial"/>
                        <a:buNone/>
                      </a:pPr>
                      <a:r>
                        <a:rPr lang="en" sz="1250">
                          <a:solidFill>
                            <a:srgbClr val="000000"/>
                          </a:solidFill>
                        </a:rPr>
                        <a:t>Pimozide (Orap)</a:t>
                      </a:r>
                      <a:endParaRPr sz="1250">
                        <a:solidFill>
                          <a:srgbClr val="000000"/>
                        </a:solidFill>
                      </a:endParaRPr>
                    </a:p>
                    <a:p>
                      <a:pPr indent="0" lvl="0" marL="0" rtl="0" algn="l">
                        <a:lnSpc>
                          <a:spcPct val="90000"/>
                        </a:lnSpc>
                        <a:spcBef>
                          <a:spcPts val="0"/>
                        </a:spcBef>
                        <a:spcAft>
                          <a:spcPts val="0"/>
                        </a:spcAft>
                        <a:buClr>
                          <a:srgbClr val="000000"/>
                        </a:buClr>
                        <a:buSzPts val="800"/>
                        <a:buFont typeface="Arial"/>
                        <a:buNone/>
                      </a:pPr>
                      <a:r>
                        <a:rPr lang="en" sz="1250">
                          <a:solidFill>
                            <a:srgbClr val="000000"/>
                          </a:solidFill>
                        </a:rPr>
                        <a:t>Prochlorperazine (Compazine)</a:t>
                      </a:r>
                      <a:endParaRPr sz="1250">
                        <a:solidFill>
                          <a:srgbClr val="000000"/>
                        </a:solidFill>
                      </a:endParaRPr>
                    </a:p>
                    <a:p>
                      <a:pPr indent="0" lvl="0" marL="0" rtl="0" algn="l">
                        <a:lnSpc>
                          <a:spcPct val="90000"/>
                        </a:lnSpc>
                        <a:spcBef>
                          <a:spcPts val="0"/>
                        </a:spcBef>
                        <a:spcAft>
                          <a:spcPts val="0"/>
                        </a:spcAft>
                        <a:buClr>
                          <a:srgbClr val="000000"/>
                        </a:buClr>
                        <a:buSzPts val="800"/>
                        <a:buFont typeface="Arial"/>
                        <a:buNone/>
                      </a:pPr>
                      <a:r>
                        <a:rPr lang="en" sz="1250">
                          <a:solidFill>
                            <a:srgbClr val="000000"/>
                          </a:solidFill>
                        </a:rPr>
                        <a:t>Thiothixene (Navane)</a:t>
                      </a:r>
                      <a:endParaRPr sz="1250">
                        <a:solidFill>
                          <a:srgbClr val="000000"/>
                        </a:solidFill>
                      </a:endParaRPr>
                    </a:p>
                    <a:p>
                      <a:pPr indent="0" lvl="0" marL="0" rtl="0" algn="l">
                        <a:lnSpc>
                          <a:spcPct val="90000"/>
                        </a:lnSpc>
                        <a:spcBef>
                          <a:spcPts val="0"/>
                        </a:spcBef>
                        <a:spcAft>
                          <a:spcPts val="0"/>
                        </a:spcAft>
                        <a:buClr>
                          <a:srgbClr val="000000"/>
                        </a:buClr>
                        <a:buSzPts val="800"/>
                        <a:buFont typeface="Arial"/>
                        <a:buNone/>
                      </a:pPr>
                      <a:r>
                        <a:rPr lang="en" sz="1250">
                          <a:solidFill>
                            <a:srgbClr val="000000"/>
                          </a:solidFill>
                        </a:rPr>
                        <a:t>Trifluoperazine (Stelazine)</a:t>
                      </a:r>
                      <a:endParaRPr sz="1250">
                        <a:solidFill>
                          <a:srgbClr val="000000"/>
                        </a:solidFill>
                      </a:endParaRPr>
                    </a:p>
                    <a:p>
                      <a:pPr indent="0" lvl="0" marL="0" marR="0" rtl="0" algn="l">
                        <a:lnSpc>
                          <a:spcPct val="90000"/>
                        </a:lnSpc>
                        <a:spcBef>
                          <a:spcPts val="0"/>
                        </a:spcBef>
                        <a:spcAft>
                          <a:spcPts val="0"/>
                        </a:spcAft>
                        <a:buClr>
                          <a:srgbClr val="000000"/>
                        </a:buClr>
                        <a:buSzPts val="800"/>
                        <a:buFont typeface="Arial"/>
                        <a:buNone/>
                      </a:pPr>
                      <a:r>
                        <a:rPr lang="en" sz="1250" u="sng" cap="none" strike="noStrike"/>
                        <a:t>SGAs</a:t>
                      </a:r>
                      <a:r>
                        <a:rPr lang="en" sz="1250" u="none" cap="none" strike="noStrike"/>
                        <a:t>:</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a:t>Pimavanserin (Nuplazid)</a:t>
                      </a:r>
                      <a:endParaRPr sz="1250"/>
                    </a:p>
                    <a:p>
                      <a:pPr indent="0" lvl="0" marL="0" marR="0" rtl="0" algn="l">
                        <a:lnSpc>
                          <a:spcPct val="90000"/>
                        </a:lnSpc>
                        <a:spcBef>
                          <a:spcPts val="0"/>
                        </a:spcBef>
                        <a:spcAft>
                          <a:spcPts val="0"/>
                        </a:spcAft>
                        <a:buClr>
                          <a:srgbClr val="000000"/>
                        </a:buClr>
                        <a:buSzPts val="800"/>
                        <a:buFont typeface="Arial"/>
                        <a:buNone/>
                      </a:pPr>
                      <a:r>
                        <a:rPr lang="en" sz="1250" u="none" cap="none" strike="noStrike"/>
                        <a:t>Quetiapine (Seroquel)</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tc>
              </a:tr>
            </a:tbl>
          </a:graphicData>
        </a:graphic>
      </p:graphicFrame>
      <p:sp>
        <p:nvSpPr>
          <p:cNvPr id="4982" name="Google Shape;4982;p332"/>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3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6" name="Shape 4986"/>
        <p:cNvGrpSpPr/>
        <p:nvPr/>
      </p:nvGrpSpPr>
      <p:grpSpPr>
        <a:xfrm>
          <a:off x="0" y="0"/>
          <a:ext cx="0" cy="0"/>
          <a:chOff x="0" y="0"/>
          <a:chExt cx="0" cy="0"/>
        </a:xfrm>
      </p:grpSpPr>
      <p:graphicFrame>
        <p:nvGraphicFramePr>
          <p:cNvPr id="4987" name="Google Shape;4987;p333"/>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21000">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9217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TCA Antidepressants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Amitriptyline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Clomipramine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50 mg</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1100"/>
                        <a:buFont typeface="Arial"/>
                        <a:buNone/>
                      </a:pPr>
                      <a:r>
                        <a:rPr lang="en" sz="1250" u="none" cap="none" strike="noStrike"/>
                        <a:t>Imipramine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Maprotiline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Protriptyline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Trimipramine</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Desipramine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25 mg </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1100"/>
                        <a:buFont typeface="Arial"/>
                        <a:buNone/>
                      </a:pPr>
                      <a:r>
                        <a:rPr lang="en" sz="1250" u="none" cap="none" strike="noStrike"/>
                        <a:t>Nortriptyline</a:t>
                      </a:r>
                      <a:endParaRPr sz="1250" u="none" cap="none" strike="noStrike"/>
                    </a:p>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Amoxapine</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Doxepin ≤ 10 mg </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00FF00"/>
                          </a:highlight>
                        </a:rPr>
                        <a:t>Doxepin ≤ 6 mg</a:t>
                      </a:r>
                      <a:endParaRPr sz="1250" u="none" cap="none" strike="noStrike">
                        <a:highlight>
                          <a:srgbClr val="00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r h="259675">
                <a:tc>
                  <a:txBody>
                    <a:bodyPr/>
                    <a:lstStyle/>
                    <a:p>
                      <a:pPr indent="0" lvl="0" marL="0" marR="0" rtl="0" algn="l">
                        <a:lnSpc>
                          <a:spcPct val="90000"/>
                        </a:lnSpc>
                        <a:spcBef>
                          <a:spcPts val="0"/>
                        </a:spcBef>
                        <a:spcAft>
                          <a:spcPts val="0"/>
                        </a:spcAft>
                        <a:buClr>
                          <a:srgbClr val="000000"/>
                        </a:buClr>
                        <a:buSzPts val="1100"/>
                        <a:buFont typeface="Arial"/>
                        <a:buNone/>
                      </a:pPr>
                      <a:r>
                        <a:rPr b="1" lang="en" sz="1250" u="none" cap="none" strike="noStrike"/>
                        <a:t>Other Antidepressants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N/A</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Paroxetine (Paxil) </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1100"/>
                        <a:buFont typeface="Arial"/>
                        <a:buNone/>
                      </a:pPr>
                      <a:r>
                        <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Citalopram (Celexa)</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Fluoxetine (Prozac)</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MAOIs</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Mirtazapine (Remeron) </a:t>
                      </a:r>
                      <a:endParaRPr sz="1250" u="none" cap="none" strike="noStrike"/>
                    </a:p>
                    <a:p>
                      <a:pPr indent="0" lvl="0" marL="0" marR="0" rtl="0" algn="l">
                        <a:lnSpc>
                          <a:spcPct val="90000"/>
                        </a:lnSpc>
                        <a:spcBef>
                          <a:spcPts val="0"/>
                        </a:spcBef>
                        <a:spcAft>
                          <a:spcPts val="0"/>
                        </a:spcAft>
                        <a:buClr>
                          <a:srgbClr val="000000"/>
                        </a:buClr>
                        <a:buSzPts val="1100"/>
                        <a:buFont typeface="Arial"/>
                        <a:buNone/>
                      </a:pPr>
                      <a:r>
                        <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SNRIs</a:t>
                      </a:r>
                      <a:r>
                        <a:rPr lang="en" sz="1250"/>
                        <a:t>, </a:t>
                      </a:r>
                      <a:r>
                        <a:rPr lang="en" sz="1250" u="none" cap="none" strike="noStrike"/>
                        <a:t>Other SSRI</a:t>
                      </a:r>
                      <a:r>
                        <a:rPr lang="en" sz="1250"/>
                        <a:t>s,</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Bupropion (Wellbutrin)</a:t>
                      </a:r>
                      <a:r>
                        <a:rPr lang="en" sz="1250"/>
                        <a:t>,</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Trazodone, Nefazodone,</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Vilazodone (Viibryd),</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Vortioxetine (Trintellix)</a:t>
                      </a:r>
                      <a:endParaRPr sz="1250" u="none" cap="none" strike="noStrike">
                        <a:solidFill>
                          <a:srgbClr val="000000"/>
                        </a:solidFill>
                      </a:endParaRPr>
                    </a:p>
                  </a:txBody>
                  <a:tcPr marT="45725" marB="45725" marR="45725" marL="45725"/>
                </a:tc>
              </a:tr>
              <a:tr h="101600">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Antipsychotics</a:t>
                      </a:r>
                      <a:endParaRPr sz="1250"/>
                    </a:p>
                    <a:p>
                      <a:pPr indent="0" lvl="0" marL="0" marR="0" rtl="0" algn="l">
                        <a:lnSpc>
                          <a:spcPct val="90000"/>
                        </a:lnSpc>
                        <a:spcBef>
                          <a:spcPts val="0"/>
                        </a:spcBef>
                        <a:spcAft>
                          <a:spcPts val="0"/>
                        </a:spcAft>
                        <a:buClr>
                          <a:srgbClr val="000000"/>
                        </a:buClr>
                        <a:buSzPts val="800"/>
                        <a:buFont typeface="Arial"/>
                        <a:buNone/>
                      </a:pPr>
                      <a:r>
                        <a:rPr b="1" lang="en" sz="1250" u="none" cap="none" strike="noStrike"/>
                        <a:t>(and other D2 blockers)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sng"/>
                        <a:t>Low potency FGAs</a:t>
                      </a:r>
                      <a:r>
                        <a:rPr lang="en" sz="1250"/>
                        <a:t>:</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Chlorpromazine (Thorazine)</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Promethazine (Phenergan)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Thioridazine (Mellaril)</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sng"/>
                        <a:t>Intermediate potency </a:t>
                      </a:r>
                      <a:r>
                        <a:rPr lang="en" sz="1250" u="sng" cap="none" strike="noStrike"/>
                        <a:t>FGAs</a:t>
                      </a:r>
                      <a:r>
                        <a:rPr lang="en" sz="1250" u="none" cap="none" strike="noStrike"/>
                        <a:t>:</a:t>
                      </a:r>
                      <a:endParaRPr sz="1250"/>
                    </a:p>
                    <a:p>
                      <a:pPr indent="0" lvl="0" marL="0" marR="0" rtl="0" algn="l">
                        <a:lnSpc>
                          <a:spcPct val="90000"/>
                        </a:lnSpc>
                        <a:spcBef>
                          <a:spcPts val="0"/>
                        </a:spcBef>
                        <a:spcAft>
                          <a:spcPts val="0"/>
                        </a:spcAft>
                        <a:buClr>
                          <a:srgbClr val="000000"/>
                        </a:buClr>
                        <a:buSzPts val="800"/>
                        <a:buFont typeface="Arial"/>
                        <a:buNone/>
                      </a:pPr>
                      <a:r>
                        <a:rPr lang="en" sz="1250" u="none" cap="none" strike="noStrike"/>
                        <a:t>Loxapine (Loxitane)</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Molindone (Moban)</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Perphenazine (Trilafon)</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a:p>
                    <a:p>
                      <a:pPr indent="0" lvl="0" marL="0" marR="0" rtl="0" algn="l">
                        <a:lnSpc>
                          <a:spcPct val="90000"/>
                        </a:lnSpc>
                        <a:spcBef>
                          <a:spcPts val="0"/>
                        </a:spcBef>
                        <a:spcAft>
                          <a:spcPts val="0"/>
                        </a:spcAft>
                        <a:buClr>
                          <a:srgbClr val="000000"/>
                        </a:buClr>
                        <a:buSzPts val="800"/>
                        <a:buFont typeface="Arial"/>
                        <a:buNone/>
                      </a:pPr>
                      <a:r>
                        <a:rPr lang="en" sz="1250" u="sng" cap="none" strike="noStrike"/>
                        <a:t>SGAs</a:t>
                      </a:r>
                      <a:r>
                        <a:rPr lang="en" sz="1250" u="none" cap="none" strike="noStrike"/>
                        <a:t>:</a:t>
                      </a:r>
                      <a:br>
                        <a:rPr lang="en" sz="1250" u="none" cap="none" strike="noStrike"/>
                      </a:br>
                      <a:r>
                        <a:rPr lang="en" sz="1250" u="none" cap="none" strike="noStrike">
                          <a:highlight>
                            <a:srgbClr val="FFFF00"/>
                          </a:highlight>
                        </a:rPr>
                        <a:t>Clozapine (Clozaril)</a:t>
                      </a:r>
                      <a:endParaRPr sz="1250">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Olanzapine (Zyprexa)</a:t>
                      </a:r>
                      <a:endParaRPr sz="1250">
                        <a:highlight>
                          <a:srgbClr val="FFFF00"/>
                        </a:highlight>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sng"/>
                        <a:t>High potency FGAs</a:t>
                      </a:r>
                      <a:r>
                        <a:rPr lang="en" sz="1250"/>
                        <a:t>:</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a:solidFill>
                            <a:srgbClr val="000000"/>
                          </a:solidFill>
                        </a:rPr>
                        <a:t>Fluphenazine (Prolixin)</a:t>
                      </a:r>
                      <a:endParaRPr sz="1250">
                        <a:solidFill>
                          <a:srgbClr val="000000"/>
                        </a:solidFill>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Haloperidol </a:t>
                      </a:r>
                      <a:r>
                        <a:rPr lang="en" sz="1250" u="none" cap="none" strike="noStrike"/>
                        <a:t>(Haldol)</a:t>
                      </a:r>
                      <a:endParaRPr sz="1250"/>
                    </a:p>
                    <a:p>
                      <a:pPr indent="0" lvl="0" marL="0" rtl="0" algn="l">
                        <a:lnSpc>
                          <a:spcPct val="90000"/>
                        </a:lnSpc>
                        <a:spcBef>
                          <a:spcPts val="0"/>
                        </a:spcBef>
                        <a:spcAft>
                          <a:spcPts val="0"/>
                        </a:spcAft>
                        <a:buClr>
                          <a:srgbClr val="000000"/>
                        </a:buClr>
                        <a:buSzPts val="800"/>
                        <a:buFont typeface="Arial"/>
                        <a:buNone/>
                      </a:pPr>
                      <a:r>
                        <a:rPr lang="en" sz="1250">
                          <a:solidFill>
                            <a:srgbClr val="000000"/>
                          </a:solidFill>
                        </a:rPr>
                        <a:t>Pimozide (Orap)</a:t>
                      </a:r>
                      <a:endParaRPr sz="1250">
                        <a:solidFill>
                          <a:srgbClr val="000000"/>
                        </a:solidFill>
                      </a:endParaRPr>
                    </a:p>
                    <a:p>
                      <a:pPr indent="0" lvl="0" marL="0" rtl="0" algn="l">
                        <a:lnSpc>
                          <a:spcPct val="90000"/>
                        </a:lnSpc>
                        <a:spcBef>
                          <a:spcPts val="0"/>
                        </a:spcBef>
                        <a:spcAft>
                          <a:spcPts val="0"/>
                        </a:spcAft>
                        <a:buClr>
                          <a:srgbClr val="000000"/>
                        </a:buClr>
                        <a:buSzPts val="800"/>
                        <a:buFont typeface="Arial"/>
                        <a:buNone/>
                      </a:pPr>
                      <a:r>
                        <a:rPr lang="en" sz="1250">
                          <a:solidFill>
                            <a:srgbClr val="000000"/>
                          </a:solidFill>
                        </a:rPr>
                        <a:t>Prochlorperazine (Compazine)</a:t>
                      </a:r>
                      <a:endParaRPr sz="1250">
                        <a:solidFill>
                          <a:srgbClr val="000000"/>
                        </a:solidFill>
                      </a:endParaRPr>
                    </a:p>
                    <a:p>
                      <a:pPr indent="0" lvl="0" marL="0" rtl="0" algn="l">
                        <a:lnSpc>
                          <a:spcPct val="90000"/>
                        </a:lnSpc>
                        <a:spcBef>
                          <a:spcPts val="0"/>
                        </a:spcBef>
                        <a:spcAft>
                          <a:spcPts val="0"/>
                        </a:spcAft>
                        <a:buClr>
                          <a:srgbClr val="000000"/>
                        </a:buClr>
                        <a:buSzPts val="800"/>
                        <a:buFont typeface="Arial"/>
                        <a:buNone/>
                      </a:pPr>
                      <a:r>
                        <a:rPr lang="en" sz="1250">
                          <a:solidFill>
                            <a:srgbClr val="000000"/>
                          </a:solidFill>
                        </a:rPr>
                        <a:t>Thiothixene (Navane)</a:t>
                      </a:r>
                      <a:endParaRPr sz="1250">
                        <a:solidFill>
                          <a:srgbClr val="000000"/>
                        </a:solidFill>
                      </a:endParaRPr>
                    </a:p>
                    <a:p>
                      <a:pPr indent="0" lvl="0" marL="0" rtl="0" algn="l">
                        <a:lnSpc>
                          <a:spcPct val="90000"/>
                        </a:lnSpc>
                        <a:spcBef>
                          <a:spcPts val="0"/>
                        </a:spcBef>
                        <a:spcAft>
                          <a:spcPts val="0"/>
                        </a:spcAft>
                        <a:buClr>
                          <a:srgbClr val="000000"/>
                        </a:buClr>
                        <a:buSzPts val="800"/>
                        <a:buFont typeface="Arial"/>
                        <a:buNone/>
                      </a:pPr>
                      <a:r>
                        <a:rPr lang="en" sz="1250">
                          <a:solidFill>
                            <a:srgbClr val="000000"/>
                          </a:solidFill>
                        </a:rPr>
                        <a:t>Trifluoperazine (Stelazine)</a:t>
                      </a:r>
                      <a:endParaRPr sz="1250">
                        <a:solidFill>
                          <a:srgbClr val="000000"/>
                        </a:solidFill>
                      </a:endParaRPr>
                    </a:p>
                    <a:p>
                      <a:pPr indent="0" lvl="0" marL="0" marR="0" rtl="0" algn="l">
                        <a:lnSpc>
                          <a:spcPct val="90000"/>
                        </a:lnSpc>
                        <a:spcBef>
                          <a:spcPts val="0"/>
                        </a:spcBef>
                        <a:spcAft>
                          <a:spcPts val="0"/>
                        </a:spcAft>
                        <a:buClr>
                          <a:srgbClr val="000000"/>
                        </a:buClr>
                        <a:buSzPts val="800"/>
                        <a:buFont typeface="Arial"/>
                        <a:buNone/>
                      </a:pPr>
                      <a:r>
                        <a:rPr lang="en" sz="1250" u="sng" cap="none" strike="noStrike"/>
                        <a:t>SGAs</a:t>
                      </a:r>
                      <a:r>
                        <a:rPr lang="en" sz="1250" u="none" cap="none" strike="noStrike"/>
                        <a:t>:</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a:t>Pimavanserin (Nuplazid)</a:t>
                      </a:r>
                      <a:endParaRPr sz="1250"/>
                    </a:p>
                    <a:p>
                      <a:pPr indent="0" lvl="0" marL="0" marR="0" rtl="0" algn="l">
                        <a:lnSpc>
                          <a:spcPct val="90000"/>
                        </a:lnSpc>
                        <a:spcBef>
                          <a:spcPts val="0"/>
                        </a:spcBef>
                        <a:spcAft>
                          <a:spcPts val="0"/>
                        </a:spcAft>
                        <a:buClr>
                          <a:srgbClr val="000000"/>
                        </a:buClr>
                        <a:buSzPts val="800"/>
                        <a:buFont typeface="Arial"/>
                        <a:buNone/>
                      </a:pPr>
                      <a:r>
                        <a:rPr lang="en" sz="1250" u="none" cap="none" strike="noStrike"/>
                        <a:t>Quetiapine (Seroquel)</a:t>
                      </a:r>
                      <a:endParaRPr sz="1250" u="none" cap="none" strike="noStrike"/>
                    </a:p>
                  </a:txBody>
                  <a:tcPr marT="45725" marB="45725" marR="45725" marL="45725"/>
                </a:tc>
                <a:tc>
                  <a:txBody>
                    <a:bodyPr/>
                    <a:lstStyle/>
                    <a:p>
                      <a:pPr indent="0" lvl="0" marL="0" rtl="0" algn="l">
                        <a:lnSpc>
                          <a:spcPct val="90000"/>
                        </a:lnSpc>
                        <a:spcBef>
                          <a:spcPts val="0"/>
                        </a:spcBef>
                        <a:spcAft>
                          <a:spcPts val="0"/>
                        </a:spcAft>
                        <a:buClr>
                          <a:schemeClr val="dk1"/>
                        </a:buClr>
                        <a:buSzPts val="800"/>
                        <a:buFont typeface="Arial"/>
                        <a:buNone/>
                      </a:pPr>
                      <a:r>
                        <a:rPr lang="en" sz="1250" u="sng">
                          <a:solidFill>
                            <a:schemeClr val="dk1"/>
                          </a:solidFill>
                        </a:rPr>
                        <a:t>SGAs</a:t>
                      </a:r>
                      <a:r>
                        <a:rPr lang="en" sz="1250">
                          <a:solidFill>
                            <a:schemeClr val="dk1"/>
                          </a:solidFill>
                        </a:rPr>
                        <a:t>:</a:t>
                      </a:r>
                      <a:br>
                        <a:rPr lang="en" sz="1250">
                          <a:solidFill>
                            <a:schemeClr val="dk1"/>
                          </a:solidFill>
                        </a:rPr>
                      </a:br>
                      <a:r>
                        <a:rPr lang="en" sz="1250">
                          <a:solidFill>
                            <a:schemeClr val="dk1"/>
                          </a:solidFill>
                        </a:rPr>
                        <a:t>Aripiprazole (Abilify)</a:t>
                      </a:r>
                      <a:endParaRPr sz="1250">
                        <a:solidFill>
                          <a:schemeClr val="dk1"/>
                        </a:solidFill>
                      </a:endParaRPr>
                    </a:p>
                    <a:p>
                      <a:pPr indent="0" lvl="0" marL="0" rtl="0" algn="l">
                        <a:lnSpc>
                          <a:spcPct val="90000"/>
                        </a:lnSpc>
                        <a:spcBef>
                          <a:spcPts val="0"/>
                        </a:spcBef>
                        <a:spcAft>
                          <a:spcPts val="0"/>
                        </a:spcAft>
                        <a:buClr>
                          <a:schemeClr val="dk1"/>
                        </a:buClr>
                        <a:buSzPts val="800"/>
                        <a:buFont typeface="Arial"/>
                        <a:buNone/>
                      </a:pPr>
                      <a:r>
                        <a:rPr lang="en" sz="1250">
                          <a:solidFill>
                            <a:schemeClr val="dk1"/>
                          </a:solidFill>
                        </a:rPr>
                        <a:t>Asenapine (Saphris) </a:t>
                      </a:r>
                      <a:endParaRPr sz="1250">
                        <a:solidFill>
                          <a:schemeClr val="dk1"/>
                        </a:solidFill>
                      </a:endParaRPr>
                    </a:p>
                    <a:p>
                      <a:pPr indent="0" lvl="0" marL="0" rtl="0" algn="l">
                        <a:lnSpc>
                          <a:spcPct val="90000"/>
                        </a:lnSpc>
                        <a:spcBef>
                          <a:spcPts val="0"/>
                        </a:spcBef>
                        <a:spcAft>
                          <a:spcPts val="0"/>
                        </a:spcAft>
                        <a:buClr>
                          <a:schemeClr val="dk1"/>
                        </a:buClr>
                        <a:buSzPts val="800"/>
                        <a:buFont typeface="Arial"/>
                        <a:buNone/>
                      </a:pPr>
                      <a:r>
                        <a:rPr lang="en" sz="1250">
                          <a:solidFill>
                            <a:schemeClr val="dk1"/>
                          </a:solidFill>
                        </a:rPr>
                        <a:t>Brexpiprazole (Rexulti)</a:t>
                      </a:r>
                      <a:endParaRPr sz="1250">
                        <a:solidFill>
                          <a:schemeClr val="dk1"/>
                        </a:solidFill>
                      </a:endParaRPr>
                    </a:p>
                    <a:p>
                      <a:pPr indent="0" lvl="0" marL="0" rtl="0" algn="l">
                        <a:lnSpc>
                          <a:spcPct val="90000"/>
                        </a:lnSpc>
                        <a:spcBef>
                          <a:spcPts val="0"/>
                        </a:spcBef>
                        <a:spcAft>
                          <a:spcPts val="0"/>
                        </a:spcAft>
                        <a:buClr>
                          <a:schemeClr val="dk1"/>
                        </a:buClr>
                        <a:buSzPts val="800"/>
                        <a:buFont typeface="Arial"/>
                        <a:buNone/>
                      </a:pPr>
                      <a:r>
                        <a:rPr lang="en" sz="1250">
                          <a:solidFill>
                            <a:schemeClr val="dk1"/>
                          </a:solidFill>
                        </a:rPr>
                        <a:t>Cariprazine (Vraylar)</a:t>
                      </a:r>
                      <a:endParaRPr sz="1250">
                        <a:solidFill>
                          <a:schemeClr val="dk1"/>
                        </a:solidFill>
                      </a:endParaRPr>
                    </a:p>
                    <a:p>
                      <a:pPr indent="0" lvl="0" marL="0" rtl="0" algn="l">
                        <a:lnSpc>
                          <a:spcPct val="90000"/>
                        </a:lnSpc>
                        <a:spcBef>
                          <a:spcPts val="0"/>
                        </a:spcBef>
                        <a:spcAft>
                          <a:spcPts val="0"/>
                        </a:spcAft>
                        <a:buClr>
                          <a:schemeClr val="dk1"/>
                        </a:buClr>
                        <a:buSzPts val="800"/>
                        <a:buFont typeface="Arial"/>
                        <a:buNone/>
                      </a:pPr>
                      <a:r>
                        <a:rPr lang="en" sz="1250">
                          <a:solidFill>
                            <a:schemeClr val="dk1"/>
                          </a:solidFill>
                        </a:rPr>
                        <a:t>Iloperidone (Fanapt)</a:t>
                      </a:r>
                      <a:endParaRPr sz="1250">
                        <a:solidFill>
                          <a:schemeClr val="dk1"/>
                        </a:solidFill>
                      </a:endParaRPr>
                    </a:p>
                    <a:p>
                      <a:pPr indent="0" lvl="0" marL="0" rtl="0" algn="l">
                        <a:lnSpc>
                          <a:spcPct val="90000"/>
                        </a:lnSpc>
                        <a:spcBef>
                          <a:spcPts val="0"/>
                        </a:spcBef>
                        <a:spcAft>
                          <a:spcPts val="0"/>
                        </a:spcAft>
                        <a:buClr>
                          <a:schemeClr val="dk1"/>
                        </a:buClr>
                        <a:buSzPts val="800"/>
                        <a:buFont typeface="Arial"/>
                        <a:buNone/>
                      </a:pPr>
                      <a:r>
                        <a:rPr lang="en" sz="1250">
                          <a:solidFill>
                            <a:schemeClr val="dk1"/>
                          </a:solidFill>
                        </a:rPr>
                        <a:t>Lurasidone (Latuda)</a:t>
                      </a:r>
                      <a:endParaRPr sz="1250">
                        <a:solidFill>
                          <a:schemeClr val="dk1"/>
                        </a:solidFill>
                      </a:endParaRPr>
                    </a:p>
                    <a:p>
                      <a:pPr indent="0" lvl="0" marL="0" rtl="0" algn="l">
                        <a:lnSpc>
                          <a:spcPct val="90000"/>
                        </a:lnSpc>
                        <a:spcBef>
                          <a:spcPts val="0"/>
                        </a:spcBef>
                        <a:spcAft>
                          <a:spcPts val="0"/>
                        </a:spcAft>
                        <a:buClr>
                          <a:schemeClr val="dk1"/>
                        </a:buClr>
                        <a:buSzPts val="800"/>
                        <a:buFont typeface="Arial"/>
                        <a:buNone/>
                      </a:pPr>
                      <a:r>
                        <a:rPr lang="en" sz="1250">
                          <a:solidFill>
                            <a:schemeClr val="dk1"/>
                          </a:solidFill>
                        </a:rPr>
                        <a:t>Paliperidone (Invega)</a:t>
                      </a:r>
                      <a:endParaRPr sz="1250">
                        <a:solidFill>
                          <a:schemeClr val="dk1"/>
                        </a:solidFill>
                      </a:endParaRPr>
                    </a:p>
                    <a:p>
                      <a:pPr indent="0" lvl="0" marL="0" rtl="0" algn="l">
                        <a:lnSpc>
                          <a:spcPct val="90000"/>
                        </a:lnSpc>
                        <a:spcBef>
                          <a:spcPts val="0"/>
                        </a:spcBef>
                        <a:spcAft>
                          <a:spcPts val="0"/>
                        </a:spcAft>
                        <a:buClr>
                          <a:schemeClr val="dk1"/>
                        </a:buClr>
                        <a:buSzPts val="800"/>
                        <a:buFont typeface="Arial"/>
                        <a:buNone/>
                      </a:pPr>
                      <a:r>
                        <a:rPr lang="en" sz="1250">
                          <a:solidFill>
                            <a:schemeClr val="dk1"/>
                          </a:solidFill>
                        </a:rPr>
                        <a:t>Risperidone (Risperdal)</a:t>
                      </a:r>
                      <a:endParaRPr sz="1250">
                        <a:solidFill>
                          <a:schemeClr val="dk1"/>
                        </a:solidFill>
                      </a:endParaRPr>
                    </a:p>
                    <a:p>
                      <a:pPr indent="0" lvl="0" marL="0" rtl="0" algn="l">
                        <a:lnSpc>
                          <a:spcPct val="90000"/>
                        </a:lnSpc>
                        <a:spcBef>
                          <a:spcPts val="0"/>
                        </a:spcBef>
                        <a:spcAft>
                          <a:spcPts val="0"/>
                        </a:spcAft>
                        <a:buClr>
                          <a:schemeClr val="dk1"/>
                        </a:buClr>
                        <a:buSzPts val="1100"/>
                        <a:buFont typeface="Arial"/>
                        <a:buNone/>
                      </a:pPr>
                      <a:r>
                        <a:rPr lang="en" sz="1250">
                          <a:solidFill>
                            <a:schemeClr val="dk1"/>
                          </a:solidFill>
                        </a:rPr>
                        <a:t>Ziprasidone (Geodon)</a:t>
                      </a:r>
                      <a:endParaRPr sz="1250"/>
                    </a:p>
                  </a:txBody>
                  <a:tcPr marT="45725" marB="45725" marR="45725" marL="45725"/>
                </a:tc>
              </a:tr>
            </a:tbl>
          </a:graphicData>
        </a:graphic>
      </p:graphicFrame>
      <p:sp>
        <p:nvSpPr>
          <p:cNvPr id="4988" name="Google Shape;4988;p333"/>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3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2" name="Shape 4992"/>
        <p:cNvGrpSpPr/>
        <p:nvPr/>
      </p:nvGrpSpPr>
      <p:grpSpPr>
        <a:xfrm>
          <a:off x="0" y="0"/>
          <a:ext cx="0" cy="0"/>
          <a:chOff x="0" y="0"/>
          <a:chExt cx="0" cy="0"/>
        </a:xfrm>
      </p:grpSpPr>
      <p:graphicFrame>
        <p:nvGraphicFramePr>
          <p:cNvPr id="4993" name="Google Shape;4993;p334"/>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21000">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Antihistamines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t/>
                      </a:r>
                      <a:endParaRPr sz="1250"/>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t/>
                      </a:r>
                      <a:endParaRPr sz="1250"/>
                    </a:p>
                    <a:p>
                      <a:pPr indent="0" lvl="0" marL="0" marR="0" rtl="0" algn="l">
                        <a:lnSpc>
                          <a:spcPct val="90000"/>
                        </a:lnSpc>
                        <a:spcBef>
                          <a:spcPts val="0"/>
                        </a:spcBef>
                        <a:spcAft>
                          <a:spcPts val="0"/>
                        </a:spcAft>
                        <a:buClr>
                          <a:srgbClr val="000000"/>
                        </a:buClr>
                        <a:buSzPts val="800"/>
                        <a:buFont typeface="Arial"/>
                        <a:buNone/>
                      </a:pPr>
                      <a:r>
                        <a:t/>
                      </a:r>
                      <a:endParaRPr sz="1250"/>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t/>
                      </a:r>
                      <a:endParaRPr sz="1250"/>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t/>
                      </a:r>
                      <a:endParaRPr sz="1250"/>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bl>
          </a:graphicData>
        </a:graphic>
      </p:graphicFrame>
      <p:sp>
        <p:nvSpPr>
          <p:cNvPr id="4994" name="Google Shape;4994;p334"/>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3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8" name="Shape 4998"/>
        <p:cNvGrpSpPr/>
        <p:nvPr/>
      </p:nvGrpSpPr>
      <p:grpSpPr>
        <a:xfrm>
          <a:off x="0" y="0"/>
          <a:ext cx="0" cy="0"/>
          <a:chOff x="0" y="0"/>
          <a:chExt cx="0" cy="0"/>
        </a:xfrm>
      </p:grpSpPr>
      <p:graphicFrame>
        <p:nvGraphicFramePr>
          <p:cNvPr id="4999" name="Google Shape;4999;p335"/>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21000">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Antihistamines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Cyproheptadine (Periactin)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Diphenhydramine (Benadryl)</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Doxylamine (Unisom)</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Meclizine (Antivert)</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sngStrike"/>
                        <a:t>Hydroxyzine (Vistaril)</a:t>
                      </a:r>
                      <a:endParaRPr sz="1250" strike="sng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t/>
                      </a:r>
                      <a:endParaRPr sz="1250"/>
                    </a:p>
                    <a:p>
                      <a:pPr indent="0" lvl="0" marL="0" marR="0" rtl="0" algn="l">
                        <a:lnSpc>
                          <a:spcPct val="90000"/>
                        </a:lnSpc>
                        <a:spcBef>
                          <a:spcPts val="0"/>
                        </a:spcBef>
                        <a:spcAft>
                          <a:spcPts val="0"/>
                        </a:spcAft>
                        <a:buClr>
                          <a:srgbClr val="000000"/>
                        </a:buClr>
                        <a:buSzPts val="800"/>
                        <a:buFont typeface="Arial"/>
                        <a:buNone/>
                      </a:pPr>
                      <a:r>
                        <a:t/>
                      </a:r>
                      <a:endParaRPr sz="1250"/>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t/>
                      </a:r>
                      <a:endParaRPr sz="1250"/>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t/>
                      </a:r>
                      <a:endParaRPr sz="1250"/>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bl>
          </a:graphicData>
        </a:graphic>
      </p:graphicFrame>
      <p:sp>
        <p:nvSpPr>
          <p:cNvPr id="5000" name="Google Shape;5000;p335"/>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3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4" name="Shape 5004"/>
        <p:cNvGrpSpPr/>
        <p:nvPr/>
      </p:nvGrpSpPr>
      <p:grpSpPr>
        <a:xfrm>
          <a:off x="0" y="0"/>
          <a:ext cx="0" cy="0"/>
          <a:chOff x="0" y="0"/>
          <a:chExt cx="0" cy="0"/>
        </a:xfrm>
      </p:grpSpPr>
      <p:graphicFrame>
        <p:nvGraphicFramePr>
          <p:cNvPr id="5005" name="Google Shape;5005;p336"/>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21000">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Antihistamines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Cyproheptadine (Periactin)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Diphenhydramine (Benadryl)</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Doxylamine (Unisom)</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Meclizine (Antivert)</a:t>
                      </a:r>
                      <a:endParaRPr sz="1250"/>
                    </a:p>
                    <a:p>
                      <a:pPr indent="0" lvl="0" marL="0" marR="0" rtl="0" algn="l">
                        <a:lnSpc>
                          <a:spcPct val="90000"/>
                        </a:lnSpc>
                        <a:spcBef>
                          <a:spcPts val="0"/>
                        </a:spcBef>
                        <a:spcAft>
                          <a:spcPts val="0"/>
                        </a:spcAft>
                        <a:buClr>
                          <a:srgbClr val="000000"/>
                        </a:buClr>
                        <a:buSzPts val="1100"/>
                        <a:buFont typeface="Arial"/>
                        <a:buNone/>
                      </a:pPr>
                      <a:r>
                        <a:t/>
                      </a:r>
                      <a:endParaRPr sz="1250"/>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Chlorpheniramine</a:t>
                      </a:r>
                      <a:r>
                        <a:rPr lang="en" sz="1250"/>
                        <a:t> (</a:t>
                      </a:r>
                      <a:r>
                        <a:rPr lang="en" sz="1250" u="none" cap="none" strike="noStrike"/>
                        <a:t>Chlor-Trimeton)</a:t>
                      </a:r>
                      <a:endParaRPr sz="1250"/>
                    </a:p>
                    <a:p>
                      <a:pPr indent="0" lvl="0" marL="0" marR="0" rtl="0" algn="l">
                        <a:lnSpc>
                          <a:spcPct val="90000"/>
                        </a:lnSpc>
                        <a:spcBef>
                          <a:spcPts val="0"/>
                        </a:spcBef>
                        <a:spcAft>
                          <a:spcPts val="0"/>
                        </a:spcAft>
                        <a:buClr>
                          <a:srgbClr val="000000"/>
                        </a:buClr>
                        <a:buSzPts val="800"/>
                        <a:buFont typeface="Arial"/>
                        <a:buNone/>
                      </a:pPr>
                      <a:r>
                        <a:t/>
                      </a:r>
                      <a:endParaRPr sz="1250"/>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t/>
                      </a:r>
                      <a:endParaRPr sz="1250"/>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t/>
                      </a:r>
                      <a:endParaRPr sz="1250"/>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bl>
          </a:graphicData>
        </a:graphic>
      </p:graphicFrame>
      <p:sp>
        <p:nvSpPr>
          <p:cNvPr id="5006" name="Google Shape;5006;p336"/>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3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0" name="Shape 5010"/>
        <p:cNvGrpSpPr/>
        <p:nvPr/>
      </p:nvGrpSpPr>
      <p:grpSpPr>
        <a:xfrm>
          <a:off x="0" y="0"/>
          <a:ext cx="0" cy="0"/>
          <a:chOff x="0" y="0"/>
          <a:chExt cx="0" cy="0"/>
        </a:xfrm>
      </p:grpSpPr>
      <p:graphicFrame>
        <p:nvGraphicFramePr>
          <p:cNvPr id="5011" name="Google Shape;5011;p337"/>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21000">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Antihistamines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Cyproheptadine (Periactin)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Diphenhydramine (Benadryl)</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Doxylamine (Unisom)</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Meclizine (Antivert)</a:t>
                      </a:r>
                      <a:endParaRPr sz="1250"/>
                    </a:p>
                    <a:p>
                      <a:pPr indent="0" lvl="0" marL="0" marR="0" rtl="0" algn="l">
                        <a:lnSpc>
                          <a:spcPct val="90000"/>
                        </a:lnSpc>
                        <a:spcBef>
                          <a:spcPts val="0"/>
                        </a:spcBef>
                        <a:spcAft>
                          <a:spcPts val="0"/>
                        </a:spcAft>
                        <a:buClr>
                          <a:srgbClr val="000000"/>
                        </a:buClr>
                        <a:buSzPts val="1100"/>
                        <a:buFont typeface="Arial"/>
                        <a:buNone/>
                      </a:pPr>
                      <a:r>
                        <a:t/>
                      </a:r>
                      <a:endParaRPr sz="1250"/>
                    </a:p>
                  </a:txBody>
                  <a:tcPr marT="45725" marB="45725" marR="45725" marL="45725"/>
                </a:tc>
                <a:tc>
                  <a:txBody>
                    <a:bodyPr/>
                    <a:lstStyle/>
                    <a:p>
                      <a:pPr indent="0" lvl="0" marL="0" rtl="0" algn="l">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indent="0" lvl="0" marL="0" rtl="0" algn="l">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indent="0" lvl="0" marL="0" marR="0" rtl="0" algn="l">
                        <a:lnSpc>
                          <a:spcPct val="90000"/>
                        </a:lnSpc>
                        <a:spcBef>
                          <a:spcPts val="0"/>
                        </a:spcBef>
                        <a:spcAft>
                          <a:spcPts val="0"/>
                        </a:spcAft>
                        <a:buClr>
                          <a:srgbClr val="000000"/>
                        </a:buClr>
                        <a:buSzPts val="800"/>
                        <a:buFont typeface="Arial"/>
                        <a:buNone/>
                      </a:pPr>
                      <a:r>
                        <a:t/>
                      </a:r>
                      <a:endParaRPr sz="1250"/>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indent="0" lvl="0" marL="0" marR="0" rtl="0" algn="l">
                        <a:lnSpc>
                          <a:spcPct val="90000"/>
                        </a:lnSpc>
                        <a:spcBef>
                          <a:spcPts val="0"/>
                        </a:spcBef>
                        <a:spcAft>
                          <a:spcPts val="0"/>
                        </a:spcAft>
                        <a:buClr>
                          <a:srgbClr val="000000"/>
                        </a:buClr>
                        <a:buSzPts val="1100"/>
                        <a:buFont typeface="Arial"/>
                        <a:buNone/>
                      </a:pPr>
                      <a:r>
                        <a:rPr lang="en" sz="1250"/>
                        <a:t>Famotidine (Pepcid)</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Fexofenadine (Allegra)</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Loratadine (Claritin)</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Ranitidine (Zantac)</a:t>
                      </a:r>
                      <a:endParaRPr sz="1250"/>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t/>
                      </a:r>
                      <a:endParaRPr sz="1250"/>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bl>
          </a:graphicData>
        </a:graphic>
      </p:graphicFrame>
      <p:sp>
        <p:nvSpPr>
          <p:cNvPr id="5012" name="Google Shape;5012;p337"/>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spTree>
  </p:cSld>
  <p:clrMapOvr>
    <a:masterClrMapping/>
  </p:clrMapOvr>
</p:sld>
</file>

<file path=ppt/slides/slide3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6" name="Shape 5016"/>
        <p:cNvGrpSpPr/>
        <p:nvPr/>
      </p:nvGrpSpPr>
      <p:grpSpPr>
        <a:xfrm>
          <a:off x="0" y="0"/>
          <a:ext cx="0" cy="0"/>
          <a:chOff x="0" y="0"/>
          <a:chExt cx="0" cy="0"/>
        </a:xfrm>
      </p:grpSpPr>
      <p:graphicFrame>
        <p:nvGraphicFramePr>
          <p:cNvPr id="5017" name="Google Shape;5017;p338"/>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21000">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Antihistamines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Cyproheptadine (Periactin)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Diphenhydramine (Benadryl)</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Doxylamine (Unisom)</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Meclizine (Antivert)</a:t>
                      </a:r>
                      <a:endParaRPr sz="1250"/>
                    </a:p>
                    <a:p>
                      <a:pPr indent="0" lvl="0" marL="0" marR="0" rtl="0" algn="l">
                        <a:lnSpc>
                          <a:spcPct val="90000"/>
                        </a:lnSpc>
                        <a:spcBef>
                          <a:spcPts val="0"/>
                        </a:spcBef>
                        <a:spcAft>
                          <a:spcPts val="0"/>
                        </a:spcAft>
                        <a:buClr>
                          <a:srgbClr val="000000"/>
                        </a:buClr>
                        <a:buSzPts val="1100"/>
                        <a:buFont typeface="Arial"/>
                        <a:buNone/>
                      </a:pPr>
                      <a:r>
                        <a:t/>
                      </a:r>
                      <a:endParaRPr sz="1250"/>
                    </a:p>
                  </a:txBody>
                  <a:tcPr marT="45725" marB="45725" marR="45725" marL="45725"/>
                </a:tc>
                <a:tc>
                  <a:txBody>
                    <a:bodyPr/>
                    <a:lstStyle/>
                    <a:p>
                      <a:pPr indent="0" lvl="0" marL="0" rtl="0" algn="l">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indent="0" lvl="0" marL="0" rtl="0" algn="l">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indent="0" lvl="0" marL="0" marR="0" rtl="0" algn="l">
                        <a:lnSpc>
                          <a:spcPct val="90000"/>
                        </a:lnSpc>
                        <a:spcBef>
                          <a:spcPts val="0"/>
                        </a:spcBef>
                        <a:spcAft>
                          <a:spcPts val="0"/>
                        </a:spcAft>
                        <a:buClr>
                          <a:srgbClr val="000000"/>
                        </a:buClr>
                        <a:buSzPts val="800"/>
                        <a:buFont typeface="Arial"/>
                        <a:buNone/>
                      </a:pPr>
                      <a:r>
                        <a:t/>
                      </a:r>
                      <a:endParaRPr sz="1250"/>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indent="0" lvl="0" marL="0" marR="0" rtl="0" algn="l">
                        <a:lnSpc>
                          <a:spcPct val="90000"/>
                        </a:lnSpc>
                        <a:spcBef>
                          <a:spcPts val="0"/>
                        </a:spcBef>
                        <a:spcAft>
                          <a:spcPts val="0"/>
                        </a:spcAft>
                        <a:buClr>
                          <a:srgbClr val="000000"/>
                        </a:buClr>
                        <a:buSzPts val="1100"/>
                        <a:buFont typeface="Arial"/>
                        <a:buNone/>
                      </a:pPr>
                      <a:r>
                        <a:rPr lang="en" sz="1250"/>
                        <a:t>Famotidine (Pepcid)</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Fexofenadine (Allegra)</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Loratadine (Claritin)</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Ranitidine (Zantac)</a:t>
                      </a:r>
                      <a:endParaRPr sz="1250"/>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Levocetirizine (Xyzal) </a:t>
                      </a:r>
                      <a:endParaRPr sz="1250">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bl>
          </a:graphicData>
        </a:graphic>
      </p:graphicFrame>
      <p:sp>
        <p:nvSpPr>
          <p:cNvPr id="5018" name="Google Shape;5018;p338"/>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pic>
        <p:nvPicPr>
          <p:cNvPr id="5019" name="Google Shape;5019;p338"/>
          <p:cNvPicPr preferRelativeResize="0"/>
          <p:nvPr/>
        </p:nvPicPr>
        <p:blipFill>
          <a:blip r:embed="rId3">
            <a:alphaModFix/>
          </a:blip>
          <a:stretch>
            <a:fillRect/>
          </a:stretch>
        </p:blipFill>
        <p:spPr>
          <a:xfrm>
            <a:off x="6976650" y="810975"/>
            <a:ext cx="1361925" cy="1149125"/>
          </a:xfrm>
          <a:prstGeom prst="rect">
            <a:avLst/>
          </a:prstGeom>
          <a:noFill/>
          <a:ln>
            <a:noFill/>
          </a:ln>
        </p:spPr>
      </p:pic>
    </p:spTree>
  </p:cSld>
  <p:clrMapOvr>
    <a:masterClrMapping/>
  </p:clrMapOvr>
</p:sld>
</file>

<file path=ppt/slides/slide3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3" name="Shape 5023"/>
        <p:cNvGrpSpPr/>
        <p:nvPr/>
      </p:nvGrpSpPr>
      <p:grpSpPr>
        <a:xfrm>
          <a:off x="0" y="0"/>
          <a:ext cx="0" cy="0"/>
          <a:chOff x="0" y="0"/>
          <a:chExt cx="0" cy="0"/>
        </a:xfrm>
      </p:grpSpPr>
      <p:graphicFrame>
        <p:nvGraphicFramePr>
          <p:cNvPr id="5024" name="Google Shape;5024;p339"/>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43175">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3029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Antihistamines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Cyproheptadine (Periactin)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Diphenhydramine (Benadryl)</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Doxylamine (Unisom)</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Meclizine (Antivert)</a:t>
                      </a:r>
                      <a:endParaRPr sz="1250"/>
                    </a:p>
                    <a:p>
                      <a:pPr indent="0" lvl="0" marL="0" marR="0" rtl="0" algn="l">
                        <a:lnSpc>
                          <a:spcPct val="90000"/>
                        </a:lnSpc>
                        <a:spcBef>
                          <a:spcPts val="0"/>
                        </a:spcBef>
                        <a:spcAft>
                          <a:spcPts val="0"/>
                        </a:spcAft>
                        <a:buClr>
                          <a:srgbClr val="000000"/>
                        </a:buClr>
                        <a:buSzPts val="1100"/>
                        <a:buFont typeface="Arial"/>
                        <a:buNone/>
                      </a:pPr>
                      <a:r>
                        <a:t/>
                      </a:r>
                      <a:endParaRPr sz="1250"/>
                    </a:p>
                  </a:txBody>
                  <a:tcPr marT="45725" marB="45725" marR="45725" marL="45725"/>
                </a:tc>
                <a:tc>
                  <a:txBody>
                    <a:bodyPr/>
                    <a:lstStyle/>
                    <a:p>
                      <a:pPr indent="0" lvl="0" marL="0" rtl="0" algn="l">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indent="0" lvl="0" marL="0" rtl="0" algn="l">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indent="0" lvl="0" marL="0" marR="0" rtl="0" algn="l">
                        <a:lnSpc>
                          <a:spcPct val="90000"/>
                        </a:lnSpc>
                        <a:spcBef>
                          <a:spcPts val="0"/>
                        </a:spcBef>
                        <a:spcAft>
                          <a:spcPts val="0"/>
                        </a:spcAft>
                        <a:buClr>
                          <a:srgbClr val="000000"/>
                        </a:buClr>
                        <a:buSzPts val="800"/>
                        <a:buFont typeface="Arial"/>
                        <a:buNone/>
                      </a:pPr>
                      <a:r>
                        <a:t/>
                      </a:r>
                      <a:endParaRPr sz="1250"/>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indent="0" lvl="0" marL="0" marR="0" rtl="0" algn="l">
                        <a:lnSpc>
                          <a:spcPct val="90000"/>
                        </a:lnSpc>
                        <a:spcBef>
                          <a:spcPts val="0"/>
                        </a:spcBef>
                        <a:spcAft>
                          <a:spcPts val="0"/>
                        </a:spcAft>
                        <a:buClr>
                          <a:srgbClr val="000000"/>
                        </a:buClr>
                        <a:buSzPts val="1100"/>
                        <a:buFont typeface="Arial"/>
                        <a:buNone/>
                      </a:pPr>
                      <a:r>
                        <a:rPr lang="en" sz="1250"/>
                        <a:t>Famotidine (Pepcid)</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Fexofenadine (Allegra)</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Loratadine (Claritin)</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Ranitidine (Zantac)</a:t>
                      </a:r>
                      <a:endParaRPr sz="1250"/>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Levocetirizine (Xyzal) </a:t>
                      </a:r>
                      <a:endParaRPr sz="1250">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r h="2627450">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Anticholinergics for OAB</a:t>
                      </a:r>
                      <a:endParaRPr b="1" sz="1250" u="none" cap="none" strike="noStrike"/>
                    </a:p>
                  </a:txBody>
                  <a:tcPr marT="45725" marB="45725" marR="45725" marL="457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45725" marB="45725" marR="45725" marL="45725"/>
                </a:tc>
                <a:tc>
                  <a:txBody>
                    <a:bodyPr/>
                    <a:lstStyle/>
                    <a:p>
                      <a:pPr indent="0" lvl="0" marL="0" rtl="0" algn="l">
                        <a:spcBef>
                          <a:spcPts val="0"/>
                        </a:spcBef>
                        <a:spcAft>
                          <a:spcPts val="0"/>
                        </a:spcAft>
                        <a:buNone/>
                      </a:pPr>
                      <a:r>
                        <a:t/>
                      </a:r>
                      <a:endParaRPr/>
                    </a:p>
                  </a:txBody>
                  <a:tcPr marT="45725" marB="45725" marR="45725" marL="45725"/>
                </a:tc>
                <a:tc>
                  <a:txBody>
                    <a:bodyPr/>
                    <a:lstStyle/>
                    <a:p>
                      <a:pPr indent="0" lvl="0" marL="0" rtl="0" algn="l">
                        <a:spcBef>
                          <a:spcPts val="0"/>
                        </a:spcBef>
                        <a:spcAft>
                          <a:spcPts val="0"/>
                        </a:spcAft>
                        <a:buNone/>
                      </a:pPr>
                      <a:r>
                        <a:t/>
                      </a:r>
                      <a:endParaRPr/>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45725" marB="45725" marR="45725" marL="45725"/>
                </a:tc>
              </a:tr>
            </a:tbl>
          </a:graphicData>
        </a:graphic>
      </p:graphicFrame>
      <p:sp>
        <p:nvSpPr>
          <p:cNvPr id="5025" name="Google Shape;5025;p339"/>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pic>
        <p:nvPicPr>
          <p:cNvPr id="5026" name="Google Shape;5026;p339"/>
          <p:cNvPicPr preferRelativeResize="0"/>
          <p:nvPr/>
        </p:nvPicPr>
        <p:blipFill>
          <a:blip r:embed="rId3">
            <a:alphaModFix/>
          </a:blip>
          <a:stretch>
            <a:fillRect/>
          </a:stretch>
        </p:blipFill>
        <p:spPr>
          <a:xfrm>
            <a:off x="6976650" y="822300"/>
            <a:ext cx="1361925" cy="1149125"/>
          </a:xfrm>
          <a:prstGeom prst="rect">
            <a:avLst/>
          </a:prstGeom>
          <a:noFill/>
          <a:ln>
            <a:noFill/>
          </a:ln>
        </p:spPr>
      </p:pic>
    </p:spTree>
  </p:cSld>
  <p:clrMapOvr>
    <a:masterClrMapping/>
  </p:clrMapOvr>
</p:sld>
</file>

<file path=ppt/slides/slide3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0" name="Shape 5030"/>
        <p:cNvGrpSpPr/>
        <p:nvPr/>
      </p:nvGrpSpPr>
      <p:grpSpPr>
        <a:xfrm>
          <a:off x="0" y="0"/>
          <a:ext cx="0" cy="0"/>
          <a:chOff x="0" y="0"/>
          <a:chExt cx="0" cy="0"/>
        </a:xfrm>
      </p:grpSpPr>
      <p:graphicFrame>
        <p:nvGraphicFramePr>
          <p:cNvPr id="5031" name="Google Shape;5031;p340"/>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43175">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3029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Antihistamines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Cyproheptadine (Periactin)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Diphenhydramine (Benadryl)</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Doxylamine (Unisom)</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Meclizine (Antivert)</a:t>
                      </a:r>
                      <a:endParaRPr sz="1250"/>
                    </a:p>
                    <a:p>
                      <a:pPr indent="0" lvl="0" marL="0" marR="0" rtl="0" algn="l">
                        <a:lnSpc>
                          <a:spcPct val="90000"/>
                        </a:lnSpc>
                        <a:spcBef>
                          <a:spcPts val="0"/>
                        </a:spcBef>
                        <a:spcAft>
                          <a:spcPts val="0"/>
                        </a:spcAft>
                        <a:buClr>
                          <a:srgbClr val="000000"/>
                        </a:buClr>
                        <a:buSzPts val="1100"/>
                        <a:buFont typeface="Arial"/>
                        <a:buNone/>
                      </a:pPr>
                      <a:r>
                        <a:t/>
                      </a:r>
                      <a:endParaRPr sz="1250"/>
                    </a:p>
                  </a:txBody>
                  <a:tcPr marT="45725" marB="45725" marR="45725" marL="45725"/>
                </a:tc>
                <a:tc>
                  <a:txBody>
                    <a:bodyPr/>
                    <a:lstStyle/>
                    <a:p>
                      <a:pPr indent="0" lvl="0" marL="0" rtl="0" algn="l">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indent="0" lvl="0" marL="0" rtl="0" algn="l">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indent="0" lvl="0" marL="0" marR="0" rtl="0" algn="l">
                        <a:lnSpc>
                          <a:spcPct val="90000"/>
                        </a:lnSpc>
                        <a:spcBef>
                          <a:spcPts val="0"/>
                        </a:spcBef>
                        <a:spcAft>
                          <a:spcPts val="0"/>
                        </a:spcAft>
                        <a:buClr>
                          <a:srgbClr val="000000"/>
                        </a:buClr>
                        <a:buSzPts val="800"/>
                        <a:buFont typeface="Arial"/>
                        <a:buNone/>
                      </a:pPr>
                      <a:r>
                        <a:t/>
                      </a:r>
                      <a:endParaRPr sz="1250"/>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indent="0" lvl="0" marL="0" marR="0" rtl="0" algn="l">
                        <a:lnSpc>
                          <a:spcPct val="90000"/>
                        </a:lnSpc>
                        <a:spcBef>
                          <a:spcPts val="0"/>
                        </a:spcBef>
                        <a:spcAft>
                          <a:spcPts val="0"/>
                        </a:spcAft>
                        <a:buClr>
                          <a:srgbClr val="000000"/>
                        </a:buClr>
                        <a:buSzPts val="1100"/>
                        <a:buFont typeface="Arial"/>
                        <a:buNone/>
                      </a:pPr>
                      <a:r>
                        <a:rPr lang="en" sz="1250"/>
                        <a:t>Famotidine (Pepcid)</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Fexofenadine (Allegra)</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Loratadine (Claritin)</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Ranitidine (Zantac)</a:t>
                      </a:r>
                      <a:endParaRPr sz="1250"/>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Levocetirizine (Xyzal) </a:t>
                      </a:r>
                      <a:endParaRPr sz="1250">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r h="2627450">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Anticholinergics for OAB</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Oxybutynin (Ditropan)</a:t>
                      </a:r>
                      <a:endParaRPr sz="1250" u="none" cap="none" strike="noStrike"/>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solidFill>
                          <a:srgbClr val="000000"/>
                        </a:solidFill>
                      </a:endParaRPr>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solidFill>
                          <a:srgbClr val="000000"/>
                        </a:solidFill>
                      </a:endParaRPr>
                    </a:p>
                  </a:txBody>
                  <a:tcPr marT="45725" marB="45725" marR="45725" marL="45725"/>
                </a:tc>
              </a:tr>
            </a:tbl>
          </a:graphicData>
        </a:graphic>
      </p:graphicFrame>
      <p:sp>
        <p:nvSpPr>
          <p:cNvPr id="5032" name="Google Shape;5032;p340"/>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pic>
        <p:nvPicPr>
          <p:cNvPr id="5033" name="Google Shape;5033;p340"/>
          <p:cNvPicPr preferRelativeResize="0"/>
          <p:nvPr/>
        </p:nvPicPr>
        <p:blipFill>
          <a:blip r:embed="rId3">
            <a:alphaModFix/>
          </a:blip>
          <a:stretch>
            <a:fillRect/>
          </a:stretch>
        </p:blipFill>
        <p:spPr>
          <a:xfrm>
            <a:off x="6976650" y="822300"/>
            <a:ext cx="1361925" cy="1149125"/>
          </a:xfrm>
          <a:prstGeom prst="rect">
            <a:avLst/>
          </a:prstGeom>
          <a:noFill/>
          <a:ln>
            <a:noFill/>
          </a:ln>
        </p:spPr>
      </p:pic>
      <p:grpSp>
        <p:nvGrpSpPr>
          <p:cNvPr id="5034" name="Google Shape;5034;p340"/>
          <p:cNvGrpSpPr/>
          <p:nvPr/>
        </p:nvGrpSpPr>
        <p:grpSpPr>
          <a:xfrm>
            <a:off x="1682027" y="2338889"/>
            <a:ext cx="1361960" cy="1533928"/>
            <a:chOff x="181894" y="2138738"/>
            <a:chExt cx="1743197" cy="1963302"/>
          </a:xfrm>
        </p:grpSpPr>
        <p:grpSp>
          <p:nvGrpSpPr>
            <p:cNvPr id="5035" name="Google Shape;5035;p340"/>
            <p:cNvGrpSpPr/>
            <p:nvPr/>
          </p:nvGrpSpPr>
          <p:grpSpPr>
            <a:xfrm flipH="1">
              <a:off x="181894" y="2446438"/>
              <a:ext cx="1743197" cy="1655603"/>
              <a:chOff x="219125" y="5818475"/>
              <a:chExt cx="1927250" cy="1840172"/>
            </a:xfrm>
          </p:grpSpPr>
          <p:grpSp>
            <p:nvGrpSpPr>
              <p:cNvPr id="5036" name="Google Shape;5036;p340"/>
              <p:cNvGrpSpPr/>
              <p:nvPr/>
            </p:nvGrpSpPr>
            <p:grpSpPr>
              <a:xfrm>
                <a:off x="219125" y="5818475"/>
                <a:ext cx="1927250" cy="1811925"/>
                <a:chOff x="1314500" y="6646575"/>
                <a:chExt cx="1927250" cy="1811925"/>
              </a:xfrm>
            </p:grpSpPr>
            <p:pic>
              <p:nvPicPr>
                <p:cNvPr id="5037" name="Google Shape;5037;p340"/>
                <p:cNvPicPr preferRelativeResize="0"/>
                <p:nvPr/>
              </p:nvPicPr>
              <p:blipFill rotWithShape="1">
                <a:blip r:embed="rId4">
                  <a:alphaModFix/>
                </a:blip>
                <a:srcRect b="0" l="0" r="0" t="21593"/>
                <a:stretch/>
              </p:blipFill>
              <p:spPr>
                <a:xfrm>
                  <a:off x="1314500" y="7071025"/>
                  <a:ext cx="1927250" cy="1387475"/>
                </a:xfrm>
                <a:prstGeom prst="rect">
                  <a:avLst/>
                </a:prstGeom>
                <a:noFill/>
                <a:ln>
                  <a:noFill/>
                </a:ln>
              </p:spPr>
            </p:pic>
            <p:pic>
              <p:nvPicPr>
                <p:cNvPr descr="clipped result image" id="5038" name="Google Shape;5038;p340"/>
                <p:cNvPicPr preferRelativeResize="0"/>
                <p:nvPr/>
              </p:nvPicPr>
              <p:blipFill rotWithShape="1">
                <a:blip r:embed="rId5">
                  <a:alphaModFix/>
                </a:blip>
                <a:srcRect b="0" l="0" r="0" t="0"/>
                <a:stretch/>
              </p:blipFill>
              <p:spPr>
                <a:xfrm>
                  <a:off x="1317704" y="6646575"/>
                  <a:ext cx="873846" cy="658800"/>
                </a:xfrm>
                <a:prstGeom prst="rect">
                  <a:avLst/>
                </a:prstGeom>
                <a:noFill/>
                <a:ln>
                  <a:noFill/>
                </a:ln>
              </p:spPr>
            </p:pic>
          </p:grpSp>
          <p:sp>
            <p:nvSpPr>
              <p:cNvPr id="5039" name="Google Shape;5039;p340"/>
              <p:cNvSpPr txBox="1"/>
              <p:nvPr/>
            </p:nvSpPr>
            <p:spPr>
              <a:xfrm>
                <a:off x="408672" y="7298647"/>
                <a:ext cx="766800" cy="36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Arial"/>
                    <a:ea typeface="Arial"/>
                    <a:cs typeface="Arial"/>
                    <a:sym typeface="Arial"/>
                  </a:rPr>
                  <a:t>DITRO</a:t>
                </a:r>
                <a:endParaRPr b="0" i="0" sz="900" u="none" cap="none" strike="noStrike">
                  <a:solidFill>
                    <a:srgbClr val="000000"/>
                  </a:solidFill>
                  <a:latin typeface="Arial"/>
                  <a:ea typeface="Arial"/>
                  <a:cs typeface="Arial"/>
                  <a:sym typeface="Arial"/>
                </a:endParaRPr>
              </a:p>
            </p:txBody>
          </p:sp>
        </p:grpSp>
        <p:pic>
          <p:nvPicPr>
            <p:cNvPr descr="clipped result image" id="5040" name="Google Shape;5040;p340"/>
            <p:cNvPicPr preferRelativeResize="0"/>
            <p:nvPr/>
          </p:nvPicPr>
          <p:blipFill rotWithShape="1">
            <a:blip r:embed="rId6">
              <a:alphaModFix/>
            </a:blip>
            <a:srcRect b="0" l="0" r="0" t="0"/>
            <a:stretch/>
          </p:blipFill>
          <p:spPr>
            <a:xfrm rot="1395470">
              <a:off x="1366598" y="2202326"/>
              <a:ext cx="422208" cy="486587"/>
            </a:xfrm>
            <a:prstGeom prst="rect">
              <a:avLst/>
            </a:prstGeom>
            <a:noFill/>
            <a:ln>
              <a:noFill/>
            </a:ln>
          </p:spPr>
        </p:pic>
      </p:grpSp>
      <p:sp>
        <p:nvSpPr>
          <p:cNvPr id="5041" name="Google Shape;5041;p340"/>
          <p:cNvSpPr txBox="1"/>
          <p:nvPr/>
        </p:nvSpPr>
        <p:spPr>
          <a:xfrm>
            <a:off x="893800" y="3832850"/>
            <a:ext cx="3000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200">
                <a:solidFill>
                  <a:schemeClr val="dk1"/>
                </a:solidFill>
              </a:rPr>
              <a:t>“Ox’s booty in </a:t>
            </a:r>
            <a:r>
              <a:rPr lang="en" sz="800">
                <a:solidFill>
                  <a:schemeClr val="dk1"/>
                </a:solidFill>
              </a:rPr>
              <a:t>a</a:t>
            </a:r>
            <a:r>
              <a:rPr lang="en" sz="1200">
                <a:solidFill>
                  <a:schemeClr val="dk1"/>
                </a:solidFill>
              </a:rPr>
              <a:t> </a:t>
            </a:r>
            <a:endParaRPr sz="1200">
              <a:solidFill>
                <a:schemeClr val="dk1"/>
              </a:solidFill>
            </a:endParaRPr>
          </a:p>
          <a:p>
            <a:pPr indent="0" lvl="0" marL="0" rtl="0" algn="ctr">
              <a:lnSpc>
                <a:spcPct val="115000"/>
              </a:lnSpc>
              <a:spcBef>
                <a:spcPts val="0"/>
              </a:spcBef>
              <a:spcAft>
                <a:spcPts val="0"/>
              </a:spcAft>
              <a:buNone/>
            </a:pPr>
            <a:r>
              <a:rPr lang="en" sz="1200">
                <a:solidFill>
                  <a:schemeClr val="dk1"/>
                </a:solidFill>
              </a:rPr>
              <a:t>(ditro)pan”</a:t>
            </a:r>
            <a:endParaRPr sz="1200">
              <a:solidFill>
                <a:schemeClr val="dk1"/>
              </a:solidFill>
            </a:endParaRPr>
          </a:p>
        </p:txBody>
      </p:sp>
    </p:spTree>
  </p:cSld>
  <p:clrMapOvr>
    <a:masterClrMapping/>
  </p:clrMapOvr>
</p:sld>
</file>

<file path=ppt/slides/slide3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5" name="Shape 5045"/>
        <p:cNvGrpSpPr/>
        <p:nvPr/>
      </p:nvGrpSpPr>
      <p:grpSpPr>
        <a:xfrm>
          <a:off x="0" y="0"/>
          <a:ext cx="0" cy="0"/>
          <a:chOff x="0" y="0"/>
          <a:chExt cx="0" cy="0"/>
        </a:xfrm>
      </p:grpSpPr>
      <p:graphicFrame>
        <p:nvGraphicFramePr>
          <p:cNvPr id="5046" name="Google Shape;5046;p341"/>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43175">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3029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Antihistamines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Cyproheptadine (Periactin)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Diphenhydramine (Benadryl)</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Doxylamine (Unisom)</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Meclizine (Antivert)</a:t>
                      </a:r>
                      <a:endParaRPr sz="1250"/>
                    </a:p>
                    <a:p>
                      <a:pPr indent="0" lvl="0" marL="0" marR="0" rtl="0" algn="l">
                        <a:lnSpc>
                          <a:spcPct val="90000"/>
                        </a:lnSpc>
                        <a:spcBef>
                          <a:spcPts val="0"/>
                        </a:spcBef>
                        <a:spcAft>
                          <a:spcPts val="0"/>
                        </a:spcAft>
                        <a:buClr>
                          <a:srgbClr val="000000"/>
                        </a:buClr>
                        <a:buSzPts val="1100"/>
                        <a:buFont typeface="Arial"/>
                        <a:buNone/>
                      </a:pPr>
                      <a:r>
                        <a:t/>
                      </a:r>
                      <a:endParaRPr sz="1250"/>
                    </a:p>
                  </a:txBody>
                  <a:tcPr marT="45725" marB="45725" marR="45725" marL="45725"/>
                </a:tc>
                <a:tc>
                  <a:txBody>
                    <a:bodyPr/>
                    <a:lstStyle/>
                    <a:p>
                      <a:pPr indent="0" lvl="0" marL="0" rtl="0" algn="l">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indent="0" lvl="0" marL="0" rtl="0" algn="l">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indent="0" lvl="0" marL="0" marR="0" rtl="0" algn="l">
                        <a:lnSpc>
                          <a:spcPct val="90000"/>
                        </a:lnSpc>
                        <a:spcBef>
                          <a:spcPts val="0"/>
                        </a:spcBef>
                        <a:spcAft>
                          <a:spcPts val="0"/>
                        </a:spcAft>
                        <a:buClr>
                          <a:srgbClr val="000000"/>
                        </a:buClr>
                        <a:buSzPts val="800"/>
                        <a:buFont typeface="Arial"/>
                        <a:buNone/>
                      </a:pPr>
                      <a:r>
                        <a:t/>
                      </a:r>
                      <a:endParaRPr sz="1250"/>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indent="0" lvl="0" marL="0" marR="0" rtl="0" algn="l">
                        <a:lnSpc>
                          <a:spcPct val="90000"/>
                        </a:lnSpc>
                        <a:spcBef>
                          <a:spcPts val="0"/>
                        </a:spcBef>
                        <a:spcAft>
                          <a:spcPts val="0"/>
                        </a:spcAft>
                        <a:buClr>
                          <a:srgbClr val="000000"/>
                        </a:buClr>
                        <a:buSzPts val="1100"/>
                        <a:buFont typeface="Arial"/>
                        <a:buNone/>
                      </a:pPr>
                      <a:r>
                        <a:rPr lang="en" sz="1250"/>
                        <a:t>Famotidine (Pepcid)</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Fexofenadine (Allegra)</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Loratadine (Claritin)</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Ranitidine (Zantac)</a:t>
                      </a:r>
                      <a:endParaRPr sz="1250"/>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Levocetirizine (Xyzal) </a:t>
                      </a:r>
                      <a:endParaRPr sz="1250">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r h="2627450">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Anticholinergics for OAB</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Oxybutynin (Ditropan)</a:t>
                      </a:r>
                      <a:endParaRPr sz="1250" u="none" cap="none" strike="noStrike"/>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Tolterodine (Detrol)</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solidFill>
                          <a:srgbClr val="000000"/>
                        </a:solidFill>
                      </a:endParaRPr>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solidFill>
                          <a:srgbClr val="000000"/>
                        </a:solidFill>
                      </a:endParaRPr>
                    </a:p>
                  </a:txBody>
                  <a:tcPr marT="45725" marB="45725" marR="45725" marL="45725"/>
                </a:tc>
              </a:tr>
            </a:tbl>
          </a:graphicData>
        </a:graphic>
      </p:graphicFrame>
      <p:sp>
        <p:nvSpPr>
          <p:cNvPr id="5047" name="Google Shape;5047;p341"/>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pic>
        <p:nvPicPr>
          <p:cNvPr id="5048" name="Google Shape;5048;p341"/>
          <p:cNvPicPr preferRelativeResize="0"/>
          <p:nvPr/>
        </p:nvPicPr>
        <p:blipFill>
          <a:blip r:embed="rId3">
            <a:alphaModFix/>
          </a:blip>
          <a:stretch>
            <a:fillRect/>
          </a:stretch>
        </p:blipFill>
        <p:spPr>
          <a:xfrm>
            <a:off x="6976650" y="822300"/>
            <a:ext cx="1361925" cy="1149125"/>
          </a:xfrm>
          <a:prstGeom prst="rect">
            <a:avLst/>
          </a:prstGeom>
          <a:noFill/>
          <a:ln>
            <a:noFill/>
          </a:ln>
        </p:spPr>
      </p:pic>
      <p:grpSp>
        <p:nvGrpSpPr>
          <p:cNvPr id="5049" name="Google Shape;5049;p341"/>
          <p:cNvGrpSpPr/>
          <p:nvPr/>
        </p:nvGrpSpPr>
        <p:grpSpPr>
          <a:xfrm>
            <a:off x="1682027" y="2338889"/>
            <a:ext cx="1361960" cy="1533928"/>
            <a:chOff x="181894" y="2138738"/>
            <a:chExt cx="1743197" cy="1963302"/>
          </a:xfrm>
        </p:grpSpPr>
        <p:grpSp>
          <p:nvGrpSpPr>
            <p:cNvPr id="5050" name="Google Shape;5050;p341"/>
            <p:cNvGrpSpPr/>
            <p:nvPr/>
          </p:nvGrpSpPr>
          <p:grpSpPr>
            <a:xfrm flipH="1">
              <a:off x="181894" y="2446438"/>
              <a:ext cx="1743197" cy="1655603"/>
              <a:chOff x="219125" y="5818475"/>
              <a:chExt cx="1927250" cy="1840172"/>
            </a:xfrm>
          </p:grpSpPr>
          <p:grpSp>
            <p:nvGrpSpPr>
              <p:cNvPr id="5051" name="Google Shape;5051;p341"/>
              <p:cNvGrpSpPr/>
              <p:nvPr/>
            </p:nvGrpSpPr>
            <p:grpSpPr>
              <a:xfrm>
                <a:off x="219125" y="5818475"/>
                <a:ext cx="1927250" cy="1811925"/>
                <a:chOff x="1314500" y="6646575"/>
                <a:chExt cx="1927250" cy="1811925"/>
              </a:xfrm>
            </p:grpSpPr>
            <p:pic>
              <p:nvPicPr>
                <p:cNvPr id="5052" name="Google Shape;5052;p341"/>
                <p:cNvPicPr preferRelativeResize="0"/>
                <p:nvPr/>
              </p:nvPicPr>
              <p:blipFill rotWithShape="1">
                <a:blip r:embed="rId4">
                  <a:alphaModFix/>
                </a:blip>
                <a:srcRect b="0" l="0" r="0" t="21593"/>
                <a:stretch/>
              </p:blipFill>
              <p:spPr>
                <a:xfrm>
                  <a:off x="1314500" y="7071025"/>
                  <a:ext cx="1927250" cy="1387475"/>
                </a:xfrm>
                <a:prstGeom prst="rect">
                  <a:avLst/>
                </a:prstGeom>
                <a:noFill/>
                <a:ln>
                  <a:noFill/>
                </a:ln>
              </p:spPr>
            </p:pic>
            <p:pic>
              <p:nvPicPr>
                <p:cNvPr descr="clipped result image" id="5053" name="Google Shape;5053;p341"/>
                <p:cNvPicPr preferRelativeResize="0"/>
                <p:nvPr/>
              </p:nvPicPr>
              <p:blipFill rotWithShape="1">
                <a:blip r:embed="rId5">
                  <a:alphaModFix/>
                </a:blip>
                <a:srcRect b="0" l="0" r="0" t="0"/>
                <a:stretch/>
              </p:blipFill>
              <p:spPr>
                <a:xfrm>
                  <a:off x="1317704" y="6646575"/>
                  <a:ext cx="873846" cy="658800"/>
                </a:xfrm>
                <a:prstGeom prst="rect">
                  <a:avLst/>
                </a:prstGeom>
                <a:noFill/>
                <a:ln>
                  <a:noFill/>
                </a:ln>
              </p:spPr>
            </p:pic>
          </p:grpSp>
          <p:sp>
            <p:nvSpPr>
              <p:cNvPr id="5054" name="Google Shape;5054;p341"/>
              <p:cNvSpPr txBox="1"/>
              <p:nvPr/>
            </p:nvSpPr>
            <p:spPr>
              <a:xfrm>
                <a:off x="408672" y="7298647"/>
                <a:ext cx="766800" cy="36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Arial"/>
                    <a:ea typeface="Arial"/>
                    <a:cs typeface="Arial"/>
                    <a:sym typeface="Arial"/>
                  </a:rPr>
                  <a:t>DITRO</a:t>
                </a:r>
                <a:endParaRPr b="0" i="0" sz="900" u="none" cap="none" strike="noStrike">
                  <a:solidFill>
                    <a:srgbClr val="000000"/>
                  </a:solidFill>
                  <a:latin typeface="Arial"/>
                  <a:ea typeface="Arial"/>
                  <a:cs typeface="Arial"/>
                  <a:sym typeface="Arial"/>
                </a:endParaRPr>
              </a:p>
            </p:txBody>
          </p:sp>
        </p:grpSp>
        <p:pic>
          <p:nvPicPr>
            <p:cNvPr descr="clipped result image" id="5055" name="Google Shape;5055;p341"/>
            <p:cNvPicPr preferRelativeResize="0"/>
            <p:nvPr/>
          </p:nvPicPr>
          <p:blipFill rotWithShape="1">
            <a:blip r:embed="rId6">
              <a:alphaModFix/>
            </a:blip>
            <a:srcRect b="0" l="0" r="0" t="0"/>
            <a:stretch/>
          </p:blipFill>
          <p:spPr>
            <a:xfrm rot="1395470">
              <a:off x="1366598" y="2202326"/>
              <a:ext cx="422208" cy="486587"/>
            </a:xfrm>
            <a:prstGeom prst="rect">
              <a:avLst/>
            </a:prstGeom>
            <a:noFill/>
            <a:ln>
              <a:noFill/>
            </a:ln>
          </p:spPr>
        </p:pic>
      </p:grpSp>
      <p:grpSp>
        <p:nvGrpSpPr>
          <p:cNvPr id="5056" name="Google Shape;5056;p341"/>
          <p:cNvGrpSpPr/>
          <p:nvPr/>
        </p:nvGrpSpPr>
        <p:grpSpPr>
          <a:xfrm>
            <a:off x="2960365" y="2393963"/>
            <a:ext cx="2110334" cy="1221241"/>
            <a:chOff x="138460" y="7577552"/>
            <a:chExt cx="2829625" cy="1637491"/>
          </a:xfrm>
        </p:grpSpPr>
        <p:grpSp>
          <p:nvGrpSpPr>
            <p:cNvPr id="5057" name="Google Shape;5057;p341"/>
            <p:cNvGrpSpPr/>
            <p:nvPr/>
          </p:nvGrpSpPr>
          <p:grpSpPr>
            <a:xfrm>
              <a:off x="138460" y="7577552"/>
              <a:ext cx="2829625" cy="1637491"/>
              <a:chOff x="248169" y="7141007"/>
              <a:chExt cx="2829625" cy="1637491"/>
            </a:xfrm>
          </p:grpSpPr>
          <p:grpSp>
            <p:nvGrpSpPr>
              <p:cNvPr id="5058" name="Google Shape;5058;p341"/>
              <p:cNvGrpSpPr/>
              <p:nvPr/>
            </p:nvGrpSpPr>
            <p:grpSpPr>
              <a:xfrm>
                <a:off x="248169" y="7141007"/>
                <a:ext cx="2829625" cy="1637491"/>
                <a:chOff x="248169" y="7159998"/>
                <a:chExt cx="2829625" cy="1637491"/>
              </a:xfrm>
            </p:grpSpPr>
            <p:grpSp>
              <p:nvGrpSpPr>
                <p:cNvPr id="5059" name="Google Shape;5059;p341"/>
                <p:cNvGrpSpPr/>
                <p:nvPr/>
              </p:nvGrpSpPr>
              <p:grpSpPr>
                <a:xfrm>
                  <a:off x="725083" y="7159998"/>
                  <a:ext cx="2352711" cy="1637491"/>
                  <a:chOff x="725083" y="7159998"/>
                  <a:chExt cx="2352711" cy="1637491"/>
                </a:xfrm>
              </p:grpSpPr>
              <p:pic>
                <p:nvPicPr>
                  <p:cNvPr descr="clipped result image" id="5060" name="Google Shape;5060;p341"/>
                  <p:cNvPicPr preferRelativeResize="0"/>
                  <p:nvPr/>
                </p:nvPicPr>
                <p:blipFill rotWithShape="1">
                  <a:blip r:embed="rId7">
                    <a:alphaModFix/>
                  </a:blip>
                  <a:srcRect b="0" l="36094" r="48736" t="0"/>
                  <a:stretch/>
                </p:blipFill>
                <p:spPr>
                  <a:xfrm>
                    <a:off x="725083" y="7375588"/>
                    <a:ext cx="178533" cy="841144"/>
                  </a:xfrm>
                  <a:prstGeom prst="rect">
                    <a:avLst/>
                  </a:prstGeom>
                  <a:noFill/>
                  <a:ln>
                    <a:noFill/>
                  </a:ln>
                </p:spPr>
              </p:pic>
              <p:grpSp>
                <p:nvGrpSpPr>
                  <p:cNvPr id="5061" name="Google Shape;5061;p341"/>
                  <p:cNvGrpSpPr/>
                  <p:nvPr/>
                </p:nvGrpSpPr>
                <p:grpSpPr>
                  <a:xfrm>
                    <a:off x="907044" y="7159998"/>
                    <a:ext cx="2170749" cy="1637491"/>
                    <a:chOff x="1070354" y="8369973"/>
                    <a:chExt cx="2170749" cy="1637491"/>
                  </a:xfrm>
                </p:grpSpPr>
                <p:grpSp>
                  <p:nvGrpSpPr>
                    <p:cNvPr id="5062" name="Google Shape;5062;p341"/>
                    <p:cNvGrpSpPr/>
                    <p:nvPr/>
                  </p:nvGrpSpPr>
                  <p:grpSpPr>
                    <a:xfrm>
                      <a:off x="1070354" y="8553294"/>
                      <a:ext cx="2170749" cy="1454171"/>
                      <a:chOff x="390076" y="2947972"/>
                      <a:chExt cx="2170749" cy="1454171"/>
                    </a:xfrm>
                  </p:grpSpPr>
                  <p:grpSp>
                    <p:nvGrpSpPr>
                      <p:cNvPr id="5063" name="Google Shape;5063;p341"/>
                      <p:cNvGrpSpPr/>
                      <p:nvPr/>
                    </p:nvGrpSpPr>
                    <p:grpSpPr>
                      <a:xfrm>
                        <a:off x="390076" y="2947972"/>
                        <a:ext cx="2170749" cy="1454171"/>
                        <a:chOff x="-88371" y="2964354"/>
                        <a:chExt cx="2170749" cy="1454171"/>
                      </a:xfrm>
                    </p:grpSpPr>
                    <p:pic>
                      <p:nvPicPr>
                        <p:cNvPr descr="Resultado de imagen para rodent" id="5064" name="Google Shape;5064;p341"/>
                        <p:cNvPicPr preferRelativeResize="0"/>
                        <p:nvPr/>
                      </p:nvPicPr>
                      <p:blipFill rotWithShape="1">
                        <a:blip r:embed="rId8">
                          <a:alphaModFix/>
                        </a:blip>
                        <a:srcRect b="0" l="0" r="0" t="0"/>
                        <a:stretch/>
                      </p:blipFill>
                      <p:spPr>
                        <a:xfrm rot="-327275">
                          <a:off x="1184673" y="3316322"/>
                          <a:ext cx="851152" cy="1020030"/>
                        </a:xfrm>
                        <a:prstGeom prst="rect">
                          <a:avLst/>
                        </a:prstGeom>
                        <a:noFill/>
                        <a:ln>
                          <a:noFill/>
                        </a:ln>
                      </p:spPr>
                    </p:pic>
                    <p:pic>
                      <p:nvPicPr>
                        <p:cNvPr descr="clipped result image" id="5065" name="Google Shape;5065;p341"/>
                        <p:cNvPicPr preferRelativeResize="0"/>
                        <p:nvPr/>
                      </p:nvPicPr>
                      <p:blipFill rotWithShape="1">
                        <a:blip r:embed="rId9">
                          <a:alphaModFix/>
                        </a:blip>
                        <a:srcRect b="0" l="53113" r="0" t="0"/>
                        <a:stretch/>
                      </p:blipFill>
                      <p:spPr>
                        <a:xfrm>
                          <a:off x="-88371" y="3017143"/>
                          <a:ext cx="610046" cy="841157"/>
                        </a:xfrm>
                        <a:prstGeom prst="rect">
                          <a:avLst/>
                        </a:prstGeom>
                        <a:noFill/>
                        <a:ln>
                          <a:noFill/>
                        </a:ln>
                      </p:spPr>
                    </p:pic>
                    <p:pic>
                      <p:nvPicPr>
                        <p:cNvPr descr="clipped result image" id="5066" name="Google Shape;5066;p341"/>
                        <p:cNvPicPr preferRelativeResize="0"/>
                        <p:nvPr/>
                      </p:nvPicPr>
                      <p:blipFill rotWithShape="1">
                        <a:blip r:embed="rId10">
                          <a:alphaModFix/>
                        </a:blip>
                        <a:srcRect b="0" l="0" r="0" t="0"/>
                        <a:stretch/>
                      </p:blipFill>
                      <p:spPr>
                        <a:xfrm>
                          <a:off x="390525" y="2964354"/>
                          <a:ext cx="1301100" cy="1454171"/>
                        </a:xfrm>
                        <a:prstGeom prst="rect">
                          <a:avLst/>
                        </a:prstGeom>
                        <a:noFill/>
                        <a:ln>
                          <a:noFill/>
                        </a:ln>
                      </p:spPr>
                    </p:pic>
                  </p:grpSp>
                  <p:pic>
                    <p:nvPicPr>
                      <p:cNvPr descr="clipped result image" id="5067" name="Google Shape;5067;p341"/>
                      <p:cNvPicPr preferRelativeResize="0"/>
                      <p:nvPr/>
                    </p:nvPicPr>
                    <p:blipFill rotWithShape="1">
                      <a:blip r:embed="rId11">
                        <a:alphaModFix/>
                      </a:blip>
                      <a:srcRect b="0" l="0" r="0" t="0"/>
                      <a:stretch/>
                    </p:blipFill>
                    <p:spPr>
                      <a:xfrm>
                        <a:off x="1763489" y="3386638"/>
                        <a:ext cx="366700" cy="400050"/>
                      </a:xfrm>
                      <a:prstGeom prst="rect">
                        <a:avLst/>
                      </a:prstGeom>
                      <a:noFill/>
                      <a:ln>
                        <a:noFill/>
                      </a:ln>
                    </p:spPr>
                  </p:pic>
                </p:grpSp>
                <p:pic>
                  <p:nvPicPr>
                    <p:cNvPr descr="clipped result image" id="5068" name="Google Shape;5068;p341"/>
                    <p:cNvPicPr preferRelativeResize="0"/>
                    <p:nvPr/>
                  </p:nvPicPr>
                  <p:blipFill rotWithShape="1">
                    <a:blip r:embed="rId6">
                      <a:alphaModFix/>
                    </a:blip>
                    <a:srcRect b="0" l="0" r="0" t="0"/>
                    <a:stretch/>
                  </p:blipFill>
                  <p:spPr>
                    <a:xfrm rot="152452">
                      <a:off x="1355141" y="8375689"/>
                      <a:ext cx="264606" cy="304954"/>
                    </a:xfrm>
                    <a:prstGeom prst="rect">
                      <a:avLst/>
                    </a:prstGeom>
                    <a:noFill/>
                    <a:ln>
                      <a:noFill/>
                    </a:ln>
                  </p:spPr>
                </p:pic>
                <p:pic>
                  <p:nvPicPr>
                    <p:cNvPr descr="clipped result image" id="5069" name="Google Shape;5069;p341"/>
                    <p:cNvPicPr preferRelativeResize="0"/>
                    <p:nvPr/>
                  </p:nvPicPr>
                  <p:blipFill rotWithShape="1">
                    <a:blip r:embed="rId6">
                      <a:alphaModFix/>
                    </a:blip>
                    <a:srcRect b="0" l="0" r="0" t="0"/>
                    <a:stretch/>
                  </p:blipFill>
                  <p:spPr>
                    <a:xfrm rot="1800000">
                      <a:off x="2565401" y="8719328"/>
                      <a:ext cx="355482" cy="409686"/>
                    </a:xfrm>
                    <a:prstGeom prst="rect">
                      <a:avLst/>
                    </a:prstGeom>
                    <a:noFill/>
                    <a:ln>
                      <a:noFill/>
                    </a:ln>
                  </p:spPr>
                </p:pic>
              </p:grpSp>
            </p:grpSp>
            <p:grpSp>
              <p:nvGrpSpPr>
                <p:cNvPr id="5070" name="Google Shape;5070;p341"/>
                <p:cNvGrpSpPr/>
                <p:nvPr/>
              </p:nvGrpSpPr>
              <p:grpSpPr>
                <a:xfrm>
                  <a:off x="248169" y="8097906"/>
                  <a:ext cx="697451" cy="46863"/>
                  <a:chOff x="1043330" y="3769974"/>
                  <a:chExt cx="1041750" cy="76250"/>
                </a:xfrm>
              </p:grpSpPr>
              <p:sp>
                <p:nvSpPr>
                  <p:cNvPr id="5071" name="Google Shape;5071;p341"/>
                  <p:cNvSpPr/>
                  <p:nvPr/>
                </p:nvSpPr>
                <p:spPr>
                  <a:xfrm rot="5400000">
                    <a:off x="2019229" y="3780373"/>
                    <a:ext cx="67800" cy="63900"/>
                  </a:xfrm>
                  <a:prstGeom prst="triangle">
                    <a:avLst>
                      <a:gd fmla="val 50000" name="adj"/>
                    </a:avLst>
                  </a:prstGeom>
                  <a:solidFill>
                    <a:srgbClr val="D41F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5072" name="Google Shape;5072;p341"/>
                  <p:cNvSpPr/>
                  <p:nvPr/>
                </p:nvSpPr>
                <p:spPr>
                  <a:xfrm rot="-5400000">
                    <a:off x="1041380" y="3771924"/>
                    <a:ext cx="67800" cy="63900"/>
                  </a:xfrm>
                  <a:prstGeom prst="triangle">
                    <a:avLst>
                      <a:gd fmla="val 50000" name="adj"/>
                    </a:avLst>
                  </a:prstGeom>
                  <a:solidFill>
                    <a:srgbClr val="D41F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grpSp>
          </p:grpSp>
          <p:pic>
            <p:nvPicPr>
              <p:cNvPr descr="A close up of an animal&#10;&#10;Description automatically generated" id="5073" name="Google Shape;5073;p341"/>
              <p:cNvPicPr preferRelativeResize="0"/>
              <p:nvPr/>
            </p:nvPicPr>
            <p:blipFill rotWithShape="1">
              <a:blip r:embed="rId12">
                <a:alphaModFix/>
              </a:blip>
              <a:srcRect b="0" l="0" r="0" t="0"/>
              <a:stretch/>
            </p:blipFill>
            <p:spPr>
              <a:xfrm>
                <a:off x="2730104" y="7996085"/>
                <a:ext cx="304625" cy="463030"/>
              </a:xfrm>
              <a:prstGeom prst="rect">
                <a:avLst/>
              </a:prstGeom>
              <a:noFill/>
              <a:ln>
                <a:noFill/>
              </a:ln>
            </p:spPr>
          </p:pic>
        </p:grpSp>
        <p:grpSp>
          <p:nvGrpSpPr>
            <p:cNvPr id="5074" name="Google Shape;5074;p341"/>
            <p:cNvGrpSpPr/>
            <p:nvPr/>
          </p:nvGrpSpPr>
          <p:grpSpPr>
            <a:xfrm rot="-4007791">
              <a:off x="2617364" y="8571230"/>
              <a:ext cx="195265" cy="266051"/>
              <a:chOff x="1043330" y="3457214"/>
              <a:chExt cx="423879" cy="577539"/>
            </a:xfrm>
          </p:grpSpPr>
          <p:pic>
            <p:nvPicPr>
              <p:cNvPr descr="Resultado de imagen para ekg png" id="5075" name="Google Shape;5075;p341"/>
              <p:cNvPicPr preferRelativeResize="0"/>
              <p:nvPr/>
            </p:nvPicPr>
            <p:blipFill rotWithShape="1">
              <a:blip r:embed="rId13">
                <a:alphaModFix/>
              </a:blip>
              <a:srcRect b="0" l="0" r="16387" t="0"/>
              <a:stretch/>
            </p:blipFill>
            <p:spPr>
              <a:xfrm>
                <a:off x="1105279" y="3457214"/>
                <a:ext cx="361930" cy="577539"/>
              </a:xfrm>
              <a:prstGeom prst="rect">
                <a:avLst/>
              </a:prstGeom>
              <a:noFill/>
              <a:ln>
                <a:noFill/>
              </a:ln>
            </p:spPr>
          </p:pic>
          <p:sp>
            <p:nvSpPr>
              <p:cNvPr id="5076" name="Google Shape;5076;p341"/>
              <p:cNvSpPr/>
              <p:nvPr/>
            </p:nvSpPr>
            <p:spPr>
              <a:xfrm rot="-5400000">
                <a:off x="1041380" y="3771924"/>
                <a:ext cx="67800" cy="63900"/>
              </a:xfrm>
              <a:prstGeom prst="triangle">
                <a:avLst>
                  <a:gd fmla="val 50000" name="adj"/>
                </a:avLst>
              </a:prstGeom>
              <a:solidFill>
                <a:srgbClr val="D41F1F"/>
              </a:solidFill>
              <a:ln>
                <a:noFill/>
              </a:ln>
              <a:effectLst>
                <a:outerShdw blurRad="50800" sx="86000" rotWithShape="0" algn="tl" sy="86000">
                  <a:srgbClr val="FFFFFF"/>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grpSp>
      </p:grpSp>
      <p:sp>
        <p:nvSpPr>
          <p:cNvPr id="5077" name="Google Shape;5077;p341"/>
          <p:cNvSpPr txBox="1"/>
          <p:nvPr/>
        </p:nvSpPr>
        <p:spPr>
          <a:xfrm>
            <a:off x="893800" y="3832850"/>
            <a:ext cx="3000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200">
                <a:solidFill>
                  <a:schemeClr val="dk1"/>
                </a:solidFill>
              </a:rPr>
              <a:t>“Ox’s booty in </a:t>
            </a:r>
            <a:r>
              <a:rPr lang="en" sz="800">
                <a:solidFill>
                  <a:schemeClr val="dk1"/>
                </a:solidFill>
              </a:rPr>
              <a:t>a</a:t>
            </a:r>
            <a:r>
              <a:rPr lang="en" sz="1200">
                <a:solidFill>
                  <a:schemeClr val="dk1"/>
                </a:solidFill>
              </a:rPr>
              <a:t> </a:t>
            </a:r>
            <a:endParaRPr sz="1200">
              <a:solidFill>
                <a:schemeClr val="dk1"/>
              </a:solidFill>
            </a:endParaRPr>
          </a:p>
          <a:p>
            <a:pPr indent="0" lvl="0" marL="0" rtl="0" algn="ctr">
              <a:lnSpc>
                <a:spcPct val="115000"/>
              </a:lnSpc>
              <a:spcBef>
                <a:spcPts val="0"/>
              </a:spcBef>
              <a:spcAft>
                <a:spcPts val="0"/>
              </a:spcAft>
              <a:buNone/>
            </a:pPr>
            <a:r>
              <a:rPr lang="en" sz="1200">
                <a:solidFill>
                  <a:schemeClr val="dk1"/>
                </a:solidFill>
              </a:rPr>
              <a:t>(ditro)pan”</a:t>
            </a:r>
            <a:endParaRPr sz="1200">
              <a:solidFill>
                <a:schemeClr val="dk1"/>
              </a:solidFill>
            </a:endParaRPr>
          </a:p>
        </p:txBody>
      </p:sp>
      <p:sp>
        <p:nvSpPr>
          <p:cNvPr id="5078" name="Google Shape;5078;p341"/>
          <p:cNvSpPr txBox="1"/>
          <p:nvPr/>
        </p:nvSpPr>
        <p:spPr>
          <a:xfrm>
            <a:off x="3368050" y="3615200"/>
            <a:ext cx="16233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200">
                <a:solidFill>
                  <a:schemeClr val="dk1"/>
                </a:solidFill>
              </a:rPr>
              <a:t>“Total rod</a:t>
            </a:r>
            <a:r>
              <a:rPr lang="en" sz="800">
                <a:solidFill>
                  <a:schemeClr val="dk1"/>
                </a:solidFill>
              </a:rPr>
              <a:t>ent</a:t>
            </a:r>
            <a:r>
              <a:rPr lang="en" sz="1200">
                <a:solidFill>
                  <a:schemeClr val="dk1"/>
                </a:solidFill>
              </a:rPr>
              <a:t> </a:t>
            </a:r>
            <a:endParaRPr sz="1200">
              <a:solidFill>
                <a:schemeClr val="dk1"/>
              </a:solidFill>
            </a:endParaRPr>
          </a:p>
          <a:p>
            <a:pPr indent="0" lvl="0" marL="0" rtl="0" algn="ctr">
              <a:lnSpc>
                <a:spcPct val="115000"/>
              </a:lnSpc>
              <a:spcBef>
                <a:spcPts val="0"/>
              </a:spcBef>
              <a:spcAft>
                <a:spcPts val="0"/>
              </a:spcAft>
              <a:buNone/>
            </a:pPr>
            <a:r>
              <a:rPr lang="en" sz="1200">
                <a:solidFill>
                  <a:schemeClr val="dk1"/>
                </a:solidFill>
              </a:rPr>
              <a:t>Detrusor </a:t>
            </a:r>
            <a:r>
              <a:rPr lang="en" sz="800">
                <a:solidFill>
                  <a:schemeClr val="dk1"/>
                </a:solidFill>
              </a:rPr>
              <a:t>con</a:t>
            </a:r>
            <a:r>
              <a:rPr lang="en" sz="1200">
                <a:solidFill>
                  <a:schemeClr val="dk1"/>
                </a:solidFill>
              </a:rPr>
              <a:t>trol”</a:t>
            </a:r>
            <a:endParaRPr sz="1200">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grpSp>
        <p:nvGrpSpPr>
          <p:cNvPr id="357" name="Google Shape;357;p45"/>
          <p:cNvGrpSpPr/>
          <p:nvPr/>
        </p:nvGrpSpPr>
        <p:grpSpPr>
          <a:xfrm>
            <a:off x="266775" y="393475"/>
            <a:ext cx="2383600" cy="3636900"/>
            <a:chOff x="266775" y="393475"/>
            <a:chExt cx="2383600" cy="3636900"/>
          </a:xfrm>
        </p:grpSpPr>
        <p:pic>
          <p:nvPicPr>
            <p:cNvPr id="358" name="Google Shape;358;p45"/>
            <p:cNvPicPr preferRelativeResize="0"/>
            <p:nvPr/>
          </p:nvPicPr>
          <p:blipFill>
            <a:blip r:embed="rId3">
              <a:alphaModFix/>
            </a:blip>
            <a:stretch>
              <a:fillRect/>
            </a:stretch>
          </p:blipFill>
          <p:spPr>
            <a:xfrm>
              <a:off x="266775" y="428475"/>
              <a:ext cx="2383600" cy="3601900"/>
            </a:xfrm>
            <a:prstGeom prst="rect">
              <a:avLst/>
            </a:prstGeom>
            <a:noFill/>
            <a:ln>
              <a:noFill/>
            </a:ln>
          </p:spPr>
        </p:pic>
        <p:sp>
          <p:nvSpPr>
            <p:cNvPr id="359" name="Google Shape;359;p45"/>
            <p:cNvSpPr txBox="1"/>
            <p:nvPr/>
          </p:nvSpPr>
          <p:spPr>
            <a:xfrm>
              <a:off x="2062375" y="393475"/>
              <a:ext cx="588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rPr>
                <a:t>2017</a:t>
              </a:r>
              <a:endParaRPr>
                <a:solidFill>
                  <a:schemeClr val="lt1"/>
                </a:solidFill>
              </a:endParaRPr>
            </a:p>
          </p:txBody>
        </p:sp>
      </p:grpSp>
      <p:sp>
        <p:nvSpPr>
          <p:cNvPr id="360" name="Google Shape;360;p45"/>
          <p:cNvSpPr txBox="1"/>
          <p:nvPr/>
        </p:nvSpPr>
        <p:spPr>
          <a:xfrm>
            <a:off x="3162875" y="310625"/>
            <a:ext cx="5496600" cy="4340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Age-related cognitive decline (ARCD):</a:t>
            </a:r>
            <a:endParaRPr b="1" sz="1800"/>
          </a:p>
          <a:p>
            <a:pPr indent="0" lvl="0" marL="0" rtl="0" algn="l">
              <a:spcBef>
                <a:spcPts val="0"/>
              </a:spcBef>
              <a:spcAft>
                <a:spcPts val="0"/>
              </a:spcAft>
              <a:buNone/>
            </a:pPr>
            <a:r>
              <a:t/>
            </a:r>
            <a:endParaRPr b="1" sz="1800"/>
          </a:p>
          <a:p>
            <a:pPr indent="-342900" lvl="0" marL="457200" rtl="0" algn="l">
              <a:spcBef>
                <a:spcPts val="0"/>
              </a:spcBef>
              <a:spcAft>
                <a:spcPts val="0"/>
              </a:spcAft>
              <a:buSzPts val="1800"/>
              <a:buChar char="●"/>
            </a:pPr>
            <a:r>
              <a:rPr lang="en" sz="1800"/>
              <a:t>Deterioration in cognitive performance that can be a </a:t>
            </a:r>
            <a:r>
              <a:rPr b="1" lang="en" sz="1800" u="sng">
                <a:solidFill>
                  <a:srgbClr val="9900FF"/>
                </a:solidFill>
              </a:rPr>
              <a:t>normal</a:t>
            </a:r>
            <a:r>
              <a:rPr lang="en" sz="1800"/>
              <a:t> part of aging. </a:t>
            </a:r>
            <a:endParaRPr sz="1800"/>
          </a:p>
          <a:p>
            <a:pPr indent="-342900" lvl="0" marL="457200" rtl="0" algn="l">
              <a:spcBef>
                <a:spcPts val="0"/>
              </a:spcBef>
              <a:spcAft>
                <a:spcPts val="0"/>
              </a:spcAft>
              <a:buSzPts val="1800"/>
              <a:buChar char="●"/>
            </a:pPr>
            <a:r>
              <a:rPr lang="en" sz="1800"/>
              <a:t>Sometimes referred to as cognitive aging.</a:t>
            </a:r>
            <a:endParaRPr sz="1800"/>
          </a:p>
          <a:p>
            <a:pPr indent="0" lvl="0" marL="0" rtl="0" algn="l">
              <a:spcBef>
                <a:spcPts val="0"/>
              </a:spcBef>
              <a:spcAft>
                <a:spcPts val="0"/>
              </a:spcAft>
              <a:buClr>
                <a:schemeClr val="dk1"/>
              </a:buClr>
              <a:buSzPts val="1100"/>
              <a:buFont typeface="Arial"/>
              <a:buNone/>
            </a:pPr>
            <a:r>
              <a:t/>
            </a:r>
            <a:endParaRPr sz="1800"/>
          </a:p>
          <a:p>
            <a:pPr indent="0" lvl="0" marL="0" rtl="0" algn="l">
              <a:spcBef>
                <a:spcPts val="0"/>
              </a:spcBef>
              <a:spcAft>
                <a:spcPts val="0"/>
              </a:spcAft>
              <a:buClr>
                <a:schemeClr val="dk1"/>
              </a:buClr>
              <a:buSzPts val="1100"/>
              <a:buFont typeface="Arial"/>
              <a:buNone/>
            </a:pPr>
            <a:r>
              <a:rPr b="1" lang="en" sz="1800"/>
              <a:t>Mild cognitive impairment (MCI): </a:t>
            </a:r>
            <a:endParaRPr b="1" sz="1800"/>
          </a:p>
          <a:p>
            <a:pPr indent="0" lvl="0" marL="0" rtl="0" algn="l">
              <a:spcBef>
                <a:spcPts val="0"/>
              </a:spcBef>
              <a:spcAft>
                <a:spcPts val="0"/>
              </a:spcAft>
              <a:buClr>
                <a:schemeClr val="dk1"/>
              </a:buClr>
              <a:buSzPts val="1100"/>
              <a:buFont typeface="Arial"/>
              <a:buNone/>
            </a:pPr>
            <a:r>
              <a:t/>
            </a:r>
            <a:endParaRPr b="1" sz="1800"/>
          </a:p>
          <a:p>
            <a:pPr indent="-342900" lvl="0" marL="457200" rtl="0" algn="l">
              <a:spcBef>
                <a:spcPts val="0"/>
              </a:spcBef>
              <a:spcAft>
                <a:spcPts val="0"/>
              </a:spcAft>
              <a:buSzPts val="1800"/>
              <a:buChar char="●"/>
            </a:pPr>
            <a:r>
              <a:rPr lang="en" sz="1800"/>
              <a:t>Cognitive impairment that has reached</a:t>
            </a:r>
            <a:endParaRPr sz="1800"/>
          </a:p>
          <a:p>
            <a:pPr indent="-342900" lvl="0" marL="457200" rtl="0" algn="l">
              <a:spcBef>
                <a:spcPts val="0"/>
              </a:spcBef>
              <a:spcAft>
                <a:spcPts val="0"/>
              </a:spcAft>
              <a:buSzPts val="1800"/>
              <a:buChar char="●"/>
            </a:pPr>
            <a:r>
              <a:rPr lang="en" sz="1800"/>
              <a:t>a level of deterioration from normal cognitive function identifiable by individuals, family members, or clinicians, but </a:t>
            </a:r>
            <a:r>
              <a:rPr b="1" lang="en" sz="1800" u="sng">
                <a:solidFill>
                  <a:srgbClr val="9900FF"/>
                </a:solidFill>
              </a:rPr>
              <a:t>without significant functional impairment</a:t>
            </a:r>
            <a:r>
              <a:rPr lang="en" sz="1800"/>
              <a:t> in daily activities</a:t>
            </a:r>
            <a:endParaRPr sz="1800"/>
          </a:p>
          <a:p>
            <a:pPr indent="-342900" lvl="0" marL="457200" rtl="0" algn="l">
              <a:spcBef>
                <a:spcPts val="0"/>
              </a:spcBef>
              <a:spcAft>
                <a:spcPts val="0"/>
              </a:spcAft>
              <a:buSzPts val="1800"/>
              <a:buChar char="●"/>
            </a:pPr>
            <a:r>
              <a:rPr lang="en" sz="1800"/>
              <a:t>Individuals may have mild functional impairments but can adapt to them.</a:t>
            </a:r>
            <a:endParaRPr sz="1800"/>
          </a:p>
        </p:txBody>
      </p:sp>
      <p:sp>
        <p:nvSpPr>
          <p:cNvPr id="361" name="Google Shape;361;p45"/>
          <p:cNvSpPr txBox="1"/>
          <p:nvPr/>
        </p:nvSpPr>
        <p:spPr>
          <a:xfrm>
            <a:off x="6843450" y="1956150"/>
            <a:ext cx="238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rPr>
              <a:t>~ “pre-dementia”</a:t>
            </a:r>
            <a:endParaRPr>
              <a:solidFill>
                <a:srgbClr val="FF0000"/>
              </a:solidFill>
            </a:endParaRPr>
          </a:p>
        </p:txBody>
      </p:sp>
      <p:sp>
        <p:nvSpPr>
          <p:cNvPr id="362" name="Google Shape;362;p45"/>
          <p:cNvSpPr txBox="1"/>
          <p:nvPr/>
        </p:nvSpPr>
        <p:spPr>
          <a:xfrm>
            <a:off x="309175" y="52725"/>
            <a:ext cx="54966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300">
                <a:solidFill>
                  <a:schemeClr val="dk1"/>
                </a:solidFill>
              </a:rPr>
              <a:t>Not DSM-5</a:t>
            </a:r>
            <a:endParaRPr sz="1300"/>
          </a:p>
        </p:txBody>
      </p:sp>
    </p:spTree>
  </p:cSld>
  <p:clrMapOvr>
    <a:masterClrMapping/>
  </p:clrMapOvr>
</p:sld>
</file>

<file path=ppt/slides/slide3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2" name="Shape 5082"/>
        <p:cNvGrpSpPr/>
        <p:nvPr/>
      </p:nvGrpSpPr>
      <p:grpSpPr>
        <a:xfrm>
          <a:off x="0" y="0"/>
          <a:ext cx="0" cy="0"/>
          <a:chOff x="0" y="0"/>
          <a:chExt cx="0" cy="0"/>
        </a:xfrm>
      </p:grpSpPr>
      <p:graphicFrame>
        <p:nvGraphicFramePr>
          <p:cNvPr id="5083" name="Google Shape;5083;p342"/>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43175">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3029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Antihistamines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Cyproheptadine (Periactin)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Diphenhydramine (Benadryl)</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Doxylamine (Unisom)</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Meclizine (Antivert)</a:t>
                      </a:r>
                      <a:endParaRPr sz="1250"/>
                    </a:p>
                    <a:p>
                      <a:pPr indent="0" lvl="0" marL="0" marR="0" rtl="0" algn="l">
                        <a:lnSpc>
                          <a:spcPct val="90000"/>
                        </a:lnSpc>
                        <a:spcBef>
                          <a:spcPts val="0"/>
                        </a:spcBef>
                        <a:spcAft>
                          <a:spcPts val="0"/>
                        </a:spcAft>
                        <a:buClr>
                          <a:srgbClr val="000000"/>
                        </a:buClr>
                        <a:buSzPts val="1100"/>
                        <a:buFont typeface="Arial"/>
                        <a:buNone/>
                      </a:pPr>
                      <a:r>
                        <a:t/>
                      </a:r>
                      <a:endParaRPr sz="1250"/>
                    </a:p>
                  </a:txBody>
                  <a:tcPr marT="45725" marB="45725" marR="45725" marL="45725"/>
                </a:tc>
                <a:tc>
                  <a:txBody>
                    <a:bodyPr/>
                    <a:lstStyle/>
                    <a:p>
                      <a:pPr indent="0" lvl="0" marL="0" rtl="0" algn="l">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indent="0" lvl="0" marL="0" rtl="0" algn="l">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indent="0" lvl="0" marL="0" marR="0" rtl="0" algn="l">
                        <a:lnSpc>
                          <a:spcPct val="90000"/>
                        </a:lnSpc>
                        <a:spcBef>
                          <a:spcPts val="0"/>
                        </a:spcBef>
                        <a:spcAft>
                          <a:spcPts val="0"/>
                        </a:spcAft>
                        <a:buClr>
                          <a:srgbClr val="000000"/>
                        </a:buClr>
                        <a:buSzPts val="800"/>
                        <a:buFont typeface="Arial"/>
                        <a:buNone/>
                      </a:pPr>
                      <a:r>
                        <a:t/>
                      </a:r>
                      <a:endParaRPr sz="1250"/>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indent="0" lvl="0" marL="0" marR="0" rtl="0" algn="l">
                        <a:lnSpc>
                          <a:spcPct val="90000"/>
                        </a:lnSpc>
                        <a:spcBef>
                          <a:spcPts val="0"/>
                        </a:spcBef>
                        <a:spcAft>
                          <a:spcPts val="0"/>
                        </a:spcAft>
                        <a:buClr>
                          <a:srgbClr val="000000"/>
                        </a:buClr>
                        <a:buSzPts val="1100"/>
                        <a:buFont typeface="Arial"/>
                        <a:buNone/>
                      </a:pPr>
                      <a:r>
                        <a:rPr lang="en" sz="1250"/>
                        <a:t>Famotidine (Pepcid)</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Fexofenadine (Allegra)</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Loratadine (Claritin)</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Ranitidine (Zantac)</a:t>
                      </a:r>
                      <a:endParaRPr sz="1250"/>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Levocetirizine (Xyzal) </a:t>
                      </a:r>
                      <a:endParaRPr sz="1250">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r h="2627450">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Anticholinergics for OAB</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Oxybutynin (Ditropan)</a:t>
                      </a:r>
                      <a:endParaRPr sz="1250" u="none" cap="none" strike="noStrike"/>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Tolterodine (Detrol)</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Fesoterodine (Toviaz)</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Solifenacin (Vesicare)</a:t>
                      </a:r>
                      <a:endParaRPr sz="1250" u="none" cap="none" strike="noStrike">
                        <a:solidFill>
                          <a:srgbClr val="000000"/>
                        </a:solidFill>
                      </a:endParaRPr>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solidFill>
                          <a:srgbClr val="000000"/>
                        </a:solidFill>
                      </a:endParaRPr>
                    </a:p>
                  </a:txBody>
                  <a:tcPr marT="45725" marB="45725" marR="45725" marL="45725"/>
                </a:tc>
              </a:tr>
            </a:tbl>
          </a:graphicData>
        </a:graphic>
      </p:graphicFrame>
      <p:sp>
        <p:nvSpPr>
          <p:cNvPr id="5084" name="Google Shape;5084;p342"/>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pic>
        <p:nvPicPr>
          <p:cNvPr id="5085" name="Google Shape;5085;p342"/>
          <p:cNvPicPr preferRelativeResize="0"/>
          <p:nvPr/>
        </p:nvPicPr>
        <p:blipFill>
          <a:blip r:embed="rId3">
            <a:alphaModFix/>
          </a:blip>
          <a:stretch>
            <a:fillRect/>
          </a:stretch>
        </p:blipFill>
        <p:spPr>
          <a:xfrm>
            <a:off x="6976650" y="822300"/>
            <a:ext cx="1361925" cy="1149125"/>
          </a:xfrm>
          <a:prstGeom prst="rect">
            <a:avLst/>
          </a:prstGeom>
          <a:noFill/>
          <a:ln>
            <a:noFill/>
          </a:ln>
        </p:spPr>
      </p:pic>
      <p:grpSp>
        <p:nvGrpSpPr>
          <p:cNvPr id="5086" name="Google Shape;5086;p342"/>
          <p:cNvGrpSpPr/>
          <p:nvPr/>
        </p:nvGrpSpPr>
        <p:grpSpPr>
          <a:xfrm>
            <a:off x="1682027" y="2338889"/>
            <a:ext cx="1361960" cy="1533928"/>
            <a:chOff x="181894" y="2138738"/>
            <a:chExt cx="1743197" cy="1963302"/>
          </a:xfrm>
        </p:grpSpPr>
        <p:grpSp>
          <p:nvGrpSpPr>
            <p:cNvPr id="5087" name="Google Shape;5087;p342"/>
            <p:cNvGrpSpPr/>
            <p:nvPr/>
          </p:nvGrpSpPr>
          <p:grpSpPr>
            <a:xfrm flipH="1">
              <a:off x="181894" y="2446438"/>
              <a:ext cx="1743197" cy="1655603"/>
              <a:chOff x="219125" y="5818475"/>
              <a:chExt cx="1927250" cy="1840172"/>
            </a:xfrm>
          </p:grpSpPr>
          <p:grpSp>
            <p:nvGrpSpPr>
              <p:cNvPr id="5088" name="Google Shape;5088;p342"/>
              <p:cNvGrpSpPr/>
              <p:nvPr/>
            </p:nvGrpSpPr>
            <p:grpSpPr>
              <a:xfrm>
                <a:off x="219125" y="5818475"/>
                <a:ext cx="1927250" cy="1811925"/>
                <a:chOff x="1314500" y="6646575"/>
                <a:chExt cx="1927250" cy="1811925"/>
              </a:xfrm>
            </p:grpSpPr>
            <p:pic>
              <p:nvPicPr>
                <p:cNvPr id="5089" name="Google Shape;5089;p342"/>
                <p:cNvPicPr preferRelativeResize="0"/>
                <p:nvPr/>
              </p:nvPicPr>
              <p:blipFill rotWithShape="1">
                <a:blip r:embed="rId4">
                  <a:alphaModFix/>
                </a:blip>
                <a:srcRect b="0" l="0" r="0" t="21593"/>
                <a:stretch/>
              </p:blipFill>
              <p:spPr>
                <a:xfrm>
                  <a:off x="1314500" y="7071025"/>
                  <a:ext cx="1927250" cy="1387475"/>
                </a:xfrm>
                <a:prstGeom prst="rect">
                  <a:avLst/>
                </a:prstGeom>
                <a:noFill/>
                <a:ln>
                  <a:noFill/>
                </a:ln>
              </p:spPr>
            </p:pic>
            <p:pic>
              <p:nvPicPr>
                <p:cNvPr descr="clipped result image" id="5090" name="Google Shape;5090;p342"/>
                <p:cNvPicPr preferRelativeResize="0"/>
                <p:nvPr/>
              </p:nvPicPr>
              <p:blipFill rotWithShape="1">
                <a:blip r:embed="rId5">
                  <a:alphaModFix/>
                </a:blip>
                <a:srcRect b="0" l="0" r="0" t="0"/>
                <a:stretch/>
              </p:blipFill>
              <p:spPr>
                <a:xfrm>
                  <a:off x="1317704" y="6646575"/>
                  <a:ext cx="873846" cy="658800"/>
                </a:xfrm>
                <a:prstGeom prst="rect">
                  <a:avLst/>
                </a:prstGeom>
                <a:noFill/>
                <a:ln>
                  <a:noFill/>
                </a:ln>
              </p:spPr>
            </p:pic>
          </p:grpSp>
          <p:sp>
            <p:nvSpPr>
              <p:cNvPr id="5091" name="Google Shape;5091;p342"/>
              <p:cNvSpPr txBox="1"/>
              <p:nvPr/>
            </p:nvSpPr>
            <p:spPr>
              <a:xfrm>
                <a:off x="408672" y="7298647"/>
                <a:ext cx="766800" cy="36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Arial"/>
                    <a:ea typeface="Arial"/>
                    <a:cs typeface="Arial"/>
                    <a:sym typeface="Arial"/>
                  </a:rPr>
                  <a:t>DITRO</a:t>
                </a:r>
                <a:endParaRPr b="0" i="0" sz="900" u="none" cap="none" strike="noStrike">
                  <a:solidFill>
                    <a:srgbClr val="000000"/>
                  </a:solidFill>
                  <a:latin typeface="Arial"/>
                  <a:ea typeface="Arial"/>
                  <a:cs typeface="Arial"/>
                  <a:sym typeface="Arial"/>
                </a:endParaRPr>
              </a:p>
            </p:txBody>
          </p:sp>
        </p:grpSp>
        <p:pic>
          <p:nvPicPr>
            <p:cNvPr descr="clipped result image" id="5092" name="Google Shape;5092;p342"/>
            <p:cNvPicPr preferRelativeResize="0"/>
            <p:nvPr/>
          </p:nvPicPr>
          <p:blipFill rotWithShape="1">
            <a:blip r:embed="rId6">
              <a:alphaModFix/>
            </a:blip>
            <a:srcRect b="0" l="0" r="0" t="0"/>
            <a:stretch/>
          </p:blipFill>
          <p:spPr>
            <a:xfrm rot="1395470">
              <a:off x="1366598" y="2202326"/>
              <a:ext cx="422208" cy="486587"/>
            </a:xfrm>
            <a:prstGeom prst="rect">
              <a:avLst/>
            </a:prstGeom>
            <a:noFill/>
            <a:ln>
              <a:noFill/>
            </a:ln>
          </p:spPr>
        </p:pic>
      </p:grpSp>
      <p:grpSp>
        <p:nvGrpSpPr>
          <p:cNvPr id="5093" name="Google Shape;5093;p342"/>
          <p:cNvGrpSpPr/>
          <p:nvPr/>
        </p:nvGrpSpPr>
        <p:grpSpPr>
          <a:xfrm>
            <a:off x="2960365" y="2393963"/>
            <a:ext cx="2110334" cy="1221241"/>
            <a:chOff x="138460" y="7577552"/>
            <a:chExt cx="2829625" cy="1637491"/>
          </a:xfrm>
        </p:grpSpPr>
        <p:grpSp>
          <p:nvGrpSpPr>
            <p:cNvPr id="5094" name="Google Shape;5094;p342"/>
            <p:cNvGrpSpPr/>
            <p:nvPr/>
          </p:nvGrpSpPr>
          <p:grpSpPr>
            <a:xfrm>
              <a:off x="138460" y="7577552"/>
              <a:ext cx="2829625" cy="1637491"/>
              <a:chOff x="248169" y="7141007"/>
              <a:chExt cx="2829625" cy="1637491"/>
            </a:xfrm>
          </p:grpSpPr>
          <p:grpSp>
            <p:nvGrpSpPr>
              <p:cNvPr id="5095" name="Google Shape;5095;p342"/>
              <p:cNvGrpSpPr/>
              <p:nvPr/>
            </p:nvGrpSpPr>
            <p:grpSpPr>
              <a:xfrm>
                <a:off x="248169" y="7141007"/>
                <a:ext cx="2829625" cy="1637491"/>
                <a:chOff x="248169" y="7159998"/>
                <a:chExt cx="2829625" cy="1637491"/>
              </a:xfrm>
            </p:grpSpPr>
            <p:grpSp>
              <p:nvGrpSpPr>
                <p:cNvPr id="5096" name="Google Shape;5096;p342"/>
                <p:cNvGrpSpPr/>
                <p:nvPr/>
              </p:nvGrpSpPr>
              <p:grpSpPr>
                <a:xfrm>
                  <a:off x="725083" y="7159998"/>
                  <a:ext cx="2352711" cy="1637491"/>
                  <a:chOff x="725083" y="7159998"/>
                  <a:chExt cx="2352711" cy="1637491"/>
                </a:xfrm>
              </p:grpSpPr>
              <p:pic>
                <p:nvPicPr>
                  <p:cNvPr descr="clipped result image" id="5097" name="Google Shape;5097;p342"/>
                  <p:cNvPicPr preferRelativeResize="0"/>
                  <p:nvPr/>
                </p:nvPicPr>
                <p:blipFill rotWithShape="1">
                  <a:blip r:embed="rId7">
                    <a:alphaModFix/>
                  </a:blip>
                  <a:srcRect b="0" l="36094" r="48736" t="0"/>
                  <a:stretch/>
                </p:blipFill>
                <p:spPr>
                  <a:xfrm>
                    <a:off x="725083" y="7375588"/>
                    <a:ext cx="178533" cy="841144"/>
                  </a:xfrm>
                  <a:prstGeom prst="rect">
                    <a:avLst/>
                  </a:prstGeom>
                  <a:noFill/>
                  <a:ln>
                    <a:noFill/>
                  </a:ln>
                </p:spPr>
              </p:pic>
              <p:grpSp>
                <p:nvGrpSpPr>
                  <p:cNvPr id="5098" name="Google Shape;5098;p342"/>
                  <p:cNvGrpSpPr/>
                  <p:nvPr/>
                </p:nvGrpSpPr>
                <p:grpSpPr>
                  <a:xfrm>
                    <a:off x="907044" y="7159998"/>
                    <a:ext cx="2170749" cy="1637491"/>
                    <a:chOff x="1070354" y="8369973"/>
                    <a:chExt cx="2170749" cy="1637491"/>
                  </a:xfrm>
                </p:grpSpPr>
                <p:grpSp>
                  <p:nvGrpSpPr>
                    <p:cNvPr id="5099" name="Google Shape;5099;p342"/>
                    <p:cNvGrpSpPr/>
                    <p:nvPr/>
                  </p:nvGrpSpPr>
                  <p:grpSpPr>
                    <a:xfrm>
                      <a:off x="1070354" y="8553294"/>
                      <a:ext cx="2170749" cy="1454171"/>
                      <a:chOff x="390076" y="2947972"/>
                      <a:chExt cx="2170749" cy="1454171"/>
                    </a:xfrm>
                  </p:grpSpPr>
                  <p:grpSp>
                    <p:nvGrpSpPr>
                      <p:cNvPr id="5100" name="Google Shape;5100;p342"/>
                      <p:cNvGrpSpPr/>
                      <p:nvPr/>
                    </p:nvGrpSpPr>
                    <p:grpSpPr>
                      <a:xfrm>
                        <a:off x="390076" y="2947972"/>
                        <a:ext cx="2170749" cy="1454171"/>
                        <a:chOff x="-88371" y="2964354"/>
                        <a:chExt cx="2170749" cy="1454171"/>
                      </a:xfrm>
                    </p:grpSpPr>
                    <p:pic>
                      <p:nvPicPr>
                        <p:cNvPr descr="Resultado de imagen para rodent" id="5101" name="Google Shape;5101;p342"/>
                        <p:cNvPicPr preferRelativeResize="0"/>
                        <p:nvPr/>
                      </p:nvPicPr>
                      <p:blipFill rotWithShape="1">
                        <a:blip r:embed="rId8">
                          <a:alphaModFix/>
                        </a:blip>
                        <a:srcRect b="0" l="0" r="0" t="0"/>
                        <a:stretch/>
                      </p:blipFill>
                      <p:spPr>
                        <a:xfrm rot="-327275">
                          <a:off x="1184673" y="3316322"/>
                          <a:ext cx="851152" cy="1020030"/>
                        </a:xfrm>
                        <a:prstGeom prst="rect">
                          <a:avLst/>
                        </a:prstGeom>
                        <a:noFill/>
                        <a:ln>
                          <a:noFill/>
                        </a:ln>
                      </p:spPr>
                    </p:pic>
                    <p:pic>
                      <p:nvPicPr>
                        <p:cNvPr descr="clipped result image" id="5102" name="Google Shape;5102;p342"/>
                        <p:cNvPicPr preferRelativeResize="0"/>
                        <p:nvPr/>
                      </p:nvPicPr>
                      <p:blipFill rotWithShape="1">
                        <a:blip r:embed="rId9">
                          <a:alphaModFix/>
                        </a:blip>
                        <a:srcRect b="0" l="53113" r="0" t="0"/>
                        <a:stretch/>
                      </p:blipFill>
                      <p:spPr>
                        <a:xfrm>
                          <a:off x="-88371" y="3017143"/>
                          <a:ext cx="610046" cy="841157"/>
                        </a:xfrm>
                        <a:prstGeom prst="rect">
                          <a:avLst/>
                        </a:prstGeom>
                        <a:noFill/>
                        <a:ln>
                          <a:noFill/>
                        </a:ln>
                      </p:spPr>
                    </p:pic>
                    <p:pic>
                      <p:nvPicPr>
                        <p:cNvPr descr="clipped result image" id="5103" name="Google Shape;5103;p342"/>
                        <p:cNvPicPr preferRelativeResize="0"/>
                        <p:nvPr/>
                      </p:nvPicPr>
                      <p:blipFill rotWithShape="1">
                        <a:blip r:embed="rId10">
                          <a:alphaModFix/>
                        </a:blip>
                        <a:srcRect b="0" l="0" r="0" t="0"/>
                        <a:stretch/>
                      </p:blipFill>
                      <p:spPr>
                        <a:xfrm>
                          <a:off x="390525" y="2964354"/>
                          <a:ext cx="1301100" cy="1454171"/>
                        </a:xfrm>
                        <a:prstGeom prst="rect">
                          <a:avLst/>
                        </a:prstGeom>
                        <a:noFill/>
                        <a:ln>
                          <a:noFill/>
                        </a:ln>
                      </p:spPr>
                    </p:pic>
                  </p:grpSp>
                  <p:pic>
                    <p:nvPicPr>
                      <p:cNvPr descr="clipped result image" id="5104" name="Google Shape;5104;p342"/>
                      <p:cNvPicPr preferRelativeResize="0"/>
                      <p:nvPr/>
                    </p:nvPicPr>
                    <p:blipFill rotWithShape="1">
                      <a:blip r:embed="rId11">
                        <a:alphaModFix/>
                      </a:blip>
                      <a:srcRect b="0" l="0" r="0" t="0"/>
                      <a:stretch/>
                    </p:blipFill>
                    <p:spPr>
                      <a:xfrm>
                        <a:off x="1763489" y="3386638"/>
                        <a:ext cx="366700" cy="400050"/>
                      </a:xfrm>
                      <a:prstGeom prst="rect">
                        <a:avLst/>
                      </a:prstGeom>
                      <a:noFill/>
                      <a:ln>
                        <a:noFill/>
                      </a:ln>
                    </p:spPr>
                  </p:pic>
                </p:grpSp>
                <p:pic>
                  <p:nvPicPr>
                    <p:cNvPr descr="clipped result image" id="5105" name="Google Shape;5105;p342"/>
                    <p:cNvPicPr preferRelativeResize="0"/>
                    <p:nvPr/>
                  </p:nvPicPr>
                  <p:blipFill rotWithShape="1">
                    <a:blip r:embed="rId6">
                      <a:alphaModFix/>
                    </a:blip>
                    <a:srcRect b="0" l="0" r="0" t="0"/>
                    <a:stretch/>
                  </p:blipFill>
                  <p:spPr>
                    <a:xfrm rot="152452">
                      <a:off x="1355141" y="8375689"/>
                      <a:ext cx="264606" cy="304954"/>
                    </a:xfrm>
                    <a:prstGeom prst="rect">
                      <a:avLst/>
                    </a:prstGeom>
                    <a:noFill/>
                    <a:ln>
                      <a:noFill/>
                    </a:ln>
                  </p:spPr>
                </p:pic>
                <p:pic>
                  <p:nvPicPr>
                    <p:cNvPr descr="clipped result image" id="5106" name="Google Shape;5106;p342"/>
                    <p:cNvPicPr preferRelativeResize="0"/>
                    <p:nvPr/>
                  </p:nvPicPr>
                  <p:blipFill rotWithShape="1">
                    <a:blip r:embed="rId6">
                      <a:alphaModFix/>
                    </a:blip>
                    <a:srcRect b="0" l="0" r="0" t="0"/>
                    <a:stretch/>
                  </p:blipFill>
                  <p:spPr>
                    <a:xfrm rot="1800000">
                      <a:off x="2565401" y="8719328"/>
                      <a:ext cx="355482" cy="409686"/>
                    </a:xfrm>
                    <a:prstGeom prst="rect">
                      <a:avLst/>
                    </a:prstGeom>
                    <a:noFill/>
                    <a:ln>
                      <a:noFill/>
                    </a:ln>
                  </p:spPr>
                </p:pic>
              </p:grpSp>
            </p:grpSp>
            <p:grpSp>
              <p:nvGrpSpPr>
                <p:cNvPr id="5107" name="Google Shape;5107;p342"/>
                <p:cNvGrpSpPr/>
                <p:nvPr/>
              </p:nvGrpSpPr>
              <p:grpSpPr>
                <a:xfrm>
                  <a:off x="248169" y="8097906"/>
                  <a:ext cx="697451" cy="46863"/>
                  <a:chOff x="1043330" y="3769974"/>
                  <a:chExt cx="1041750" cy="76250"/>
                </a:xfrm>
              </p:grpSpPr>
              <p:sp>
                <p:nvSpPr>
                  <p:cNvPr id="5108" name="Google Shape;5108;p342"/>
                  <p:cNvSpPr/>
                  <p:nvPr/>
                </p:nvSpPr>
                <p:spPr>
                  <a:xfrm rot="5400000">
                    <a:off x="2019229" y="3780373"/>
                    <a:ext cx="67800" cy="63900"/>
                  </a:xfrm>
                  <a:prstGeom prst="triangle">
                    <a:avLst>
                      <a:gd fmla="val 50000" name="adj"/>
                    </a:avLst>
                  </a:prstGeom>
                  <a:solidFill>
                    <a:srgbClr val="D41F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5109" name="Google Shape;5109;p342"/>
                  <p:cNvSpPr/>
                  <p:nvPr/>
                </p:nvSpPr>
                <p:spPr>
                  <a:xfrm rot="-5400000">
                    <a:off x="1041380" y="3771924"/>
                    <a:ext cx="67800" cy="63900"/>
                  </a:xfrm>
                  <a:prstGeom prst="triangle">
                    <a:avLst>
                      <a:gd fmla="val 50000" name="adj"/>
                    </a:avLst>
                  </a:prstGeom>
                  <a:solidFill>
                    <a:srgbClr val="D41F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grpSp>
          </p:grpSp>
          <p:pic>
            <p:nvPicPr>
              <p:cNvPr descr="A close up of an animal&#10;&#10;Description automatically generated" id="5110" name="Google Shape;5110;p342"/>
              <p:cNvPicPr preferRelativeResize="0"/>
              <p:nvPr/>
            </p:nvPicPr>
            <p:blipFill rotWithShape="1">
              <a:blip r:embed="rId12">
                <a:alphaModFix/>
              </a:blip>
              <a:srcRect b="0" l="0" r="0" t="0"/>
              <a:stretch/>
            </p:blipFill>
            <p:spPr>
              <a:xfrm>
                <a:off x="2730104" y="7996085"/>
                <a:ext cx="304625" cy="463030"/>
              </a:xfrm>
              <a:prstGeom prst="rect">
                <a:avLst/>
              </a:prstGeom>
              <a:noFill/>
              <a:ln>
                <a:noFill/>
              </a:ln>
            </p:spPr>
          </p:pic>
        </p:grpSp>
        <p:grpSp>
          <p:nvGrpSpPr>
            <p:cNvPr id="5111" name="Google Shape;5111;p342"/>
            <p:cNvGrpSpPr/>
            <p:nvPr/>
          </p:nvGrpSpPr>
          <p:grpSpPr>
            <a:xfrm rot="-4007791">
              <a:off x="2617364" y="8571230"/>
              <a:ext cx="195265" cy="266051"/>
              <a:chOff x="1043330" y="3457214"/>
              <a:chExt cx="423879" cy="577539"/>
            </a:xfrm>
          </p:grpSpPr>
          <p:pic>
            <p:nvPicPr>
              <p:cNvPr descr="Resultado de imagen para ekg png" id="5112" name="Google Shape;5112;p342"/>
              <p:cNvPicPr preferRelativeResize="0"/>
              <p:nvPr/>
            </p:nvPicPr>
            <p:blipFill rotWithShape="1">
              <a:blip r:embed="rId13">
                <a:alphaModFix/>
              </a:blip>
              <a:srcRect b="0" l="0" r="16387" t="0"/>
              <a:stretch/>
            </p:blipFill>
            <p:spPr>
              <a:xfrm>
                <a:off x="1105279" y="3457214"/>
                <a:ext cx="361930" cy="577539"/>
              </a:xfrm>
              <a:prstGeom prst="rect">
                <a:avLst/>
              </a:prstGeom>
              <a:noFill/>
              <a:ln>
                <a:noFill/>
              </a:ln>
            </p:spPr>
          </p:pic>
          <p:sp>
            <p:nvSpPr>
              <p:cNvPr id="5113" name="Google Shape;5113;p342"/>
              <p:cNvSpPr/>
              <p:nvPr/>
            </p:nvSpPr>
            <p:spPr>
              <a:xfrm rot="-5400000">
                <a:off x="1041380" y="3771924"/>
                <a:ext cx="67800" cy="63900"/>
              </a:xfrm>
              <a:prstGeom prst="triangle">
                <a:avLst>
                  <a:gd fmla="val 50000" name="adj"/>
                </a:avLst>
              </a:prstGeom>
              <a:solidFill>
                <a:srgbClr val="D41F1F"/>
              </a:solidFill>
              <a:ln>
                <a:noFill/>
              </a:ln>
              <a:effectLst>
                <a:outerShdw blurRad="50800" sx="86000" rotWithShape="0" algn="tl" sy="86000">
                  <a:srgbClr val="FFFFFF"/>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grpSp>
      </p:grpSp>
      <p:sp>
        <p:nvSpPr>
          <p:cNvPr id="5114" name="Google Shape;5114;p342"/>
          <p:cNvSpPr txBox="1"/>
          <p:nvPr/>
        </p:nvSpPr>
        <p:spPr>
          <a:xfrm>
            <a:off x="893800" y="3832850"/>
            <a:ext cx="3000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200">
                <a:solidFill>
                  <a:schemeClr val="dk1"/>
                </a:solidFill>
              </a:rPr>
              <a:t>“Ox’s booty in </a:t>
            </a:r>
            <a:r>
              <a:rPr lang="en" sz="800">
                <a:solidFill>
                  <a:schemeClr val="dk1"/>
                </a:solidFill>
              </a:rPr>
              <a:t>a</a:t>
            </a:r>
            <a:r>
              <a:rPr lang="en" sz="1200">
                <a:solidFill>
                  <a:schemeClr val="dk1"/>
                </a:solidFill>
              </a:rPr>
              <a:t> </a:t>
            </a:r>
            <a:endParaRPr sz="1200">
              <a:solidFill>
                <a:schemeClr val="dk1"/>
              </a:solidFill>
            </a:endParaRPr>
          </a:p>
          <a:p>
            <a:pPr indent="0" lvl="0" marL="0" rtl="0" algn="ctr">
              <a:lnSpc>
                <a:spcPct val="115000"/>
              </a:lnSpc>
              <a:spcBef>
                <a:spcPts val="0"/>
              </a:spcBef>
              <a:spcAft>
                <a:spcPts val="0"/>
              </a:spcAft>
              <a:buNone/>
            </a:pPr>
            <a:r>
              <a:rPr lang="en" sz="1200">
                <a:solidFill>
                  <a:schemeClr val="dk1"/>
                </a:solidFill>
              </a:rPr>
              <a:t>(ditro)pan”</a:t>
            </a:r>
            <a:endParaRPr sz="1200">
              <a:solidFill>
                <a:schemeClr val="dk1"/>
              </a:solidFill>
            </a:endParaRPr>
          </a:p>
        </p:txBody>
      </p:sp>
      <p:sp>
        <p:nvSpPr>
          <p:cNvPr id="5115" name="Google Shape;5115;p342"/>
          <p:cNvSpPr txBox="1"/>
          <p:nvPr/>
        </p:nvSpPr>
        <p:spPr>
          <a:xfrm>
            <a:off x="3368050" y="3615200"/>
            <a:ext cx="16233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200">
                <a:solidFill>
                  <a:schemeClr val="dk1"/>
                </a:solidFill>
              </a:rPr>
              <a:t>“Total rod</a:t>
            </a:r>
            <a:r>
              <a:rPr lang="en" sz="800">
                <a:solidFill>
                  <a:schemeClr val="dk1"/>
                </a:solidFill>
              </a:rPr>
              <a:t>ent</a:t>
            </a:r>
            <a:r>
              <a:rPr lang="en" sz="1200">
                <a:solidFill>
                  <a:schemeClr val="dk1"/>
                </a:solidFill>
              </a:rPr>
              <a:t> </a:t>
            </a:r>
            <a:endParaRPr sz="1200">
              <a:solidFill>
                <a:schemeClr val="dk1"/>
              </a:solidFill>
            </a:endParaRPr>
          </a:p>
          <a:p>
            <a:pPr indent="0" lvl="0" marL="0" rtl="0" algn="ctr">
              <a:lnSpc>
                <a:spcPct val="115000"/>
              </a:lnSpc>
              <a:spcBef>
                <a:spcPts val="0"/>
              </a:spcBef>
              <a:spcAft>
                <a:spcPts val="0"/>
              </a:spcAft>
              <a:buNone/>
            </a:pPr>
            <a:r>
              <a:rPr lang="en" sz="1200">
                <a:solidFill>
                  <a:schemeClr val="dk1"/>
                </a:solidFill>
              </a:rPr>
              <a:t>Detrusor </a:t>
            </a:r>
            <a:r>
              <a:rPr lang="en" sz="800">
                <a:solidFill>
                  <a:schemeClr val="dk1"/>
                </a:solidFill>
              </a:rPr>
              <a:t>con</a:t>
            </a:r>
            <a:r>
              <a:rPr lang="en" sz="1200">
                <a:solidFill>
                  <a:schemeClr val="dk1"/>
                </a:solidFill>
              </a:rPr>
              <a:t>trol”</a:t>
            </a:r>
            <a:endParaRPr sz="1200">
              <a:solidFill>
                <a:schemeClr val="dk1"/>
              </a:solidFill>
            </a:endParaRPr>
          </a:p>
        </p:txBody>
      </p:sp>
      <p:grpSp>
        <p:nvGrpSpPr>
          <p:cNvPr id="5116" name="Google Shape;5116;p342"/>
          <p:cNvGrpSpPr/>
          <p:nvPr/>
        </p:nvGrpSpPr>
        <p:grpSpPr>
          <a:xfrm>
            <a:off x="5185956" y="3365243"/>
            <a:ext cx="1727448" cy="1547354"/>
            <a:chOff x="587225" y="5209122"/>
            <a:chExt cx="6002250" cy="5376491"/>
          </a:xfrm>
        </p:grpSpPr>
        <p:pic>
          <p:nvPicPr>
            <p:cNvPr descr="clipped result image" id="5117" name="Google Shape;5117;p342"/>
            <p:cNvPicPr preferRelativeResize="0"/>
            <p:nvPr/>
          </p:nvPicPr>
          <p:blipFill rotWithShape="1">
            <a:blip r:embed="rId14">
              <a:alphaModFix/>
            </a:blip>
            <a:srcRect b="0" l="1068" r="0" t="0"/>
            <a:stretch/>
          </p:blipFill>
          <p:spPr>
            <a:xfrm>
              <a:off x="587225" y="7355450"/>
              <a:ext cx="5955274" cy="2590800"/>
            </a:xfrm>
            <a:prstGeom prst="rect">
              <a:avLst/>
            </a:prstGeom>
            <a:noFill/>
            <a:ln>
              <a:noFill/>
            </a:ln>
            <a:effectLst>
              <a:outerShdw blurRad="57150" rotWithShape="0" algn="bl" dir="5400000" dist="19050">
                <a:srgbClr val="000000">
                  <a:alpha val="49800"/>
                </a:srgbClr>
              </a:outerShdw>
            </a:effectLst>
          </p:spPr>
        </p:pic>
        <p:pic>
          <p:nvPicPr>
            <p:cNvPr descr="Resultado de imagen para solar panel" id="5118" name="Google Shape;5118;p342"/>
            <p:cNvPicPr preferRelativeResize="0"/>
            <p:nvPr/>
          </p:nvPicPr>
          <p:blipFill rotWithShape="1">
            <a:blip r:embed="rId15">
              <a:alphaModFix/>
            </a:blip>
            <a:srcRect b="0" l="0" r="0" t="0"/>
            <a:stretch/>
          </p:blipFill>
          <p:spPr>
            <a:xfrm>
              <a:off x="1210350" y="7789538"/>
              <a:ext cx="2189700" cy="2796075"/>
            </a:xfrm>
            <a:prstGeom prst="rect">
              <a:avLst/>
            </a:prstGeom>
            <a:noFill/>
            <a:ln>
              <a:noFill/>
            </a:ln>
          </p:spPr>
        </p:pic>
        <p:pic>
          <p:nvPicPr>
            <p:cNvPr descr="Resultado de imagen para solar panel" id="5119" name="Google Shape;5119;p342"/>
            <p:cNvPicPr preferRelativeResize="0"/>
            <p:nvPr/>
          </p:nvPicPr>
          <p:blipFill rotWithShape="1">
            <a:blip r:embed="rId15">
              <a:alphaModFix/>
            </a:blip>
            <a:srcRect b="0" l="0" r="0" t="0"/>
            <a:stretch/>
          </p:blipFill>
          <p:spPr>
            <a:xfrm>
              <a:off x="3247188" y="8002063"/>
              <a:ext cx="1325675" cy="1692800"/>
            </a:xfrm>
            <a:prstGeom prst="rect">
              <a:avLst/>
            </a:prstGeom>
            <a:noFill/>
            <a:ln>
              <a:noFill/>
            </a:ln>
          </p:spPr>
        </p:pic>
        <p:pic>
          <p:nvPicPr>
            <p:cNvPr descr="Resultado de imagen para solar panel" id="5120" name="Google Shape;5120;p342"/>
            <p:cNvPicPr preferRelativeResize="0"/>
            <p:nvPr/>
          </p:nvPicPr>
          <p:blipFill rotWithShape="1">
            <a:blip r:embed="rId15">
              <a:alphaModFix/>
            </a:blip>
            <a:srcRect b="0" l="0" r="0" t="0"/>
            <a:stretch/>
          </p:blipFill>
          <p:spPr>
            <a:xfrm>
              <a:off x="4337280" y="8166278"/>
              <a:ext cx="766225" cy="978425"/>
            </a:xfrm>
            <a:prstGeom prst="rect">
              <a:avLst/>
            </a:prstGeom>
            <a:noFill/>
            <a:ln>
              <a:noFill/>
            </a:ln>
          </p:spPr>
        </p:pic>
        <p:pic>
          <p:nvPicPr>
            <p:cNvPr descr="clipped result image" id="5121" name="Google Shape;5121;p342"/>
            <p:cNvPicPr preferRelativeResize="0"/>
            <p:nvPr/>
          </p:nvPicPr>
          <p:blipFill rotWithShape="1">
            <a:blip r:embed="rId16">
              <a:alphaModFix/>
            </a:blip>
            <a:srcRect b="0" l="0" r="0" t="0"/>
            <a:stretch/>
          </p:blipFill>
          <p:spPr>
            <a:xfrm>
              <a:off x="3482435" y="5209122"/>
              <a:ext cx="2847029" cy="2990532"/>
            </a:xfrm>
            <a:prstGeom prst="rect">
              <a:avLst/>
            </a:prstGeom>
            <a:noFill/>
            <a:ln>
              <a:noFill/>
            </a:ln>
            <a:effectLst>
              <a:outerShdw blurRad="28575" rotWithShape="0" algn="bl" dir="5400000" dist="9525">
                <a:srgbClr val="000000">
                  <a:alpha val="49800"/>
                </a:srgbClr>
              </a:outerShdw>
            </a:effectLst>
          </p:spPr>
        </p:pic>
        <p:pic>
          <p:nvPicPr>
            <p:cNvPr descr="Resultado de imagen para solar panel" id="5122" name="Google Shape;5122;p342"/>
            <p:cNvPicPr preferRelativeResize="0"/>
            <p:nvPr/>
          </p:nvPicPr>
          <p:blipFill rotWithShape="1">
            <a:blip r:embed="rId15">
              <a:alphaModFix/>
            </a:blip>
            <a:srcRect b="0" l="0" r="0" t="0"/>
            <a:stretch/>
          </p:blipFill>
          <p:spPr>
            <a:xfrm>
              <a:off x="5005925" y="8180626"/>
              <a:ext cx="505198" cy="645125"/>
            </a:xfrm>
            <a:prstGeom prst="rect">
              <a:avLst/>
            </a:prstGeom>
            <a:noFill/>
            <a:ln>
              <a:noFill/>
            </a:ln>
          </p:spPr>
        </p:pic>
        <p:pic>
          <p:nvPicPr>
            <p:cNvPr descr="Resultado de imagen para solar panel" id="5123" name="Google Shape;5123;p342"/>
            <p:cNvPicPr preferRelativeResize="0"/>
            <p:nvPr/>
          </p:nvPicPr>
          <p:blipFill rotWithShape="1">
            <a:blip r:embed="rId15">
              <a:alphaModFix/>
            </a:blip>
            <a:srcRect b="0" l="0" r="0" t="0"/>
            <a:stretch/>
          </p:blipFill>
          <p:spPr>
            <a:xfrm>
              <a:off x="5444075" y="8180625"/>
              <a:ext cx="371475" cy="474362"/>
            </a:xfrm>
            <a:prstGeom prst="rect">
              <a:avLst/>
            </a:prstGeom>
            <a:noFill/>
            <a:ln>
              <a:noFill/>
            </a:ln>
          </p:spPr>
        </p:pic>
        <p:pic>
          <p:nvPicPr>
            <p:cNvPr descr="Resultado de imagen para solar panel" id="5124" name="Google Shape;5124;p342"/>
            <p:cNvPicPr preferRelativeResize="0"/>
            <p:nvPr/>
          </p:nvPicPr>
          <p:blipFill rotWithShape="1">
            <a:blip r:embed="rId15">
              <a:alphaModFix/>
            </a:blip>
            <a:srcRect b="0" l="0" r="0" t="0"/>
            <a:stretch/>
          </p:blipFill>
          <p:spPr>
            <a:xfrm>
              <a:off x="5767925" y="8199607"/>
              <a:ext cx="293343" cy="374600"/>
            </a:xfrm>
            <a:prstGeom prst="rect">
              <a:avLst/>
            </a:prstGeom>
            <a:noFill/>
            <a:ln>
              <a:noFill/>
            </a:ln>
          </p:spPr>
        </p:pic>
        <p:pic>
          <p:nvPicPr>
            <p:cNvPr descr="Resultado de imagen para solar panel" id="5125" name="Google Shape;5125;p342"/>
            <p:cNvPicPr preferRelativeResize="0"/>
            <p:nvPr/>
          </p:nvPicPr>
          <p:blipFill rotWithShape="1">
            <a:blip r:embed="rId15">
              <a:alphaModFix/>
            </a:blip>
            <a:srcRect b="0" l="0" r="0" t="0"/>
            <a:stretch/>
          </p:blipFill>
          <p:spPr>
            <a:xfrm>
              <a:off x="6061275" y="8225972"/>
              <a:ext cx="213076" cy="272075"/>
            </a:xfrm>
            <a:prstGeom prst="rect">
              <a:avLst/>
            </a:prstGeom>
            <a:noFill/>
            <a:ln>
              <a:noFill/>
            </a:ln>
          </p:spPr>
        </p:pic>
        <p:pic>
          <p:nvPicPr>
            <p:cNvPr descr="Resultado de imagen para solar panel" id="5126" name="Google Shape;5126;p342"/>
            <p:cNvPicPr preferRelativeResize="0"/>
            <p:nvPr/>
          </p:nvPicPr>
          <p:blipFill rotWithShape="1">
            <a:blip r:embed="rId15">
              <a:alphaModFix/>
            </a:blip>
            <a:srcRect b="0" l="0" r="0" t="0"/>
            <a:stretch/>
          </p:blipFill>
          <p:spPr>
            <a:xfrm>
              <a:off x="6234375" y="8248649"/>
              <a:ext cx="177559" cy="226725"/>
            </a:xfrm>
            <a:prstGeom prst="rect">
              <a:avLst/>
            </a:prstGeom>
            <a:noFill/>
            <a:ln>
              <a:noFill/>
            </a:ln>
          </p:spPr>
        </p:pic>
        <p:pic>
          <p:nvPicPr>
            <p:cNvPr descr="Resultado de imagen para solar panel" id="5127" name="Google Shape;5127;p342"/>
            <p:cNvPicPr preferRelativeResize="0"/>
            <p:nvPr/>
          </p:nvPicPr>
          <p:blipFill rotWithShape="1">
            <a:blip r:embed="rId15">
              <a:alphaModFix/>
            </a:blip>
            <a:srcRect b="0" l="0" r="0" t="0"/>
            <a:stretch/>
          </p:blipFill>
          <p:spPr>
            <a:xfrm>
              <a:off x="6411925" y="8199675"/>
              <a:ext cx="177550" cy="226725"/>
            </a:xfrm>
            <a:prstGeom prst="rect">
              <a:avLst/>
            </a:prstGeom>
            <a:noFill/>
            <a:ln>
              <a:noFill/>
            </a:ln>
          </p:spPr>
        </p:pic>
      </p:grpSp>
      <p:grpSp>
        <p:nvGrpSpPr>
          <p:cNvPr id="5128" name="Google Shape;5128;p342"/>
          <p:cNvGrpSpPr/>
          <p:nvPr/>
        </p:nvGrpSpPr>
        <p:grpSpPr>
          <a:xfrm>
            <a:off x="5249847" y="2446002"/>
            <a:ext cx="785042" cy="1295172"/>
            <a:chOff x="3688843" y="2272594"/>
            <a:chExt cx="1734133" cy="2860994"/>
          </a:xfrm>
        </p:grpSpPr>
        <p:pic>
          <p:nvPicPr>
            <p:cNvPr descr="A close up of a logo&#10;&#10;Description automatically generated" id="5129" name="Google Shape;5129;p342"/>
            <p:cNvPicPr preferRelativeResize="0"/>
            <p:nvPr/>
          </p:nvPicPr>
          <p:blipFill rotWithShape="1">
            <a:blip r:embed="rId17">
              <a:alphaModFix/>
            </a:blip>
            <a:srcRect b="0" l="0" r="0" t="0"/>
            <a:stretch/>
          </p:blipFill>
          <p:spPr>
            <a:xfrm>
              <a:off x="3760354" y="2981961"/>
              <a:ext cx="1662621" cy="2151628"/>
            </a:xfrm>
            <a:prstGeom prst="rect">
              <a:avLst/>
            </a:prstGeom>
            <a:noFill/>
            <a:ln>
              <a:noFill/>
            </a:ln>
          </p:spPr>
        </p:pic>
        <p:pic>
          <p:nvPicPr>
            <p:cNvPr descr="A person posing for the camera&#10;&#10;Description automatically generated" id="5130" name="Google Shape;5130;p342"/>
            <p:cNvPicPr preferRelativeResize="0"/>
            <p:nvPr/>
          </p:nvPicPr>
          <p:blipFill rotWithShape="1">
            <a:blip r:embed="rId18">
              <a:alphaModFix/>
            </a:blip>
            <a:srcRect b="0" l="0" r="0" t="0"/>
            <a:stretch/>
          </p:blipFill>
          <p:spPr>
            <a:xfrm rot="1062587">
              <a:off x="4572956" y="2392872"/>
              <a:ext cx="598956" cy="808590"/>
            </a:xfrm>
            <a:prstGeom prst="rect">
              <a:avLst/>
            </a:prstGeom>
            <a:noFill/>
            <a:ln>
              <a:noFill/>
            </a:ln>
          </p:spPr>
        </p:pic>
        <p:pic>
          <p:nvPicPr>
            <p:cNvPr descr="A person posing for the camera&#10;&#10;Description automatically generated" id="5131" name="Google Shape;5131;p342"/>
            <p:cNvPicPr preferRelativeResize="0"/>
            <p:nvPr/>
          </p:nvPicPr>
          <p:blipFill rotWithShape="1">
            <a:blip r:embed="rId18">
              <a:alphaModFix/>
            </a:blip>
            <a:srcRect b="0" l="0" r="0" t="0"/>
            <a:stretch/>
          </p:blipFill>
          <p:spPr>
            <a:xfrm flipH="1" rot="-1094389">
              <a:off x="3919232" y="2405950"/>
              <a:ext cx="598955" cy="808590"/>
            </a:xfrm>
            <a:prstGeom prst="rect">
              <a:avLst/>
            </a:prstGeom>
            <a:noFill/>
            <a:ln>
              <a:noFill/>
            </a:ln>
          </p:spPr>
        </p:pic>
        <p:pic>
          <p:nvPicPr>
            <p:cNvPr descr="A close up of a logo&#10;&#10;Description automatically generated" id="5132" name="Google Shape;5132;p342"/>
            <p:cNvPicPr preferRelativeResize="0"/>
            <p:nvPr/>
          </p:nvPicPr>
          <p:blipFill rotWithShape="1">
            <a:blip r:embed="rId19">
              <a:alphaModFix/>
            </a:blip>
            <a:srcRect b="0" l="0" r="0" t="0"/>
            <a:stretch/>
          </p:blipFill>
          <p:spPr>
            <a:xfrm flipH="1">
              <a:off x="4647272" y="2320931"/>
              <a:ext cx="712264" cy="425308"/>
            </a:xfrm>
            <a:prstGeom prst="rect">
              <a:avLst/>
            </a:prstGeom>
            <a:noFill/>
            <a:ln>
              <a:noFill/>
            </a:ln>
          </p:spPr>
        </p:pic>
        <p:pic>
          <p:nvPicPr>
            <p:cNvPr descr="A close up of a logo&#10;&#10;Description automatically generated" id="5133" name="Google Shape;5133;p342"/>
            <p:cNvPicPr preferRelativeResize="0"/>
            <p:nvPr/>
          </p:nvPicPr>
          <p:blipFill rotWithShape="1">
            <a:blip r:embed="rId19">
              <a:alphaModFix/>
            </a:blip>
            <a:srcRect b="0" l="0" r="0" t="0"/>
            <a:stretch/>
          </p:blipFill>
          <p:spPr>
            <a:xfrm rot="-578799">
              <a:off x="3719138" y="2332864"/>
              <a:ext cx="755223" cy="425307"/>
            </a:xfrm>
            <a:prstGeom prst="rect">
              <a:avLst/>
            </a:prstGeom>
            <a:noFill/>
            <a:ln>
              <a:noFill/>
            </a:ln>
          </p:spPr>
        </p:pic>
      </p:grpSp>
    </p:spTree>
  </p:cSld>
  <p:clrMapOvr>
    <a:masterClrMapping/>
  </p:clrMapOvr>
</p:sld>
</file>

<file path=ppt/slides/slide3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7" name="Shape 5137"/>
        <p:cNvGrpSpPr/>
        <p:nvPr/>
      </p:nvGrpSpPr>
      <p:grpSpPr>
        <a:xfrm>
          <a:off x="0" y="0"/>
          <a:ext cx="0" cy="0"/>
          <a:chOff x="0" y="0"/>
          <a:chExt cx="0" cy="0"/>
        </a:xfrm>
      </p:grpSpPr>
      <p:graphicFrame>
        <p:nvGraphicFramePr>
          <p:cNvPr id="5138" name="Google Shape;5138;p343"/>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43175">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3029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Antihistamines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Cyproheptadine (Periactin)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Diphenhydramine (Benadryl)</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Doxylamine (Unisom)</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Meclizine (Antivert)</a:t>
                      </a:r>
                      <a:endParaRPr sz="1250"/>
                    </a:p>
                    <a:p>
                      <a:pPr indent="0" lvl="0" marL="0" marR="0" rtl="0" algn="l">
                        <a:lnSpc>
                          <a:spcPct val="90000"/>
                        </a:lnSpc>
                        <a:spcBef>
                          <a:spcPts val="0"/>
                        </a:spcBef>
                        <a:spcAft>
                          <a:spcPts val="0"/>
                        </a:spcAft>
                        <a:buClr>
                          <a:srgbClr val="000000"/>
                        </a:buClr>
                        <a:buSzPts val="1100"/>
                        <a:buFont typeface="Arial"/>
                        <a:buNone/>
                      </a:pPr>
                      <a:r>
                        <a:t/>
                      </a:r>
                      <a:endParaRPr sz="1250"/>
                    </a:p>
                  </a:txBody>
                  <a:tcPr marT="45725" marB="45725" marR="45725" marL="45725"/>
                </a:tc>
                <a:tc>
                  <a:txBody>
                    <a:bodyPr/>
                    <a:lstStyle/>
                    <a:p>
                      <a:pPr indent="0" lvl="0" marL="0" rtl="0" algn="l">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indent="0" lvl="0" marL="0" rtl="0" algn="l">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indent="0" lvl="0" marL="0" marR="0" rtl="0" algn="l">
                        <a:lnSpc>
                          <a:spcPct val="90000"/>
                        </a:lnSpc>
                        <a:spcBef>
                          <a:spcPts val="0"/>
                        </a:spcBef>
                        <a:spcAft>
                          <a:spcPts val="0"/>
                        </a:spcAft>
                        <a:buClr>
                          <a:srgbClr val="000000"/>
                        </a:buClr>
                        <a:buSzPts val="800"/>
                        <a:buFont typeface="Arial"/>
                        <a:buNone/>
                      </a:pPr>
                      <a:r>
                        <a:t/>
                      </a:r>
                      <a:endParaRPr sz="1250"/>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indent="0" lvl="0" marL="0" marR="0" rtl="0" algn="l">
                        <a:lnSpc>
                          <a:spcPct val="90000"/>
                        </a:lnSpc>
                        <a:spcBef>
                          <a:spcPts val="0"/>
                        </a:spcBef>
                        <a:spcAft>
                          <a:spcPts val="0"/>
                        </a:spcAft>
                        <a:buClr>
                          <a:srgbClr val="000000"/>
                        </a:buClr>
                        <a:buSzPts val="1100"/>
                        <a:buFont typeface="Arial"/>
                        <a:buNone/>
                      </a:pPr>
                      <a:r>
                        <a:rPr lang="en" sz="1250"/>
                        <a:t>Famotidine (Pepcid)</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Fexofenadine (Allegra)</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Loratadine (Claritin)</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Ranitidine (Zantac)</a:t>
                      </a:r>
                      <a:endParaRPr sz="1250"/>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Levocetirizine (Xyzal) </a:t>
                      </a:r>
                      <a:endParaRPr sz="1250">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r h="2627450">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Anticholinergics for OAB</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Oxybutynin (Ditropan)</a:t>
                      </a:r>
                      <a:endParaRPr sz="1250" u="none" cap="none" strike="noStrike"/>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p>
                      <a:pPr indent="0" lvl="0" marL="0" marR="0" rtl="0" algn="l">
                        <a:lnSpc>
                          <a:spcPct val="90000"/>
                        </a:lnSpc>
                        <a:spcBef>
                          <a:spcPts val="0"/>
                        </a:spcBef>
                        <a:spcAft>
                          <a:spcPts val="0"/>
                        </a:spcAft>
                        <a:buClr>
                          <a:srgbClr val="000000"/>
                        </a:buClr>
                        <a:buSzPts val="1100"/>
                        <a:buFont typeface="Arial"/>
                        <a:buNone/>
                      </a:pPr>
                      <a:r>
                        <a:t/>
                      </a:r>
                      <a:endParaRPr sz="1250"/>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Tolterodine (Detrol)</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Fesoterodine (Toviaz)</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Solifenacin (Vesicare)</a:t>
                      </a:r>
                      <a:endParaRPr sz="1250" u="none" cap="none" strike="noStrike">
                        <a:solidFill>
                          <a:srgbClr val="000000"/>
                        </a:solidFill>
                      </a:endParaRPr>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Darifenacin (Enablex)</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Trospium (Sanctura)</a:t>
                      </a:r>
                      <a:endParaRPr sz="1250" u="none" cap="none" strike="noStrike">
                        <a:solidFill>
                          <a:srgbClr val="000000"/>
                        </a:solidFill>
                      </a:endParaRPr>
                    </a:p>
                  </a:txBody>
                  <a:tcPr marT="45725" marB="45725" marR="45725" marL="45725"/>
                </a:tc>
              </a:tr>
            </a:tbl>
          </a:graphicData>
        </a:graphic>
      </p:graphicFrame>
      <p:sp>
        <p:nvSpPr>
          <p:cNvPr id="5139" name="Google Shape;5139;p343"/>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pic>
        <p:nvPicPr>
          <p:cNvPr id="5140" name="Google Shape;5140;p343"/>
          <p:cNvPicPr preferRelativeResize="0"/>
          <p:nvPr/>
        </p:nvPicPr>
        <p:blipFill>
          <a:blip r:embed="rId3">
            <a:alphaModFix/>
          </a:blip>
          <a:stretch>
            <a:fillRect/>
          </a:stretch>
        </p:blipFill>
        <p:spPr>
          <a:xfrm>
            <a:off x="6976650" y="822300"/>
            <a:ext cx="1361925" cy="1149125"/>
          </a:xfrm>
          <a:prstGeom prst="rect">
            <a:avLst/>
          </a:prstGeom>
          <a:noFill/>
          <a:ln>
            <a:noFill/>
          </a:ln>
        </p:spPr>
      </p:pic>
      <p:grpSp>
        <p:nvGrpSpPr>
          <p:cNvPr id="5141" name="Google Shape;5141;p343"/>
          <p:cNvGrpSpPr/>
          <p:nvPr/>
        </p:nvGrpSpPr>
        <p:grpSpPr>
          <a:xfrm>
            <a:off x="1682027" y="2338889"/>
            <a:ext cx="1361960" cy="1533928"/>
            <a:chOff x="181894" y="2138738"/>
            <a:chExt cx="1743197" cy="1963302"/>
          </a:xfrm>
        </p:grpSpPr>
        <p:grpSp>
          <p:nvGrpSpPr>
            <p:cNvPr id="5142" name="Google Shape;5142;p343"/>
            <p:cNvGrpSpPr/>
            <p:nvPr/>
          </p:nvGrpSpPr>
          <p:grpSpPr>
            <a:xfrm flipH="1">
              <a:off x="181894" y="2446438"/>
              <a:ext cx="1743197" cy="1655603"/>
              <a:chOff x="219125" y="5818475"/>
              <a:chExt cx="1927250" cy="1840172"/>
            </a:xfrm>
          </p:grpSpPr>
          <p:grpSp>
            <p:nvGrpSpPr>
              <p:cNvPr id="5143" name="Google Shape;5143;p343"/>
              <p:cNvGrpSpPr/>
              <p:nvPr/>
            </p:nvGrpSpPr>
            <p:grpSpPr>
              <a:xfrm>
                <a:off x="219125" y="5818475"/>
                <a:ext cx="1927250" cy="1811925"/>
                <a:chOff x="1314500" y="6646575"/>
                <a:chExt cx="1927250" cy="1811925"/>
              </a:xfrm>
            </p:grpSpPr>
            <p:pic>
              <p:nvPicPr>
                <p:cNvPr id="5144" name="Google Shape;5144;p343"/>
                <p:cNvPicPr preferRelativeResize="0"/>
                <p:nvPr/>
              </p:nvPicPr>
              <p:blipFill rotWithShape="1">
                <a:blip r:embed="rId4">
                  <a:alphaModFix/>
                </a:blip>
                <a:srcRect b="0" l="0" r="0" t="21593"/>
                <a:stretch/>
              </p:blipFill>
              <p:spPr>
                <a:xfrm>
                  <a:off x="1314500" y="7071025"/>
                  <a:ext cx="1927250" cy="1387475"/>
                </a:xfrm>
                <a:prstGeom prst="rect">
                  <a:avLst/>
                </a:prstGeom>
                <a:noFill/>
                <a:ln>
                  <a:noFill/>
                </a:ln>
              </p:spPr>
            </p:pic>
            <p:pic>
              <p:nvPicPr>
                <p:cNvPr descr="clipped result image" id="5145" name="Google Shape;5145;p343"/>
                <p:cNvPicPr preferRelativeResize="0"/>
                <p:nvPr/>
              </p:nvPicPr>
              <p:blipFill rotWithShape="1">
                <a:blip r:embed="rId5">
                  <a:alphaModFix/>
                </a:blip>
                <a:srcRect b="0" l="0" r="0" t="0"/>
                <a:stretch/>
              </p:blipFill>
              <p:spPr>
                <a:xfrm>
                  <a:off x="1317704" y="6646575"/>
                  <a:ext cx="873846" cy="658800"/>
                </a:xfrm>
                <a:prstGeom prst="rect">
                  <a:avLst/>
                </a:prstGeom>
                <a:noFill/>
                <a:ln>
                  <a:noFill/>
                </a:ln>
              </p:spPr>
            </p:pic>
          </p:grpSp>
          <p:sp>
            <p:nvSpPr>
              <p:cNvPr id="5146" name="Google Shape;5146;p343"/>
              <p:cNvSpPr txBox="1"/>
              <p:nvPr/>
            </p:nvSpPr>
            <p:spPr>
              <a:xfrm>
                <a:off x="408672" y="7298647"/>
                <a:ext cx="766800" cy="36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Arial"/>
                    <a:ea typeface="Arial"/>
                    <a:cs typeface="Arial"/>
                    <a:sym typeface="Arial"/>
                  </a:rPr>
                  <a:t>DITRO</a:t>
                </a:r>
                <a:endParaRPr b="0" i="0" sz="900" u="none" cap="none" strike="noStrike">
                  <a:solidFill>
                    <a:srgbClr val="000000"/>
                  </a:solidFill>
                  <a:latin typeface="Arial"/>
                  <a:ea typeface="Arial"/>
                  <a:cs typeface="Arial"/>
                  <a:sym typeface="Arial"/>
                </a:endParaRPr>
              </a:p>
            </p:txBody>
          </p:sp>
        </p:grpSp>
        <p:pic>
          <p:nvPicPr>
            <p:cNvPr descr="clipped result image" id="5147" name="Google Shape;5147;p343"/>
            <p:cNvPicPr preferRelativeResize="0"/>
            <p:nvPr/>
          </p:nvPicPr>
          <p:blipFill rotWithShape="1">
            <a:blip r:embed="rId6">
              <a:alphaModFix/>
            </a:blip>
            <a:srcRect b="0" l="0" r="0" t="0"/>
            <a:stretch/>
          </p:blipFill>
          <p:spPr>
            <a:xfrm rot="1395470">
              <a:off x="1366598" y="2202326"/>
              <a:ext cx="422208" cy="486587"/>
            </a:xfrm>
            <a:prstGeom prst="rect">
              <a:avLst/>
            </a:prstGeom>
            <a:noFill/>
            <a:ln>
              <a:noFill/>
            </a:ln>
          </p:spPr>
        </p:pic>
      </p:grpSp>
      <p:grpSp>
        <p:nvGrpSpPr>
          <p:cNvPr id="5148" name="Google Shape;5148;p343"/>
          <p:cNvGrpSpPr/>
          <p:nvPr/>
        </p:nvGrpSpPr>
        <p:grpSpPr>
          <a:xfrm>
            <a:off x="2960365" y="2393963"/>
            <a:ext cx="2110334" cy="1221241"/>
            <a:chOff x="138460" y="7577552"/>
            <a:chExt cx="2829625" cy="1637491"/>
          </a:xfrm>
        </p:grpSpPr>
        <p:grpSp>
          <p:nvGrpSpPr>
            <p:cNvPr id="5149" name="Google Shape;5149;p343"/>
            <p:cNvGrpSpPr/>
            <p:nvPr/>
          </p:nvGrpSpPr>
          <p:grpSpPr>
            <a:xfrm>
              <a:off x="138460" y="7577552"/>
              <a:ext cx="2829625" cy="1637491"/>
              <a:chOff x="248169" y="7141007"/>
              <a:chExt cx="2829625" cy="1637491"/>
            </a:xfrm>
          </p:grpSpPr>
          <p:grpSp>
            <p:nvGrpSpPr>
              <p:cNvPr id="5150" name="Google Shape;5150;p343"/>
              <p:cNvGrpSpPr/>
              <p:nvPr/>
            </p:nvGrpSpPr>
            <p:grpSpPr>
              <a:xfrm>
                <a:off x="248169" y="7141007"/>
                <a:ext cx="2829625" cy="1637491"/>
                <a:chOff x="248169" y="7159998"/>
                <a:chExt cx="2829625" cy="1637491"/>
              </a:xfrm>
            </p:grpSpPr>
            <p:grpSp>
              <p:nvGrpSpPr>
                <p:cNvPr id="5151" name="Google Shape;5151;p343"/>
                <p:cNvGrpSpPr/>
                <p:nvPr/>
              </p:nvGrpSpPr>
              <p:grpSpPr>
                <a:xfrm>
                  <a:off x="725083" y="7159998"/>
                  <a:ext cx="2352711" cy="1637491"/>
                  <a:chOff x="725083" y="7159998"/>
                  <a:chExt cx="2352711" cy="1637491"/>
                </a:xfrm>
              </p:grpSpPr>
              <p:pic>
                <p:nvPicPr>
                  <p:cNvPr descr="clipped result image" id="5152" name="Google Shape;5152;p343"/>
                  <p:cNvPicPr preferRelativeResize="0"/>
                  <p:nvPr/>
                </p:nvPicPr>
                <p:blipFill rotWithShape="1">
                  <a:blip r:embed="rId7">
                    <a:alphaModFix/>
                  </a:blip>
                  <a:srcRect b="0" l="36094" r="48736" t="0"/>
                  <a:stretch/>
                </p:blipFill>
                <p:spPr>
                  <a:xfrm>
                    <a:off x="725083" y="7375588"/>
                    <a:ext cx="178533" cy="841144"/>
                  </a:xfrm>
                  <a:prstGeom prst="rect">
                    <a:avLst/>
                  </a:prstGeom>
                  <a:noFill/>
                  <a:ln>
                    <a:noFill/>
                  </a:ln>
                </p:spPr>
              </p:pic>
              <p:grpSp>
                <p:nvGrpSpPr>
                  <p:cNvPr id="5153" name="Google Shape;5153;p343"/>
                  <p:cNvGrpSpPr/>
                  <p:nvPr/>
                </p:nvGrpSpPr>
                <p:grpSpPr>
                  <a:xfrm>
                    <a:off x="907044" y="7159998"/>
                    <a:ext cx="2170749" cy="1637491"/>
                    <a:chOff x="1070354" y="8369973"/>
                    <a:chExt cx="2170749" cy="1637491"/>
                  </a:xfrm>
                </p:grpSpPr>
                <p:grpSp>
                  <p:nvGrpSpPr>
                    <p:cNvPr id="5154" name="Google Shape;5154;p343"/>
                    <p:cNvGrpSpPr/>
                    <p:nvPr/>
                  </p:nvGrpSpPr>
                  <p:grpSpPr>
                    <a:xfrm>
                      <a:off x="1070354" y="8553294"/>
                      <a:ext cx="2170749" cy="1454171"/>
                      <a:chOff x="390076" y="2947972"/>
                      <a:chExt cx="2170749" cy="1454171"/>
                    </a:xfrm>
                  </p:grpSpPr>
                  <p:grpSp>
                    <p:nvGrpSpPr>
                      <p:cNvPr id="5155" name="Google Shape;5155;p343"/>
                      <p:cNvGrpSpPr/>
                      <p:nvPr/>
                    </p:nvGrpSpPr>
                    <p:grpSpPr>
                      <a:xfrm>
                        <a:off x="390076" y="2947972"/>
                        <a:ext cx="2170749" cy="1454171"/>
                        <a:chOff x="-88371" y="2964354"/>
                        <a:chExt cx="2170749" cy="1454171"/>
                      </a:xfrm>
                    </p:grpSpPr>
                    <p:pic>
                      <p:nvPicPr>
                        <p:cNvPr descr="Resultado de imagen para rodent" id="5156" name="Google Shape;5156;p343"/>
                        <p:cNvPicPr preferRelativeResize="0"/>
                        <p:nvPr/>
                      </p:nvPicPr>
                      <p:blipFill rotWithShape="1">
                        <a:blip r:embed="rId8">
                          <a:alphaModFix/>
                        </a:blip>
                        <a:srcRect b="0" l="0" r="0" t="0"/>
                        <a:stretch/>
                      </p:blipFill>
                      <p:spPr>
                        <a:xfrm rot="-327275">
                          <a:off x="1184673" y="3316322"/>
                          <a:ext cx="851152" cy="1020030"/>
                        </a:xfrm>
                        <a:prstGeom prst="rect">
                          <a:avLst/>
                        </a:prstGeom>
                        <a:noFill/>
                        <a:ln>
                          <a:noFill/>
                        </a:ln>
                      </p:spPr>
                    </p:pic>
                    <p:pic>
                      <p:nvPicPr>
                        <p:cNvPr descr="clipped result image" id="5157" name="Google Shape;5157;p343"/>
                        <p:cNvPicPr preferRelativeResize="0"/>
                        <p:nvPr/>
                      </p:nvPicPr>
                      <p:blipFill rotWithShape="1">
                        <a:blip r:embed="rId9">
                          <a:alphaModFix/>
                        </a:blip>
                        <a:srcRect b="0" l="53113" r="0" t="0"/>
                        <a:stretch/>
                      </p:blipFill>
                      <p:spPr>
                        <a:xfrm>
                          <a:off x="-88371" y="3017143"/>
                          <a:ext cx="610046" cy="841157"/>
                        </a:xfrm>
                        <a:prstGeom prst="rect">
                          <a:avLst/>
                        </a:prstGeom>
                        <a:noFill/>
                        <a:ln>
                          <a:noFill/>
                        </a:ln>
                      </p:spPr>
                    </p:pic>
                    <p:pic>
                      <p:nvPicPr>
                        <p:cNvPr descr="clipped result image" id="5158" name="Google Shape;5158;p343"/>
                        <p:cNvPicPr preferRelativeResize="0"/>
                        <p:nvPr/>
                      </p:nvPicPr>
                      <p:blipFill rotWithShape="1">
                        <a:blip r:embed="rId10">
                          <a:alphaModFix/>
                        </a:blip>
                        <a:srcRect b="0" l="0" r="0" t="0"/>
                        <a:stretch/>
                      </p:blipFill>
                      <p:spPr>
                        <a:xfrm>
                          <a:off x="390525" y="2964354"/>
                          <a:ext cx="1301100" cy="1454171"/>
                        </a:xfrm>
                        <a:prstGeom prst="rect">
                          <a:avLst/>
                        </a:prstGeom>
                        <a:noFill/>
                        <a:ln>
                          <a:noFill/>
                        </a:ln>
                      </p:spPr>
                    </p:pic>
                  </p:grpSp>
                  <p:pic>
                    <p:nvPicPr>
                      <p:cNvPr descr="clipped result image" id="5159" name="Google Shape;5159;p343"/>
                      <p:cNvPicPr preferRelativeResize="0"/>
                      <p:nvPr/>
                    </p:nvPicPr>
                    <p:blipFill rotWithShape="1">
                      <a:blip r:embed="rId11">
                        <a:alphaModFix/>
                      </a:blip>
                      <a:srcRect b="0" l="0" r="0" t="0"/>
                      <a:stretch/>
                    </p:blipFill>
                    <p:spPr>
                      <a:xfrm>
                        <a:off x="1763489" y="3386638"/>
                        <a:ext cx="366700" cy="400050"/>
                      </a:xfrm>
                      <a:prstGeom prst="rect">
                        <a:avLst/>
                      </a:prstGeom>
                      <a:noFill/>
                      <a:ln>
                        <a:noFill/>
                      </a:ln>
                    </p:spPr>
                  </p:pic>
                </p:grpSp>
                <p:pic>
                  <p:nvPicPr>
                    <p:cNvPr descr="clipped result image" id="5160" name="Google Shape;5160;p343"/>
                    <p:cNvPicPr preferRelativeResize="0"/>
                    <p:nvPr/>
                  </p:nvPicPr>
                  <p:blipFill rotWithShape="1">
                    <a:blip r:embed="rId6">
                      <a:alphaModFix/>
                    </a:blip>
                    <a:srcRect b="0" l="0" r="0" t="0"/>
                    <a:stretch/>
                  </p:blipFill>
                  <p:spPr>
                    <a:xfrm rot="152452">
                      <a:off x="1355141" y="8375689"/>
                      <a:ext cx="264606" cy="304954"/>
                    </a:xfrm>
                    <a:prstGeom prst="rect">
                      <a:avLst/>
                    </a:prstGeom>
                    <a:noFill/>
                    <a:ln>
                      <a:noFill/>
                    </a:ln>
                  </p:spPr>
                </p:pic>
                <p:pic>
                  <p:nvPicPr>
                    <p:cNvPr descr="clipped result image" id="5161" name="Google Shape;5161;p343"/>
                    <p:cNvPicPr preferRelativeResize="0"/>
                    <p:nvPr/>
                  </p:nvPicPr>
                  <p:blipFill rotWithShape="1">
                    <a:blip r:embed="rId6">
                      <a:alphaModFix/>
                    </a:blip>
                    <a:srcRect b="0" l="0" r="0" t="0"/>
                    <a:stretch/>
                  </p:blipFill>
                  <p:spPr>
                    <a:xfrm rot="1800000">
                      <a:off x="2565401" y="8719328"/>
                      <a:ext cx="355482" cy="409686"/>
                    </a:xfrm>
                    <a:prstGeom prst="rect">
                      <a:avLst/>
                    </a:prstGeom>
                    <a:noFill/>
                    <a:ln>
                      <a:noFill/>
                    </a:ln>
                  </p:spPr>
                </p:pic>
              </p:grpSp>
            </p:grpSp>
            <p:grpSp>
              <p:nvGrpSpPr>
                <p:cNvPr id="5162" name="Google Shape;5162;p343"/>
                <p:cNvGrpSpPr/>
                <p:nvPr/>
              </p:nvGrpSpPr>
              <p:grpSpPr>
                <a:xfrm>
                  <a:off x="248169" y="8097906"/>
                  <a:ext cx="697451" cy="46863"/>
                  <a:chOff x="1043330" y="3769974"/>
                  <a:chExt cx="1041750" cy="76250"/>
                </a:xfrm>
              </p:grpSpPr>
              <p:sp>
                <p:nvSpPr>
                  <p:cNvPr id="5163" name="Google Shape;5163;p343"/>
                  <p:cNvSpPr/>
                  <p:nvPr/>
                </p:nvSpPr>
                <p:spPr>
                  <a:xfrm rot="5400000">
                    <a:off x="2019229" y="3780373"/>
                    <a:ext cx="67800" cy="63900"/>
                  </a:xfrm>
                  <a:prstGeom prst="triangle">
                    <a:avLst>
                      <a:gd fmla="val 50000" name="adj"/>
                    </a:avLst>
                  </a:prstGeom>
                  <a:solidFill>
                    <a:srgbClr val="D41F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5164" name="Google Shape;5164;p343"/>
                  <p:cNvSpPr/>
                  <p:nvPr/>
                </p:nvSpPr>
                <p:spPr>
                  <a:xfrm rot="-5400000">
                    <a:off x="1041380" y="3771924"/>
                    <a:ext cx="67800" cy="63900"/>
                  </a:xfrm>
                  <a:prstGeom prst="triangle">
                    <a:avLst>
                      <a:gd fmla="val 50000" name="adj"/>
                    </a:avLst>
                  </a:prstGeom>
                  <a:solidFill>
                    <a:srgbClr val="D41F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grpSp>
          </p:grpSp>
          <p:pic>
            <p:nvPicPr>
              <p:cNvPr descr="A close up of an animal&#10;&#10;Description automatically generated" id="5165" name="Google Shape;5165;p343"/>
              <p:cNvPicPr preferRelativeResize="0"/>
              <p:nvPr/>
            </p:nvPicPr>
            <p:blipFill rotWithShape="1">
              <a:blip r:embed="rId12">
                <a:alphaModFix/>
              </a:blip>
              <a:srcRect b="0" l="0" r="0" t="0"/>
              <a:stretch/>
            </p:blipFill>
            <p:spPr>
              <a:xfrm>
                <a:off x="2730104" y="7996085"/>
                <a:ext cx="304625" cy="463030"/>
              </a:xfrm>
              <a:prstGeom prst="rect">
                <a:avLst/>
              </a:prstGeom>
              <a:noFill/>
              <a:ln>
                <a:noFill/>
              </a:ln>
            </p:spPr>
          </p:pic>
        </p:grpSp>
        <p:grpSp>
          <p:nvGrpSpPr>
            <p:cNvPr id="5166" name="Google Shape;5166;p343"/>
            <p:cNvGrpSpPr/>
            <p:nvPr/>
          </p:nvGrpSpPr>
          <p:grpSpPr>
            <a:xfrm rot="-4007791">
              <a:off x="2617364" y="8571230"/>
              <a:ext cx="195265" cy="266051"/>
              <a:chOff x="1043330" y="3457214"/>
              <a:chExt cx="423879" cy="577539"/>
            </a:xfrm>
          </p:grpSpPr>
          <p:pic>
            <p:nvPicPr>
              <p:cNvPr descr="Resultado de imagen para ekg png" id="5167" name="Google Shape;5167;p343"/>
              <p:cNvPicPr preferRelativeResize="0"/>
              <p:nvPr/>
            </p:nvPicPr>
            <p:blipFill rotWithShape="1">
              <a:blip r:embed="rId13">
                <a:alphaModFix/>
              </a:blip>
              <a:srcRect b="0" l="0" r="16387" t="0"/>
              <a:stretch/>
            </p:blipFill>
            <p:spPr>
              <a:xfrm>
                <a:off x="1105279" y="3457214"/>
                <a:ext cx="361930" cy="577539"/>
              </a:xfrm>
              <a:prstGeom prst="rect">
                <a:avLst/>
              </a:prstGeom>
              <a:noFill/>
              <a:ln>
                <a:noFill/>
              </a:ln>
            </p:spPr>
          </p:pic>
          <p:sp>
            <p:nvSpPr>
              <p:cNvPr id="5168" name="Google Shape;5168;p343"/>
              <p:cNvSpPr/>
              <p:nvPr/>
            </p:nvSpPr>
            <p:spPr>
              <a:xfrm rot="-5400000">
                <a:off x="1041380" y="3771924"/>
                <a:ext cx="67800" cy="63900"/>
              </a:xfrm>
              <a:prstGeom prst="triangle">
                <a:avLst>
                  <a:gd fmla="val 50000" name="adj"/>
                </a:avLst>
              </a:prstGeom>
              <a:solidFill>
                <a:srgbClr val="D41F1F"/>
              </a:solidFill>
              <a:ln>
                <a:noFill/>
              </a:ln>
              <a:effectLst>
                <a:outerShdw blurRad="50800" sx="86000" rotWithShape="0" algn="tl" sy="86000">
                  <a:srgbClr val="FFFFFF"/>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grpSp>
      </p:grpSp>
      <p:sp>
        <p:nvSpPr>
          <p:cNvPr id="5169" name="Google Shape;5169;p343"/>
          <p:cNvSpPr txBox="1"/>
          <p:nvPr/>
        </p:nvSpPr>
        <p:spPr>
          <a:xfrm>
            <a:off x="893800" y="3832850"/>
            <a:ext cx="3000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200">
                <a:solidFill>
                  <a:schemeClr val="dk1"/>
                </a:solidFill>
              </a:rPr>
              <a:t>“Ox’s booty in </a:t>
            </a:r>
            <a:r>
              <a:rPr lang="en" sz="800">
                <a:solidFill>
                  <a:schemeClr val="dk1"/>
                </a:solidFill>
              </a:rPr>
              <a:t>a</a:t>
            </a:r>
            <a:r>
              <a:rPr lang="en" sz="1200">
                <a:solidFill>
                  <a:schemeClr val="dk1"/>
                </a:solidFill>
              </a:rPr>
              <a:t> </a:t>
            </a:r>
            <a:endParaRPr sz="1200">
              <a:solidFill>
                <a:schemeClr val="dk1"/>
              </a:solidFill>
            </a:endParaRPr>
          </a:p>
          <a:p>
            <a:pPr indent="0" lvl="0" marL="0" rtl="0" algn="ctr">
              <a:lnSpc>
                <a:spcPct val="115000"/>
              </a:lnSpc>
              <a:spcBef>
                <a:spcPts val="0"/>
              </a:spcBef>
              <a:spcAft>
                <a:spcPts val="0"/>
              </a:spcAft>
              <a:buNone/>
            </a:pPr>
            <a:r>
              <a:rPr lang="en" sz="1200">
                <a:solidFill>
                  <a:schemeClr val="dk1"/>
                </a:solidFill>
              </a:rPr>
              <a:t>(ditro)pan”</a:t>
            </a:r>
            <a:endParaRPr sz="1200">
              <a:solidFill>
                <a:schemeClr val="dk1"/>
              </a:solidFill>
            </a:endParaRPr>
          </a:p>
        </p:txBody>
      </p:sp>
      <p:sp>
        <p:nvSpPr>
          <p:cNvPr id="5170" name="Google Shape;5170;p343"/>
          <p:cNvSpPr txBox="1"/>
          <p:nvPr/>
        </p:nvSpPr>
        <p:spPr>
          <a:xfrm>
            <a:off x="3368050" y="3615200"/>
            <a:ext cx="16233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200">
                <a:solidFill>
                  <a:schemeClr val="dk1"/>
                </a:solidFill>
              </a:rPr>
              <a:t>“Total rod</a:t>
            </a:r>
            <a:r>
              <a:rPr lang="en" sz="800">
                <a:solidFill>
                  <a:schemeClr val="dk1"/>
                </a:solidFill>
              </a:rPr>
              <a:t>ent</a:t>
            </a:r>
            <a:r>
              <a:rPr lang="en" sz="1200">
                <a:solidFill>
                  <a:schemeClr val="dk1"/>
                </a:solidFill>
              </a:rPr>
              <a:t> </a:t>
            </a:r>
            <a:endParaRPr sz="1200">
              <a:solidFill>
                <a:schemeClr val="dk1"/>
              </a:solidFill>
            </a:endParaRPr>
          </a:p>
          <a:p>
            <a:pPr indent="0" lvl="0" marL="0" rtl="0" algn="ctr">
              <a:lnSpc>
                <a:spcPct val="115000"/>
              </a:lnSpc>
              <a:spcBef>
                <a:spcPts val="0"/>
              </a:spcBef>
              <a:spcAft>
                <a:spcPts val="0"/>
              </a:spcAft>
              <a:buNone/>
            </a:pPr>
            <a:r>
              <a:rPr lang="en" sz="1200">
                <a:solidFill>
                  <a:schemeClr val="dk1"/>
                </a:solidFill>
              </a:rPr>
              <a:t>Detrusor </a:t>
            </a:r>
            <a:r>
              <a:rPr lang="en" sz="800">
                <a:solidFill>
                  <a:schemeClr val="dk1"/>
                </a:solidFill>
              </a:rPr>
              <a:t>con</a:t>
            </a:r>
            <a:r>
              <a:rPr lang="en" sz="1200">
                <a:solidFill>
                  <a:schemeClr val="dk1"/>
                </a:solidFill>
              </a:rPr>
              <a:t>trol”</a:t>
            </a:r>
            <a:endParaRPr sz="1200">
              <a:solidFill>
                <a:schemeClr val="dk1"/>
              </a:solidFill>
            </a:endParaRPr>
          </a:p>
        </p:txBody>
      </p:sp>
      <p:grpSp>
        <p:nvGrpSpPr>
          <p:cNvPr id="5171" name="Google Shape;5171;p343"/>
          <p:cNvGrpSpPr/>
          <p:nvPr/>
        </p:nvGrpSpPr>
        <p:grpSpPr>
          <a:xfrm>
            <a:off x="5185956" y="3365243"/>
            <a:ext cx="1727448" cy="1547354"/>
            <a:chOff x="587225" y="5209122"/>
            <a:chExt cx="6002250" cy="5376491"/>
          </a:xfrm>
        </p:grpSpPr>
        <p:pic>
          <p:nvPicPr>
            <p:cNvPr descr="clipped result image" id="5172" name="Google Shape;5172;p343"/>
            <p:cNvPicPr preferRelativeResize="0"/>
            <p:nvPr/>
          </p:nvPicPr>
          <p:blipFill rotWithShape="1">
            <a:blip r:embed="rId14">
              <a:alphaModFix/>
            </a:blip>
            <a:srcRect b="0" l="1068" r="0" t="0"/>
            <a:stretch/>
          </p:blipFill>
          <p:spPr>
            <a:xfrm>
              <a:off x="587225" y="7355450"/>
              <a:ext cx="5955274" cy="2590800"/>
            </a:xfrm>
            <a:prstGeom prst="rect">
              <a:avLst/>
            </a:prstGeom>
            <a:noFill/>
            <a:ln>
              <a:noFill/>
            </a:ln>
            <a:effectLst>
              <a:outerShdw blurRad="57150" rotWithShape="0" algn="bl" dir="5400000" dist="19050">
                <a:srgbClr val="000000">
                  <a:alpha val="49800"/>
                </a:srgbClr>
              </a:outerShdw>
            </a:effectLst>
          </p:spPr>
        </p:pic>
        <p:pic>
          <p:nvPicPr>
            <p:cNvPr descr="Resultado de imagen para solar panel" id="5173" name="Google Shape;5173;p343"/>
            <p:cNvPicPr preferRelativeResize="0"/>
            <p:nvPr/>
          </p:nvPicPr>
          <p:blipFill rotWithShape="1">
            <a:blip r:embed="rId15">
              <a:alphaModFix/>
            </a:blip>
            <a:srcRect b="0" l="0" r="0" t="0"/>
            <a:stretch/>
          </p:blipFill>
          <p:spPr>
            <a:xfrm>
              <a:off x="1210350" y="7789538"/>
              <a:ext cx="2189700" cy="2796075"/>
            </a:xfrm>
            <a:prstGeom prst="rect">
              <a:avLst/>
            </a:prstGeom>
            <a:noFill/>
            <a:ln>
              <a:noFill/>
            </a:ln>
          </p:spPr>
        </p:pic>
        <p:pic>
          <p:nvPicPr>
            <p:cNvPr descr="Resultado de imagen para solar panel" id="5174" name="Google Shape;5174;p343"/>
            <p:cNvPicPr preferRelativeResize="0"/>
            <p:nvPr/>
          </p:nvPicPr>
          <p:blipFill rotWithShape="1">
            <a:blip r:embed="rId15">
              <a:alphaModFix/>
            </a:blip>
            <a:srcRect b="0" l="0" r="0" t="0"/>
            <a:stretch/>
          </p:blipFill>
          <p:spPr>
            <a:xfrm>
              <a:off x="3247188" y="8002063"/>
              <a:ext cx="1325675" cy="1692800"/>
            </a:xfrm>
            <a:prstGeom prst="rect">
              <a:avLst/>
            </a:prstGeom>
            <a:noFill/>
            <a:ln>
              <a:noFill/>
            </a:ln>
          </p:spPr>
        </p:pic>
        <p:pic>
          <p:nvPicPr>
            <p:cNvPr descr="Resultado de imagen para solar panel" id="5175" name="Google Shape;5175;p343"/>
            <p:cNvPicPr preferRelativeResize="0"/>
            <p:nvPr/>
          </p:nvPicPr>
          <p:blipFill rotWithShape="1">
            <a:blip r:embed="rId15">
              <a:alphaModFix/>
            </a:blip>
            <a:srcRect b="0" l="0" r="0" t="0"/>
            <a:stretch/>
          </p:blipFill>
          <p:spPr>
            <a:xfrm>
              <a:off x="4337280" y="8166278"/>
              <a:ext cx="766225" cy="978425"/>
            </a:xfrm>
            <a:prstGeom prst="rect">
              <a:avLst/>
            </a:prstGeom>
            <a:noFill/>
            <a:ln>
              <a:noFill/>
            </a:ln>
          </p:spPr>
        </p:pic>
        <p:pic>
          <p:nvPicPr>
            <p:cNvPr descr="clipped result image" id="5176" name="Google Shape;5176;p343"/>
            <p:cNvPicPr preferRelativeResize="0"/>
            <p:nvPr/>
          </p:nvPicPr>
          <p:blipFill rotWithShape="1">
            <a:blip r:embed="rId16">
              <a:alphaModFix/>
            </a:blip>
            <a:srcRect b="0" l="0" r="0" t="0"/>
            <a:stretch/>
          </p:blipFill>
          <p:spPr>
            <a:xfrm>
              <a:off x="3482435" y="5209122"/>
              <a:ext cx="2847029" cy="2990532"/>
            </a:xfrm>
            <a:prstGeom prst="rect">
              <a:avLst/>
            </a:prstGeom>
            <a:noFill/>
            <a:ln>
              <a:noFill/>
            </a:ln>
            <a:effectLst>
              <a:outerShdw blurRad="28575" rotWithShape="0" algn="bl" dir="5400000" dist="9525">
                <a:srgbClr val="000000">
                  <a:alpha val="49800"/>
                </a:srgbClr>
              </a:outerShdw>
            </a:effectLst>
          </p:spPr>
        </p:pic>
        <p:pic>
          <p:nvPicPr>
            <p:cNvPr descr="Resultado de imagen para solar panel" id="5177" name="Google Shape;5177;p343"/>
            <p:cNvPicPr preferRelativeResize="0"/>
            <p:nvPr/>
          </p:nvPicPr>
          <p:blipFill rotWithShape="1">
            <a:blip r:embed="rId15">
              <a:alphaModFix/>
            </a:blip>
            <a:srcRect b="0" l="0" r="0" t="0"/>
            <a:stretch/>
          </p:blipFill>
          <p:spPr>
            <a:xfrm>
              <a:off x="5005925" y="8180626"/>
              <a:ext cx="505198" cy="645125"/>
            </a:xfrm>
            <a:prstGeom prst="rect">
              <a:avLst/>
            </a:prstGeom>
            <a:noFill/>
            <a:ln>
              <a:noFill/>
            </a:ln>
          </p:spPr>
        </p:pic>
        <p:pic>
          <p:nvPicPr>
            <p:cNvPr descr="Resultado de imagen para solar panel" id="5178" name="Google Shape;5178;p343"/>
            <p:cNvPicPr preferRelativeResize="0"/>
            <p:nvPr/>
          </p:nvPicPr>
          <p:blipFill rotWithShape="1">
            <a:blip r:embed="rId15">
              <a:alphaModFix/>
            </a:blip>
            <a:srcRect b="0" l="0" r="0" t="0"/>
            <a:stretch/>
          </p:blipFill>
          <p:spPr>
            <a:xfrm>
              <a:off x="5444075" y="8180625"/>
              <a:ext cx="371475" cy="474362"/>
            </a:xfrm>
            <a:prstGeom prst="rect">
              <a:avLst/>
            </a:prstGeom>
            <a:noFill/>
            <a:ln>
              <a:noFill/>
            </a:ln>
          </p:spPr>
        </p:pic>
        <p:pic>
          <p:nvPicPr>
            <p:cNvPr descr="Resultado de imagen para solar panel" id="5179" name="Google Shape;5179;p343"/>
            <p:cNvPicPr preferRelativeResize="0"/>
            <p:nvPr/>
          </p:nvPicPr>
          <p:blipFill rotWithShape="1">
            <a:blip r:embed="rId15">
              <a:alphaModFix/>
            </a:blip>
            <a:srcRect b="0" l="0" r="0" t="0"/>
            <a:stretch/>
          </p:blipFill>
          <p:spPr>
            <a:xfrm>
              <a:off x="5767925" y="8199607"/>
              <a:ext cx="293343" cy="374600"/>
            </a:xfrm>
            <a:prstGeom prst="rect">
              <a:avLst/>
            </a:prstGeom>
            <a:noFill/>
            <a:ln>
              <a:noFill/>
            </a:ln>
          </p:spPr>
        </p:pic>
        <p:pic>
          <p:nvPicPr>
            <p:cNvPr descr="Resultado de imagen para solar panel" id="5180" name="Google Shape;5180;p343"/>
            <p:cNvPicPr preferRelativeResize="0"/>
            <p:nvPr/>
          </p:nvPicPr>
          <p:blipFill rotWithShape="1">
            <a:blip r:embed="rId15">
              <a:alphaModFix/>
            </a:blip>
            <a:srcRect b="0" l="0" r="0" t="0"/>
            <a:stretch/>
          </p:blipFill>
          <p:spPr>
            <a:xfrm>
              <a:off x="6061275" y="8225972"/>
              <a:ext cx="213076" cy="272075"/>
            </a:xfrm>
            <a:prstGeom prst="rect">
              <a:avLst/>
            </a:prstGeom>
            <a:noFill/>
            <a:ln>
              <a:noFill/>
            </a:ln>
          </p:spPr>
        </p:pic>
        <p:pic>
          <p:nvPicPr>
            <p:cNvPr descr="Resultado de imagen para solar panel" id="5181" name="Google Shape;5181;p343"/>
            <p:cNvPicPr preferRelativeResize="0"/>
            <p:nvPr/>
          </p:nvPicPr>
          <p:blipFill rotWithShape="1">
            <a:blip r:embed="rId15">
              <a:alphaModFix/>
            </a:blip>
            <a:srcRect b="0" l="0" r="0" t="0"/>
            <a:stretch/>
          </p:blipFill>
          <p:spPr>
            <a:xfrm>
              <a:off x="6234375" y="8248649"/>
              <a:ext cx="177559" cy="226725"/>
            </a:xfrm>
            <a:prstGeom prst="rect">
              <a:avLst/>
            </a:prstGeom>
            <a:noFill/>
            <a:ln>
              <a:noFill/>
            </a:ln>
          </p:spPr>
        </p:pic>
        <p:pic>
          <p:nvPicPr>
            <p:cNvPr descr="Resultado de imagen para solar panel" id="5182" name="Google Shape;5182;p343"/>
            <p:cNvPicPr preferRelativeResize="0"/>
            <p:nvPr/>
          </p:nvPicPr>
          <p:blipFill rotWithShape="1">
            <a:blip r:embed="rId15">
              <a:alphaModFix/>
            </a:blip>
            <a:srcRect b="0" l="0" r="0" t="0"/>
            <a:stretch/>
          </p:blipFill>
          <p:spPr>
            <a:xfrm>
              <a:off x="6411925" y="8199675"/>
              <a:ext cx="177550" cy="226725"/>
            </a:xfrm>
            <a:prstGeom prst="rect">
              <a:avLst/>
            </a:prstGeom>
            <a:noFill/>
            <a:ln>
              <a:noFill/>
            </a:ln>
          </p:spPr>
        </p:pic>
      </p:grpSp>
      <p:grpSp>
        <p:nvGrpSpPr>
          <p:cNvPr id="5183" name="Google Shape;5183;p343"/>
          <p:cNvGrpSpPr/>
          <p:nvPr/>
        </p:nvGrpSpPr>
        <p:grpSpPr>
          <a:xfrm>
            <a:off x="5249847" y="2446002"/>
            <a:ext cx="785042" cy="1295172"/>
            <a:chOff x="3688843" y="2272594"/>
            <a:chExt cx="1734133" cy="2860994"/>
          </a:xfrm>
        </p:grpSpPr>
        <p:pic>
          <p:nvPicPr>
            <p:cNvPr descr="A close up of a logo&#10;&#10;Description automatically generated" id="5184" name="Google Shape;5184;p343"/>
            <p:cNvPicPr preferRelativeResize="0"/>
            <p:nvPr/>
          </p:nvPicPr>
          <p:blipFill rotWithShape="1">
            <a:blip r:embed="rId17">
              <a:alphaModFix/>
            </a:blip>
            <a:srcRect b="0" l="0" r="0" t="0"/>
            <a:stretch/>
          </p:blipFill>
          <p:spPr>
            <a:xfrm>
              <a:off x="3760354" y="2981961"/>
              <a:ext cx="1662621" cy="2151628"/>
            </a:xfrm>
            <a:prstGeom prst="rect">
              <a:avLst/>
            </a:prstGeom>
            <a:noFill/>
            <a:ln>
              <a:noFill/>
            </a:ln>
          </p:spPr>
        </p:pic>
        <p:pic>
          <p:nvPicPr>
            <p:cNvPr descr="A person posing for the camera&#10;&#10;Description automatically generated" id="5185" name="Google Shape;5185;p343"/>
            <p:cNvPicPr preferRelativeResize="0"/>
            <p:nvPr/>
          </p:nvPicPr>
          <p:blipFill rotWithShape="1">
            <a:blip r:embed="rId18">
              <a:alphaModFix/>
            </a:blip>
            <a:srcRect b="0" l="0" r="0" t="0"/>
            <a:stretch/>
          </p:blipFill>
          <p:spPr>
            <a:xfrm rot="1062587">
              <a:off x="4572956" y="2392872"/>
              <a:ext cx="598956" cy="808590"/>
            </a:xfrm>
            <a:prstGeom prst="rect">
              <a:avLst/>
            </a:prstGeom>
            <a:noFill/>
            <a:ln>
              <a:noFill/>
            </a:ln>
          </p:spPr>
        </p:pic>
        <p:pic>
          <p:nvPicPr>
            <p:cNvPr descr="A person posing for the camera&#10;&#10;Description automatically generated" id="5186" name="Google Shape;5186;p343"/>
            <p:cNvPicPr preferRelativeResize="0"/>
            <p:nvPr/>
          </p:nvPicPr>
          <p:blipFill rotWithShape="1">
            <a:blip r:embed="rId18">
              <a:alphaModFix/>
            </a:blip>
            <a:srcRect b="0" l="0" r="0" t="0"/>
            <a:stretch/>
          </p:blipFill>
          <p:spPr>
            <a:xfrm flipH="1" rot="-1094389">
              <a:off x="3919232" y="2405950"/>
              <a:ext cx="598955" cy="808590"/>
            </a:xfrm>
            <a:prstGeom prst="rect">
              <a:avLst/>
            </a:prstGeom>
            <a:noFill/>
            <a:ln>
              <a:noFill/>
            </a:ln>
          </p:spPr>
        </p:pic>
        <p:pic>
          <p:nvPicPr>
            <p:cNvPr descr="A close up of a logo&#10;&#10;Description automatically generated" id="5187" name="Google Shape;5187;p343"/>
            <p:cNvPicPr preferRelativeResize="0"/>
            <p:nvPr/>
          </p:nvPicPr>
          <p:blipFill rotWithShape="1">
            <a:blip r:embed="rId19">
              <a:alphaModFix/>
            </a:blip>
            <a:srcRect b="0" l="0" r="0" t="0"/>
            <a:stretch/>
          </p:blipFill>
          <p:spPr>
            <a:xfrm flipH="1">
              <a:off x="4647272" y="2320931"/>
              <a:ext cx="712264" cy="425308"/>
            </a:xfrm>
            <a:prstGeom prst="rect">
              <a:avLst/>
            </a:prstGeom>
            <a:noFill/>
            <a:ln>
              <a:noFill/>
            </a:ln>
          </p:spPr>
        </p:pic>
        <p:pic>
          <p:nvPicPr>
            <p:cNvPr descr="A close up of a logo&#10;&#10;Description automatically generated" id="5188" name="Google Shape;5188;p343"/>
            <p:cNvPicPr preferRelativeResize="0"/>
            <p:nvPr/>
          </p:nvPicPr>
          <p:blipFill rotWithShape="1">
            <a:blip r:embed="rId19">
              <a:alphaModFix/>
            </a:blip>
            <a:srcRect b="0" l="0" r="0" t="0"/>
            <a:stretch/>
          </p:blipFill>
          <p:spPr>
            <a:xfrm rot="-578799">
              <a:off x="3719138" y="2332864"/>
              <a:ext cx="755223" cy="425307"/>
            </a:xfrm>
            <a:prstGeom prst="rect">
              <a:avLst/>
            </a:prstGeom>
            <a:noFill/>
            <a:ln>
              <a:noFill/>
            </a:ln>
          </p:spPr>
        </p:pic>
      </p:grpSp>
      <p:grpSp>
        <p:nvGrpSpPr>
          <p:cNvPr id="5189" name="Google Shape;5189;p343"/>
          <p:cNvGrpSpPr/>
          <p:nvPr/>
        </p:nvGrpSpPr>
        <p:grpSpPr>
          <a:xfrm>
            <a:off x="7028648" y="2468494"/>
            <a:ext cx="1907847" cy="1072193"/>
            <a:chOff x="108207" y="2160977"/>
            <a:chExt cx="3679550" cy="2067875"/>
          </a:xfrm>
        </p:grpSpPr>
        <p:grpSp>
          <p:nvGrpSpPr>
            <p:cNvPr id="5190" name="Google Shape;5190;p343"/>
            <p:cNvGrpSpPr/>
            <p:nvPr/>
          </p:nvGrpSpPr>
          <p:grpSpPr>
            <a:xfrm>
              <a:off x="311505" y="2348028"/>
              <a:ext cx="2681808" cy="1369122"/>
              <a:chOff x="601613" y="1247312"/>
              <a:chExt cx="5245077" cy="2911787"/>
            </a:xfrm>
          </p:grpSpPr>
          <p:pic>
            <p:nvPicPr>
              <p:cNvPr descr="clipped result image" id="5191" name="Google Shape;5191;p343"/>
              <p:cNvPicPr preferRelativeResize="0"/>
              <p:nvPr/>
            </p:nvPicPr>
            <p:blipFill rotWithShape="1">
              <a:blip r:embed="rId20">
                <a:alphaModFix/>
              </a:blip>
              <a:srcRect b="0" l="0" r="13262" t="0"/>
              <a:stretch/>
            </p:blipFill>
            <p:spPr>
              <a:xfrm flipH="1" rot="-4166466">
                <a:off x="5536341" y="1562270"/>
                <a:ext cx="223068" cy="316685"/>
              </a:xfrm>
              <a:prstGeom prst="rect">
                <a:avLst/>
              </a:prstGeom>
              <a:noFill/>
              <a:ln>
                <a:noFill/>
              </a:ln>
            </p:spPr>
          </p:pic>
          <p:pic>
            <p:nvPicPr>
              <p:cNvPr descr="clipped result image" id="5192" name="Google Shape;5192;p343"/>
              <p:cNvPicPr preferRelativeResize="0"/>
              <p:nvPr/>
            </p:nvPicPr>
            <p:blipFill rotWithShape="1">
              <a:blip r:embed="rId21">
                <a:alphaModFix/>
              </a:blip>
              <a:srcRect b="0" l="0" r="0" t="0"/>
              <a:stretch/>
            </p:blipFill>
            <p:spPr>
              <a:xfrm>
                <a:off x="601613" y="1247312"/>
                <a:ext cx="5245077" cy="2911787"/>
              </a:xfrm>
              <a:prstGeom prst="rect">
                <a:avLst/>
              </a:prstGeom>
              <a:noFill/>
              <a:ln>
                <a:noFill/>
              </a:ln>
            </p:spPr>
          </p:pic>
        </p:grpSp>
        <p:pic>
          <p:nvPicPr>
            <p:cNvPr descr="A close up of a fence&#10;&#10;Description automatically generated" id="5193" name="Google Shape;5193;p343"/>
            <p:cNvPicPr preferRelativeResize="0"/>
            <p:nvPr/>
          </p:nvPicPr>
          <p:blipFill rotWithShape="1">
            <a:blip r:embed="rId22">
              <a:alphaModFix amt="50000"/>
            </a:blip>
            <a:srcRect b="0" l="2678" r="6222" t="0"/>
            <a:stretch/>
          </p:blipFill>
          <p:spPr>
            <a:xfrm>
              <a:off x="108207" y="2160977"/>
              <a:ext cx="3679550" cy="2067875"/>
            </a:xfrm>
            <a:prstGeom prst="rect">
              <a:avLst/>
            </a:prstGeom>
            <a:noFill/>
            <a:ln>
              <a:noFill/>
            </a:ln>
          </p:spPr>
        </p:pic>
      </p:grpSp>
      <p:grpSp>
        <p:nvGrpSpPr>
          <p:cNvPr id="5194" name="Google Shape;5194;p343"/>
          <p:cNvGrpSpPr/>
          <p:nvPr/>
        </p:nvGrpSpPr>
        <p:grpSpPr>
          <a:xfrm>
            <a:off x="7170871" y="3508489"/>
            <a:ext cx="1623428" cy="1323882"/>
            <a:chOff x="275475" y="3833275"/>
            <a:chExt cx="3444575" cy="2809000"/>
          </a:xfrm>
        </p:grpSpPr>
        <p:pic>
          <p:nvPicPr>
            <p:cNvPr descr="clipped result image" id="5195" name="Google Shape;5195;p343"/>
            <p:cNvPicPr preferRelativeResize="0"/>
            <p:nvPr/>
          </p:nvPicPr>
          <p:blipFill rotWithShape="1">
            <a:blip r:embed="rId23">
              <a:alphaModFix/>
            </a:blip>
            <a:srcRect b="0" l="0" r="0" t="0"/>
            <a:stretch/>
          </p:blipFill>
          <p:spPr>
            <a:xfrm>
              <a:off x="275475" y="3833275"/>
              <a:ext cx="3444575" cy="2809000"/>
            </a:xfrm>
            <a:prstGeom prst="rect">
              <a:avLst/>
            </a:prstGeom>
            <a:noFill/>
            <a:ln>
              <a:noFill/>
            </a:ln>
            <a:effectLst>
              <a:outerShdw blurRad="57150" rotWithShape="0" algn="bl" dir="5400000" dist="19050">
                <a:srgbClr val="000000">
                  <a:alpha val="49800"/>
                </a:srgbClr>
              </a:outerShdw>
            </a:effectLst>
          </p:spPr>
        </p:pic>
        <p:pic>
          <p:nvPicPr>
            <p:cNvPr descr="clipped result image" id="5196" name="Google Shape;5196;p343"/>
            <p:cNvPicPr preferRelativeResize="0"/>
            <p:nvPr/>
          </p:nvPicPr>
          <p:blipFill rotWithShape="1">
            <a:blip r:embed="rId24">
              <a:alphaModFix/>
            </a:blip>
            <a:srcRect b="0" l="0" r="0" t="0"/>
            <a:stretch/>
          </p:blipFill>
          <p:spPr>
            <a:xfrm>
              <a:off x="1887066" y="5002791"/>
              <a:ext cx="1337200" cy="1343026"/>
            </a:xfrm>
            <a:prstGeom prst="rect">
              <a:avLst/>
            </a:prstGeom>
            <a:noFill/>
            <a:ln>
              <a:noFill/>
            </a:ln>
            <a:effectLst>
              <a:outerShdw blurRad="57150" rotWithShape="0" algn="bl" dir="5400000" dist="19050">
                <a:srgbClr val="000000">
                  <a:alpha val="49800"/>
                </a:srgbClr>
              </a:outerShdw>
            </a:effectLst>
          </p:spPr>
        </p:pic>
      </p:grpSp>
    </p:spTree>
  </p:cSld>
  <p:clrMapOvr>
    <a:masterClrMapping/>
  </p:clrMapOvr>
</p:sld>
</file>

<file path=ppt/slides/slide3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0" name="Shape 5200"/>
        <p:cNvGrpSpPr/>
        <p:nvPr/>
      </p:nvGrpSpPr>
      <p:grpSpPr>
        <a:xfrm>
          <a:off x="0" y="0"/>
          <a:ext cx="0" cy="0"/>
          <a:chOff x="0" y="0"/>
          <a:chExt cx="0" cy="0"/>
        </a:xfrm>
      </p:grpSpPr>
      <p:graphicFrame>
        <p:nvGraphicFramePr>
          <p:cNvPr id="5201" name="Google Shape;5201;p344"/>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21000">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Antihistamines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Cyproheptadine (Periactin)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Diphenhydramine (Benadryl)</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Doxylamine (Unisom)</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Meclizine (Antivert)</a:t>
                      </a:r>
                      <a:endParaRPr sz="1250"/>
                    </a:p>
                    <a:p>
                      <a:pPr indent="0" lvl="0" marL="0" marR="0" rtl="0" algn="l">
                        <a:lnSpc>
                          <a:spcPct val="90000"/>
                        </a:lnSpc>
                        <a:spcBef>
                          <a:spcPts val="0"/>
                        </a:spcBef>
                        <a:spcAft>
                          <a:spcPts val="0"/>
                        </a:spcAft>
                        <a:buClr>
                          <a:srgbClr val="000000"/>
                        </a:buClr>
                        <a:buSzPts val="1100"/>
                        <a:buFont typeface="Arial"/>
                        <a:buNone/>
                      </a:pPr>
                      <a:r>
                        <a:t/>
                      </a:r>
                      <a:endParaRPr sz="1250"/>
                    </a:p>
                  </a:txBody>
                  <a:tcPr marT="45725" marB="45725" marR="45725" marL="45725"/>
                </a:tc>
                <a:tc>
                  <a:txBody>
                    <a:bodyPr/>
                    <a:lstStyle/>
                    <a:p>
                      <a:pPr indent="0" lvl="0" marL="0" rtl="0" algn="l">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indent="0" lvl="0" marL="0" rtl="0" algn="l">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indent="0" lvl="0" marL="0" marR="0" rtl="0" algn="l">
                        <a:lnSpc>
                          <a:spcPct val="90000"/>
                        </a:lnSpc>
                        <a:spcBef>
                          <a:spcPts val="0"/>
                        </a:spcBef>
                        <a:spcAft>
                          <a:spcPts val="0"/>
                        </a:spcAft>
                        <a:buClr>
                          <a:srgbClr val="000000"/>
                        </a:buClr>
                        <a:buSzPts val="800"/>
                        <a:buFont typeface="Arial"/>
                        <a:buNone/>
                      </a:pPr>
                      <a:r>
                        <a:t/>
                      </a:r>
                      <a:endParaRPr sz="1250"/>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indent="0" lvl="0" marL="0" marR="0" rtl="0" algn="l">
                        <a:lnSpc>
                          <a:spcPct val="90000"/>
                        </a:lnSpc>
                        <a:spcBef>
                          <a:spcPts val="0"/>
                        </a:spcBef>
                        <a:spcAft>
                          <a:spcPts val="0"/>
                        </a:spcAft>
                        <a:buClr>
                          <a:srgbClr val="000000"/>
                        </a:buClr>
                        <a:buSzPts val="1100"/>
                        <a:buFont typeface="Arial"/>
                        <a:buNone/>
                      </a:pPr>
                      <a:r>
                        <a:rPr lang="en" sz="1250"/>
                        <a:t>Famotidine (Pepcid)</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Fexofenadine (Allegra)</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Loratadine (Claritin)</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Ranitidine (Zantac)</a:t>
                      </a:r>
                      <a:endParaRPr sz="1250"/>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Levocetirizine (Xyzal) </a:t>
                      </a:r>
                      <a:endParaRPr sz="1250">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Anticholinergics for OAB</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Oxybutynin (Ditropan)</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Tolterodine (Detrol)</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Fesoterodine (Toviaz)</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Solifenacin (Vesicare)</a:t>
                      </a:r>
                      <a:endParaRPr sz="1250" u="none" cap="none" strike="noStrike">
                        <a:solidFill>
                          <a:srgbClr val="000000"/>
                        </a:solidFill>
                      </a:endParaRPr>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Darifenacin (Enablex)</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Trospium (Sanctura)</a:t>
                      </a:r>
                      <a:endParaRPr sz="1250" u="none" cap="none" strike="noStrike">
                        <a:solidFill>
                          <a:srgbClr val="000000"/>
                        </a:solidFill>
                      </a:endParaRPr>
                    </a:p>
                  </a:txBody>
                  <a:tcPr marT="45725" marB="45725" marR="45725" marL="45725"/>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Other Anticholinergics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lnL cap="flat" cmpd="sng" w="9525">
                      <a:solidFill>
                        <a:srgbClr val="999999"/>
                      </a:solidFill>
                      <a:prstDash val="solid"/>
                      <a:round/>
                      <a:headEnd len="sm" w="sm" type="none"/>
                      <a:tailEnd len="sm" w="sm" type="none"/>
                    </a:lnL>
                  </a:tcPr>
                </a:tc>
              </a:tr>
            </a:tbl>
          </a:graphicData>
        </a:graphic>
      </p:graphicFrame>
      <p:sp>
        <p:nvSpPr>
          <p:cNvPr id="5202" name="Google Shape;5202;p344"/>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pic>
        <p:nvPicPr>
          <p:cNvPr id="5203" name="Google Shape;5203;p344"/>
          <p:cNvPicPr preferRelativeResize="0"/>
          <p:nvPr/>
        </p:nvPicPr>
        <p:blipFill>
          <a:blip r:embed="rId3">
            <a:alphaModFix/>
          </a:blip>
          <a:stretch>
            <a:fillRect/>
          </a:stretch>
        </p:blipFill>
        <p:spPr>
          <a:xfrm>
            <a:off x="6976650" y="810975"/>
            <a:ext cx="1361925" cy="1149125"/>
          </a:xfrm>
          <a:prstGeom prst="rect">
            <a:avLst/>
          </a:prstGeom>
          <a:noFill/>
          <a:ln>
            <a:noFill/>
          </a:ln>
        </p:spPr>
      </p:pic>
    </p:spTree>
  </p:cSld>
  <p:clrMapOvr>
    <a:masterClrMapping/>
  </p:clrMapOvr>
</p:sld>
</file>

<file path=ppt/slides/slide3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7" name="Shape 5207"/>
        <p:cNvGrpSpPr/>
        <p:nvPr/>
      </p:nvGrpSpPr>
      <p:grpSpPr>
        <a:xfrm>
          <a:off x="0" y="0"/>
          <a:ext cx="0" cy="0"/>
          <a:chOff x="0" y="0"/>
          <a:chExt cx="0" cy="0"/>
        </a:xfrm>
      </p:grpSpPr>
      <p:graphicFrame>
        <p:nvGraphicFramePr>
          <p:cNvPr id="5208" name="Google Shape;5208;p345"/>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21000">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Antihistamines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Cyproheptadine (Periactin)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Diphenhydramine (Benadryl)</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Doxylamine (Unisom)</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Meclizine (Antivert)</a:t>
                      </a:r>
                      <a:endParaRPr sz="1250"/>
                    </a:p>
                    <a:p>
                      <a:pPr indent="0" lvl="0" marL="0" marR="0" rtl="0" algn="l">
                        <a:lnSpc>
                          <a:spcPct val="90000"/>
                        </a:lnSpc>
                        <a:spcBef>
                          <a:spcPts val="0"/>
                        </a:spcBef>
                        <a:spcAft>
                          <a:spcPts val="0"/>
                        </a:spcAft>
                        <a:buClr>
                          <a:srgbClr val="000000"/>
                        </a:buClr>
                        <a:buSzPts val="1100"/>
                        <a:buFont typeface="Arial"/>
                        <a:buNone/>
                      </a:pPr>
                      <a:r>
                        <a:t/>
                      </a:r>
                      <a:endParaRPr sz="1250"/>
                    </a:p>
                  </a:txBody>
                  <a:tcPr marT="45725" marB="45725" marR="45725" marL="45725"/>
                </a:tc>
                <a:tc>
                  <a:txBody>
                    <a:bodyPr/>
                    <a:lstStyle/>
                    <a:p>
                      <a:pPr indent="0" lvl="0" marL="0" rtl="0" algn="l">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indent="0" lvl="0" marL="0" rtl="0" algn="l">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indent="0" lvl="0" marL="0" marR="0" rtl="0" algn="l">
                        <a:lnSpc>
                          <a:spcPct val="90000"/>
                        </a:lnSpc>
                        <a:spcBef>
                          <a:spcPts val="0"/>
                        </a:spcBef>
                        <a:spcAft>
                          <a:spcPts val="0"/>
                        </a:spcAft>
                        <a:buClr>
                          <a:srgbClr val="000000"/>
                        </a:buClr>
                        <a:buSzPts val="800"/>
                        <a:buFont typeface="Arial"/>
                        <a:buNone/>
                      </a:pPr>
                      <a:r>
                        <a:t/>
                      </a:r>
                      <a:endParaRPr sz="1250"/>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indent="0" lvl="0" marL="0" marR="0" rtl="0" algn="l">
                        <a:lnSpc>
                          <a:spcPct val="90000"/>
                        </a:lnSpc>
                        <a:spcBef>
                          <a:spcPts val="0"/>
                        </a:spcBef>
                        <a:spcAft>
                          <a:spcPts val="0"/>
                        </a:spcAft>
                        <a:buClr>
                          <a:srgbClr val="000000"/>
                        </a:buClr>
                        <a:buSzPts val="1100"/>
                        <a:buFont typeface="Arial"/>
                        <a:buNone/>
                      </a:pPr>
                      <a:r>
                        <a:rPr lang="en" sz="1250"/>
                        <a:t>Famotidine (Pepcid)</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Fexofenadine (Allegra)</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Loratadine (Claritin)</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Ranitidine (Zantac)</a:t>
                      </a:r>
                      <a:endParaRPr sz="1250"/>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Levocetirizine (Xyzal) </a:t>
                      </a:r>
                      <a:endParaRPr sz="1250">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Anticholinergics for OAB</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Oxybutynin (Ditropan)</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Tolterodine (Detrol)</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Fesoterodine (Toviaz)</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Solifenacin (Vesicare)</a:t>
                      </a:r>
                      <a:endParaRPr sz="1250" u="none" cap="none" strike="noStrike">
                        <a:solidFill>
                          <a:srgbClr val="000000"/>
                        </a:solidFill>
                      </a:endParaRPr>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Darifenacin (Enablex)</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Trospium (Sanctura)</a:t>
                      </a:r>
                      <a:endParaRPr sz="1250" u="none" cap="none" strike="noStrike">
                        <a:solidFill>
                          <a:srgbClr val="000000"/>
                        </a:solidFill>
                      </a:endParaRPr>
                    </a:p>
                  </a:txBody>
                  <a:tcPr marT="45725" marB="45725" marR="45725" marL="45725"/>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Other Anticholinergics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sng" cap="none" strike="noStrike"/>
                        <a:t>Atrop</a:t>
                      </a:r>
                      <a:r>
                        <a:rPr lang="en" sz="1250" u="none" cap="none" strike="noStrike"/>
                        <a:t>ine (injected)</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Benztropine (Cogentin)</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Dicyclomine (Bentyl)</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Hyoscyamine (Levsin)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Scopolamine (Transderm Scōp)</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Trihexyphenidyl (Artane)</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lnL cap="flat" cmpd="sng" w="9525">
                      <a:solidFill>
                        <a:srgbClr val="999999"/>
                      </a:solidFill>
                      <a:prstDash val="solid"/>
                      <a:round/>
                      <a:headEnd len="sm" w="sm" type="none"/>
                      <a:tailEnd len="sm" w="sm" type="none"/>
                    </a:lnL>
                  </a:tcPr>
                </a:tc>
              </a:tr>
            </a:tbl>
          </a:graphicData>
        </a:graphic>
      </p:graphicFrame>
      <p:sp>
        <p:nvSpPr>
          <p:cNvPr id="5209" name="Google Shape;5209;p345"/>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pic>
        <p:nvPicPr>
          <p:cNvPr id="5210" name="Google Shape;5210;p345"/>
          <p:cNvPicPr preferRelativeResize="0"/>
          <p:nvPr/>
        </p:nvPicPr>
        <p:blipFill>
          <a:blip r:embed="rId3">
            <a:alphaModFix/>
          </a:blip>
          <a:stretch>
            <a:fillRect/>
          </a:stretch>
        </p:blipFill>
        <p:spPr>
          <a:xfrm>
            <a:off x="6976650" y="810975"/>
            <a:ext cx="1361925" cy="1149125"/>
          </a:xfrm>
          <a:prstGeom prst="rect">
            <a:avLst/>
          </a:prstGeom>
          <a:noFill/>
          <a:ln>
            <a:noFill/>
          </a:ln>
        </p:spPr>
      </p:pic>
    </p:spTree>
  </p:cSld>
  <p:clrMapOvr>
    <a:masterClrMapping/>
  </p:clrMapOvr>
</p:sld>
</file>

<file path=ppt/slides/slide3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4" name="Shape 5214"/>
        <p:cNvGrpSpPr/>
        <p:nvPr/>
      </p:nvGrpSpPr>
      <p:grpSpPr>
        <a:xfrm>
          <a:off x="0" y="0"/>
          <a:ext cx="0" cy="0"/>
          <a:chOff x="0" y="0"/>
          <a:chExt cx="0" cy="0"/>
        </a:xfrm>
      </p:grpSpPr>
      <p:graphicFrame>
        <p:nvGraphicFramePr>
          <p:cNvPr id="5215" name="Google Shape;5215;p346"/>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21000">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Antihistamines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Cyproheptadine (Periactin)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Diphenhydramine (Benadryl)</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Doxylamine (Unisom)</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Meclizine (Antivert)</a:t>
                      </a:r>
                      <a:endParaRPr sz="1250"/>
                    </a:p>
                    <a:p>
                      <a:pPr indent="0" lvl="0" marL="0" marR="0" rtl="0" algn="l">
                        <a:lnSpc>
                          <a:spcPct val="90000"/>
                        </a:lnSpc>
                        <a:spcBef>
                          <a:spcPts val="0"/>
                        </a:spcBef>
                        <a:spcAft>
                          <a:spcPts val="0"/>
                        </a:spcAft>
                        <a:buClr>
                          <a:srgbClr val="000000"/>
                        </a:buClr>
                        <a:buSzPts val="1100"/>
                        <a:buFont typeface="Arial"/>
                        <a:buNone/>
                      </a:pPr>
                      <a:r>
                        <a:t/>
                      </a:r>
                      <a:endParaRPr sz="1250"/>
                    </a:p>
                  </a:txBody>
                  <a:tcPr marT="45725" marB="45725" marR="45725" marL="45725"/>
                </a:tc>
                <a:tc>
                  <a:txBody>
                    <a:bodyPr/>
                    <a:lstStyle/>
                    <a:p>
                      <a:pPr indent="0" lvl="0" marL="0" rtl="0" algn="l">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indent="0" lvl="0" marL="0" rtl="0" algn="l">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indent="0" lvl="0" marL="0" marR="0" rtl="0" algn="l">
                        <a:lnSpc>
                          <a:spcPct val="90000"/>
                        </a:lnSpc>
                        <a:spcBef>
                          <a:spcPts val="0"/>
                        </a:spcBef>
                        <a:spcAft>
                          <a:spcPts val="0"/>
                        </a:spcAft>
                        <a:buClr>
                          <a:srgbClr val="000000"/>
                        </a:buClr>
                        <a:buSzPts val="800"/>
                        <a:buFont typeface="Arial"/>
                        <a:buNone/>
                      </a:pPr>
                      <a:r>
                        <a:t/>
                      </a:r>
                      <a:endParaRPr sz="1250"/>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indent="0" lvl="0" marL="0" marR="0" rtl="0" algn="l">
                        <a:lnSpc>
                          <a:spcPct val="90000"/>
                        </a:lnSpc>
                        <a:spcBef>
                          <a:spcPts val="0"/>
                        </a:spcBef>
                        <a:spcAft>
                          <a:spcPts val="0"/>
                        </a:spcAft>
                        <a:buClr>
                          <a:srgbClr val="000000"/>
                        </a:buClr>
                        <a:buSzPts val="1100"/>
                        <a:buFont typeface="Arial"/>
                        <a:buNone/>
                      </a:pPr>
                      <a:r>
                        <a:rPr lang="en" sz="1250"/>
                        <a:t>Famotidine (Pepcid)</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Fexofenadine (Allegra)</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Loratadine (Claritin)</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Ranitidine (Zantac)</a:t>
                      </a:r>
                      <a:endParaRPr sz="1250"/>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Levocetirizine (Xyzal) </a:t>
                      </a:r>
                      <a:endParaRPr sz="1250">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Anticholinergics for OAB</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Oxybutynin (Ditropan)</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Tolterodine (Detrol)</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Fesoterodine (Toviaz)</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Solifenacin (Vesicare)</a:t>
                      </a:r>
                      <a:endParaRPr sz="1250" u="none" cap="none" strike="noStrike">
                        <a:solidFill>
                          <a:srgbClr val="000000"/>
                        </a:solidFill>
                      </a:endParaRPr>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Darifenacin (Enablex)</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Trospium (Sanctura)</a:t>
                      </a:r>
                      <a:endParaRPr sz="1250" u="none" cap="none" strike="noStrike">
                        <a:solidFill>
                          <a:srgbClr val="000000"/>
                        </a:solidFill>
                      </a:endParaRPr>
                    </a:p>
                  </a:txBody>
                  <a:tcPr marT="45725" marB="45725" marR="45725" marL="45725"/>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Other Anticholinergics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sng" cap="none" strike="noStrike"/>
                        <a:t>Atrop</a:t>
                      </a:r>
                      <a:r>
                        <a:rPr lang="en" sz="1250" u="none" cap="none" strike="noStrike"/>
                        <a:t>ine (injected)</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Benztropine (Cogentin)</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Dicyclomine (Bentyl)</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Hyoscyamine (Levsin)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Scopolamine (Transderm Scōp)</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Trihexyphenidyl (Artane)</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Amantadine (Symmetrel) </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sng" cap="none" strike="noStrike">
                          <a:highlight>
                            <a:srgbClr val="FFFF00"/>
                          </a:highlight>
                        </a:rPr>
                        <a:t>Atrop</a:t>
                      </a:r>
                      <a:r>
                        <a:rPr lang="en" sz="1250" u="none" cap="none" strike="noStrike">
                          <a:highlight>
                            <a:srgbClr val="FFFF00"/>
                          </a:highlight>
                        </a:rPr>
                        <a:t>ine eye drops</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lnL cap="flat" cmpd="sng" w="9525">
                      <a:solidFill>
                        <a:srgbClr val="999999"/>
                      </a:solidFill>
                      <a:prstDash val="solid"/>
                      <a:round/>
                      <a:headEnd len="sm" w="sm" type="none"/>
                      <a:tailEnd len="sm" w="sm" type="none"/>
                    </a:lnL>
                  </a:tcPr>
                </a:tc>
              </a:tr>
            </a:tbl>
          </a:graphicData>
        </a:graphic>
      </p:graphicFrame>
      <p:sp>
        <p:nvSpPr>
          <p:cNvPr id="5216" name="Google Shape;5216;p346"/>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pic>
        <p:nvPicPr>
          <p:cNvPr id="5217" name="Google Shape;5217;p346"/>
          <p:cNvPicPr preferRelativeResize="0"/>
          <p:nvPr/>
        </p:nvPicPr>
        <p:blipFill>
          <a:blip r:embed="rId3">
            <a:alphaModFix/>
          </a:blip>
          <a:stretch>
            <a:fillRect/>
          </a:stretch>
        </p:blipFill>
        <p:spPr>
          <a:xfrm>
            <a:off x="6976650" y="810975"/>
            <a:ext cx="1361925" cy="1149125"/>
          </a:xfrm>
          <a:prstGeom prst="rect">
            <a:avLst/>
          </a:prstGeom>
          <a:noFill/>
          <a:ln>
            <a:noFill/>
          </a:ln>
        </p:spPr>
      </p:pic>
    </p:spTree>
  </p:cSld>
  <p:clrMapOvr>
    <a:masterClrMapping/>
  </p:clrMapOvr>
</p:sld>
</file>

<file path=ppt/slides/slide3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1" name="Shape 5221"/>
        <p:cNvGrpSpPr/>
        <p:nvPr/>
      </p:nvGrpSpPr>
      <p:grpSpPr>
        <a:xfrm>
          <a:off x="0" y="0"/>
          <a:ext cx="0" cy="0"/>
          <a:chOff x="0" y="0"/>
          <a:chExt cx="0" cy="0"/>
        </a:xfrm>
      </p:grpSpPr>
      <p:graphicFrame>
        <p:nvGraphicFramePr>
          <p:cNvPr id="5222" name="Google Shape;5222;p347"/>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21000">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Antihistamines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Cyproheptadine (Periactin)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Diphenhydramine (Benadryl)</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Doxylamine (Unisom)</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Meclizine (Antivert)</a:t>
                      </a:r>
                      <a:endParaRPr sz="1250"/>
                    </a:p>
                    <a:p>
                      <a:pPr indent="0" lvl="0" marL="0" marR="0" rtl="0" algn="l">
                        <a:lnSpc>
                          <a:spcPct val="90000"/>
                        </a:lnSpc>
                        <a:spcBef>
                          <a:spcPts val="0"/>
                        </a:spcBef>
                        <a:spcAft>
                          <a:spcPts val="0"/>
                        </a:spcAft>
                        <a:buClr>
                          <a:srgbClr val="000000"/>
                        </a:buClr>
                        <a:buSzPts val="1100"/>
                        <a:buFont typeface="Arial"/>
                        <a:buNone/>
                      </a:pPr>
                      <a:r>
                        <a:t/>
                      </a:r>
                      <a:endParaRPr sz="1250"/>
                    </a:p>
                  </a:txBody>
                  <a:tcPr marT="45725" marB="45725" marR="45725" marL="45725"/>
                </a:tc>
                <a:tc>
                  <a:txBody>
                    <a:bodyPr/>
                    <a:lstStyle/>
                    <a:p>
                      <a:pPr indent="0" lvl="0" marL="0" rtl="0" algn="l">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indent="0" lvl="0" marL="0" rtl="0" algn="l">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indent="0" lvl="0" marL="0" marR="0" rtl="0" algn="l">
                        <a:lnSpc>
                          <a:spcPct val="90000"/>
                        </a:lnSpc>
                        <a:spcBef>
                          <a:spcPts val="0"/>
                        </a:spcBef>
                        <a:spcAft>
                          <a:spcPts val="0"/>
                        </a:spcAft>
                        <a:buClr>
                          <a:srgbClr val="000000"/>
                        </a:buClr>
                        <a:buSzPts val="800"/>
                        <a:buFont typeface="Arial"/>
                        <a:buNone/>
                      </a:pPr>
                      <a:r>
                        <a:t/>
                      </a:r>
                      <a:endParaRPr sz="1250"/>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indent="0" lvl="0" marL="0" marR="0" rtl="0" algn="l">
                        <a:lnSpc>
                          <a:spcPct val="90000"/>
                        </a:lnSpc>
                        <a:spcBef>
                          <a:spcPts val="0"/>
                        </a:spcBef>
                        <a:spcAft>
                          <a:spcPts val="0"/>
                        </a:spcAft>
                        <a:buClr>
                          <a:srgbClr val="000000"/>
                        </a:buClr>
                        <a:buSzPts val="1100"/>
                        <a:buFont typeface="Arial"/>
                        <a:buNone/>
                      </a:pPr>
                      <a:r>
                        <a:rPr lang="en" sz="1250"/>
                        <a:t>Famotidine (Pepcid)</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Fexofenadine (Allegra)</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Loratadine (Claritin)</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Ranitidine (Zantac)</a:t>
                      </a:r>
                      <a:endParaRPr sz="1250"/>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Levocetirizine (Xyzal) </a:t>
                      </a:r>
                      <a:endParaRPr sz="1250">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Anticholinergics for OAB</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Oxybutynin (Ditropan)</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Tolterodine (Detrol)</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Fesoterodine (Toviaz)</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Solifenacin (Vesicare)</a:t>
                      </a:r>
                      <a:endParaRPr sz="1250" u="none" cap="none" strike="noStrike">
                        <a:solidFill>
                          <a:srgbClr val="000000"/>
                        </a:solidFill>
                      </a:endParaRPr>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Darifenacin (Enablex)</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Trospium (Sanctura)</a:t>
                      </a:r>
                      <a:endParaRPr sz="1250" u="none" cap="none" strike="noStrike">
                        <a:solidFill>
                          <a:srgbClr val="000000"/>
                        </a:solidFill>
                      </a:endParaRPr>
                    </a:p>
                  </a:txBody>
                  <a:tcPr marT="45725" marB="45725" marR="45725" marL="45725"/>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Other Anticholinergics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sng" cap="none" strike="noStrike"/>
                        <a:t>Atrop</a:t>
                      </a:r>
                      <a:r>
                        <a:rPr lang="en" sz="1250" u="none" cap="none" strike="noStrike"/>
                        <a:t>ine (injected)</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Benztropine (Cogentin)</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Dicyclomine (Bentyl)</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Hyoscyamine (Levsin)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Scopolamine (Transderm Scōp)</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Trihexyphenidyl (Artane)</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Amantadine (Symmetrel) </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sng" cap="none" strike="noStrike">
                          <a:highlight>
                            <a:srgbClr val="FFFF00"/>
                          </a:highlight>
                        </a:rPr>
                        <a:t>Atrop</a:t>
                      </a:r>
                      <a:r>
                        <a:rPr lang="en" sz="1250" u="none" cap="none" strike="noStrike">
                          <a:highlight>
                            <a:srgbClr val="FFFF00"/>
                          </a:highlight>
                        </a:rPr>
                        <a:t>ine eye drops</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Ipr</a:t>
                      </a:r>
                      <a:r>
                        <a:rPr lang="en" sz="1250" u="sng" cap="none" strike="noStrike"/>
                        <a:t>atropi</a:t>
                      </a:r>
                      <a:r>
                        <a:rPr lang="en" sz="1250" u="none" cap="none" strike="noStrike"/>
                        <a:t>um inhaler (</a:t>
                      </a:r>
                      <a:r>
                        <a:rPr lang="en" sz="1250" u="sng" cap="none" strike="noStrike"/>
                        <a:t>Atro</a:t>
                      </a:r>
                      <a:r>
                        <a:rPr lang="en" sz="1250" u="none" cap="none" strike="noStrike"/>
                        <a:t>vent)</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Note that ipr</a:t>
                      </a:r>
                      <a:r>
                        <a:rPr b="1" lang="en" sz="1250" u="sng" cap="none" strike="noStrike"/>
                        <a:t>atrop</a:t>
                      </a:r>
                      <a:r>
                        <a:rPr lang="en" sz="1250" u="sng" cap="none" strike="noStrike"/>
                        <a:t>i</a:t>
                      </a:r>
                      <a:r>
                        <a:rPr lang="en" sz="1250" u="none" cap="none" strike="noStrike"/>
                        <a:t>um is like an inhaled form of </a:t>
                      </a:r>
                      <a:r>
                        <a:rPr b="1" lang="en" sz="1250" u="sng" cap="none" strike="noStrike"/>
                        <a:t>atrop</a:t>
                      </a:r>
                      <a:r>
                        <a:rPr lang="en" sz="1250" u="sng" cap="none" strike="noStrike"/>
                        <a:t>i</a:t>
                      </a:r>
                      <a:r>
                        <a:rPr lang="en" sz="1250" u="none" cap="none" strike="noStrike"/>
                        <a:t>ne (the strongest anticholinergic)</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lnL cap="flat" cmpd="sng" w="9525">
                      <a:solidFill>
                        <a:srgbClr val="999999"/>
                      </a:solidFill>
                      <a:prstDash val="solid"/>
                      <a:round/>
                      <a:headEnd len="sm" w="sm" type="none"/>
                      <a:tailEnd len="sm" w="sm" type="none"/>
                    </a:lnL>
                  </a:tcPr>
                </a:tc>
              </a:tr>
            </a:tbl>
          </a:graphicData>
        </a:graphic>
      </p:graphicFrame>
      <p:sp>
        <p:nvSpPr>
          <p:cNvPr id="5223" name="Google Shape;5223;p347"/>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pic>
        <p:nvPicPr>
          <p:cNvPr id="5224" name="Google Shape;5224;p347"/>
          <p:cNvPicPr preferRelativeResize="0"/>
          <p:nvPr/>
        </p:nvPicPr>
        <p:blipFill>
          <a:blip r:embed="rId3">
            <a:alphaModFix/>
          </a:blip>
          <a:stretch>
            <a:fillRect/>
          </a:stretch>
        </p:blipFill>
        <p:spPr>
          <a:xfrm>
            <a:off x="6976650" y="810975"/>
            <a:ext cx="1361925" cy="1149125"/>
          </a:xfrm>
          <a:prstGeom prst="rect">
            <a:avLst/>
          </a:prstGeom>
          <a:noFill/>
          <a:ln>
            <a:noFill/>
          </a:ln>
        </p:spPr>
      </p:pic>
    </p:spTree>
  </p:cSld>
  <p:clrMapOvr>
    <a:masterClrMapping/>
  </p:clrMapOvr>
</p:sld>
</file>

<file path=ppt/slides/slide3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8" name="Shape 5228"/>
        <p:cNvGrpSpPr/>
        <p:nvPr/>
      </p:nvGrpSpPr>
      <p:grpSpPr>
        <a:xfrm>
          <a:off x="0" y="0"/>
          <a:ext cx="0" cy="0"/>
          <a:chOff x="0" y="0"/>
          <a:chExt cx="0" cy="0"/>
        </a:xfrm>
      </p:grpSpPr>
      <p:graphicFrame>
        <p:nvGraphicFramePr>
          <p:cNvPr id="5229" name="Google Shape;5229;p348"/>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21000">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Antihistamines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Cyproheptadine (Periactin)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Diphenhydramine (Benadryl)</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Doxylamine (Unisom)</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Meclizine (Antivert)</a:t>
                      </a:r>
                      <a:endParaRPr sz="1250"/>
                    </a:p>
                    <a:p>
                      <a:pPr indent="0" lvl="0" marL="0" marR="0" rtl="0" algn="l">
                        <a:lnSpc>
                          <a:spcPct val="90000"/>
                        </a:lnSpc>
                        <a:spcBef>
                          <a:spcPts val="0"/>
                        </a:spcBef>
                        <a:spcAft>
                          <a:spcPts val="0"/>
                        </a:spcAft>
                        <a:buClr>
                          <a:srgbClr val="000000"/>
                        </a:buClr>
                        <a:buSzPts val="1100"/>
                        <a:buFont typeface="Arial"/>
                        <a:buNone/>
                      </a:pPr>
                      <a:r>
                        <a:t/>
                      </a:r>
                      <a:endParaRPr sz="1250"/>
                    </a:p>
                  </a:txBody>
                  <a:tcPr marT="45725" marB="45725" marR="45725" marL="45725"/>
                </a:tc>
                <a:tc>
                  <a:txBody>
                    <a:bodyPr/>
                    <a:lstStyle/>
                    <a:p>
                      <a:pPr indent="0" lvl="0" marL="0" rtl="0" algn="l">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indent="0" lvl="0" marL="0" rtl="0" algn="l">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indent="0" lvl="0" marL="0" marR="0" rtl="0" algn="l">
                        <a:lnSpc>
                          <a:spcPct val="90000"/>
                        </a:lnSpc>
                        <a:spcBef>
                          <a:spcPts val="0"/>
                        </a:spcBef>
                        <a:spcAft>
                          <a:spcPts val="0"/>
                        </a:spcAft>
                        <a:buClr>
                          <a:srgbClr val="000000"/>
                        </a:buClr>
                        <a:buSzPts val="800"/>
                        <a:buFont typeface="Arial"/>
                        <a:buNone/>
                      </a:pPr>
                      <a:r>
                        <a:t/>
                      </a:r>
                      <a:endParaRPr sz="1250"/>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indent="0" lvl="0" marL="0" marR="0" rtl="0" algn="l">
                        <a:lnSpc>
                          <a:spcPct val="90000"/>
                        </a:lnSpc>
                        <a:spcBef>
                          <a:spcPts val="0"/>
                        </a:spcBef>
                        <a:spcAft>
                          <a:spcPts val="0"/>
                        </a:spcAft>
                        <a:buClr>
                          <a:srgbClr val="000000"/>
                        </a:buClr>
                        <a:buSzPts val="1100"/>
                        <a:buFont typeface="Arial"/>
                        <a:buNone/>
                      </a:pPr>
                      <a:r>
                        <a:rPr lang="en" sz="1250"/>
                        <a:t>Famotidine (Pepcid)</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Fexofenadine (Allegra)</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Loratadine (Claritin)</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Ranitidine (Zantac)</a:t>
                      </a:r>
                      <a:endParaRPr sz="1250"/>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Levocetirizine (Xyzal) </a:t>
                      </a:r>
                      <a:endParaRPr sz="1250">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Anticholinergics for OAB</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Oxybutynin (Ditropan)</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Tolterodine (Detrol)</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Fesoterodine (Toviaz)</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Solifenacin (Vesicare)</a:t>
                      </a:r>
                      <a:endParaRPr sz="1250" u="none" cap="none" strike="noStrike">
                        <a:solidFill>
                          <a:srgbClr val="000000"/>
                        </a:solidFill>
                      </a:endParaRPr>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Darifenacin (Enablex)</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Trospium (Sanctura)</a:t>
                      </a:r>
                      <a:endParaRPr sz="1250" u="none" cap="none" strike="noStrike">
                        <a:solidFill>
                          <a:srgbClr val="000000"/>
                        </a:solidFill>
                      </a:endParaRPr>
                    </a:p>
                  </a:txBody>
                  <a:tcPr marT="45725" marB="45725" marR="45725" marL="45725"/>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Other Anticholinergics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sng" cap="none" strike="noStrike"/>
                        <a:t>Atrop</a:t>
                      </a:r>
                      <a:r>
                        <a:rPr lang="en" sz="1250" u="none" cap="none" strike="noStrike"/>
                        <a:t>ine (injected)</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Benztropine (Cogentin)</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Dicyclomine (Bentyl)</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Hyoscyamine (Levsin)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Scopolamine (Transderm Scōp)</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Trihexyphenidyl (Artane)</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Amantadine (Symmetrel) </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sng" cap="none" strike="noStrike">
                          <a:highlight>
                            <a:srgbClr val="FFFF00"/>
                          </a:highlight>
                        </a:rPr>
                        <a:t>Atrop</a:t>
                      </a:r>
                      <a:r>
                        <a:rPr lang="en" sz="1250" u="none" cap="none" strike="noStrike">
                          <a:highlight>
                            <a:srgbClr val="FFFF00"/>
                          </a:highlight>
                        </a:rPr>
                        <a:t>ine eye drops</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Ipr</a:t>
                      </a:r>
                      <a:r>
                        <a:rPr lang="en" sz="1250" u="sng" cap="none" strike="noStrike"/>
                        <a:t>atropi</a:t>
                      </a:r>
                      <a:r>
                        <a:rPr lang="en" sz="1250" u="none" cap="none" strike="noStrike"/>
                        <a:t>um inhaler (</a:t>
                      </a:r>
                      <a:r>
                        <a:rPr lang="en" sz="1250" u="sng" cap="none" strike="noStrike"/>
                        <a:t>Atro</a:t>
                      </a:r>
                      <a:r>
                        <a:rPr lang="en" sz="1250" u="none" cap="none" strike="noStrike"/>
                        <a:t>vent)</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Note that ipr</a:t>
                      </a:r>
                      <a:r>
                        <a:rPr lang="en" sz="1250" u="sng" cap="none" strike="noStrike"/>
                        <a:t>atropi</a:t>
                      </a:r>
                      <a:r>
                        <a:rPr lang="en" sz="1250" u="none" cap="none" strike="noStrike"/>
                        <a:t>um is like an inhaled form of </a:t>
                      </a:r>
                      <a:r>
                        <a:rPr lang="en" sz="1250" u="sng" cap="none" strike="noStrike"/>
                        <a:t>atropi</a:t>
                      </a:r>
                      <a:r>
                        <a:rPr lang="en" sz="1250" u="none" cap="none" strike="noStrike"/>
                        <a:t>ne (the strongest anticholinergic)</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Glycopyrrolate (Robinul)*</a:t>
                      </a:r>
                      <a:endParaRPr sz="1250"/>
                    </a:p>
                    <a:p>
                      <a:pPr indent="0" lvl="0" marL="0" marR="0" rtl="0" algn="l">
                        <a:lnSpc>
                          <a:spcPct val="90000"/>
                        </a:lnSpc>
                        <a:spcBef>
                          <a:spcPts val="0"/>
                        </a:spcBef>
                        <a:spcAft>
                          <a:spcPts val="0"/>
                        </a:spcAft>
                        <a:buClr>
                          <a:srgbClr val="000000"/>
                        </a:buClr>
                        <a:buSzPts val="800"/>
                        <a:buFont typeface="Arial"/>
                        <a:buNone/>
                      </a:pPr>
                      <a:r>
                        <a:rPr lang="en" sz="1250" u="none" cap="none" strike="noStrike"/>
                        <a:t> </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*Strong anticholinergic but does not cross blood-brain barrier</a:t>
                      </a:r>
                      <a:r>
                        <a:rPr lang="en" sz="1250"/>
                        <a:t>; Therefore it causes constipation but not cognitive problems. </a:t>
                      </a:r>
                      <a:endParaRPr sz="1250" u="none" cap="none" strike="noStrike">
                        <a:solidFill>
                          <a:srgbClr val="000000"/>
                        </a:solidFill>
                      </a:endParaRPr>
                    </a:p>
                  </a:txBody>
                  <a:tcPr marT="45725" marB="45725" marR="45725" marL="45725">
                    <a:lnL cap="flat" cmpd="sng" w="9525">
                      <a:solidFill>
                        <a:srgbClr val="999999"/>
                      </a:solidFill>
                      <a:prstDash val="solid"/>
                      <a:round/>
                      <a:headEnd len="sm" w="sm" type="none"/>
                      <a:tailEnd len="sm" w="sm" type="none"/>
                    </a:lnL>
                  </a:tcPr>
                </a:tc>
              </a:tr>
            </a:tbl>
          </a:graphicData>
        </a:graphic>
      </p:graphicFrame>
      <p:sp>
        <p:nvSpPr>
          <p:cNvPr id="5230" name="Google Shape;5230;p348"/>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pic>
        <p:nvPicPr>
          <p:cNvPr id="5231" name="Google Shape;5231;p348"/>
          <p:cNvPicPr preferRelativeResize="0"/>
          <p:nvPr/>
        </p:nvPicPr>
        <p:blipFill>
          <a:blip r:embed="rId3">
            <a:alphaModFix/>
          </a:blip>
          <a:stretch>
            <a:fillRect/>
          </a:stretch>
        </p:blipFill>
        <p:spPr>
          <a:xfrm>
            <a:off x="6976650" y="810975"/>
            <a:ext cx="1361925" cy="1149125"/>
          </a:xfrm>
          <a:prstGeom prst="rect">
            <a:avLst/>
          </a:prstGeom>
          <a:noFill/>
          <a:ln>
            <a:noFill/>
          </a:ln>
        </p:spPr>
      </p:pic>
    </p:spTree>
  </p:cSld>
  <p:clrMapOvr>
    <a:masterClrMapping/>
  </p:clrMapOvr>
</p:sld>
</file>

<file path=ppt/slides/slide3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5" name="Shape 5235"/>
        <p:cNvGrpSpPr/>
        <p:nvPr/>
      </p:nvGrpSpPr>
      <p:grpSpPr>
        <a:xfrm>
          <a:off x="0" y="0"/>
          <a:ext cx="0" cy="0"/>
          <a:chOff x="0" y="0"/>
          <a:chExt cx="0" cy="0"/>
        </a:xfrm>
      </p:grpSpPr>
      <p:graphicFrame>
        <p:nvGraphicFramePr>
          <p:cNvPr id="5236" name="Google Shape;5236;p349"/>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21000">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Antihistamines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Cyproheptadine (Periactin)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Diphenhydramine (Benadryl)</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Doxylamine (Unisom)</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Meclizine (Antivert)</a:t>
                      </a:r>
                      <a:endParaRPr sz="1250"/>
                    </a:p>
                    <a:p>
                      <a:pPr indent="0" lvl="0" marL="0" marR="0" rtl="0" algn="l">
                        <a:lnSpc>
                          <a:spcPct val="90000"/>
                        </a:lnSpc>
                        <a:spcBef>
                          <a:spcPts val="0"/>
                        </a:spcBef>
                        <a:spcAft>
                          <a:spcPts val="0"/>
                        </a:spcAft>
                        <a:buClr>
                          <a:srgbClr val="000000"/>
                        </a:buClr>
                        <a:buSzPts val="1100"/>
                        <a:buFont typeface="Arial"/>
                        <a:buNone/>
                      </a:pPr>
                      <a:r>
                        <a:t/>
                      </a:r>
                      <a:endParaRPr sz="1250"/>
                    </a:p>
                  </a:txBody>
                  <a:tcPr marT="45725" marB="45725" marR="45725" marL="45725"/>
                </a:tc>
                <a:tc>
                  <a:txBody>
                    <a:bodyPr/>
                    <a:lstStyle/>
                    <a:p>
                      <a:pPr indent="0" lvl="0" marL="0" rtl="0" algn="l">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indent="0" lvl="0" marL="0" rtl="0" algn="l">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indent="0" lvl="0" marL="0" marR="0" rtl="0" algn="l">
                        <a:lnSpc>
                          <a:spcPct val="90000"/>
                        </a:lnSpc>
                        <a:spcBef>
                          <a:spcPts val="0"/>
                        </a:spcBef>
                        <a:spcAft>
                          <a:spcPts val="0"/>
                        </a:spcAft>
                        <a:buClr>
                          <a:srgbClr val="000000"/>
                        </a:buClr>
                        <a:buSzPts val="800"/>
                        <a:buFont typeface="Arial"/>
                        <a:buNone/>
                      </a:pPr>
                      <a:r>
                        <a:t/>
                      </a:r>
                      <a:endParaRPr sz="1250"/>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indent="0" lvl="0" marL="0" marR="0" rtl="0" algn="l">
                        <a:lnSpc>
                          <a:spcPct val="90000"/>
                        </a:lnSpc>
                        <a:spcBef>
                          <a:spcPts val="0"/>
                        </a:spcBef>
                        <a:spcAft>
                          <a:spcPts val="0"/>
                        </a:spcAft>
                        <a:buClr>
                          <a:srgbClr val="000000"/>
                        </a:buClr>
                        <a:buSzPts val="1100"/>
                        <a:buFont typeface="Arial"/>
                        <a:buNone/>
                      </a:pPr>
                      <a:r>
                        <a:rPr lang="en" sz="1250"/>
                        <a:t>Famotidine (Pepcid)</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Fexofenadine (Allegra)</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Loratadine (Claritin)</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Ranitidine (Zantac)</a:t>
                      </a:r>
                      <a:endParaRPr sz="1250"/>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Levocetirizine (Xyzal) </a:t>
                      </a:r>
                      <a:endParaRPr sz="1250">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Anticholinergics for OAB</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Oxybutynin (Ditropan)</a:t>
                      </a:r>
                      <a:endParaRPr sz="1250" u="none" cap="none" strike="noStrike">
                        <a:highlight>
                          <a:srgbClr val="FFFF00"/>
                        </a:highlight>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Tolterodine (Detrol)</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Fesoterodine (Toviaz)</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Solifenacin (Vesicare)</a:t>
                      </a:r>
                      <a:endParaRPr sz="1250" u="none" cap="none" strike="noStrike">
                        <a:solidFill>
                          <a:srgbClr val="000000"/>
                        </a:solidFill>
                      </a:endParaRPr>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Darifenacin (Enablex)</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Trospium (Sanctura)</a:t>
                      </a:r>
                      <a:endParaRPr sz="1250" u="none" cap="none" strike="noStrike">
                        <a:solidFill>
                          <a:srgbClr val="000000"/>
                        </a:solidFill>
                      </a:endParaRPr>
                    </a:p>
                  </a:txBody>
                  <a:tcPr marT="45725" marB="45725" marR="45725" marL="45725"/>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Other Anticholinergics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sng" cap="none" strike="noStrike"/>
                        <a:t>Atrop</a:t>
                      </a:r>
                      <a:r>
                        <a:rPr lang="en" sz="1250" u="none" cap="none" strike="noStrike"/>
                        <a:t>ine (injected)</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Benztropine (Cogentin)</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Dicyclomine (Bentyl)</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Hyoscyamine (Levsin)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Scopolamine (Transderm Scōp)</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Trihexyphenidyl (Artane)</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Amantadine (Symmetrel) </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sng" cap="none" strike="noStrike">
                          <a:highlight>
                            <a:srgbClr val="FFFF00"/>
                          </a:highlight>
                        </a:rPr>
                        <a:t>Atrop</a:t>
                      </a:r>
                      <a:r>
                        <a:rPr lang="en" sz="1250" u="none" cap="none" strike="noStrike">
                          <a:highlight>
                            <a:srgbClr val="FFFF00"/>
                          </a:highlight>
                        </a:rPr>
                        <a:t>ine eye drops</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Ipr</a:t>
                      </a:r>
                      <a:r>
                        <a:rPr lang="en" sz="1250" u="sng" cap="none" strike="noStrike"/>
                        <a:t>atropi</a:t>
                      </a:r>
                      <a:r>
                        <a:rPr lang="en" sz="1250" u="none" cap="none" strike="noStrike"/>
                        <a:t>um inhaler (</a:t>
                      </a:r>
                      <a:r>
                        <a:rPr lang="en" sz="1250" u="sng" cap="none" strike="noStrike"/>
                        <a:t>Atro</a:t>
                      </a:r>
                      <a:r>
                        <a:rPr lang="en" sz="1250" u="none" cap="none" strike="noStrike"/>
                        <a:t>vent)</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Note that ipr</a:t>
                      </a:r>
                      <a:r>
                        <a:rPr lang="en" sz="1250" u="sng" cap="none" strike="noStrike"/>
                        <a:t>atropi</a:t>
                      </a:r>
                      <a:r>
                        <a:rPr lang="en" sz="1250" u="none" cap="none" strike="noStrike"/>
                        <a:t>um is like an inhaled form of </a:t>
                      </a:r>
                      <a:r>
                        <a:rPr lang="en" sz="1250" u="sng" cap="none" strike="noStrike"/>
                        <a:t>atropi</a:t>
                      </a:r>
                      <a:r>
                        <a:rPr lang="en" sz="1250" u="none" cap="none" strike="noStrike"/>
                        <a:t>ne (the strongest anticholinergic)</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Glycopyrrolate (Robinul)*</a:t>
                      </a:r>
                      <a:endParaRPr sz="1250"/>
                    </a:p>
                    <a:p>
                      <a:pPr indent="0" lvl="0" marL="0" marR="0" rtl="0" algn="l">
                        <a:lnSpc>
                          <a:spcPct val="90000"/>
                        </a:lnSpc>
                        <a:spcBef>
                          <a:spcPts val="0"/>
                        </a:spcBef>
                        <a:spcAft>
                          <a:spcPts val="0"/>
                        </a:spcAft>
                        <a:buClr>
                          <a:srgbClr val="000000"/>
                        </a:buClr>
                        <a:buSzPts val="800"/>
                        <a:buFont typeface="Arial"/>
                        <a:buNone/>
                      </a:pPr>
                      <a:r>
                        <a:rPr lang="en" sz="1250" u="none" cap="none" strike="noStrike"/>
                        <a:t> </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*Strong anticholinergic but does not cross blood-brain barrier</a:t>
                      </a:r>
                      <a:r>
                        <a:rPr lang="en" sz="1250"/>
                        <a:t>; Therefore it causes constipation but not cognitive problems. </a:t>
                      </a:r>
                      <a:endParaRPr sz="1250" u="none" cap="none" strike="noStrike">
                        <a:solidFill>
                          <a:srgbClr val="000000"/>
                        </a:solidFill>
                      </a:endParaRPr>
                    </a:p>
                  </a:txBody>
                  <a:tcPr marT="45725" marB="45725" marR="45725" marL="45725">
                    <a:lnL cap="flat" cmpd="sng" w="9525">
                      <a:solidFill>
                        <a:srgbClr val="999999"/>
                      </a:solidFill>
                      <a:prstDash val="solid"/>
                      <a:round/>
                      <a:headEnd len="sm" w="sm" type="none"/>
                      <a:tailEnd len="sm" w="sm" type="none"/>
                    </a:lnL>
                  </a:tcPr>
                </a:tc>
              </a:tr>
              <a:tr h="2212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Muscle relaxants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solidFill>
                          <a:srgbClr val="000000"/>
                        </a:solidFill>
                      </a:endParaRPr>
                    </a:p>
                  </a:txBody>
                  <a:tcPr marT="45725" marB="45725" marR="45725" marL="45725">
                    <a:lnT cap="flat" cmpd="sng" w="9525">
                      <a:solidFill>
                        <a:srgbClr val="999999"/>
                      </a:solidFill>
                      <a:prstDash val="solid"/>
                      <a:round/>
                      <a:headEnd len="sm" w="sm" type="none"/>
                      <a:tailEnd len="sm" w="sm" type="none"/>
                    </a:lnT>
                  </a:tcPr>
                </a:tc>
                <a:tc>
                  <a:txBody>
                    <a:bodyPr/>
                    <a:lstStyle/>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bl>
          </a:graphicData>
        </a:graphic>
      </p:graphicFrame>
      <p:sp>
        <p:nvSpPr>
          <p:cNvPr id="5237" name="Google Shape;5237;p349"/>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pic>
        <p:nvPicPr>
          <p:cNvPr id="5238" name="Google Shape;5238;p349"/>
          <p:cNvPicPr preferRelativeResize="0"/>
          <p:nvPr/>
        </p:nvPicPr>
        <p:blipFill>
          <a:blip r:embed="rId3">
            <a:alphaModFix/>
          </a:blip>
          <a:stretch>
            <a:fillRect/>
          </a:stretch>
        </p:blipFill>
        <p:spPr>
          <a:xfrm>
            <a:off x="6976650" y="810975"/>
            <a:ext cx="1361925" cy="1149125"/>
          </a:xfrm>
          <a:prstGeom prst="rect">
            <a:avLst/>
          </a:prstGeom>
          <a:noFill/>
          <a:ln>
            <a:noFill/>
          </a:ln>
        </p:spPr>
      </p:pic>
    </p:spTree>
  </p:cSld>
  <p:clrMapOvr>
    <a:masterClrMapping/>
  </p:clrMapOvr>
</p:sld>
</file>

<file path=ppt/slides/slide3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2" name="Shape 5242"/>
        <p:cNvGrpSpPr/>
        <p:nvPr/>
      </p:nvGrpSpPr>
      <p:grpSpPr>
        <a:xfrm>
          <a:off x="0" y="0"/>
          <a:ext cx="0" cy="0"/>
          <a:chOff x="0" y="0"/>
          <a:chExt cx="0" cy="0"/>
        </a:xfrm>
      </p:grpSpPr>
      <p:graphicFrame>
        <p:nvGraphicFramePr>
          <p:cNvPr id="5243" name="Google Shape;5243;p350"/>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21000">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Antihistamines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Cyproheptadine (Periactin)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Diphenhydramine (Benadryl)</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Doxylamine (Unisom)</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Meclizine (Antivert)</a:t>
                      </a:r>
                      <a:endParaRPr sz="1250"/>
                    </a:p>
                    <a:p>
                      <a:pPr indent="0" lvl="0" marL="0" marR="0" rtl="0" algn="l">
                        <a:lnSpc>
                          <a:spcPct val="90000"/>
                        </a:lnSpc>
                        <a:spcBef>
                          <a:spcPts val="0"/>
                        </a:spcBef>
                        <a:spcAft>
                          <a:spcPts val="0"/>
                        </a:spcAft>
                        <a:buClr>
                          <a:srgbClr val="000000"/>
                        </a:buClr>
                        <a:buSzPts val="1100"/>
                        <a:buFont typeface="Arial"/>
                        <a:buNone/>
                      </a:pPr>
                      <a:r>
                        <a:t/>
                      </a:r>
                      <a:endParaRPr sz="1250"/>
                    </a:p>
                  </a:txBody>
                  <a:tcPr marT="45725" marB="45725" marR="45725" marL="45725"/>
                </a:tc>
                <a:tc>
                  <a:txBody>
                    <a:bodyPr/>
                    <a:lstStyle/>
                    <a:p>
                      <a:pPr indent="0" lvl="0" marL="0" rtl="0" algn="l">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indent="0" lvl="0" marL="0" rtl="0" algn="l">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indent="0" lvl="0" marL="0" marR="0" rtl="0" algn="l">
                        <a:lnSpc>
                          <a:spcPct val="90000"/>
                        </a:lnSpc>
                        <a:spcBef>
                          <a:spcPts val="0"/>
                        </a:spcBef>
                        <a:spcAft>
                          <a:spcPts val="0"/>
                        </a:spcAft>
                        <a:buClr>
                          <a:srgbClr val="000000"/>
                        </a:buClr>
                        <a:buSzPts val="800"/>
                        <a:buFont typeface="Arial"/>
                        <a:buNone/>
                      </a:pPr>
                      <a:r>
                        <a:t/>
                      </a:r>
                      <a:endParaRPr sz="1250"/>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indent="0" lvl="0" marL="0" marR="0" rtl="0" algn="l">
                        <a:lnSpc>
                          <a:spcPct val="90000"/>
                        </a:lnSpc>
                        <a:spcBef>
                          <a:spcPts val="0"/>
                        </a:spcBef>
                        <a:spcAft>
                          <a:spcPts val="0"/>
                        </a:spcAft>
                        <a:buClr>
                          <a:srgbClr val="000000"/>
                        </a:buClr>
                        <a:buSzPts val="1100"/>
                        <a:buFont typeface="Arial"/>
                        <a:buNone/>
                      </a:pPr>
                      <a:r>
                        <a:rPr lang="en" sz="1250"/>
                        <a:t>Famotidine (Pepcid)</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Fexofenadine (Allegra)</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Loratadine (Claritin)</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Ranitidine (Zantac)</a:t>
                      </a:r>
                      <a:endParaRPr sz="1250"/>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Levocetirizine (Xyzal) </a:t>
                      </a:r>
                      <a:endParaRPr sz="1250">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Anticholinergics for OAB</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Oxybutynin (Ditropan)</a:t>
                      </a:r>
                      <a:endParaRPr sz="1250" u="none" cap="none" strike="noStrike">
                        <a:highlight>
                          <a:srgbClr val="FFFF00"/>
                        </a:highlight>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Tolterodine (Detrol)</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Fesoterodine (Toviaz)</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Solifenacin (Vesicare)</a:t>
                      </a:r>
                      <a:endParaRPr sz="1250" u="none" cap="none" strike="noStrike">
                        <a:solidFill>
                          <a:srgbClr val="000000"/>
                        </a:solidFill>
                      </a:endParaRPr>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Darifenacin (Enablex)</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Trospium (Sanctura)</a:t>
                      </a:r>
                      <a:endParaRPr sz="1250" u="none" cap="none" strike="noStrike">
                        <a:solidFill>
                          <a:srgbClr val="000000"/>
                        </a:solidFill>
                      </a:endParaRPr>
                    </a:p>
                  </a:txBody>
                  <a:tcPr marT="45725" marB="45725" marR="45725" marL="45725"/>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Other Anticholinergics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sng" cap="none" strike="noStrike"/>
                        <a:t>Atrop</a:t>
                      </a:r>
                      <a:r>
                        <a:rPr lang="en" sz="1250" u="none" cap="none" strike="noStrike"/>
                        <a:t>ine (injected)</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Benztropine (Cogentin)</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Dicyclomine (Bentyl)</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Hyoscyamine (Levsin)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Scopolamine (Transderm Scōp)</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Trihexyphenidyl (Artane)</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Amantadine (Symmetrel) </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sng" cap="none" strike="noStrike">
                          <a:highlight>
                            <a:srgbClr val="FFFF00"/>
                          </a:highlight>
                        </a:rPr>
                        <a:t>Atrop</a:t>
                      </a:r>
                      <a:r>
                        <a:rPr lang="en" sz="1250" u="none" cap="none" strike="noStrike">
                          <a:highlight>
                            <a:srgbClr val="FFFF00"/>
                          </a:highlight>
                        </a:rPr>
                        <a:t>ine eye drops</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Ipr</a:t>
                      </a:r>
                      <a:r>
                        <a:rPr lang="en" sz="1250" u="sng" cap="none" strike="noStrike"/>
                        <a:t>atropi</a:t>
                      </a:r>
                      <a:r>
                        <a:rPr lang="en" sz="1250" u="none" cap="none" strike="noStrike"/>
                        <a:t>um inhaler (</a:t>
                      </a:r>
                      <a:r>
                        <a:rPr lang="en" sz="1250" u="sng" cap="none" strike="noStrike"/>
                        <a:t>Atro</a:t>
                      </a:r>
                      <a:r>
                        <a:rPr lang="en" sz="1250" u="none" cap="none" strike="noStrike"/>
                        <a:t>vent)</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Note that ipr</a:t>
                      </a:r>
                      <a:r>
                        <a:rPr lang="en" sz="1250" u="sng" cap="none" strike="noStrike"/>
                        <a:t>atropi</a:t>
                      </a:r>
                      <a:r>
                        <a:rPr lang="en" sz="1250" u="none" cap="none" strike="noStrike"/>
                        <a:t>um is like an inhaled form of </a:t>
                      </a:r>
                      <a:r>
                        <a:rPr lang="en" sz="1250" u="sng" cap="none" strike="noStrike"/>
                        <a:t>atropi</a:t>
                      </a:r>
                      <a:r>
                        <a:rPr lang="en" sz="1250" u="none" cap="none" strike="noStrike"/>
                        <a:t>ne (the strongest anticholinergic)</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Glycopyrrolate (Robinul)*</a:t>
                      </a:r>
                      <a:endParaRPr sz="1250"/>
                    </a:p>
                    <a:p>
                      <a:pPr indent="0" lvl="0" marL="0" marR="0" rtl="0" algn="l">
                        <a:lnSpc>
                          <a:spcPct val="90000"/>
                        </a:lnSpc>
                        <a:spcBef>
                          <a:spcPts val="0"/>
                        </a:spcBef>
                        <a:spcAft>
                          <a:spcPts val="0"/>
                        </a:spcAft>
                        <a:buClr>
                          <a:srgbClr val="000000"/>
                        </a:buClr>
                        <a:buSzPts val="800"/>
                        <a:buFont typeface="Arial"/>
                        <a:buNone/>
                      </a:pPr>
                      <a:r>
                        <a:rPr lang="en" sz="1250" u="none" cap="none" strike="noStrike"/>
                        <a:t> </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*Strong anticholinergic but does not cross blood-brain barrier</a:t>
                      </a:r>
                      <a:r>
                        <a:rPr lang="en" sz="1250"/>
                        <a:t>; Therefore it causes constipation but not cognitive problems. </a:t>
                      </a:r>
                      <a:endParaRPr sz="1250" u="none" cap="none" strike="noStrike">
                        <a:solidFill>
                          <a:srgbClr val="000000"/>
                        </a:solidFill>
                      </a:endParaRPr>
                    </a:p>
                  </a:txBody>
                  <a:tcPr marT="45725" marB="45725" marR="45725" marL="45725">
                    <a:lnL cap="flat" cmpd="sng" w="9525">
                      <a:solidFill>
                        <a:srgbClr val="999999"/>
                      </a:solidFill>
                      <a:prstDash val="solid"/>
                      <a:round/>
                      <a:headEnd len="sm" w="sm" type="none"/>
                      <a:tailEnd len="sm" w="sm" type="none"/>
                    </a:lnL>
                  </a:tcPr>
                </a:tc>
              </a:tr>
              <a:tr h="2212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Muscle relaxants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Carisoprodol (Soma)</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Orphenadrine (Norflex)</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solidFill>
                          <a:srgbClr val="000000"/>
                        </a:solidFill>
                      </a:endParaRPr>
                    </a:p>
                  </a:txBody>
                  <a:tcPr marT="45725" marB="45725" marR="45725" marL="45725">
                    <a:lnT cap="flat" cmpd="sng" w="9525">
                      <a:solidFill>
                        <a:srgbClr val="999999"/>
                      </a:solidFill>
                      <a:prstDash val="solid"/>
                      <a:round/>
                      <a:headEnd len="sm" w="sm" type="none"/>
                      <a:tailEnd len="sm" w="sm" type="none"/>
                    </a:lnT>
                  </a:tcPr>
                </a:tc>
                <a:tc>
                  <a:txBody>
                    <a:bodyPr/>
                    <a:lstStyle/>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bl>
          </a:graphicData>
        </a:graphic>
      </p:graphicFrame>
      <p:sp>
        <p:nvSpPr>
          <p:cNvPr id="5244" name="Google Shape;5244;p350"/>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pic>
        <p:nvPicPr>
          <p:cNvPr id="5245" name="Google Shape;5245;p350"/>
          <p:cNvPicPr preferRelativeResize="0"/>
          <p:nvPr/>
        </p:nvPicPr>
        <p:blipFill>
          <a:blip r:embed="rId3">
            <a:alphaModFix/>
          </a:blip>
          <a:stretch>
            <a:fillRect/>
          </a:stretch>
        </p:blipFill>
        <p:spPr>
          <a:xfrm>
            <a:off x="6976650" y="810975"/>
            <a:ext cx="1361925" cy="1149125"/>
          </a:xfrm>
          <a:prstGeom prst="rect">
            <a:avLst/>
          </a:prstGeom>
          <a:noFill/>
          <a:ln>
            <a:noFill/>
          </a:ln>
        </p:spPr>
      </p:pic>
    </p:spTree>
  </p:cSld>
  <p:clrMapOvr>
    <a:masterClrMapping/>
  </p:clrMapOvr>
</p:sld>
</file>

<file path=ppt/slides/slide3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9" name="Shape 5249"/>
        <p:cNvGrpSpPr/>
        <p:nvPr/>
      </p:nvGrpSpPr>
      <p:grpSpPr>
        <a:xfrm>
          <a:off x="0" y="0"/>
          <a:ext cx="0" cy="0"/>
          <a:chOff x="0" y="0"/>
          <a:chExt cx="0" cy="0"/>
        </a:xfrm>
      </p:grpSpPr>
      <p:graphicFrame>
        <p:nvGraphicFramePr>
          <p:cNvPr id="5250" name="Google Shape;5250;p351"/>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21000">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Antihistamines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Cyproheptadine (Periactin)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Diphenhydramine (Benadryl)</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Doxylamine (Unisom)</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Meclizine (Antivert)</a:t>
                      </a:r>
                      <a:endParaRPr sz="1250"/>
                    </a:p>
                    <a:p>
                      <a:pPr indent="0" lvl="0" marL="0" marR="0" rtl="0" algn="l">
                        <a:lnSpc>
                          <a:spcPct val="90000"/>
                        </a:lnSpc>
                        <a:spcBef>
                          <a:spcPts val="0"/>
                        </a:spcBef>
                        <a:spcAft>
                          <a:spcPts val="0"/>
                        </a:spcAft>
                        <a:buClr>
                          <a:srgbClr val="000000"/>
                        </a:buClr>
                        <a:buSzPts val="1100"/>
                        <a:buFont typeface="Arial"/>
                        <a:buNone/>
                      </a:pPr>
                      <a:r>
                        <a:t/>
                      </a:r>
                      <a:endParaRPr sz="1250"/>
                    </a:p>
                  </a:txBody>
                  <a:tcPr marT="45725" marB="45725" marR="45725" marL="45725"/>
                </a:tc>
                <a:tc>
                  <a:txBody>
                    <a:bodyPr/>
                    <a:lstStyle/>
                    <a:p>
                      <a:pPr indent="0" lvl="0" marL="0" rtl="0" algn="l">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indent="0" lvl="0" marL="0" rtl="0" algn="l">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indent="0" lvl="0" marL="0" marR="0" rtl="0" algn="l">
                        <a:lnSpc>
                          <a:spcPct val="90000"/>
                        </a:lnSpc>
                        <a:spcBef>
                          <a:spcPts val="0"/>
                        </a:spcBef>
                        <a:spcAft>
                          <a:spcPts val="0"/>
                        </a:spcAft>
                        <a:buClr>
                          <a:srgbClr val="000000"/>
                        </a:buClr>
                        <a:buSzPts val="800"/>
                        <a:buFont typeface="Arial"/>
                        <a:buNone/>
                      </a:pPr>
                      <a:r>
                        <a:t/>
                      </a:r>
                      <a:endParaRPr sz="1250"/>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indent="0" lvl="0" marL="0" marR="0" rtl="0" algn="l">
                        <a:lnSpc>
                          <a:spcPct val="90000"/>
                        </a:lnSpc>
                        <a:spcBef>
                          <a:spcPts val="0"/>
                        </a:spcBef>
                        <a:spcAft>
                          <a:spcPts val="0"/>
                        </a:spcAft>
                        <a:buClr>
                          <a:srgbClr val="000000"/>
                        </a:buClr>
                        <a:buSzPts val="1100"/>
                        <a:buFont typeface="Arial"/>
                        <a:buNone/>
                      </a:pPr>
                      <a:r>
                        <a:rPr lang="en" sz="1250"/>
                        <a:t>Famotidine (Pepcid)</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Fexofenadine (Allegra)</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Loratadine (Claritin)</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Ranitidine (Zantac)</a:t>
                      </a:r>
                      <a:endParaRPr sz="1250"/>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Levocetirizine (Xyzal) </a:t>
                      </a:r>
                      <a:endParaRPr sz="1250">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Anticholinergics for OAB</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Oxybutynin (Ditropan)</a:t>
                      </a:r>
                      <a:endParaRPr sz="1250" u="none" cap="none" strike="noStrike">
                        <a:highlight>
                          <a:srgbClr val="FFFF00"/>
                        </a:highlight>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Tolterodine (Detrol)</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Fesoterodine (Toviaz)</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Solifenacin (Vesicare)</a:t>
                      </a:r>
                      <a:endParaRPr sz="1250" u="none" cap="none" strike="noStrike">
                        <a:solidFill>
                          <a:srgbClr val="000000"/>
                        </a:solidFill>
                      </a:endParaRPr>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Darifenacin (Enablex)</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Trospium (Sanctura)</a:t>
                      </a:r>
                      <a:endParaRPr sz="1250" u="none" cap="none" strike="noStrike">
                        <a:solidFill>
                          <a:srgbClr val="000000"/>
                        </a:solidFill>
                      </a:endParaRPr>
                    </a:p>
                  </a:txBody>
                  <a:tcPr marT="45725" marB="45725" marR="45725" marL="45725"/>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Other Anticholinergics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sng" cap="none" strike="noStrike"/>
                        <a:t>Atrop</a:t>
                      </a:r>
                      <a:r>
                        <a:rPr lang="en" sz="1250" u="none" cap="none" strike="noStrike"/>
                        <a:t>ine (injected)</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Benztropine (Cogentin)</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Dicyclomine (Bentyl)</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Hyoscyamine (Levsin)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Scopolamine (Transderm Scōp)</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Trihexyphenidyl (Artane)</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Amantadine (Symmetrel) </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sng" cap="none" strike="noStrike">
                          <a:highlight>
                            <a:srgbClr val="FFFF00"/>
                          </a:highlight>
                        </a:rPr>
                        <a:t>Atrop</a:t>
                      </a:r>
                      <a:r>
                        <a:rPr lang="en" sz="1250" u="none" cap="none" strike="noStrike">
                          <a:highlight>
                            <a:srgbClr val="FFFF00"/>
                          </a:highlight>
                        </a:rPr>
                        <a:t>ine eye drops</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Ipr</a:t>
                      </a:r>
                      <a:r>
                        <a:rPr lang="en" sz="1250" u="sng" cap="none" strike="noStrike"/>
                        <a:t>atropi</a:t>
                      </a:r>
                      <a:r>
                        <a:rPr lang="en" sz="1250" u="none" cap="none" strike="noStrike"/>
                        <a:t>um inhaler (</a:t>
                      </a:r>
                      <a:r>
                        <a:rPr lang="en" sz="1250" u="sng" cap="none" strike="noStrike"/>
                        <a:t>Atro</a:t>
                      </a:r>
                      <a:r>
                        <a:rPr lang="en" sz="1250" u="none" cap="none" strike="noStrike"/>
                        <a:t>vent)</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Note that ipr</a:t>
                      </a:r>
                      <a:r>
                        <a:rPr lang="en" sz="1250" u="sng" cap="none" strike="noStrike"/>
                        <a:t>atropi</a:t>
                      </a:r>
                      <a:r>
                        <a:rPr lang="en" sz="1250" u="none" cap="none" strike="noStrike"/>
                        <a:t>um is like an inhaled form of </a:t>
                      </a:r>
                      <a:r>
                        <a:rPr lang="en" sz="1250" u="sng" cap="none" strike="noStrike"/>
                        <a:t>atropi</a:t>
                      </a:r>
                      <a:r>
                        <a:rPr lang="en" sz="1250" u="none" cap="none" strike="noStrike"/>
                        <a:t>ne (the strongest anticholinergic)</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Glycopyrrolate (Robinul)*</a:t>
                      </a:r>
                      <a:endParaRPr sz="1250"/>
                    </a:p>
                    <a:p>
                      <a:pPr indent="0" lvl="0" marL="0" marR="0" rtl="0" algn="l">
                        <a:lnSpc>
                          <a:spcPct val="90000"/>
                        </a:lnSpc>
                        <a:spcBef>
                          <a:spcPts val="0"/>
                        </a:spcBef>
                        <a:spcAft>
                          <a:spcPts val="0"/>
                        </a:spcAft>
                        <a:buClr>
                          <a:srgbClr val="000000"/>
                        </a:buClr>
                        <a:buSzPts val="800"/>
                        <a:buFont typeface="Arial"/>
                        <a:buNone/>
                      </a:pPr>
                      <a:r>
                        <a:rPr lang="en" sz="1250" u="none" cap="none" strike="noStrike"/>
                        <a:t> </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*Strong anticholinergic but does not cross blood-brain barrier</a:t>
                      </a:r>
                      <a:r>
                        <a:rPr lang="en" sz="1250"/>
                        <a:t>; Therefore it causes constipation but not cognitive problems. </a:t>
                      </a:r>
                      <a:endParaRPr sz="1250" u="none" cap="none" strike="noStrike">
                        <a:solidFill>
                          <a:srgbClr val="000000"/>
                        </a:solidFill>
                      </a:endParaRPr>
                    </a:p>
                  </a:txBody>
                  <a:tcPr marT="45725" marB="45725" marR="45725" marL="45725">
                    <a:lnL cap="flat" cmpd="sng" w="9525">
                      <a:solidFill>
                        <a:srgbClr val="999999"/>
                      </a:solidFill>
                      <a:prstDash val="solid"/>
                      <a:round/>
                      <a:headEnd len="sm" w="sm" type="none"/>
                      <a:tailEnd len="sm" w="sm" type="none"/>
                    </a:lnL>
                  </a:tcPr>
                </a:tc>
              </a:tr>
              <a:tr h="2212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Muscle relaxants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Carisoprodol (Soma)</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Orphenadrine (Norflex)</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Cyclobenzaprine (Flexeril)</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Baclofen (Lioresal)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solidFill>
                          <a:srgbClr val="000000"/>
                        </a:solidFill>
                      </a:endParaRPr>
                    </a:p>
                  </a:txBody>
                  <a:tcPr marT="45725" marB="45725" marR="45725" marL="45725">
                    <a:lnT cap="flat" cmpd="sng" w="9525">
                      <a:solidFill>
                        <a:srgbClr val="999999"/>
                      </a:solidFill>
                      <a:prstDash val="solid"/>
                      <a:round/>
                      <a:headEnd len="sm" w="sm" type="none"/>
                      <a:tailEnd len="sm" w="sm" type="none"/>
                    </a:lnT>
                  </a:tcPr>
                </a:tc>
                <a:tc>
                  <a:txBody>
                    <a:bodyPr/>
                    <a:lstStyle/>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bl>
          </a:graphicData>
        </a:graphic>
      </p:graphicFrame>
      <p:sp>
        <p:nvSpPr>
          <p:cNvPr id="5251" name="Google Shape;5251;p351"/>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pic>
        <p:nvPicPr>
          <p:cNvPr id="5252" name="Google Shape;5252;p351"/>
          <p:cNvPicPr preferRelativeResize="0"/>
          <p:nvPr/>
        </p:nvPicPr>
        <p:blipFill>
          <a:blip r:embed="rId3">
            <a:alphaModFix/>
          </a:blip>
          <a:stretch>
            <a:fillRect/>
          </a:stretch>
        </p:blipFill>
        <p:spPr>
          <a:xfrm>
            <a:off x="6976650" y="810975"/>
            <a:ext cx="1361925" cy="11491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grpSp>
        <p:nvGrpSpPr>
          <p:cNvPr id="367" name="Google Shape;367;p46"/>
          <p:cNvGrpSpPr/>
          <p:nvPr/>
        </p:nvGrpSpPr>
        <p:grpSpPr>
          <a:xfrm>
            <a:off x="266775" y="393475"/>
            <a:ext cx="2383600" cy="3636900"/>
            <a:chOff x="266775" y="393475"/>
            <a:chExt cx="2383600" cy="3636900"/>
          </a:xfrm>
        </p:grpSpPr>
        <p:pic>
          <p:nvPicPr>
            <p:cNvPr id="368" name="Google Shape;368;p46"/>
            <p:cNvPicPr preferRelativeResize="0"/>
            <p:nvPr/>
          </p:nvPicPr>
          <p:blipFill>
            <a:blip r:embed="rId3">
              <a:alphaModFix/>
            </a:blip>
            <a:stretch>
              <a:fillRect/>
            </a:stretch>
          </p:blipFill>
          <p:spPr>
            <a:xfrm>
              <a:off x="266775" y="428475"/>
              <a:ext cx="2383600" cy="3601900"/>
            </a:xfrm>
            <a:prstGeom prst="rect">
              <a:avLst/>
            </a:prstGeom>
            <a:noFill/>
            <a:ln>
              <a:noFill/>
            </a:ln>
          </p:spPr>
        </p:pic>
        <p:sp>
          <p:nvSpPr>
            <p:cNvPr id="369" name="Google Shape;369;p46"/>
            <p:cNvSpPr txBox="1"/>
            <p:nvPr/>
          </p:nvSpPr>
          <p:spPr>
            <a:xfrm>
              <a:off x="2062375" y="393475"/>
              <a:ext cx="588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rPr>
                <a:t>2017</a:t>
              </a:r>
              <a:endParaRPr>
                <a:solidFill>
                  <a:schemeClr val="lt1"/>
                </a:solidFill>
              </a:endParaRPr>
            </a:p>
          </p:txBody>
        </p:sp>
      </p:grpSp>
      <p:sp>
        <p:nvSpPr>
          <p:cNvPr id="370" name="Google Shape;370;p46"/>
          <p:cNvSpPr txBox="1"/>
          <p:nvPr/>
        </p:nvSpPr>
        <p:spPr>
          <a:xfrm>
            <a:off x="3162875" y="310625"/>
            <a:ext cx="5496600" cy="4340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Age-related cognitive decline (ARCD):</a:t>
            </a:r>
            <a:endParaRPr b="1" sz="1800"/>
          </a:p>
          <a:p>
            <a:pPr indent="0" lvl="0" marL="0" rtl="0" algn="l">
              <a:spcBef>
                <a:spcPts val="0"/>
              </a:spcBef>
              <a:spcAft>
                <a:spcPts val="0"/>
              </a:spcAft>
              <a:buNone/>
            </a:pPr>
            <a:r>
              <a:t/>
            </a:r>
            <a:endParaRPr b="1" sz="1800"/>
          </a:p>
          <a:p>
            <a:pPr indent="-342900" lvl="0" marL="457200" rtl="0" algn="l">
              <a:spcBef>
                <a:spcPts val="0"/>
              </a:spcBef>
              <a:spcAft>
                <a:spcPts val="0"/>
              </a:spcAft>
              <a:buSzPts val="1800"/>
              <a:buChar char="●"/>
            </a:pPr>
            <a:r>
              <a:rPr lang="en" sz="1800"/>
              <a:t>Deterioration in cognitive performance that can be a </a:t>
            </a:r>
            <a:r>
              <a:rPr b="1" lang="en" sz="1800" u="sng">
                <a:solidFill>
                  <a:srgbClr val="9900FF"/>
                </a:solidFill>
              </a:rPr>
              <a:t>normal</a:t>
            </a:r>
            <a:r>
              <a:rPr lang="en" sz="1800"/>
              <a:t> part of aging. </a:t>
            </a:r>
            <a:endParaRPr sz="1800"/>
          </a:p>
          <a:p>
            <a:pPr indent="-342900" lvl="0" marL="457200" rtl="0" algn="l">
              <a:spcBef>
                <a:spcPts val="0"/>
              </a:spcBef>
              <a:spcAft>
                <a:spcPts val="0"/>
              </a:spcAft>
              <a:buSzPts val="1800"/>
              <a:buChar char="●"/>
            </a:pPr>
            <a:r>
              <a:rPr lang="en" sz="1800"/>
              <a:t>Sometimes referred to as cognitive aging.</a:t>
            </a:r>
            <a:endParaRPr sz="1800"/>
          </a:p>
          <a:p>
            <a:pPr indent="0" lvl="0" marL="0" rtl="0" algn="l">
              <a:spcBef>
                <a:spcPts val="0"/>
              </a:spcBef>
              <a:spcAft>
                <a:spcPts val="0"/>
              </a:spcAft>
              <a:buClr>
                <a:schemeClr val="dk1"/>
              </a:buClr>
              <a:buSzPts val="1100"/>
              <a:buFont typeface="Arial"/>
              <a:buNone/>
            </a:pPr>
            <a:r>
              <a:t/>
            </a:r>
            <a:endParaRPr sz="1800"/>
          </a:p>
          <a:p>
            <a:pPr indent="0" lvl="0" marL="0" rtl="0" algn="l">
              <a:spcBef>
                <a:spcPts val="0"/>
              </a:spcBef>
              <a:spcAft>
                <a:spcPts val="0"/>
              </a:spcAft>
              <a:buClr>
                <a:schemeClr val="dk1"/>
              </a:buClr>
              <a:buSzPts val="1100"/>
              <a:buFont typeface="Arial"/>
              <a:buNone/>
            </a:pPr>
            <a:r>
              <a:rPr b="1" lang="en" sz="1800"/>
              <a:t>Mild cognitive impairment (MCI): </a:t>
            </a:r>
            <a:endParaRPr b="1" sz="1800"/>
          </a:p>
          <a:p>
            <a:pPr indent="0" lvl="0" marL="0" rtl="0" algn="l">
              <a:spcBef>
                <a:spcPts val="0"/>
              </a:spcBef>
              <a:spcAft>
                <a:spcPts val="0"/>
              </a:spcAft>
              <a:buClr>
                <a:schemeClr val="dk1"/>
              </a:buClr>
              <a:buSzPts val="1100"/>
              <a:buFont typeface="Arial"/>
              <a:buNone/>
            </a:pPr>
            <a:r>
              <a:t/>
            </a:r>
            <a:endParaRPr b="1" sz="1800"/>
          </a:p>
          <a:p>
            <a:pPr indent="-342900" lvl="0" marL="457200" rtl="0" algn="l">
              <a:spcBef>
                <a:spcPts val="0"/>
              </a:spcBef>
              <a:spcAft>
                <a:spcPts val="0"/>
              </a:spcAft>
              <a:buSzPts val="1800"/>
              <a:buChar char="●"/>
            </a:pPr>
            <a:r>
              <a:rPr lang="en" sz="1800"/>
              <a:t>Cognitive impairment that has reached</a:t>
            </a:r>
            <a:endParaRPr sz="1800"/>
          </a:p>
          <a:p>
            <a:pPr indent="-342900" lvl="0" marL="457200" rtl="0" algn="l">
              <a:spcBef>
                <a:spcPts val="0"/>
              </a:spcBef>
              <a:spcAft>
                <a:spcPts val="0"/>
              </a:spcAft>
              <a:buSzPts val="1800"/>
              <a:buChar char="●"/>
            </a:pPr>
            <a:r>
              <a:rPr lang="en" sz="1800"/>
              <a:t>a level of deterioration from normal cognitive function identifiable by individuals, family members, or clinicians, but </a:t>
            </a:r>
            <a:r>
              <a:rPr b="1" lang="en" sz="1800" u="sng">
                <a:solidFill>
                  <a:srgbClr val="9900FF"/>
                </a:solidFill>
              </a:rPr>
              <a:t>without significant functional impairment</a:t>
            </a:r>
            <a:r>
              <a:rPr lang="en" sz="1800"/>
              <a:t> in daily activities</a:t>
            </a:r>
            <a:endParaRPr sz="1800"/>
          </a:p>
          <a:p>
            <a:pPr indent="-342900" lvl="0" marL="457200" rtl="0" algn="l">
              <a:spcBef>
                <a:spcPts val="0"/>
              </a:spcBef>
              <a:spcAft>
                <a:spcPts val="0"/>
              </a:spcAft>
              <a:buSzPts val="1800"/>
              <a:buChar char="●"/>
            </a:pPr>
            <a:r>
              <a:rPr lang="en" sz="1800"/>
              <a:t>Individuals may have mild functional impairments but can adapt to them.</a:t>
            </a:r>
            <a:endParaRPr sz="1800"/>
          </a:p>
        </p:txBody>
      </p:sp>
      <p:sp>
        <p:nvSpPr>
          <p:cNvPr id="371" name="Google Shape;371;p46"/>
          <p:cNvSpPr txBox="1"/>
          <p:nvPr/>
        </p:nvSpPr>
        <p:spPr>
          <a:xfrm>
            <a:off x="6843450" y="1956150"/>
            <a:ext cx="238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rPr>
              <a:t>~ “pre-dementia”</a:t>
            </a:r>
            <a:endParaRPr>
              <a:solidFill>
                <a:srgbClr val="FF0000"/>
              </a:solidFill>
            </a:endParaRPr>
          </a:p>
        </p:txBody>
      </p:sp>
      <p:sp>
        <p:nvSpPr>
          <p:cNvPr id="372" name="Google Shape;372;p46"/>
          <p:cNvSpPr txBox="1"/>
          <p:nvPr/>
        </p:nvSpPr>
        <p:spPr>
          <a:xfrm>
            <a:off x="309175" y="52725"/>
            <a:ext cx="54966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300">
                <a:solidFill>
                  <a:schemeClr val="dk1"/>
                </a:solidFill>
              </a:rPr>
              <a:t>Not DSM-5</a:t>
            </a:r>
            <a:endParaRPr sz="1300"/>
          </a:p>
        </p:txBody>
      </p:sp>
      <p:sp>
        <p:nvSpPr>
          <p:cNvPr id="373" name="Google Shape;373;p46"/>
          <p:cNvSpPr txBox="1"/>
          <p:nvPr/>
        </p:nvSpPr>
        <p:spPr>
          <a:xfrm>
            <a:off x="3386575" y="4585600"/>
            <a:ext cx="54966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9900FF"/>
                </a:solidFill>
              </a:rPr>
              <a:t>MCI does not equal mild neurocognitive disorder. </a:t>
            </a:r>
            <a:endParaRPr b="1" sz="1500">
              <a:solidFill>
                <a:srgbClr val="9900FF"/>
              </a:solidFill>
            </a:endParaRPr>
          </a:p>
        </p:txBody>
      </p:sp>
    </p:spTree>
  </p:cSld>
  <p:clrMapOvr>
    <a:masterClrMapping/>
  </p:clrMapOvr>
</p:sld>
</file>

<file path=ppt/slides/slide3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6" name="Shape 5256"/>
        <p:cNvGrpSpPr/>
        <p:nvPr/>
      </p:nvGrpSpPr>
      <p:grpSpPr>
        <a:xfrm>
          <a:off x="0" y="0"/>
          <a:ext cx="0" cy="0"/>
          <a:chOff x="0" y="0"/>
          <a:chExt cx="0" cy="0"/>
        </a:xfrm>
      </p:grpSpPr>
      <p:graphicFrame>
        <p:nvGraphicFramePr>
          <p:cNvPr id="5257" name="Google Shape;5257;p352"/>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21000">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Antihistamines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Cyproheptadine (Periactin)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Diphenhydramine (Benadryl)</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Doxylamine (Unisom)</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Meclizine (Antivert)</a:t>
                      </a:r>
                      <a:endParaRPr sz="1250"/>
                    </a:p>
                    <a:p>
                      <a:pPr indent="0" lvl="0" marL="0" marR="0" rtl="0" algn="l">
                        <a:lnSpc>
                          <a:spcPct val="90000"/>
                        </a:lnSpc>
                        <a:spcBef>
                          <a:spcPts val="0"/>
                        </a:spcBef>
                        <a:spcAft>
                          <a:spcPts val="0"/>
                        </a:spcAft>
                        <a:buClr>
                          <a:srgbClr val="000000"/>
                        </a:buClr>
                        <a:buSzPts val="1100"/>
                        <a:buFont typeface="Arial"/>
                        <a:buNone/>
                      </a:pPr>
                      <a:r>
                        <a:t/>
                      </a:r>
                      <a:endParaRPr sz="1250"/>
                    </a:p>
                  </a:txBody>
                  <a:tcPr marT="45725" marB="45725" marR="45725" marL="45725"/>
                </a:tc>
                <a:tc>
                  <a:txBody>
                    <a:bodyPr/>
                    <a:lstStyle/>
                    <a:p>
                      <a:pPr indent="0" lvl="0" marL="0" rtl="0" algn="l">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indent="0" lvl="0" marL="0" rtl="0" algn="l">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indent="0" lvl="0" marL="0" marR="0" rtl="0" algn="l">
                        <a:lnSpc>
                          <a:spcPct val="90000"/>
                        </a:lnSpc>
                        <a:spcBef>
                          <a:spcPts val="0"/>
                        </a:spcBef>
                        <a:spcAft>
                          <a:spcPts val="0"/>
                        </a:spcAft>
                        <a:buClr>
                          <a:srgbClr val="000000"/>
                        </a:buClr>
                        <a:buSzPts val="800"/>
                        <a:buFont typeface="Arial"/>
                        <a:buNone/>
                      </a:pPr>
                      <a:r>
                        <a:t/>
                      </a:r>
                      <a:endParaRPr sz="1250"/>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indent="0" lvl="0" marL="0" marR="0" rtl="0" algn="l">
                        <a:lnSpc>
                          <a:spcPct val="90000"/>
                        </a:lnSpc>
                        <a:spcBef>
                          <a:spcPts val="0"/>
                        </a:spcBef>
                        <a:spcAft>
                          <a:spcPts val="0"/>
                        </a:spcAft>
                        <a:buClr>
                          <a:srgbClr val="000000"/>
                        </a:buClr>
                        <a:buSzPts val="1100"/>
                        <a:buFont typeface="Arial"/>
                        <a:buNone/>
                      </a:pPr>
                      <a:r>
                        <a:rPr lang="en" sz="1250"/>
                        <a:t>Famotidine (Pepcid)</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Fexofenadine (Allegra)</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Loratadine (Claritin)</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Ranitidine (Zantac)</a:t>
                      </a:r>
                      <a:endParaRPr sz="1250"/>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Levocetirizine (Xyzal) </a:t>
                      </a:r>
                      <a:endParaRPr sz="1250">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Anticholinergics for OAB</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Oxybutynin (Ditropan)</a:t>
                      </a:r>
                      <a:endParaRPr sz="1250" u="none" cap="none" strike="noStrike">
                        <a:highlight>
                          <a:srgbClr val="FFFF00"/>
                        </a:highlight>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Tolterodine (Detrol)</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Fesoterodine (Toviaz)</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Solifenacin (Vesicare)</a:t>
                      </a:r>
                      <a:endParaRPr sz="1250" u="none" cap="none" strike="noStrike">
                        <a:solidFill>
                          <a:srgbClr val="000000"/>
                        </a:solidFill>
                      </a:endParaRPr>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Darifenacin (Enablex)</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Trospium (Sanctura)</a:t>
                      </a:r>
                      <a:endParaRPr sz="1250" u="none" cap="none" strike="noStrike">
                        <a:solidFill>
                          <a:srgbClr val="000000"/>
                        </a:solidFill>
                      </a:endParaRPr>
                    </a:p>
                  </a:txBody>
                  <a:tcPr marT="45725" marB="45725" marR="45725" marL="45725"/>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Other Anticholinergics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sng" cap="none" strike="noStrike"/>
                        <a:t>Atrop</a:t>
                      </a:r>
                      <a:r>
                        <a:rPr lang="en" sz="1250" u="none" cap="none" strike="noStrike"/>
                        <a:t>ine (injected)</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Benztropine (Cogentin)</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Dicyclomine (Bentyl)</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Hyoscyamine (Levsin)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Scopolamine (Transderm Scōp)</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Trihexyphenidyl (Artane)</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Amantadine (Symmetrel) </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sng" cap="none" strike="noStrike">
                          <a:highlight>
                            <a:srgbClr val="FFFF00"/>
                          </a:highlight>
                        </a:rPr>
                        <a:t>Atrop</a:t>
                      </a:r>
                      <a:r>
                        <a:rPr lang="en" sz="1250" u="none" cap="none" strike="noStrike">
                          <a:highlight>
                            <a:srgbClr val="FFFF00"/>
                          </a:highlight>
                        </a:rPr>
                        <a:t>ine eye drops</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Ipr</a:t>
                      </a:r>
                      <a:r>
                        <a:rPr lang="en" sz="1250" u="sng" cap="none" strike="noStrike"/>
                        <a:t>atropi</a:t>
                      </a:r>
                      <a:r>
                        <a:rPr lang="en" sz="1250" u="none" cap="none" strike="noStrike"/>
                        <a:t>um inhaler (</a:t>
                      </a:r>
                      <a:r>
                        <a:rPr lang="en" sz="1250" u="sng" cap="none" strike="noStrike"/>
                        <a:t>Atro</a:t>
                      </a:r>
                      <a:r>
                        <a:rPr lang="en" sz="1250" u="none" cap="none" strike="noStrike"/>
                        <a:t>vent)</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Note that ipr</a:t>
                      </a:r>
                      <a:r>
                        <a:rPr lang="en" sz="1250" u="sng" cap="none" strike="noStrike"/>
                        <a:t>atropi</a:t>
                      </a:r>
                      <a:r>
                        <a:rPr lang="en" sz="1250" u="none" cap="none" strike="noStrike"/>
                        <a:t>um is like an inhaled form of </a:t>
                      </a:r>
                      <a:r>
                        <a:rPr lang="en" sz="1250" u="sng" cap="none" strike="noStrike"/>
                        <a:t>atropi</a:t>
                      </a:r>
                      <a:r>
                        <a:rPr lang="en" sz="1250" u="none" cap="none" strike="noStrike"/>
                        <a:t>ne (the strongest anticholinergic)</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Glycopyrrolate (Robinul)*</a:t>
                      </a:r>
                      <a:endParaRPr sz="1250"/>
                    </a:p>
                    <a:p>
                      <a:pPr indent="0" lvl="0" marL="0" marR="0" rtl="0" algn="l">
                        <a:lnSpc>
                          <a:spcPct val="90000"/>
                        </a:lnSpc>
                        <a:spcBef>
                          <a:spcPts val="0"/>
                        </a:spcBef>
                        <a:spcAft>
                          <a:spcPts val="0"/>
                        </a:spcAft>
                        <a:buClr>
                          <a:srgbClr val="000000"/>
                        </a:buClr>
                        <a:buSzPts val="800"/>
                        <a:buFont typeface="Arial"/>
                        <a:buNone/>
                      </a:pPr>
                      <a:r>
                        <a:rPr lang="en" sz="1250" u="none" cap="none" strike="noStrike"/>
                        <a:t> </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*Strong anticholinergic but does not cross blood-brain barrier</a:t>
                      </a:r>
                      <a:r>
                        <a:rPr lang="en" sz="1250"/>
                        <a:t>; Therefore it causes constipation but not cognitive problems. </a:t>
                      </a:r>
                      <a:endParaRPr sz="1250" u="none" cap="none" strike="noStrike">
                        <a:solidFill>
                          <a:srgbClr val="000000"/>
                        </a:solidFill>
                      </a:endParaRPr>
                    </a:p>
                  </a:txBody>
                  <a:tcPr marT="45725" marB="45725" marR="45725" marL="45725">
                    <a:lnL cap="flat" cmpd="sng" w="9525">
                      <a:solidFill>
                        <a:srgbClr val="999999"/>
                      </a:solidFill>
                      <a:prstDash val="solid"/>
                      <a:round/>
                      <a:headEnd len="sm" w="sm" type="none"/>
                      <a:tailEnd len="sm" w="sm" type="none"/>
                    </a:lnL>
                  </a:tcPr>
                </a:tc>
              </a:tr>
              <a:tr h="2212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Muscle relaxants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Carisoprodol (Soma)</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Orphenadrine (Norflex)</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Cyclobenzaprine (Flexeril)</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Baclofen (Lioresal)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Methocarbamol (Robaxin)</a:t>
                      </a:r>
                      <a:endParaRPr sz="1250" u="none" cap="none" strike="noStrike">
                        <a:solidFill>
                          <a:srgbClr val="000000"/>
                        </a:solidFill>
                      </a:endParaRPr>
                    </a:p>
                  </a:txBody>
                  <a:tcPr marT="45725" marB="45725" marR="45725" marL="45725">
                    <a:lnT cap="flat" cmpd="sng" w="9525">
                      <a:solidFill>
                        <a:srgbClr val="999999"/>
                      </a:solidFill>
                      <a:prstDash val="solid"/>
                      <a:round/>
                      <a:headEnd len="sm" w="sm" type="none"/>
                      <a:tailEnd len="sm" w="sm" type="none"/>
                    </a:lnT>
                  </a:tcPr>
                </a:tc>
                <a:tc>
                  <a:txBody>
                    <a:bodyPr/>
                    <a:lstStyle/>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bl>
          </a:graphicData>
        </a:graphic>
      </p:graphicFrame>
      <p:sp>
        <p:nvSpPr>
          <p:cNvPr id="5258" name="Google Shape;5258;p352"/>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pic>
        <p:nvPicPr>
          <p:cNvPr id="5259" name="Google Shape;5259;p352"/>
          <p:cNvPicPr preferRelativeResize="0"/>
          <p:nvPr/>
        </p:nvPicPr>
        <p:blipFill>
          <a:blip r:embed="rId3">
            <a:alphaModFix/>
          </a:blip>
          <a:stretch>
            <a:fillRect/>
          </a:stretch>
        </p:blipFill>
        <p:spPr>
          <a:xfrm>
            <a:off x="6976650" y="810975"/>
            <a:ext cx="1361925" cy="1149125"/>
          </a:xfrm>
          <a:prstGeom prst="rect">
            <a:avLst/>
          </a:prstGeom>
          <a:noFill/>
          <a:ln>
            <a:noFill/>
          </a:ln>
        </p:spPr>
      </p:pic>
    </p:spTree>
  </p:cSld>
  <p:clrMapOvr>
    <a:masterClrMapping/>
  </p:clrMapOvr>
</p:sld>
</file>

<file path=ppt/slides/slide3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3" name="Shape 5263"/>
        <p:cNvGrpSpPr/>
        <p:nvPr/>
      </p:nvGrpSpPr>
      <p:grpSpPr>
        <a:xfrm>
          <a:off x="0" y="0"/>
          <a:ext cx="0" cy="0"/>
          <a:chOff x="0" y="0"/>
          <a:chExt cx="0" cy="0"/>
        </a:xfrm>
      </p:grpSpPr>
      <p:graphicFrame>
        <p:nvGraphicFramePr>
          <p:cNvPr id="5264" name="Google Shape;5264;p353"/>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21000">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Antihistamines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Cyproheptadine (Periactin)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Diphenhydramine (Benadryl)</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Doxylamine (Unisom)</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Meclizine (Antivert)</a:t>
                      </a:r>
                      <a:endParaRPr sz="1250"/>
                    </a:p>
                    <a:p>
                      <a:pPr indent="0" lvl="0" marL="0" marR="0" rtl="0" algn="l">
                        <a:lnSpc>
                          <a:spcPct val="90000"/>
                        </a:lnSpc>
                        <a:spcBef>
                          <a:spcPts val="0"/>
                        </a:spcBef>
                        <a:spcAft>
                          <a:spcPts val="0"/>
                        </a:spcAft>
                        <a:buClr>
                          <a:srgbClr val="000000"/>
                        </a:buClr>
                        <a:buSzPts val="1100"/>
                        <a:buFont typeface="Arial"/>
                        <a:buNone/>
                      </a:pPr>
                      <a:r>
                        <a:t/>
                      </a:r>
                      <a:endParaRPr sz="1250"/>
                    </a:p>
                  </a:txBody>
                  <a:tcPr marT="45725" marB="45725" marR="45725" marL="45725"/>
                </a:tc>
                <a:tc>
                  <a:txBody>
                    <a:bodyPr/>
                    <a:lstStyle/>
                    <a:p>
                      <a:pPr indent="0" lvl="0" marL="0" rtl="0" algn="l">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indent="0" lvl="0" marL="0" rtl="0" algn="l">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indent="0" lvl="0" marL="0" marR="0" rtl="0" algn="l">
                        <a:lnSpc>
                          <a:spcPct val="90000"/>
                        </a:lnSpc>
                        <a:spcBef>
                          <a:spcPts val="0"/>
                        </a:spcBef>
                        <a:spcAft>
                          <a:spcPts val="0"/>
                        </a:spcAft>
                        <a:buClr>
                          <a:srgbClr val="000000"/>
                        </a:buClr>
                        <a:buSzPts val="800"/>
                        <a:buFont typeface="Arial"/>
                        <a:buNone/>
                      </a:pPr>
                      <a:r>
                        <a:t/>
                      </a:r>
                      <a:endParaRPr sz="1250"/>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indent="0" lvl="0" marL="0" marR="0" rtl="0" algn="l">
                        <a:lnSpc>
                          <a:spcPct val="90000"/>
                        </a:lnSpc>
                        <a:spcBef>
                          <a:spcPts val="0"/>
                        </a:spcBef>
                        <a:spcAft>
                          <a:spcPts val="0"/>
                        </a:spcAft>
                        <a:buClr>
                          <a:srgbClr val="000000"/>
                        </a:buClr>
                        <a:buSzPts val="1100"/>
                        <a:buFont typeface="Arial"/>
                        <a:buNone/>
                      </a:pPr>
                      <a:r>
                        <a:rPr lang="en" sz="1250"/>
                        <a:t>Famotidine (Pepcid)</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Fexofenadine (Allegra)</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Loratadine (Claritin)</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Ranitidine (Zantac)</a:t>
                      </a:r>
                      <a:endParaRPr sz="1250"/>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Levocetirizine (Xyzal) </a:t>
                      </a:r>
                      <a:endParaRPr sz="1250">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Anticholinergics for OAB</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Oxybutynin (Ditropan)</a:t>
                      </a:r>
                      <a:endParaRPr sz="1250" u="none" cap="none" strike="noStrike">
                        <a:highlight>
                          <a:srgbClr val="FFFF00"/>
                        </a:highlight>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Tolterodine (Detrol)</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Fesoterodine (Toviaz)</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Solifenacin (Vesicare)</a:t>
                      </a:r>
                      <a:endParaRPr sz="1250" u="none" cap="none" strike="noStrike">
                        <a:solidFill>
                          <a:srgbClr val="000000"/>
                        </a:solidFill>
                      </a:endParaRPr>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Darifenacin (Enablex)</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Trospium (Sanctura)</a:t>
                      </a:r>
                      <a:endParaRPr sz="1250" u="none" cap="none" strike="noStrike">
                        <a:solidFill>
                          <a:srgbClr val="000000"/>
                        </a:solidFill>
                      </a:endParaRPr>
                    </a:p>
                  </a:txBody>
                  <a:tcPr marT="45725" marB="45725" marR="45725" marL="45725"/>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Other Anticholinergics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sng" cap="none" strike="noStrike"/>
                        <a:t>Atrop</a:t>
                      </a:r>
                      <a:r>
                        <a:rPr lang="en" sz="1250" u="none" cap="none" strike="noStrike"/>
                        <a:t>ine (injected)</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Benztropine (Cogentin)</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Dicyclomine (Bentyl)</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Hyoscyamine (Levsin)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Scopolamine (Transderm Scōp)</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Trihexyphenidyl (Artane)</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Amantadine (Symmetrel) </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sng" cap="none" strike="noStrike">
                          <a:highlight>
                            <a:srgbClr val="FFFF00"/>
                          </a:highlight>
                        </a:rPr>
                        <a:t>Atrop</a:t>
                      </a:r>
                      <a:r>
                        <a:rPr lang="en" sz="1250" u="none" cap="none" strike="noStrike">
                          <a:highlight>
                            <a:srgbClr val="FFFF00"/>
                          </a:highlight>
                        </a:rPr>
                        <a:t>ine eye drops</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Ipr</a:t>
                      </a:r>
                      <a:r>
                        <a:rPr lang="en" sz="1250" u="sng" cap="none" strike="noStrike"/>
                        <a:t>atropi</a:t>
                      </a:r>
                      <a:r>
                        <a:rPr lang="en" sz="1250" u="none" cap="none" strike="noStrike"/>
                        <a:t>um inhaler (</a:t>
                      </a:r>
                      <a:r>
                        <a:rPr lang="en" sz="1250" u="sng" cap="none" strike="noStrike"/>
                        <a:t>Atro</a:t>
                      </a:r>
                      <a:r>
                        <a:rPr lang="en" sz="1250" u="none" cap="none" strike="noStrike"/>
                        <a:t>vent)</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Note that ipr</a:t>
                      </a:r>
                      <a:r>
                        <a:rPr lang="en" sz="1250" u="sng" cap="none" strike="noStrike"/>
                        <a:t>atropi</a:t>
                      </a:r>
                      <a:r>
                        <a:rPr lang="en" sz="1250" u="none" cap="none" strike="noStrike"/>
                        <a:t>um is like an inhaled form of </a:t>
                      </a:r>
                      <a:r>
                        <a:rPr lang="en" sz="1250" u="sng" cap="none" strike="noStrike"/>
                        <a:t>atropi</a:t>
                      </a:r>
                      <a:r>
                        <a:rPr lang="en" sz="1250" u="none" cap="none" strike="noStrike"/>
                        <a:t>ne (the strongest anticholinergic)</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Glycopyrrolate (Robinul)*</a:t>
                      </a:r>
                      <a:endParaRPr sz="1250"/>
                    </a:p>
                    <a:p>
                      <a:pPr indent="0" lvl="0" marL="0" marR="0" rtl="0" algn="l">
                        <a:lnSpc>
                          <a:spcPct val="90000"/>
                        </a:lnSpc>
                        <a:spcBef>
                          <a:spcPts val="0"/>
                        </a:spcBef>
                        <a:spcAft>
                          <a:spcPts val="0"/>
                        </a:spcAft>
                        <a:buClr>
                          <a:srgbClr val="000000"/>
                        </a:buClr>
                        <a:buSzPts val="800"/>
                        <a:buFont typeface="Arial"/>
                        <a:buNone/>
                      </a:pPr>
                      <a:r>
                        <a:rPr lang="en" sz="1250" u="none" cap="none" strike="noStrike"/>
                        <a:t> </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*Strong anticholinergic but does not cross blood-brain barrier</a:t>
                      </a:r>
                      <a:r>
                        <a:rPr lang="en" sz="1250"/>
                        <a:t>; Therefore it causes constipation but not cognitive problems. </a:t>
                      </a:r>
                      <a:endParaRPr sz="1250" u="none" cap="none" strike="noStrike">
                        <a:solidFill>
                          <a:srgbClr val="000000"/>
                        </a:solidFill>
                      </a:endParaRPr>
                    </a:p>
                  </a:txBody>
                  <a:tcPr marT="45725" marB="45725" marR="45725" marL="45725">
                    <a:lnL cap="flat" cmpd="sng" w="9525">
                      <a:solidFill>
                        <a:srgbClr val="999999"/>
                      </a:solidFill>
                      <a:prstDash val="solid"/>
                      <a:round/>
                      <a:headEnd len="sm" w="sm" type="none"/>
                      <a:tailEnd len="sm" w="sm" type="none"/>
                    </a:lnL>
                  </a:tcPr>
                </a:tc>
              </a:tr>
              <a:tr h="2212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Muscle relaxants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Carisoprodol (Soma)</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Orphenadrine (Norflex)</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Cyclobenzaprine (Flexeril)</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Baclofen (Lioresal)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Methocarbamol (Robaxin)</a:t>
                      </a:r>
                      <a:endParaRPr sz="1250" u="none" cap="none" strike="noStrike">
                        <a:solidFill>
                          <a:srgbClr val="000000"/>
                        </a:solidFill>
                      </a:endParaRPr>
                    </a:p>
                  </a:txBody>
                  <a:tcPr marT="45725" marB="45725" marR="45725" marL="45725">
                    <a:lnT cap="flat" cmpd="sng" w="9525">
                      <a:solidFill>
                        <a:srgbClr val="999999"/>
                      </a:solidFill>
                      <a:prstDash val="solid"/>
                      <a:round/>
                      <a:headEnd len="sm" w="sm" type="none"/>
                      <a:tailEnd len="sm" w="sm" type="none"/>
                    </a:lnT>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Metaxalone (Skelaxin)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Tizanidine (Zanaflex)</a:t>
                      </a:r>
                      <a:endParaRPr sz="1250" u="none" cap="none" strike="noStrike"/>
                    </a:p>
                  </a:txBody>
                  <a:tcPr marT="45725" marB="45725" marR="45725" marL="45725"/>
                </a:tc>
              </a:tr>
            </a:tbl>
          </a:graphicData>
        </a:graphic>
      </p:graphicFrame>
      <p:sp>
        <p:nvSpPr>
          <p:cNvPr id="5265" name="Google Shape;5265;p353"/>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pic>
        <p:nvPicPr>
          <p:cNvPr id="5266" name="Google Shape;5266;p353"/>
          <p:cNvPicPr preferRelativeResize="0"/>
          <p:nvPr/>
        </p:nvPicPr>
        <p:blipFill>
          <a:blip r:embed="rId3">
            <a:alphaModFix/>
          </a:blip>
          <a:stretch>
            <a:fillRect/>
          </a:stretch>
        </p:blipFill>
        <p:spPr>
          <a:xfrm>
            <a:off x="6976650" y="810975"/>
            <a:ext cx="1361925" cy="1149125"/>
          </a:xfrm>
          <a:prstGeom prst="rect">
            <a:avLst/>
          </a:prstGeom>
          <a:noFill/>
          <a:ln>
            <a:noFill/>
          </a:ln>
        </p:spPr>
      </p:pic>
    </p:spTree>
  </p:cSld>
  <p:clrMapOvr>
    <a:masterClrMapping/>
  </p:clrMapOvr>
</p:sld>
</file>

<file path=ppt/slides/slide3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0" name="Shape 5270"/>
        <p:cNvGrpSpPr/>
        <p:nvPr/>
      </p:nvGrpSpPr>
      <p:grpSpPr>
        <a:xfrm>
          <a:off x="0" y="0"/>
          <a:ext cx="0" cy="0"/>
          <a:chOff x="0" y="0"/>
          <a:chExt cx="0" cy="0"/>
        </a:xfrm>
      </p:grpSpPr>
      <p:graphicFrame>
        <p:nvGraphicFramePr>
          <p:cNvPr id="5271" name="Google Shape;5271;p354"/>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21000">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Antihistamines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Cyproheptadine (Periactin)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Diphenhydramine (Benadryl)</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Doxylamine (Unisom)</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Meclizine (Antivert)</a:t>
                      </a:r>
                      <a:endParaRPr sz="1250"/>
                    </a:p>
                    <a:p>
                      <a:pPr indent="0" lvl="0" marL="0" marR="0" rtl="0" algn="l">
                        <a:lnSpc>
                          <a:spcPct val="90000"/>
                        </a:lnSpc>
                        <a:spcBef>
                          <a:spcPts val="0"/>
                        </a:spcBef>
                        <a:spcAft>
                          <a:spcPts val="0"/>
                        </a:spcAft>
                        <a:buClr>
                          <a:srgbClr val="000000"/>
                        </a:buClr>
                        <a:buSzPts val="1100"/>
                        <a:buFont typeface="Arial"/>
                        <a:buNone/>
                      </a:pPr>
                      <a:r>
                        <a:t/>
                      </a:r>
                      <a:endParaRPr sz="1250"/>
                    </a:p>
                  </a:txBody>
                  <a:tcPr marT="45725" marB="45725" marR="45725" marL="45725"/>
                </a:tc>
                <a:tc>
                  <a:txBody>
                    <a:bodyPr/>
                    <a:lstStyle/>
                    <a:p>
                      <a:pPr indent="0" lvl="0" marL="0" rtl="0" algn="l">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indent="0" lvl="0" marL="0" rtl="0" algn="l">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indent="0" lvl="0" marL="0" marR="0" rtl="0" algn="l">
                        <a:lnSpc>
                          <a:spcPct val="90000"/>
                        </a:lnSpc>
                        <a:spcBef>
                          <a:spcPts val="0"/>
                        </a:spcBef>
                        <a:spcAft>
                          <a:spcPts val="0"/>
                        </a:spcAft>
                        <a:buClr>
                          <a:srgbClr val="000000"/>
                        </a:buClr>
                        <a:buSzPts val="800"/>
                        <a:buFont typeface="Arial"/>
                        <a:buNone/>
                      </a:pPr>
                      <a:r>
                        <a:t/>
                      </a:r>
                      <a:endParaRPr sz="1250"/>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indent="0" lvl="0" marL="0" marR="0" rtl="0" algn="l">
                        <a:lnSpc>
                          <a:spcPct val="90000"/>
                        </a:lnSpc>
                        <a:spcBef>
                          <a:spcPts val="0"/>
                        </a:spcBef>
                        <a:spcAft>
                          <a:spcPts val="0"/>
                        </a:spcAft>
                        <a:buClr>
                          <a:srgbClr val="000000"/>
                        </a:buClr>
                        <a:buSzPts val="1100"/>
                        <a:buFont typeface="Arial"/>
                        <a:buNone/>
                      </a:pPr>
                      <a:r>
                        <a:rPr lang="en" sz="1250"/>
                        <a:t>Famotidine (Pepcid)</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Fexofenadine (Allegra)</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Loratadine (Claritin)</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Ranitidine (Zantac)</a:t>
                      </a:r>
                      <a:endParaRPr sz="1250"/>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Levocetirizine (Xyzal) </a:t>
                      </a:r>
                      <a:endParaRPr sz="1250">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Anticholinergics for OAB</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Oxybutynin (Ditropan)</a:t>
                      </a:r>
                      <a:endParaRPr sz="1250" u="none" cap="none" strike="noStrike">
                        <a:highlight>
                          <a:srgbClr val="FFFF00"/>
                        </a:highlight>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Tolterodine (Detrol)</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Fesoterodine (Toviaz)</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Solifenacin (Vesicare)</a:t>
                      </a:r>
                      <a:endParaRPr sz="1250" u="none" cap="none" strike="noStrike">
                        <a:solidFill>
                          <a:srgbClr val="000000"/>
                        </a:solidFill>
                      </a:endParaRPr>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Darifenacin (Enablex)</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Trospium (Sanctura)</a:t>
                      </a:r>
                      <a:endParaRPr sz="1250" u="none" cap="none" strike="noStrike">
                        <a:solidFill>
                          <a:srgbClr val="000000"/>
                        </a:solidFill>
                      </a:endParaRPr>
                    </a:p>
                  </a:txBody>
                  <a:tcPr marT="45725" marB="45725" marR="45725" marL="45725"/>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Other Anticholinergics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sng" cap="none" strike="noStrike"/>
                        <a:t>Atrop</a:t>
                      </a:r>
                      <a:r>
                        <a:rPr lang="en" sz="1250" u="none" cap="none" strike="noStrike"/>
                        <a:t>ine (injected)</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Benztropine (Cogentin)</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Dicyclomine (Bentyl)</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Hyoscyamine (Levsin)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Scopolamine (Transderm Scōp)</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Trihexyphenidyl (Artane)</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Amantadine (Symmetrel) </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sng" cap="none" strike="noStrike">
                          <a:highlight>
                            <a:srgbClr val="FFFF00"/>
                          </a:highlight>
                        </a:rPr>
                        <a:t>Atrop</a:t>
                      </a:r>
                      <a:r>
                        <a:rPr lang="en" sz="1250" u="none" cap="none" strike="noStrike">
                          <a:highlight>
                            <a:srgbClr val="FFFF00"/>
                          </a:highlight>
                        </a:rPr>
                        <a:t>ine eye drops</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Ipr</a:t>
                      </a:r>
                      <a:r>
                        <a:rPr lang="en" sz="1250" u="sng" cap="none" strike="noStrike"/>
                        <a:t>atropi</a:t>
                      </a:r>
                      <a:r>
                        <a:rPr lang="en" sz="1250" u="none" cap="none" strike="noStrike"/>
                        <a:t>um inhaler (</a:t>
                      </a:r>
                      <a:r>
                        <a:rPr lang="en" sz="1250" u="sng" cap="none" strike="noStrike"/>
                        <a:t>Atro</a:t>
                      </a:r>
                      <a:r>
                        <a:rPr lang="en" sz="1250" u="none" cap="none" strike="noStrike"/>
                        <a:t>vent)</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Note that ipr</a:t>
                      </a:r>
                      <a:r>
                        <a:rPr lang="en" sz="1250" u="sng" cap="none" strike="noStrike"/>
                        <a:t>atropi</a:t>
                      </a:r>
                      <a:r>
                        <a:rPr lang="en" sz="1250" u="none" cap="none" strike="noStrike"/>
                        <a:t>um is like an inhaled form of </a:t>
                      </a:r>
                      <a:r>
                        <a:rPr lang="en" sz="1250" u="sng" cap="none" strike="noStrike"/>
                        <a:t>atropi</a:t>
                      </a:r>
                      <a:r>
                        <a:rPr lang="en" sz="1250" u="none" cap="none" strike="noStrike"/>
                        <a:t>ne (the strongest anticholinergic)</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Glycopyrrolate (Robinul)*</a:t>
                      </a:r>
                      <a:endParaRPr sz="1250"/>
                    </a:p>
                    <a:p>
                      <a:pPr indent="0" lvl="0" marL="0" marR="0" rtl="0" algn="l">
                        <a:lnSpc>
                          <a:spcPct val="90000"/>
                        </a:lnSpc>
                        <a:spcBef>
                          <a:spcPts val="0"/>
                        </a:spcBef>
                        <a:spcAft>
                          <a:spcPts val="0"/>
                        </a:spcAft>
                        <a:buClr>
                          <a:srgbClr val="000000"/>
                        </a:buClr>
                        <a:buSzPts val="800"/>
                        <a:buFont typeface="Arial"/>
                        <a:buNone/>
                      </a:pPr>
                      <a:r>
                        <a:rPr lang="en" sz="1250" u="none" cap="none" strike="noStrike"/>
                        <a:t> </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*Strong anticholinergic but does not cross blood-brain barrier</a:t>
                      </a:r>
                      <a:r>
                        <a:rPr lang="en" sz="1250"/>
                        <a:t>; Therefore it causes constipation but not cognitive problems. </a:t>
                      </a:r>
                      <a:endParaRPr sz="1250" u="none" cap="none" strike="noStrike">
                        <a:solidFill>
                          <a:srgbClr val="000000"/>
                        </a:solidFill>
                      </a:endParaRPr>
                    </a:p>
                  </a:txBody>
                  <a:tcPr marT="45725" marB="45725" marR="45725" marL="45725">
                    <a:lnL cap="flat" cmpd="sng" w="9525">
                      <a:solidFill>
                        <a:srgbClr val="999999"/>
                      </a:solidFill>
                      <a:prstDash val="solid"/>
                      <a:round/>
                      <a:headEnd len="sm" w="sm" type="none"/>
                      <a:tailEnd len="sm" w="sm" type="none"/>
                    </a:lnL>
                  </a:tcPr>
                </a:tc>
              </a:tr>
              <a:tr h="2212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Muscle relaxants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Carisoprodol (Soma)</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Orphenadrine (Norflex)</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Cyclobenzaprine (Flexeril)</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Baclofen (Lioresal)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Methocarbamol (Robaxin)</a:t>
                      </a:r>
                      <a:endParaRPr sz="1250" u="none" cap="none" strike="noStrike">
                        <a:solidFill>
                          <a:srgbClr val="000000"/>
                        </a:solidFill>
                      </a:endParaRPr>
                    </a:p>
                  </a:txBody>
                  <a:tcPr marT="45725" marB="45725" marR="45725" marL="45725">
                    <a:lnT cap="flat" cmpd="sng" w="9525">
                      <a:solidFill>
                        <a:srgbClr val="999999"/>
                      </a:solidFill>
                      <a:prstDash val="solid"/>
                      <a:round/>
                      <a:headEnd len="sm" w="sm" type="none"/>
                      <a:tailEnd len="sm" w="sm" type="none"/>
                    </a:lnT>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Metaxalone (Skelaxin)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Tizanidine (Zanaflex)</a:t>
                      </a:r>
                      <a:endParaRPr sz="1250" u="none" cap="none" strike="noStrike"/>
                    </a:p>
                  </a:txBody>
                  <a:tcPr marT="45725" marB="45725" marR="45725" marL="45725"/>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Mood stabilizers</a:t>
                      </a:r>
                      <a:endParaRPr b="1" sz="1250"/>
                    </a:p>
                    <a:p>
                      <a:pPr indent="0" lvl="0" marL="0" marR="0" rtl="0" algn="l">
                        <a:lnSpc>
                          <a:spcPct val="90000"/>
                        </a:lnSpc>
                        <a:spcBef>
                          <a:spcPts val="0"/>
                        </a:spcBef>
                        <a:spcAft>
                          <a:spcPts val="0"/>
                        </a:spcAft>
                        <a:buClr>
                          <a:srgbClr val="000000"/>
                        </a:buClr>
                        <a:buSzPts val="800"/>
                        <a:buFont typeface="Arial"/>
                        <a:buNone/>
                      </a:pPr>
                      <a:r>
                        <a:rPr b="1" lang="en" sz="1250"/>
                        <a:t>&amp; </a:t>
                      </a:r>
                      <a:r>
                        <a:rPr b="1" lang="en" sz="1250" u="none" cap="none" strike="noStrike"/>
                        <a:t>Antiepileptics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t/>
                      </a:r>
                      <a:endParaRPr sz="1250"/>
                    </a:p>
                  </a:txBody>
                  <a:tcPr marT="45725" marB="45725" marR="45725" marL="45725"/>
                </a:tc>
              </a:tr>
            </a:tbl>
          </a:graphicData>
        </a:graphic>
      </p:graphicFrame>
      <p:sp>
        <p:nvSpPr>
          <p:cNvPr id="5272" name="Google Shape;5272;p354"/>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pic>
        <p:nvPicPr>
          <p:cNvPr id="5273" name="Google Shape;5273;p354"/>
          <p:cNvPicPr preferRelativeResize="0"/>
          <p:nvPr/>
        </p:nvPicPr>
        <p:blipFill>
          <a:blip r:embed="rId3">
            <a:alphaModFix/>
          </a:blip>
          <a:stretch>
            <a:fillRect/>
          </a:stretch>
        </p:blipFill>
        <p:spPr>
          <a:xfrm>
            <a:off x="6976650" y="810975"/>
            <a:ext cx="1361925" cy="1149125"/>
          </a:xfrm>
          <a:prstGeom prst="rect">
            <a:avLst/>
          </a:prstGeom>
          <a:noFill/>
          <a:ln>
            <a:noFill/>
          </a:ln>
        </p:spPr>
      </p:pic>
    </p:spTree>
  </p:cSld>
  <p:clrMapOvr>
    <a:masterClrMapping/>
  </p:clrMapOvr>
</p:sld>
</file>

<file path=ppt/slides/slide3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7" name="Shape 5277"/>
        <p:cNvGrpSpPr/>
        <p:nvPr/>
      </p:nvGrpSpPr>
      <p:grpSpPr>
        <a:xfrm>
          <a:off x="0" y="0"/>
          <a:ext cx="0" cy="0"/>
          <a:chOff x="0" y="0"/>
          <a:chExt cx="0" cy="0"/>
        </a:xfrm>
      </p:grpSpPr>
      <p:graphicFrame>
        <p:nvGraphicFramePr>
          <p:cNvPr id="5278" name="Google Shape;5278;p355"/>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21000">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Antihistamines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Cyproheptadine (Periactin)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Diphenhydramine (Benadryl)</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Doxylamine (Unisom)</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Meclizine (Antivert)</a:t>
                      </a:r>
                      <a:endParaRPr sz="1250"/>
                    </a:p>
                    <a:p>
                      <a:pPr indent="0" lvl="0" marL="0" marR="0" rtl="0" algn="l">
                        <a:lnSpc>
                          <a:spcPct val="90000"/>
                        </a:lnSpc>
                        <a:spcBef>
                          <a:spcPts val="0"/>
                        </a:spcBef>
                        <a:spcAft>
                          <a:spcPts val="0"/>
                        </a:spcAft>
                        <a:buClr>
                          <a:srgbClr val="000000"/>
                        </a:buClr>
                        <a:buSzPts val="1100"/>
                        <a:buFont typeface="Arial"/>
                        <a:buNone/>
                      </a:pPr>
                      <a:r>
                        <a:t/>
                      </a:r>
                      <a:endParaRPr sz="1250"/>
                    </a:p>
                  </a:txBody>
                  <a:tcPr marT="45725" marB="45725" marR="45725" marL="45725"/>
                </a:tc>
                <a:tc>
                  <a:txBody>
                    <a:bodyPr/>
                    <a:lstStyle/>
                    <a:p>
                      <a:pPr indent="0" lvl="0" marL="0" rtl="0" algn="l">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indent="0" lvl="0" marL="0" rtl="0" algn="l">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indent="0" lvl="0" marL="0" marR="0" rtl="0" algn="l">
                        <a:lnSpc>
                          <a:spcPct val="90000"/>
                        </a:lnSpc>
                        <a:spcBef>
                          <a:spcPts val="0"/>
                        </a:spcBef>
                        <a:spcAft>
                          <a:spcPts val="0"/>
                        </a:spcAft>
                        <a:buClr>
                          <a:srgbClr val="000000"/>
                        </a:buClr>
                        <a:buSzPts val="800"/>
                        <a:buFont typeface="Arial"/>
                        <a:buNone/>
                      </a:pPr>
                      <a:r>
                        <a:t/>
                      </a:r>
                      <a:endParaRPr sz="1250"/>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indent="0" lvl="0" marL="0" marR="0" rtl="0" algn="l">
                        <a:lnSpc>
                          <a:spcPct val="90000"/>
                        </a:lnSpc>
                        <a:spcBef>
                          <a:spcPts val="0"/>
                        </a:spcBef>
                        <a:spcAft>
                          <a:spcPts val="0"/>
                        </a:spcAft>
                        <a:buClr>
                          <a:srgbClr val="000000"/>
                        </a:buClr>
                        <a:buSzPts val="1100"/>
                        <a:buFont typeface="Arial"/>
                        <a:buNone/>
                      </a:pPr>
                      <a:r>
                        <a:rPr lang="en" sz="1250"/>
                        <a:t>Famotidine (Pepcid)</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Fexofenadine (Allegra)</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Loratadine (Claritin)</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Ranitidine (Zantac)</a:t>
                      </a:r>
                      <a:endParaRPr sz="1250"/>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Levocetirizine (Xyzal) </a:t>
                      </a:r>
                      <a:endParaRPr sz="1250">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Anticholinergics for OAB</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Oxybutynin (Ditropan)</a:t>
                      </a:r>
                      <a:endParaRPr sz="1250" u="none" cap="none" strike="noStrike">
                        <a:highlight>
                          <a:srgbClr val="FFFF00"/>
                        </a:highlight>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Tolterodine (Detrol)</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Fesoterodine (Toviaz)</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Solifenacin (Vesicare)</a:t>
                      </a:r>
                      <a:endParaRPr sz="1250" u="none" cap="none" strike="noStrike">
                        <a:solidFill>
                          <a:srgbClr val="000000"/>
                        </a:solidFill>
                      </a:endParaRPr>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Darifenacin (Enablex)</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Trospium (Sanctura)</a:t>
                      </a:r>
                      <a:endParaRPr sz="1250" u="none" cap="none" strike="noStrike">
                        <a:solidFill>
                          <a:srgbClr val="000000"/>
                        </a:solidFill>
                      </a:endParaRPr>
                    </a:p>
                  </a:txBody>
                  <a:tcPr marT="45725" marB="45725" marR="45725" marL="45725"/>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Other Anticholinergics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sng" cap="none" strike="noStrike"/>
                        <a:t>Atrop</a:t>
                      </a:r>
                      <a:r>
                        <a:rPr lang="en" sz="1250" u="none" cap="none" strike="noStrike"/>
                        <a:t>ine (injected)</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Benztropine (Cogentin)</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Dicyclomine (Bentyl)</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Hyoscyamine (Levsin)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Scopolamine (Transderm Scōp)</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Trihexyphenidyl (Artane)</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Amantadine (Symmetrel) </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sng" cap="none" strike="noStrike">
                          <a:highlight>
                            <a:srgbClr val="FFFF00"/>
                          </a:highlight>
                        </a:rPr>
                        <a:t>Atrop</a:t>
                      </a:r>
                      <a:r>
                        <a:rPr lang="en" sz="1250" u="none" cap="none" strike="noStrike">
                          <a:highlight>
                            <a:srgbClr val="FFFF00"/>
                          </a:highlight>
                        </a:rPr>
                        <a:t>ine eye drops</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Ipr</a:t>
                      </a:r>
                      <a:r>
                        <a:rPr lang="en" sz="1250" u="sng" cap="none" strike="noStrike"/>
                        <a:t>atropi</a:t>
                      </a:r>
                      <a:r>
                        <a:rPr lang="en" sz="1250" u="none" cap="none" strike="noStrike"/>
                        <a:t>um inhaler (</a:t>
                      </a:r>
                      <a:r>
                        <a:rPr lang="en" sz="1250" u="sng" cap="none" strike="noStrike"/>
                        <a:t>Atro</a:t>
                      </a:r>
                      <a:r>
                        <a:rPr lang="en" sz="1250" u="none" cap="none" strike="noStrike"/>
                        <a:t>vent)</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Note that ipr</a:t>
                      </a:r>
                      <a:r>
                        <a:rPr lang="en" sz="1250" u="sng" cap="none" strike="noStrike"/>
                        <a:t>atropi</a:t>
                      </a:r>
                      <a:r>
                        <a:rPr lang="en" sz="1250" u="none" cap="none" strike="noStrike"/>
                        <a:t>um is like an inhaled form of </a:t>
                      </a:r>
                      <a:r>
                        <a:rPr lang="en" sz="1250" u="sng" cap="none" strike="noStrike"/>
                        <a:t>atropi</a:t>
                      </a:r>
                      <a:r>
                        <a:rPr lang="en" sz="1250" u="none" cap="none" strike="noStrike"/>
                        <a:t>ne (the strongest anticholinergic)</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Glycopyrrolate (Robinul)*</a:t>
                      </a:r>
                      <a:endParaRPr sz="1250"/>
                    </a:p>
                    <a:p>
                      <a:pPr indent="0" lvl="0" marL="0" marR="0" rtl="0" algn="l">
                        <a:lnSpc>
                          <a:spcPct val="90000"/>
                        </a:lnSpc>
                        <a:spcBef>
                          <a:spcPts val="0"/>
                        </a:spcBef>
                        <a:spcAft>
                          <a:spcPts val="0"/>
                        </a:spcAft>
                        <a:buClr>
                          <a:srgbClr val="000000"/>
                        </a:buClr>
                        <a:buSzPts val="800"/>
                        <a:buFont typeface="Arial"/>
                        <a:buNone/>
                      </a:pPr>
                      <a:r>
                        <a:rPr lang="en" sz="1250" u="none" cap="none" strike="noStrike"/>
                        <a:t> </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*Strong anticholinergic but does not cross blood-brain barrier</a:t>
                      </a:r>
                      <a:r>
                        <a:rPr lang="en" sz="1250"/>
                        <a:t>; Therefore it causes constipation but not cognitive problems. </a:t>
                      </a:r>
                      <a:endParaRPr sz="1250" u="none" cap="none" strike="noStrike">
                        <a:solidFill>
                          <a:srgbClr val="000000"/>
                        </a:solidFill>
                      </a:endParaRPr>
                    </a:p>
                  </a:txBody>
                  <a:tcPr marT="45725" marB="45725" marR="45725" marL="45725">
                    <a:lnL cap="flat" cmpd="sng" w="9525">
                      <a:solidFill>
                        <a:srgbClr val="999999"/>
                      </a:solidFill>
                      <a:prstDash val="solid"/>
                      <a:round/>
                      <a:headEnd len="sm" w="sm" type="none"/>
                      <a:tailEnd len="sm" w="sm" type="none"/>
                    </a:lnL>
                  </a:tcPr>
                </a:tc>
              </a:tr>
              <a:tr h="2212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Muscle relaxants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Carisoprodol (Soma)</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Orphenadrine (Norflex)</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Cyclobenzaprine (Flexeril)</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Baclofen (Lioresal)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Methocarbamol (Robaxin)</a:t>
                      </a:r>
                      <a:endParaRPr sz="1250" u="none" cap="none" strike="noStrike">
                        <a:solidFill>
                          <a:srgbClr val="000000"/>
                        </a:solidFill>
                      </a:endParaRPr>
                    </a:p>
                  </a:txBody>
                  <a:tcPr marT="45725" marB="45725" marR="45725" marL="45725">
                    <a:lnT cap="flat" cmpd="sng" w="9525">
                      <a:solidFill>
                        <a:srgbClr val="999999"/>
                      </a:solidFill>
                      <a:prstDash val="solid"/>
                      <a:round/>
                      <a:headEnd len="sm" w="sm" type="none"/>
                      <a:tailEnd len="sm" w="sm" type="none"/>
                    </a:lnT>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Metaxalone (Skelaxin)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Tizanidine (Zanaflex)</a:t>
                      </a:r>
                      <a:endParaRPr sz="1250" u="none" cap="none" strike="noStrike"/>
                    </a:p>
                  </a:txBody>
                  <a:tcPr marT="45725" marB="45725" marR="45725" marL="45725"/>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Mood stabilizers</a:t>
                      </a:r>
                      <a:endParaRPr b="1" sz="1250"/>
                    </a:p>
                    <a:p>
                      <a:pPr indent="0" lvl="0" marL="0" marR="0" rtl="0" algn="l">
                        <a:lnSpc>
                          <a:spcPct val="90000"/>
                        </a:lnSpc>
                        <a:spcBef>
                          <a:spcPts val="0"/>
                        </a:spcBef>
                        <a:spcAft>
                          <a:spcPts val="0"/>
                        </a:spcAft>
                        <a:buClr>
                          <a:srgbClr val="000000"/>
                        </a:buClr>
                        <a:buSzPts val="800"/>
                        <a:buFont typeface="Arial"/>
                        <a:buNone/>
                      </a:pPr>
                      <a:r>
                        <a:rPr b="1" lang="en" sz="1250"/>
                        <a:t>&amp; </a:t>
                      </a:r>
                      <a:r>
                        <a:rPr b="1" lang="en" sz="1250" u="none" cap="none" strike="noStrike"/>
                        <a:t>Antiepileptics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N/A</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t/>
                      </a:r>
                      <a:endParaRPr sz="1250"/>
                    </a:p>
                  </a:txBody>
                  <a:tcPr marT="45725" marB="45725" marR="45725" marL="45725"/>
                </a:tc>
              </a:tr>
            </a:tbl>
          </a:graphicData>
        </a:graphic>
      </p:graphicFrame>
      <p:sp>
        <p:nvSpPr>
          <p:cNvPr id="5279" name="Google Shape;5279;p355"/>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pic>
        <p:nvPicPr>
          <p:cNvPr id="5280" name="Google Shape;5280;p355"/>
          <p:cNvPicPr preferRelativeResize="0"/>
          <p:nvPr/>
        </p:nvPicPr>
        <p:blipFill>
          <a:blip r:embed="rId3">
            <a:alphaModFix/>
          </a:blip>
          <a:stretch>
            <a:fillRect/>
          </a:stretch>
        </p:blipFill>
        <p:spPr>
          <a:xfrm>
            <a:off x="6976650" y="810975"/>
            <a:ext cx="1361925" cy="1149125"/>
          </a:xfrm>
          <a:prstGeom prst="rect">
            <a:avLst/>
          </a:prstGeom>
          <a:noFill/>
          <a:ln>
            <a:noFill/>
          </a:ln>
        </p:spPr>
      </p:pic>
    </p:spTree>
  </p:cSld>
  <p:clrMapOvr>
    <a:masterClrMapping/>
  </p:clrMapOvr>
</p:sld>
</file>

<file path=ppt/slides/slide3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4" name="Shape 5284"/>
        <p:cNvGrpSpPr/>
        <p:nvPr/>
      </p:nvGrpSpPr>
      <p:grpSpPr>
        <a:xfrm>
          <a:off x="0" y="0"/>
          <a:ext cx="0" cy="0"/>
          <a:chOff x="0" y="0"/>
          <a:chExt cx="0" cy="0"/>
        </a:xfrm>
      </p:grpSpPr>
      <p:graphicFrame>
        <p:nvGraphicFramePr>
          <p:cNvPr id="5285" name="Google Shape;5285;p356"/>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21000">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Antihistamines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Cyproheptadine (Periactin)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Diphenhydramine (Benadryl)</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Doxylamine (Unisom)</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Meclizine (Antivert)</a:t>
                      </a:r>
                      <a:endParaRPr sz="1250"/>
                    </a:p>
                    <a:p>
                      <a:pPr indent="0" lvl="0" marL="0" marR="0" rtl="0" algn="l">
                        <a:lnSpc>
                          <a:spcPct val="90000"/>
                        </a:lnSpc>
                        <a:spcBef>
                          <a:spcPts val="0"/>
                        </a:spcBef>
                        <a:spcAft>
                          <a:spcPts val="0"/>
                        </a:spcAft>
                        <a:buClr>
                          <a:srgbClr val="000000"/>
                        </a:buClr>
                        <a:buSzPts val="1100"/>
                        <a:buFont typeface="Arial"/>
                        <a:buNone/>
                      </a:pPr>
                      <a:r>
                        <a:t/>
                      </a:r>
                      <a:endParaRPr sz="1250"/>
                    </a:p>
                  </a:txBody>
                  <a:tcPr marT="45725" marB="45725" marR="45725" marL="45725"/>
                </a:tc>
                <a:tc>
                  <a:txBody>
                    <a:bodyPr/>
                    <a:lstStyle/>
                    <a:p>
                      <a:pPr indent="0" lvl="0" marL="0" rtl="0" algn="l">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indent="0" lvl="0" marL="0" rtl="0" algn="l">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indent="0" lvl="0" marL="0" marR="0" rtl="0" algn="l">
                        <a:lnSpc>
                          <a:spcPct val="90000"/>
                        </a:lnSpc>
                        <a:spcBef>
                          <a:spcPts val="0"/>
                        </a:spcBef>
                        <a:spcAft>
                          <a:spcPts val="0"/>
                        </a:spcAft>
                        <a:buClr>
                          <a:srgbClr val="000000"/>
                        </a:buClr>
                        <a:buSzPts val="800"/>
                        <a:buFont typeface="Arial"/>
                        <a:buNone/>
                      </a:pPr>
                      <a:r>
                        <a:t/>
                      </a:r>
                      <a:endParaRPr sz="1250"/>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indent="0" lvl="0" marL="0" marR="0" rtl="0" algn="l">
                        <a:lnSpc>
                          <a:spcPct val="90000"/>
                        </a:lnSpc>
                        <a:spcBef>
                          <a:spcPts val="0"/>
                        </a:spcBef>
                        <a:spcAft>
                          <a:spcPts val="0"/>
                        </a:spcAft>
                        <a:buClr>
                          <a:srgbClr val="000000"/>
                        </a:buClr>
                        <a:buSzPts val="1100"/>
                        <a:buFont typeface="Arial"/>
                        <a:buNone/>
                      </a:pPr>
                      <a:r>
                        <a:rPr lang="en" sz="1250"/>
                        <a:t>Famotidine (Pepcid)</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Fexofenadine (Allegra)</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Loratadine (Claritin)</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Ranitidine (Zantac)</a:t>
                      </a:r>
                      <a:endParaRPr sz="1250"/>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Levocetirizine (Xyzal) </a:t>
                      </a:r>
                      <a:endParaRPr sz="1250">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Anticholinergics for OAB</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Oxybutynin (Ditropan)</a:t>
                      </a:r>
                      <a:endParaRPr sz="1250" u="none" cap="none" strike="noStrike">
                        <a:highlight>
                          <a:srgbClr val="FFFF00"/>
                        </a:highlight>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Tolterodine (Detrol)</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Fesoterodine (Toviaz)</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Solifenacin (Vesicare)</a:t>
                      </a:r>
                      <a:endParaRPr sz="1250" u="none" cap="none" strike="noStrike">
                        <a:solidFill>
                          <a:srgbClr val="000000"/>
                        </a:solidFill>
                      </a:endParaRPr>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Darifenacin (Enablex)</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Trospium (Sanctura)</a:t>
                      </a:r>
                      <a:endParaRPr sz="1250" u="none" cap="none" strike="noStrike">
                        <a:solidFill>
                          <a:srgbClr val="000000"/>
                        </a:solidFill>
                      </a:endParaRPr>
                    </a:p>
                  </a:txBody>
                  <a:tcPr marT="45725" marB="45725" marR="45725" marL="45725"/>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Other Anticholinergics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sng" cap="none" strike="noStrike"/>
                        <a:t>Atrop</a:t>
                      </a:r>
                      <a:r>
                        <a:rPr lang="en" sz="1250" u="none" cap="none" strike="noStrike"/>
                        <a:t>ine (injected)</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Benztropine (Cogentin)</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Dicyclomine (Bentyl)</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Hyoscyamine (Levsin)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Scopolamine (Transderm Scōp)</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Trihexyphenidyl (Artane)</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Amantadine (Symmetrel) </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sng" cap="none" strike="noStrike">
                          <a:highlight>
                            <a:srgbClr val="FFFF00"/>
                          </a:highlight>
                        </a:rPr>
                        <a:t>Atrop</a:t>
                      </a:r>
                      <a:r>
                        <a:rPr lang="en" sz="1250" u="none" cap="none" strike="noStrike">
                          <a:highlight>
                            <a:srgbClr val="FFFF00"/>
                          </a:highlight>
                        </a:rPr>
                        <a:t>ine eye drops</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Ipr</a:t>
                      </a:r>
                      <a:r>
                        <a:rPr lang="en" sz="1250" u="sng" cap="none" strike="noStrike"/>
                        <a:t>atropi</a:t>
                      </a:r>
                      <a:r>
                        <a:rPr lang="en" sz="1250" u="none" cap="none" strike="noStrike"/>
                        <a:t>um inhaler (</a:t>
                      </a:r>
                      <a:r>
                        <a:rPr lang="en" sz="1250" u="sng" cap="none" strike="noStrike"/>
                        <a:t>Atro</a:t>
                      </a:r>
                      <a:r>
                        <a:rPr lang="en" sz="1250" u="none" cap="none" strike="noStrike"/>
                        <a:t>vent)</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Note that ipr</a:t>
                      </a:r>
                      <a:r>
                        <a:rPr lang="en" sz="1250" u="sng" cap="none" strike="noStrike"/>
                        <a:t>atropi</a:t>
                      </a:r>
                      <a:r>
                        <a:rPr lang="en" sz="1250" u="none" cap="none" strike="noStrike"/>
                        <a:t>um is like an inhaled form of </a:t>
                      </a:r>
                      <a:r>
                        <a:rPr lang="en" sz="1250" u="sng" cap="none" strike="noStrike"/>
                        <a:t>atropi</a:t>
                      </a:r>
                      <a:r>
                        <a:rPr lang="en" sz="1250" u="none" cap="none" strike="noStrike"/>
                        <a:t>ne (the strongest anticholinergic)</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Glycopyrrolate (Robinul)*</a:t>
                      </a:r>
                      <a:endParaRPr sz="1250"/>
                    </a:p>
                    <a:p>
                      <a:pPr indent="0" lvl="0" marL="0" marR="0" rtl="0" algn="l">
                        <a:lnSpc>
                          <a:spcPct val="90000"/>
                        </a:lnSpc>
                        <a:spcBef>
                          <a:spcPts val="0"/>
                        </a:spcBef>
                        <a:spcAft>
                          <a:spcPts val="0"/>
                        </a:spcAft>
                        <a:buClr>
                          <a:srgbClr val="000000"/>
                        </a:buClr>
                        <a:buSzPts val="800"/>
                        <a:buFont typeface="Arial"/>
                        <a:buNone/>
                      </a:pPr>
                      <a:r>
                        <a:rPr lang="en" sz="1250" u="none" cap="none" strike="noStrike"/>
                        <a:t> </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*Strong anticholinergic but does not cross blood-brain barrier</a:t>
                      </a:r>
                      <a:r>
                        <a:rPr lang="en" sz="1250"/>
                        <a:t>; Therefore it causes constipation but not cognitive problems. </a:t>
                      </a:r>
                      <a:endParaRPr sz="1250" u="none" cap="none" strike="noStrike">
                        <a:solidFill>
                          <a:srgbClr val="000000"/>
                        </a:solidFill>
                      </a:endParaRPr>
                    </a:p>
                  </a:txBody>
                  <a:tcPr marT="45725" marB="45725" marR="45725" marL="45725">
                    <a:lnL cap="flat" cmpd="sng" w="9525">
                      <a:solidFill>
                        <a:srgbClr val="999999"/>
                      </a:solidFill>
                      <a:prstDash val="solid"/>
                      <a:round/>
                      <a:headEnd len="sm" w="sm" type="none"/>
                      <a:tailEnd len="sm" w="sm" type="none"/>
                    </a:lnL>
                  </a:tcPr>
                </a:tc>
              </a:tr>
              <a:tr h="2212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Muscle relaxants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Carisoprodol (Soma)</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Orphenadrine (Norflex)</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Cyclobenzaprine (Flexeril)</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Baclofen (Lioresal)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Methocarbamol (Robaxin)</a:t>
                      </a:r>
                      <a:endParaRPr sz="1250" u="none" cap="none" strike="noStrike">
                        <a:solidFill>
                          <a:srgbClr val="000000"/>
                        </a:solidFill>
                      </a:endParaRPr>
                    </a:p>
                  </a:txBody>
                  <a:tcPr marT="45725" marB="45725" marR="45725" marL="45725">
                    <a:lnT cap="flat" cmpd="sng" w="9525">
                      <a:solidFill>
                        <a:srgbClr val="999999"/>
                      </a:solidFill>
                      <a:prstDash val="solid"/>
                      <a:round/>
                      <a:headEnd len="sm" w="sm" type="none"/>
                      <a:tailEnd len="sm" w="sm" type="none"/>
                    </a:lnT>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Metaxalone (Skelaxin)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Tizanidine (Zanaflex)</a:t>
                      </a:r>
                      <a:endParaRPr sz="1250" u="none" cap="none" strike="noStrike"/>
                    </a:p>
                  </a:txBody>
                  <a:tcPr marT="45725" marB="45725" marR="45725" marL="45725"/>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Mood stabilizers</a:t>
                      </a:r>
                      <a:endParaRPr b="1" sz="1250"/>
                    </a:p>
                    <a:p>
                      <a:pPr indent="0" lvl="0" marL="0" marR="0" rtl="0" algn="l">
                        <a:lnSpc>
                          <a:spcPct val="90000"/>
                        </a:lnSpc>
                        <a:spcBef>
                          <a:spcPts val="0"/>
                        </a:spcBef>
                        <a:spcAft>
                          <a:spcPts val="0"/>
                        </a:spcAft>
                        <a:buClr>
                          <a:srgbClr val="000000"/>
                        </a:buClr>
                        <a:buSzPts val="800"/>
                        <a:buFont typeface="Arial"/>
                        <a:buNone/>
                      </a:pPr>
                      <a:r>
                        <a:rPr b="1" lang="en" sz="1250"/>
                        <a:t>&amp; </a:t>
                      </a:r>
                      <a:r>
                        <a:rPr b="1" lang="en" sz="1250" u="none" cap="none" strike="noStrike"/>
                        <a:t>Antiepileptics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N/A</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Carbamazepine (Tegretol)</a:t>
                      </a:r>
                      <a:endParaRPr sz="1250" u="none" cap="none" strike="noStrike">
                        <a:highlight>
                          <a:srgbClr val="FFFF00"/>
                        </a:highlight>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t/>
                      </a:r>
                      <a:endParaRPr sz="1250"/>
                    </a:p>
                  </a:txBody>
                  <a:tcPr marT="45725" marB="45725" marR="45725" marL="45725"/>
                </a:tc>
              </a:tr>
            </a:tbl>
          </a:graphicData>
        </a:graphic>
      </p:graphicFrame>
      <p:sp>
        <p:nvSpPr>
          <p:cNvPr id="5286" name="Google Shape;5286;p356"/>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pic>
        <p:nvPicPr>
          <p:cNvPr id="5287" name="Google Shape;5287;p356"/>
          <p:cNvPicPr preferRelativeResize="0"/>
          <p:nvPr/>
        </p:nvPicPr>
        <p:blipFill>
          <a:blip r:embed="rId3">
            <a:alphaModFix/>
          </a:blip>
          <a:stretch>
            <a:fillRect/>
          </a:stretch>
        </p:blipFill>
        <p:spPr>
          <a:xfrm>
            <a:off x="6976650" y="810975"/>
            <a:ext cx="1361925" cy="1149125"/>
          </a:xfrm>
          <a:prstGeom prst="rect">
            <a:avLst/>
          </a:prstGeom>
          <a:noFill/>
          <a:ln>
            <a:noFill/>
          </a:ln>
        </p:spPr>
      </p:pic>
    </p:spTree>
  </p:cSld>
  <p:clrMapOvr>
    <a:masterClrMapping/>
  </p:clrMapOvr>
</p:sld>
</file>

<file path=ppt/slides/slide3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1" name="Shape 5291"/>
        <p:cNvGrpSpPr/>
        <p:nvPr/>
      </p:nvGrpSpPr>
      <p:grpSpPr>
        <a:xfrm>
          <a:off x="0" y="0"/>
          <a:ext cx="0" cy="0"/>
          <a:chOff x="0" y="0"/>
          <a:chExt cx="0" cy="0"/>
        </a:xfrm>
      </p:grpSpPr>
      <p:graphicFrame>
        <p:nvGraphicFramePr>
          <p:cNvPr id="5292" name="Google Shape;5292;p357"/>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21000">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Antihistamines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Cyproheptadine (Periactin)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Diphenhydramine (Benadryl)</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Doxylamine (Unisom)</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Meclizine (Antivert)</a:t>
                      </a:r>
                      <a:endParaRPr sz="1250"/>
                    </a:p>
                    <a:p>
                      <a:pPr indent="0" lvl="0" marL="0" marR="0" rtl="0" algn="l">
                        <a:lnSpc>
                          <a:spcPct val="90000"/>
                        </a:lnSpc>
                        <a:spcBef>
                          <a:spcPts val="0"/>
                        </a:spcBef>
                        <a:spcAft>
                          <a:spcPts val="0"/>
                        </a:spcAft>
                        <a:buClr>
                          <a:srgbClr val="000000"/>
                        </a:buClr>
                        <a:buSzPts val="1100"/>
                        <a:buFont typeface="Arial"/>
                        <a:buNone/>
                      </a:pPr>
                      <a:r>
                        <a:t/>
                      </a:r>
                      <a:endParaRPr sz="1250"/>
                    </a:p>
                  </a:txBody>
                  <a:tcPr marT="45725" marB="45725" marR="45725" marL="45725"/>
                </a:tc>
                <a:tc>
                  <a:txBody>
                    <a:bodyPr/>
                    <a:lstStyle/>
                    <a:p>
                      <a:pPr indent="0" lvl="0" marL="0" rtl="0" algn="l">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indent="0" lvl="0" marL="0" rtl="0" algn="l">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indent="0" lvl="0" marL="0" marR="0" rtl="0" algn="l">
                        <a:lnSpc>
                          <a:spcPct val="90000"/>
                        </a:lnSpc>
                        <a:spcBef>
                          <a:spcPts val="0"/>
                        </a:spcBef>
                        <a:spcAft>
                          <a:spcPts val="0"/>
                        </a:spcAft>
                        <a:buClr>
                          <a:srgbClr val="000000"/>
                        </a:buClr>
                        <a:buSzPts val="800"/>
                        <a:buFont typeface="Arial"/>
                        <a:buNone/>
                      </a:pPr>
                      <a:r>
                        <a:t/>
                      </a:r>
                      <a:endParaRPr sz="1250"/>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indent="0" lvl="0" marL="0" marR="0" rtl="0" algn="l">
                        <a:lnSpc>
                          <a:spcPct val="90000"/>
                        </a:lnSpc>
                        <a:spcBef>
                          <a:spcPts val="0"/>
                        </a:spcBef>
                        <a:spcAft>
                          <a:spcPts val="0"/>
                        </a:spcAft>
                        <a:buClr>
                          <a:srgbClr val="000000"/>
                        </a:buClr>
                        <a:buSzPts val="1100"/>
                        <a:buFont typeface="Arial"/>
                        <a:buNone/>
                      </a:pPr>
                      <a:r>
                        <a:rPr lang="en" sz="1250"/>
                        <a:t>Famotidine (Pepcid)</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Fexofenadine (Allegra)</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Loratadine (Claritin)</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Ranitidine (Zantac)</a:t>
                      </a:r>
                      <a:endParaRPr sz="1250"/>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Levocetirizine (Xyzal) </a:t>
                      </a:r>
                      <a:endParaRPr sz="1250">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Anticholinergics for OAB</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Oxybutynin (Ditropan)</a:t>
                      </a:r>
                      <a:endParaRPr sz="1250" u="none" cap="none" strike="noStrike">
                        <a:highlight>
                          <a:srgbClr val="FFFF00"/>
                        </a:highlight>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Tolterodine (Detrol)</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Fesoterodine (Toviaz)</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Solifenacin (Vesicare)</a:t>
                      </a:r>
                      <a:endParaRPr sz="1250" u="none" cap="none" strike="noStrike">
                        <a:solidFill>
                          <a:srgbClr val="000000"/>
                        </a:solidFill>
                      </a:endParaRPr>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Darifenacin (Enablex)</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Trospium (Sanctura)</a:t>
                      </a:r>
                      <a:endParaRPr sz="1250" u="none" cap="none" strike="noStrike">
                        <a:solidFill>
                          <a:srgbClr val="000000"/>
                        </a:solidFill>
                      </a:endParaRPr>
                    </a:p>
                  </a:txBody>
                  <a:tcPr marT="45725" marB="45725" marR="45725" marL="45725"/>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Other Anticholinergics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sng" cap="none" strike="noStrike"/>
                        <a:t>Atrop</a:t>
                      </a:r>
                      <a:r>
                        <a:rPr lang="en" sz="1250" u="none" cap="none" strike="noStrike"/>
                        <a:t>ine (injected)</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Benztropine (Cogentin)</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Dicyclomine (Bentyl)</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Hyoscyamine (Levsin)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Scopolamine (Transderm Scōp)</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Trihexyphenidyl (Artane)</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Amantadine (Symmetrel) </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sng" cap="none" strike="noStrike">
                          <a:highlight>
                            <a:srgbClr val="FFFF00"/>
                          </a:highlight>
                        </a:rPr>
                        <a:t>Atrop</a:t>
                      </a:r>
                      <a:r>
                        <a:rPr lang="en" sz="1250" u="none" cap="none" strike="noStrike">
                          <a:highlight>
                            <a:srgbClr val="FFFF00"/>
                          </a:highlight>
                        </a:rPr>
                        <a:t>ine eye drops</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Ipr</a:t>
                      </a:r>
                      <a:r>
                        <a:rPr lang="en" sz="1250" u="sng" cap="none" strike="noStrike"/>
                        <a:t>atropi</a:t>
                      </a:r>
                      <a:r>
                        <a:rPr lang="en" sz="1250" u="none" cap="none" strike="noStrike"/>
                        <a:t>um inhaler (</a:t>
                      </a:r>
                      <a:r>
                        <a:rPr lang="en" sz="1250" u="sng" cap="none" strike="noStrike"/>
                        <a:t>Atro</a:t>
                      </a:r>
                      <a:r>
                        <a:rPr lang="en" sz="1250" u="none" cap="none" strike="noStrike"/>
                        <a:t>vent)</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Note that ipr</a:t>
                      </a:r>
                      <a:r>
                        <a:rPr lang="en" sz="1250" u="sng" cap="none" strike="noStrike"/>
                        <a:t>atropi</a:t>
                      </a:r>
                      <a:r>
                        <a:rPr lang="en" sz="1250" u="none" cap="none" strike="noStrike"/>
                        <a:t>um is like an inhaled form of </a:t>
                      </a:r>
                      <a:r>
                        <a:rPr lang="en" sz="1250" u="sng" cap="none" strike="noStrike"/>
                        <a:t>atropi</a:t>
                      </a:r>
                      <a:r>
                        <a:rPr lang="en" sz="1250" u="none" cap="none" strike="noStrike"/>
                        <a:t>ne (the strongest anticholinergic)</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Glycopyrrolate (Robinul)*</a:t>
                      </a:r>
                      <a:endParaRPr sz="1250"/>
                    </a:p>
                    <a:p>
                      <a:pPr indent="0" lvl="0" marL="0" marR="0" rtl="0" algn="l">
                        <a:lnSpc>
                          <a:spcPct val="90000"/>
                        </a:lnSpc>
                        <a:spcBef>
                          <a:spcPts val="0"/>
                        </a:spcBef>
                        <a:spcAft>
                          <a:spcPts val="0"/>
                        </a:spcAft>
                        <a:buClr>
                          <a:srgbClr val="000000"/>
                        </a:buClr>
                        <a:buSzPts val="800"/>
                        <a:buFont typeface="Arial"/>
                        <a:buNone/>
                      </a:pPr>
                      <a:r>
                        <a:rPr lang="en" sz="1250" u="none" cap="none" strike="noStrike"/>
                        <a:t> </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*Strong anticholinergic but does not cross blood-brain barrier</a:t>
                      </a:r>
                      <a:r>
                        <a:rPr lang="en" sz="1250"/>
                        <a:t>; Therefore it causes constipation but not cognitive problems. </a:t>
                      </a:r>
                      <a:endParaRPr sz="1250" u="none" cap="none" strike="noStrike">
                        <a:solidFill>
                          <a:srgbClr val="000000"/>
                        </a:solidFill>
                      </a:endParaRPr>
                    </a:p>
                  </a:txBody>
                  <a:tcPr marT="45725" marB="45725" marR="45725" marL="45725">
                    <a:lnL cap="flat" cmpd="sng" w="9525">
                      <a:solidFill>
                        <a:srgbClr val="999999"/>
                      </a:solidFill>
                      <a:prstDash val="solid"/>
                      <a:round/>
                      <a:headEnd len="sm" w="sm" type="none"/>
                      <a:tailEnd len="sm" w="sm" type="none"/>
                    </a:lnL>
                  </a:tcPr>
                </a:tc>
              </a:tr>
              <a:tr h="2212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Muscle relaxants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Carisoprodol (Soma)</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Orphenadrine (Norflex)</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Cyclobenzaprine (Flexeril)</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Baclofen (Lioresal)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Methocarbamol (Robaxin)</a:t>
                      </a:r>
                      <a:endParaRPr sz="1250" u="none" cap="none" strike="noStrike">
                        <a:solidFill>
                          <a:srgbClr val="000000"/>
                        </a:solidFill>
                      </a:endParaRPr>
                    </a:p>
                  </a:txBody>
                  <a:tcPr marT="45725" marB="45725" marR="45725" marL="45725">
                    <a:lnT cap="flat" cmpd="sng" w="9525">
                      <a:solidFill>
                        <a:srgbClr val="999999"/>
                      </a:solidFill>
                      <a:prstDash val="solid"/>
                      <a:round/>
                      <a:headEnd len="sm" w="sm" type="none"/>
                      <a:tailEnd len="sm" w="sm" type="none"/>
                    </a:lnT>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Metaxalone (Skelaxin)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Tizanidine (Zanaflex)</a:t>
                      </a:r>
                      <a:endParaRPr sz="1250" u="none" cap="none" strike="noStrike"/>
                    </a:p>
                  </a:txBody>
                  <a:tcPr marT="45725" marB="45725" marR="45725" marL="45725"/>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Mood stabilizers</a:t>
                      </a:r>
                      <a:endParaRPr b="1" sz="1250"/>
                    </a:p>
                    <a:p>
                      <a:pPr indent="0" lvl="0" marL="0" marR="0" rtl="0" algn="l">
                        <a:lnSpc>
                          <a:spcPct val="90000"/>
                        </a:lnSpc>
                        <a:spcBef>
                          <a:spcPts val="0"/>
                        </a:spcBef>
                        <a:spcAft>
                          <a:spcPts val="0"/>
                        </a:spcAft>
                        <a:buClr>
                          <a:srgbClr val="000000"/>
                        </a:buClr>
                        <a:buSzPts val="800"/>
                        <a:buFont typeface="Arial"/>
                        <a:buNone/>
                      </a:pPr>
                      <a:r>
                        <a:rPr b="1" lang="en" sz="1250"/>
                        <a:t>&amp; </a:t>
                      </a:r>
                      <a:r>
                        <a:rPr b="1" lang="en" sz="1250" u="none" cap="none" strike="noStrike"/>
                        <a:t>Antiepileptics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N/A</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Carbamazepine (Tegretol)</a:t>
                      </a:r>
                      <a:endParaRPr sz="1250" u="none" cap="none" strike="noStrike">
                        <a:highlight>
                          <a:srgbClr val="FFFF00"/>
                        </a:highlight>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Oxcarbazepine (Trileptal)</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t/>
                      </a:r>
                      <a:endParaRPr sz="1250"/>
                    </a:p>
                  </a:txBody>
                  <a:tcPr marT="45725" marB="45725" marR="45725" marL="45725"/>
                </a:tc>
              </a:tr>
            </a:tbl>
          </a:graphicData>
        </a:graphic>
      </p:graphicFrame>
      <p:sp>
        <p:nvSpPr>
          <p:cNvPr id="5293" name="Google Shape;5293;p357"/>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pic>
        <p:nvPicPr>
          <p:cNvPr id="5294" name="Google Shape;5294;p357"/>
          <p:cNvPicPr preferRelativeResize="0"/>
          <p:nvPr/>
        </p:nvPicPr>
        <p:blipFill>
          <a:blip r:embed="rId3">
            <a:alphaModFix/>
          </a:blip>
          <a:stretch>
            <a:fillRect/>
          </a:stretch>
        </p:blipFill>
        <p:spPr>
          <a:xfrm>
            <a:off x="6976650" y="810975"/>
            <a:ext cx="1361925" cy="1149125"/>
          </a:xfrm>
          <a:prstGeom prst="rect">
            <a:avLst/>
          </a:prstGeom>
          <a:noFill/>
          <a:ln>
            <a:noFill/>
          </a:ln>
        </p:spPr>
      </p:pic>
    </p:spTree>
  </p:cSld>
  <p:clrMapOvr>
    <a:masterClrMapping/>
  </p:clrMapOvr>
</p:sld>
</file>

<file path=ppt/slides/slide3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8" name="Shape 5298"/>
        <p:cNvGrpSpPr/>
        <p:nvPr/>
      </p:nvGrpSpPr>
      <p:grpSpPr>
        <a:xfrm>
          <a:off x="0" y="0"/>
          <a:ext cx="0" cy="0"/>
          <a:chOff x="0" y="0"/>
          <a:chExt cx="0" cy="0"/>
        </a:xfrm>
      </p:grpSpPr>
      <p:graphicFrame>
        <p:nvGraphicFramePr>
          <p:cNvPr id="5299" name="Google Shape;5299;p358"/>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21000">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Antihistamines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Cyproheptadine (Periactin)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Diphenhydramine (Benadryl)</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Doxylamine (Unisom)</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Meclizine (Antivert)</a:t>
                      </a:r>
                      <a:endParaRPr sz="1250"/>
                    </a:p>
                    <a:p>
                      <a:pPr indent="0" lvl="0" marL="0" marR="0" rtl="0" algn="l">
                        <a:lnSpc>
                          <a:spcPct val="90000"/>
                        </a:lnSpc>
                        <a:spcBef>
                          <a:spcPts val="0"/>
                        </a:spcBef>
                        <a:spcAft>
                          <a:spcPts val="0"/>
                        </a:spcAft>
                        <a:buClr>
                          <a:srgbClr val="000000"/>
                        </a:buClr>
                        <a:buSzPts val="1100"/>
                        <a:buFont typeface="Arial"/>
                        <a:buNone/>
                      </a:pPr>
                      <a:r>
                        <a:t/>
                      </a:r>
                      <a:endParaRPr sz="1250"/>
                    </a:p>
                  </a:txBody>
                  <a:tcPr marT="45725" marB="45725" marR="45725" marL="45725"/>
                </a:tc>
                <a:tc>
                  <a:txBody>
                    <a:bodyPr/>
                    <a:lstStyle/>
                    <a:p>
                      <a:pPr indent="0" lvl="0" marL="0" rtl="0" algn="l">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indent="0" lvl="0" marL="0" rtl="0" algn="l">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indent="0" lvl="0" marL="0" marR="0" rtl="0" algn="l">
                        <a:lnSpc>
                          <a:spcPct val="90000"/>
                        </a:lnSpc>
                        <a:spcBef>
                          <a:spcPts val="0"/>
                        </a:spcBef>
                        <a:spcAft>
                          <a:spcPts val="0"/>
                        </a:spcAft>
                        <a:buClr>
                          <a:srgbClr val="000000"/>
                        </a:buClr>
                        <a:buSzPts val="800"/>
                        <a:buFont typeface="Arial"/>
                        <a:buNone/>
                      </a:pPr>
                      <a:r>
                        <a:t/>
                      </a:r>
                      <a:endParaRPr sz="1250"/>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indent="0" lvl="0" marL="0" marR="0" rtl="0" algn="l">
                        <a:lnSpc>
                          <a:spcPct val="90000"/>
                        </a:lnSpc>
                        <a:spcBef>
                          <a:spcPts val="0"/>
                        </a:spcBef>
                        <a:spcAft>
                          <a:spcPts val="0"/>
                        </a:spcAft>
                        <a:buClr>
                          <a:srgbClr val="000000"/>
                        </a:buClr>
                        <a:buSzPts val="1100"/>
                        <a:buFont typeface="Arial"/>
                        <a:buNone/>
                      </a:pPr>
                      <a:r>
                        <a:rPr lang="en" sz="1250"/>
                        <a:t>Famotidine (Pepcid)</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Fexofenadine (Allegra)</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Loratadine (Claritin)</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Ranitidine (Zantac)</a:t>
                      </a:r>
                      <a:endParaRPr sz="1250"/>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Levocetirizine (Xyzal) </a:t>
                      </a:r>
                      <a:endParaRPr sz="1250">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Anticholinergics for OAB</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Oxybutynin (Ditropan)</a:t>
                      </a:r>
                      <a:endParaRPr sz="1250" u="none" cap="none" strike="noStrike">
                        <a:highlight>
                          <a:srgbClr val="FFFF00"/>
                        </a:highlight>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Tolterodine (Detrol)</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Fesoterodine (Toviaz)</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Solifenacin (Vesicare)</a:t>
                      </a:r>
                      <a:endParaRPr sz="1250" u="none" cap="none" strike="noStrike">
                        <a:solidFill>
                          <a:srgbClr val="000000"/>
                        </a:solidFill>
                      </a:endParaRPr>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Darifenacin (Enablex)</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Trospium (Sanctura)</a:t>
                      </a:r>
                      <a:endParaRPr sz="1250" u="none" cap="none" strike="noStrike">
                        <a:solidFill>
                          <a:srgbClr val="000000"/>
                        </a:solidFill>
                      </a:endParaRPr>
                    </a:p>
                  </a:txBody>
                  <a:tcPr marT="45725" marB="45725" marR="45725" marL="45725"/>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Other Anticholinergics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sng" cap="none" strike="noStrike"/>
                        <a:t>Atrop</a:t>
                      </a:r>
                      <a:r>
                        <a:rPr lang="en" sz="1250" u="none" cap="none" strike="noStrike"/>
                        <a:t>ine (injected)</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Benztropine (Cogentin)</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Dicyclomine (Bentyl)</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Hyoscyamine (Levsin)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Scopolamine (Transderm Scōp)</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Trihexyphenidyl (Artane)</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Amantadine (Symmetrel) </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sng" cap="none" strike="noStrike">
                          <a:highlight>
                            <a:srgbClr val="FFFF00"/>
                          </a:highlight>
                        </a:rPr>
                        <a:t>Atrop</a:t>
                      </a:r>
                      <a:r>
                        <a:rPr lang="en" sz="1250" u="none" cap="none" strike="noStrike">
                          <a:highlight>
                            <a:srgbClr val="FFFF00"/>
                          </a:highlight>
                        </a:rPr>
                        <a:t>ine eye drops</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Ipr</a:t>
                      </a:r>
                      <a:r>
                        <a:rPr lang="en" sz="1250" u="sng" cap="none" strike="noStrike"/>
                        <a:t>atropi</a:t>
                      </a:r>
                      <a:r>
                        <a:rPr lang="en" sz="1250" u="none" cap="none" strike="noStrike"/>
                        <a:t>um inhaler (</a:t>
                      </a:r>
                      <a:r>
                        <a:rPr lang="en" sz="1250" u="sng" cap="none" strike="noStrike"/>
                        <a:t>Atro</a:t>
                      </a:r>
                      <a:r>
                        <a:rPr lang="en" sz="1250" u="none" cap="none" strike="noStrike"/>
                        <a:t>vent)</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Note that ipr</a:t>
                      </a:r>
                      <a:r>
                        <a:rPr lang="en" sz="1250" u="sng" cap="none" strike="noStrike"/>
                        <a:t>atropi</a:t>
                      </a:r>
                      <a:r>
                        <a:rPr lang="en" sz="1250" u="none" cap="none" strike="noStrike"/>
                        <a:t>um is like an inhaled form of </a:t>
                      </a:r>
                      <a:r>
                        <a:rPr lang="en" sz="1250" u="sng" cap="none" strike="noStrike"/>
                        <a:t>atropi</a:t>
                      </a:r>
                      <a:r>
                        <a:rPr lang="en" sz="1250" u="none" cap="none" strike="noStrike"/>
                        <a:t>ne (the strongest anticholinergic)</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Glycopyrrolate (Robinul)*</a:t>
                      </a:r>
                      <a:endParaRPr sz="1250"/>
                    </a:p>
                    <a:p>
                      <a:pPr indent="0" lvl="0" marL="0" marR="0" rtl="0" algn="l">
                        <a:lnSpc>
                          <a:spcPct val="90000"/>
                        </a:lnSpc>
                        <a:spcBef>
                          <a:spcPts val="0"/>
                        </a:spcBef>
                        <a:spcAft>
                          <a:spcPts val="0"/>
                        </a:spcAft>
                        <a:buClr>
                          <a:srgbClr val="000000"/>
                        </a:buClr>
                        <a:buSzPts val="800"/>
                        <a:buFont typeface="Arial"/>
                        <a:buNone/>
                      </a:pPr>
                      <a:r>
                        <a:rPr lang="en" sz="1250" u="none" cap="none" strike="noStrike"/>
                        <a:t> </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*Strong anticholinergic but does not cross blood-brain barrier</a:t>
                      </a:r>
                      <a:r>
                        <a:rPr lang="en" sz="1250"/>
                        <a:t>; Therefore it causes constipation but not cognitive problems. </a:t>
                      </a:r>
                      <a:endParaRPr sz="1250" u="none" cap="none" strike="noStrike">
                        <a:solidFill>
                          <a:srgbClr val="000000"/>
                        </a:solidFill>
                      </a:endParaRPr>
                    </a:p>
                  </a:txBody>
                  <a:tcPr marT="45725" marB="45725" marR="45725" marL="45725">
                    <a:lnL cap="flat" cmpd="sng" w="9525">
                      <a:solidFill>
                        <a:srgbClr val="999999"/>
                      </a:solidFill>
                      <a:prstDash val="solid"/>
                      <a:round/>
                      <a:headEnd len="sm" w="sm" type="none"/>
                      <a:tailEnd len="sm" w="sm" type="none"/>
                    </a:lnL>
                  </a:tcPr>
                </a:tc>
              </a:tr>
              <a:tr h="2212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Muscle relaxants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Carisoprodol (Soma)</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Orphenadrine (Norflex)</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Cyclobenzaprine (Flexeril)</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Baclofen (Lioresal)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Methocarbamol (Robaxin)</a:t>
                      </a:r>
                      <a:endParaRPr sz="1250" u="none" cap="none" strike="noStrike">
                        <a:solidFill>
                          <a:srgbClr val="000000"/>
                        </a:solidFill>
                      </a:endParaRPr>
                    </a:p>
                  </a:txBody>
                  <a:tcPr marT="45725" marB="45725" marR="45725" marL="45725">
                    <a:lnT cap="flat" cmpd="sng" w="9525">
                      <a:solidFill>
                        <a:srgbClr val="999999"/>
                      </a:solidFill>
                      <a:prstDash val="solid"/>
                      <a:round/>
                      <a:headEnd len="sm" w="sm" type="none"/>
                      <a:tailEnd len="sm" w="sm" type="none"/>
                    </a:lnT>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Metaxalone (Skelaxin)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Tizanidine (Zanaflex)</a:t>
                      </a:r>
                      <a:endParaRPr sz="1250" u="none" cap="none" strike="noStrike"/>
                    </a:p>
                  </a:txBody>
                  <a:tcPr marT="45725" marB="45725" marR="45725" marL="45725"/>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Mood stabilizers</a:t>
                      </a:r>
                      <a:endParaRPr b="1" sz="1250"/>
                    </a:p>
                    <a:p>
                      <a:pPr indent="0" lvl="0" marL="0" marR="0" rtl="0" algn="l">
                        <a:lnSpc>
                          <a:spcPct val="90000"/>
                        </a:lnSpc>
                        <a:spcBef>
                          <a:spcPts val="0"/>
                        </a:spcBef>
                        <a:spcAft>
                          <a:spcPts val="0"/>
                        </a:spcAft>
                        <a:buClr>
                          <a:srgbClr val="000000"/>
                        </a:buClr>
                        <a:buSzPts val="800"/>
                        <a:buFont typeface="Arial"/>
                        <a:buNone/>
                      </a:pPr>
                      <a:r>
                        <a:rPr b="1" lang="en" sz="1250"/>
                        <a:t>&amp; </a:t>
                      </a:r>
                      <a:r>
                        <a:rPr b="1" lang="en" sz="1250" u="none" cap="none" strike="noStrike"/>
                        <a:t>Antiepileptics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N/A</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Carbamazepine (Tegretol)</a:t>
                      </a:r>
                      <a:endParaRPr sz="1250" u="none" cap="none" strike="noStrike">
                        <a:highlight>
                          <a:srgbClr val="FFFF00"/>
                        </a:highlight>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Oxcarbazepine (Trileptal)</a:t>
                      </a:r>
                      <a:endParaRPr sz="1250" u="none" cap="none" strike="noStrike"/>
                    </a:p>
                    <a:p>
                      <a:pPr indent="0" lvl="0" marL="0" rtl="0" algn="l">
                        <a:lnSpc>
                          <a:spcPct val="90000"/>
                        </a:lnSpc>
                        <a:spcBef>
                          <a:spcPts val="0"/>
                        </a:spcBef>
                        <a:spcAft>
                          <a:spcPts val="0"/>
                        </a:spcAft>
                        <a:buClr>
                          <a:schemeClr val="dk1"/>
                        </a:buClr>
                        <a:buSzPts val="800"/>
                        <a:buFont typeface="Arial"/>
                        <a:buNone/>
                      </a:pPr>
                      <a:r>
                        <a:rPr lang="en" sz="1250">
                          <a:solidFill>
                            <a:schemeClr val="dk1"/>
                          </a:solidFill>
                        </a:rPr>
                        <a:t>Diazepam (Valium)</a:t>
                      </a:r>
                      <a:endParaRPr sz="1250">
                        <a:solidFill>
                          <a:schemeClr val="dk1"/>
                        </a:solidFill>
                      </a:endParaRPr>
                    </a:p>
                    <a:p>
                      <a:pPr indent="0" lvl="0" marL="0" rtl="0" algn="l">
                        <a:lnSpc>
                          <a:spcPct val="90000"/>
                        </a:lnSpc>
                        <a:spcBef>
                          <a:spcPts val="0"/>
                        </a:spcBef>
                        <a:spcAft>
                          <a:spcPts val="0"/>
                        </a:spcAft>
                        <a:buClr>
                          <a:schemeClr val="dk1"/>
                        </a:buClr>
                        <a:buSzPts val="1100"/>
                        <a:buFont typeface="Arial"/>
                        <a:buNone/>
                      </a:pPr>
                      <a:r>
                        <a:rPr lang="en" sz="1250">
                          <a:solidFill>
                            <a:schemeClr val="dk1"/>
                          </a:solidFill>
                        </a:rPr>
                        <a:t>Temazepam (Restoril)</a:t>
                      </a:r>
                      <a:endParaRPr sz="1250"/>
                    </a:p>
                  </a:txBody>
                  <a:tcPr marT="45725" marB="45725" marR="45725" marL="45725"/>
                </a:tc>
                <a:tc>
                  <a:txBody>
                    <a:bodyPr/>
                    <a:lstStyle/>
                    <a:p>
                      <a:pPr indent="0" lvl="0" marL="0" rtl="0" algn="l">
                        <a:lnSpc>
                          <a:spcPct val="90000"/>
                        </a:lnSpc>
                        <a:spcBef>
                          <a:spcPts val="0"/>
                        </a:spcBef>
                        <a:spcAft>
                          <a:spcPts val="0"/>
                        </a:spcAft>
                        <a:buClr>
                          <a:schemeClr val="dk1"/>
                        </a:buClr>
                        <a:buSzPts val="800"/>
                        <a:buFont typeface="Arial"/>
                        <a:buNone/>
                      </a:pPr>
                      <a:r>
                        <a:t/>
                      </a:r>
                      <a:endParaRPr sz="1250"/>
                    </a:p>
                  </a:txBody>
                  <a:tcPr marT="45725" marB="45725" marR="45725" marL="45725"/>
                </a:tc>
              </a:tr>
            </a:tbl>
          </a:graphicData>
        </a:graphic>
      </p:graphicFrame>
      <p:sp>
        <p:nvSpPr>
          <p:cNvPr id="5300" name="Google Shape;5300;p358"/>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pic>
        <p:nvPicPr>
          <p:cNvPr id="5301" name="Google Shape;5301;p358"/>
          <p:cNvPicPr preferRelativeResize="0"/>
          <p:nvPr/>
        </p:nvPicPr>
        <p:blipFill>
          <a:blip r:embed="rId3">
            <a:alphaModFix/>
          </a:blip>
          <a:stretch>
            <a:fillRect/>
          </a:stretch>
        </p:blipFill>
        <p:spPr>
          <a:xfrm>
            <a:off x="6976650" y="810975"/>
            <a:ext cx="1361925" cy="1149125"/>
          </a:xfrm>
          <a:prstGeom prst="rect">
            <a:avLst/>
          </a:prstGeom>
          <a:noFill/>
          <a:ln>
            <a:noFill/>
          </a:ln>
        </p:spPr>
      </p:pic>
    </p:spTree>
  </p:cSld>
  <p:clrMapOvr>
    <a:masterClrMapping/>
  </p:clrMapOvr>
</p:sld>
</file>

<file path=ppt/slides/slide3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5" name="Shape 5305"/>
        <p:cNvGrpSpPr/>
        <p:nvPr/>
      </p:nvGrpSpPr>
      <p:grpSpPr>
        <a:xfrm>
          <a:off x="0" y="0"/>
          <a:ext cx="0" cy="0"/>
          <a:chOff x="0" y="0"/>
          <a:chExt cx="0" cy="0"/>
        </a:xfrm>
      </p:grpSpPr>
      <p:graphicFrame>
        <p:nvGraphicFramePr>
          <p:cNvPr id="5306" name="Google Shape;5306;p359"/>
          <p:cNvGraphicFramePr/>
          <p:nvPr/>
        </p:nvGraphicFramePr>
        <p:xfrm>
          <a:off x="175223" y="386559"/>
          <a:ext cx="3000000" cy="3000000"/>
        </p:xfrm>
        <a:graphic>
          <a:graphicData uri="http://schemas.openxmlformats.org/drawingml/2006/table">
            <a:tbl>
              <a:tblPr>
                <a:noFill/>
                <a:tableStyleId>{4BEEF426-199C-4D6D-BFC0-2B8E4FDA7E99}</a:tableStyleId>
              </a:tblPr>
              <a:tblGrid>
                <a:gridCol w="1390325"/>
                <a:gridCol w="1750500"/>
                <a:gridCol w="1754650"/>
                <a:gridCol w="1905950"/>
                <a:gridCol w="1992150"/>
              </a:tblGrid>
              <a:tr h="221000">
                <a:tc>
                  <a:txBody>
                    <a:bodyPr/>
                    <a:lstStyle/>
                    <a:p>
                      <a:pPr indent="0" lvl="0" marL="0" marR="0" rtl="0" algn="l">
                        <a:lnSpc>
                          <a:spcPct val="90000"/>
                        </a:lnSpc>
                        <a:spcBef>
                          <a:spcPts val="0"/>
                        </a:spcBef>
                        <a:spcAft>
                          <a:spcPts val="0"/>
                        </a:spcAft>
                        <a:buClr>
                          <a:srgbClr val="000000"/>
                        </a:buClr>
                        <a:buSzPts val="1100"/>
                        <a:buFont typeface="Arial"/>
                        <a:buNone/>
                      </a:pPr>
                      <a:r>
                        <a:t/>
                      </a:r>
                      <a:endParaRPr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3 Points (worst)</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2 points</a:t>
                      </a:r>
                      <a:endParaRPr b="1" sz="1250" u="none" cap="none" strike="noStrike"/>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1 point (mild)</a:t>
                      </a:r>
                      <a:endParaRPr sz="1250" u="none" cap="none" strike="noStrike">
                        <a:solidFill>
                          <a:srgbClr val="000000"/>
                        </a:solidFill>
                      </a:endParaRPr>
                    </a:p>
                  </a:txBody>
                  <a:tcPr marT="45725" marB="45725" marR="45725" marL="45725">
                    <a:solidFill>
                      <a:srgbClr val="FFEAEA"/>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0 points </a:t>
                      </a:r>
                      <a:endParaRPr b="1" sz="1250" u="none" cap="none" strike="noStrike"/>
                    </a:p>
                  </a:txBody>
                  <a:tcPr marT="45725" marB="45725" marR="45725" marL="45725">
                    <a:solidFill>
                      <a:srgbClr val="FFEAEA"/>
                    </a:solidFill>
                  </a:tcPr>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Antihistamines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Cyproheptadine (Periactin)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Diphenhydramine (Benadryl)</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Doxylamine (Unisom)</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Meclizine (Antivert)</a:t>
                      </a:r>
                      <a:endParaRPr sz="1250"/>
                    </a:p>
                    <a:p>
                      <a:pPr indent="0" lvl="0" marL="0" marR="0" rtl="0" algn="l">
                        <a:lnSpc>
                          <a:spcPct val="90000"/>
                        </a:lnSpc>
                        <a:spcBef>
                          <a:spcPts val="0"/>
                        </a:spcBef>
                        <a:spcAft>
                          <a:spcPts val="0"/>
                        </a:spcAft>
                        <a:buClr>
                          <a:srgbClr val="000000"/>
                        </a:buClr>
                        <a:buSzPts val="1100"/>
                        <a:buFont typeface="Arial"/>
                        <a:buNone/>
                      </a:pPr>
                      <a:r>
                        <a:t/>
                      </a:r>
                      <a:endParaRPr sz="1250"/>
                    </a:p>
                  </a:txBody>
                  <a:tcPr marT="45725" marB="45725" marR="45725" marL="45725"/>
                </a:tc>
                <a:tc>
                  <a:txBody>
                    <a:bodyPr/>
                    <a:lstStyle/>
                    <a:p>
                      <a:pPr indent="0" lvl="0" marL="0" rtl="0" algn="l">
                        <a:lnSpc>
                          <a:spcPct val="90000"/>
                        </a:lnSpc>
                        <a:spcBef>
                          <a:spcPts val="0"/>
                        </a:spcBef>
                        <a:spcAft>
                          <a:spcPts val="0"/>
                        </a:spcAft>
                        <a:buClr>
                          <a:schemeClr val="dk1"/>
                        </a:buClr>
                        <a:buSzPts val="800"/>
                        <a:buFont typeface="Arial"/>
                        <a:buNone/>
                      </a:pPr>
                      <a:r>
                        <a:rPr lang="en" sz="1250">
                          <a:solidFill>
                            <a:schemeClr val="dk1"/>
                          </a:solidFill>
                          <a:highlight>
                            <a:srgbClr val="FFFF00"/>
                          </a:highlight>
                        </a:rPr>
                        <a:t>Hydroxyzine (Vistaril)</a:t>
                      </a:r>
                      <a:endParaRPr sz="1250">
                        <a:solidFill>
                          <a:schemeClr val="dk1"/>
                        </a:solidFill>
                        <a:highlight>
                          <a:srgbClr val="FFFF00"/>
                        </a:highlight>
                      </a:endParaRPr>
                    </a:p>
                    <a:p>
                      <a:pPr indent="0" lvl="0" marL="0" rtl="0" algn="l">
                        <a:lnSpc>
                          <a:spcPct val="90000"/>
                        </a:lnSpc>
                        <a:spcBef>
                          <a:spcPts val="0"/>
                        </a:spcBef>
                        <a:spcAft>
                          <a:spcPts val="0"/>
                        </a:spcAft>
                        <a:buClr>
                          <a:schemeClr val="dk1"/>
                        </a:buClr>
                        <a:buSzPts val="800"/>
                        <a:buFont typeface="Arial"/>
                        <a:buNone/>
                      </a:pPr>
                      <a:r>
                        <a:rPr lang="en" sz="1250">
                          <a:solidFill>
                            <a:schemeClr val="dk1"/>
                          </a:solidFill>
                        </a:rPr>
                        <a:t>Chlorpheniramine (Chlor-Trimeton)</a:t>
                      </a:r>
                      <a:endParaRPr sz="1250"/>
                    </a:p>
                    <a:p>
                      <a:pPr indent="0" lvl="0" marL="0" marR="0" rtl="0" algn="l">
                        <a:lnSpc>
                          <a:spcPct val="90000"/>
                        </a:lnSpc>
                        <a:spcBef>
                          <a:spcPts val="0"/>
                        </a:spcBef>
                        <a:spcAft>
                          <a:spcPts val="0"/>
                        </a:spcAft>
                        <a:buClr>
                          <a:srgbClr val="000000"/>
                        </a:buClr>
                        <a:buSzPts val="800"/>
                        <a:buFont typeface="Arial"/>
                        <a:buNone/>
                      </a:pPr>
                      <a:r>
                        <a:t/>
                      </a:r>
                      <a:endParaRPr sz="1250"/>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a:solidFill>
                            <a:srgbClr val="000000"/>
                          </a:solidFill>
                        </a:rPr>
                        <a:t>Cetirizine (Zyrtec)</a:t>
                      </a:r>
                      <a:endParaRPr sz="1250">
                        <a:solidFill>
                          <a:srgbClr val="000000"/>
                        </a:solidFill>
                      </a:endParaRPr>
                    </a:p>
                    <a:p>
                      <a:pPr indent="0" lvl="0" marL="0" marR="0" rtl="0" algn="l">
                        <a:lnSpc>
                          <a:spcPct val="90000"/>
                        </a:lnSpc>
                        <a:spcBef>
                          <a:spcPts val="0"/>
                        </a:spcBef>
                        <a:spcAft>
                          <a:spcPts val="0"/>
                        </a:spcAft>
                        <a:buClr>
                          <a:srgbClr val="000000"/>
                        </a:buClr>
                        <a:buSzPts val="1100"/>
                        <a:buFont typeface="Arial"/>
                        <a:buNone/>
                      </a:pPr>
                      <a:r>
                        <a:rPr lang="en" sz="1250"/>
                        <a:t>Famotidine (Pepcid)</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Fexofenadine (Allegra)</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Loratadine (Claritin)</a:t>
                      </a:r>
                      <a:endParaRPr sz="1250"/>
                    </a:p>
                    <a:p>
                      <a:pPr indent="0" lvl="0" marL="0" marR="0" rtl="0" algn="l">
                        <a:lnSpc>
                          <a:spcPct val="90000"/>
                        </a:lnSpc>
                        <a:spcBef>
                          <a:spcPts val="0"/>
                        </a:spcBef>
                        <a:spcAft>
                          <a:spcPts val="0"/>
                        </a:spcAft>
                        <a:buClr>
                          <a:srgbClr val="000000"/>
                        </a:buClr>
                        <a:buSzPts val="1100"/>
                        <a:buFont typeface="Arial"/>
                        <a:buNone/>
                      </a:pPr>
                      <a:r>
                        <a:rPr lang="en" sz="1250" u="none" cap="none" strike="noStrike"/>
                        <a:t>Ranitidine (Zantac)</a:t>
                      </a:r>
                      <a:endParaRPr sz="1250"/>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Levocetirizine (Xyzal) </a:t>
                      </a:r>
                      <a:endParaRPr sz="1250">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Anticholinergics for OAB</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highlight>
                            <a:srgbClr val="FFFF00"/>
                          </a:highlight>
                        </a:rPr>
                        <a:t>Oxybutynin (Ditropan)</a:t>
                      </a:r>
                      <a:endParaRPr sz="1250" u="none" cap="none" strike="noStrike">
                        <a:highlight>
                          <a:srgbClr val="FFFF00"/>
                        </a:highlight>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Tolterodine (Detrol)</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Fesoterodine (Toviaz)</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Solifenacin (Vesicare)</a:t>
                      </a:r>
                      <a:endParaRPr sz="1250" u="none" cap="none" strike="noStrike">
                        <a:solidFill>
                          <a:srgbClr val="000000"/>
                        </a:solidFill>
                      </a:endParaRPr>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Darifenacin (Enablex)</a:t>
                      </a:r>
                      <a:endParaRPr sz="1250" u="none" cap="none" strike="noStrike"/>
                    </a:p>
                    <a:p>
                      <a:pPr indent="0" lvl="0" marL="0" marR="0" rtl="0" algn="l">
                        <a:lnSpc>
                          <a:spcPct val="90000"/>
                        </a:lnSpc>
                        <a:spcBef>
                          <a:spcPts val="0"/>
                        </a:spcBef>
                        <a:spcAft>
                          <a:spcPts val="0"/>
                        </a:spcAft>
                        <a:buClr>
                          <a:srgbClr val="000000"/>
                        </a:buClr>
                        <a:buSzPts val="1100"/>
                        <a:buFont typeface="Arial"/>
                        <a:buNone/>
                      </a:pPr>
                      <a:r>
                        <a:rPr lang="en" sz="1250" u="none" cap="none" strike="noStrike"/>
                        <a:t>Trospium (Sanctura)</a:t>
                      </a:r>
                      <a:endParaRPr sz="1250" u="none" cap="none" strike="noStrike">
                        <a:solidFill>
                          <a:srgbClr val="000000"/>
                        </a:solidFill>
                      </a:endParaRPr>
                    </a:p>
                  </a:txBody>
                  <a:tcPr marT="45725" marB="45725" marR="45725" marL="45725"/>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Other Anticholinergics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sng" cap="none" strike="noStrike"/>
                        <a:t>Atrop</a:t>
                      </a:r>
                      <a:r>
                        <a:rPr lang="en" sz="1250" u="none" cap="none" strike="noStrike"/>
                        <a:t>ine (injected)</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Benztropine (Cogentin)</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rPr lang="en" sz="1250" u="none" cap="none" strike="noStrike"/>
                        <a:t>Dicyclomine (Bentyl)</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Hyoscyamine (Levsin)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Scopolamine (Transderm Scōp)</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Trihexyphenidyl (Artane)</a:t>
                      </a:r>
                      <a:endParaRPr sz="125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Amantadine (Symmetrel) </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sng" cap="none" strike="noStrike">
                          <a:highlight>
                            <a:srgbClr val="FFFF00"/>
                          </a:highlight>
                        </a:rPr>
                        <a:t>Atrop</a:t>
                      </a:r>
                      <a:r>
                        <a:rPr lang="en" sz="1250" u="none" cap="none" strike="noStrike">
                          <a:highlight>
                            <a:srgbClr val="FFFF00"/>
                          </a:highlight>
                        </a:rPr>
                        <a:t>ine eye drops</a:t>
                      </a:r>
                      <a:endParaRPr sz="1250" u="none" cap="none" strike="noStrike">
                        <a:highlight>
                          <a:srgbClr val="FFFF00"/>
                        </a:highlight>
                      </a:endParaRPr>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Ipr</a:t>
                      </a:r>
                      <a:r>
                        <a:rPr lang="en" sz="1250" u="sng" cap="none" strike="noStrike"/>
                        <a:t>atropi</a:t>
                      </a:r>
                      <a:r>
                        <a:rPr lang="en" sz="1250" u="none" cap="none" strike="noStrike"/>
                        <a:t>um inhaler (</a:t>
                      </a:r>
                      <a:r>
                        <a:rPr lang="en" sz="1250" u="sng" cap="none" strike="noStrike"/>
                        <a:t>Atro</a:t>
                      </a:r>
                      <a:r>
                        <a:rPr lang="en" sz="1250" u="none" cap="none" strike="noStrike"/>
                        <a:t>vent)</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Note that ipr</a:t>
                      </a:r>
                      <a:r>
                        <a:rPr lang="en" sz="1250" u="sng" cap="none" strike="noStrike"/>
                        <a:t>atropi</a:t>
                      </a:r>
                      <a:r>
                        <a:rPr lang="en" sz="1250" u="none" cap="none" strike="noStrike"/>
                        <a:t>um is like an inhaled form of </a:t>
                      </a:r>
                      <a:r>
                        <a:rPr lang="en" sz="1250" u="sng" cap="none" strike="noStrike"/>
                        <a:t>atropi</a:t>
                      </a:r>
                      <a:r>
                        <a:rPr lang="en" sz="1250" u="none" cap="none" strike="noStrike"/>
                        <a:t>ne (the strongest anticholinergic)</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solidFill>
                          <a:srgbClr val="000000"/>
                        </a:solidFill>
                      </a:endParaRPr>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Glycopyrrolate (Robinul)*</a:t>
                      </a:r>
                      <a:endParaRPr sz="1250"/>
                    </a:p>
                    <a:p>
                      <a:pPr indent="0" lvl="0" marL="0" marR="0" rtl="0" algn="l">
                        <a:lnSpc>
                          <a:spcPct val="90000"/>
                        </a:lnSpc>
                        <a:spcBef>
                          <a:spcPts val="0"/>
                        </a:spcBef>
                        <a:spcAft>
                          <a:spcPts val="0"/>
                        </a:spcAft>
                        <a:buClr>
                          <a:srgbClr val="000000"/>
                        </a:buClr>
                        <a:buSzPts val="800"/>
                        <a:buFont typeface="Arial"/>
                        <a:buNone/>
                      </a:pPr>
                      <a:r>
                        <a:rPr lang="en" sz="1250" u="none" cap="none" strike="noStrike"/>
                        <a:t> </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*Strong anticholinergic but does not cross blood-brain barrier</a:t>
                      </a:r>
                      <a:r>
                        <a:rPr lang="en" sz="1250"/>
                        <a:t>; Therefore it causes constipation but not cognitive problems. </a:t>
                      </a:r>
                      <a:endParaRPr sz="1250" u="none" cap="none" strike="noStrike">
                        <a:solidFill>
                          <a:srgbClr val="000000"/>
                        </a:solidFill>
                      </a:endParaRPr>
                    </a:p>
                  </a:txBody>
                  <a:tcPr marT="45725" marB="45725" marR="45725" marL="45725">
                    <a:lnL cap="flat" cmpd="sng" w="9525">
                      <a:solidFill>
                        <a:srgbClr val="999999"/>
                      </a:solidFill>
                      <a:prstDash val="solid"/>
                      <a:round/>
                      <a:headEnd len="sm" w="sm" type="none"/>
                      <a:tailEnd len="sm" w="sm" type="none"/>
                    </a:lnL>
                  </a:tcPr>
                </a:tc>
              </a:tr>
              <a:tr h="2212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Muscle relaxants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Carisoprodol (Soma)</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Orphenadrine (Norflex)</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Cyclobenzaprine (Flexeril)</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Baclofen (Lioresal)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Methocarbamol (Robaxin)</a:t>
                      </a:r>
                      <a:endParaRPr sz="1250" u="none" cap="none" strike="noStrike">
                        <a:solidFill>
                          <a:srgbClr val="000000"/>
                        </a:solidFill>
                      </a:endParaRPr>
                    </a:p>
                  </a:txBody>
                  <a:tcPr marT="45725" marB="45725" marR="45725" marL="45725">
                    <a:lnT cap="flat" cmpd="sng" w="9525">
                      <a:solidFill>
                        <a:srgbClr val="999999"/>
                      </a:solidFill>
                      <a:prstDash val="solid"/>
                      <a:round/>
                      <a:headEnd len="sm" w="sm" type="none"/>
                      <a:tailEnd len="sm" w="sm" type="none"/>
                    </a:lnT>
                  </a:tcPr>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Metaxalone (Skelaxin)</a:t>
                      </a:r>
                      <a:endParaRPr sz="1250" u="none" cap="none" strike="noStrike"/>
                    </a:p>
                    <a:p>
                      <a:pPr indent="0" lvl="0" marL="0" marR="0" rtl="0" algn="l">
                        <a:lnSpc>
                          <a:spcPct val="90000"/>
                        </a:lnSpc>
                        <a:spcBef>
                          <a:spcPts val="0"/>
                        </a:spcBef>
                        <a:spcAft>
                          <a:spcPts val="0"/>
                        </a:spcAft>
                        <a:buClr>
                          <a:srgbClr val="000000"/>
                        </a:buClr>
                        <a:buSzPts val="800"/>
                        <a:buFont typeface="Arial"/>
                        <a:buNone/>
                      </a:pPr>
                      <a:r>
                        <a:rPr lang="en" sz="1250" u="none" cap="none" strike="noStrike"/>
                        <a:t>Tizanidine (Zanaflex)</a:t>
                      </a:r>
                      <a:endParaRPr sz="1250" u="none" cap="none" strike="noStrike"/>
                    </a:p>
                  </a:txBody>
                  <a:tcPr marT="45725" marB="45725" marR="45725" marL="45725"/>
                </a:tc>
              </a:tr>
              <a:tr h="155425">
                <a:tc>
                  <a:txBody>
                    <a:bodyPr/>
                    <a:lstStyle/>
                    <a:p>
                      <a:pPr indent="0" lvl="0" marL="0" marR="0" rtl="0" algn="l">
                        <a:lnSpc>
                          <a:spcPct val="90000"/>
                        </a:lnSpc>
                        <a:spcBef>
                          <a:spcPts val="0"/>
                        </a:spcBef>
                        <a:spcAft>
                          <a:spcPts val="0"/>
                        </a:spcAft>
                        <a:buClr>
                          <a:srgbClr val="000000"/>
                        </a:buClr>
                        <a:buSzPts val="800"/>
                        <a:buFont typeface="Arial"/>
                        <a:buNone/>
                      </a:pPr>
                      <a:r>
                        <a:rPr b="1" lang="en" sz="1250" u="none" cap="none" strike="noStrike"/>
                        <a:t>Mood stabilizers</a:t>
                      </a:r>
                      <a:endParaRPr b="1" sz="1250"/>
                    </a:p>
                    <a:p>
                      <a:pPr indent="0" lvl="0" marL="0" marR="0" rtl="0" algn="l">
                        <a:lnSpc>
                          <a:spcPct val="90000"/>
                        </a:lnSpc>
                        <a:spcBef>
                          <a:spcPts val="0"/>
                        </a:spcBef>
                        <a:spcAft>
                          <a:spcPts val="0"/>
                        </a:spcAft>
                        <a:buClr>
                          <a:srgbClr val="000000"/>
                        </a:buClr>
                        <a:buSzPts val="800"/>
                        <a:buFont typeface="Arial"/>
                        <a:buNone/>
                      </a:pPr>
                      <a:r>
                        <a:rPr b="1" lang="en" sz="1250"/>
                        <a:t>&amp; </a:t>
                      </a:r>
                      <a:r>
                        <a:rPr b="1" lang="en" sz="1250" u="none" cap="none" strike="noStrike"/>
                        <a:t>Antiepileptics</a:t>
                      </a:r>
                      <a:endParaRPr b="1"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250" u="none" cap="none" strike="noStrike"/>
                        <a:t>N/A</a:t>
                      </a:r>
                      <a:endParaRPr sz="1250" u="none" cap="none" strike="noStrike"/>
                    </a:p>
                    <a:p>
                      <a:pPr indent="0" lvl="0" marL="0" marR="0" rtl="0" algn="l">
                        <a:lnSpc>
                          <a:spcPct val="90000"/>
                        </a:lnSpc>
                        <a:spcBef>
                          <a:spcPts val="0"/>
                        </a:spcBef>
                        <a:spcAft>
                          <a:spcPts val="0"/>
                        </a:spcAft>
                        <a:buClr>
                          <a:srgbClr val="000000"/>
                        </a:buClr>
                        <a:buSzPts val="800"/>
                        <a:buFont typeface="Arial"/>
                        <a:buNone/>
                      </a:pPr>
                      <a:r>
                        <a:t/>
                      </a:r>
                      <a:endParaRPr sz="125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highlight>
                            <a:srgbClr val="FFFF00"/>
                          </a:highlight>
                        </a:rPr>
                        <a:t>Carbamazepine (Tegretol)</a:t>
                      </a:r>
                      <a:endParaRPr sz="1250" u="none" cap="none" strike="noStrike">
                        <a:highlight>
                          <a:srgbClr val="FFFF00"/>
                        </a:highlight>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u="none" cap="none" strike="noStrike"/>
                        <a:t>Oxcarbazepine (Trileptal)</a:t>
                      </a:r>
                      <a:endParaRPr sz="1250" u="none" cap="none" strike="noStrike"/>
                    </a:p>
                    <a:p>
                      <a:pPr indent="0" lvl="0" marL="0" rtl="0" algn="l">
                        <a:lnSpc>
                          <a:spcPct val="90000"/>
                        </a:lnSpc>
                        <a:spcBef>
                          <a:spcPts val="0"/>
                        </a:spcBef>
                        <a:spcAft>
                          <a:spcPts val="0"/>
                        </a:spcAft>
                        <a:buClr>
                          <a:schemeClr val="dk1"/>
                        </a:buClr>
                        <a:buSzPts val="800"/>
                        <a:buFont typeface="Arial"/>
                        <a:buNone/>
                      </a:pPr>
                      <a:r>
                        <a:rPr lang="en" sz="1250">
                          <a:solidFill>
                            <a:schemeClr val="dk1"/>
                          </a:solidFill>
                        </a:rPr>
                        <a:t>Diazepam (Valium)</a:t>
                      </a:r>
                      <a:endParaRPr sz="1250">
                        <a:solidFill>
                          <a:schemeClr val="dk1"/>
                        </a:solidFill>
                      </a:endParaRPr>
                    </a:p>
                    <a:p>
                      <a:pPr indent="0" lvl="0" marL="0" rtl="0" algn="l">
                        <a:lnSpc>
                          <a:spcPct val="90000"/>
                        </a:lnSpc>
                        <a:spcBef>
                          <a:spcPts val="0"/>
                        </a:spcBef>
                        <a:spcAft>
                          <a:spcPts val="0"/>
                        </a:spcAft>
                        <a:buClr>
                          <a:schemeClr val="dk1"/>
                        </a:buClr>
                        <a:buSzPts val="1100"/>
                        <a:buFont typeface="Arial"/>
                        <a:buNone/>
                      </a:pPr>
                      <a:r>
                        <a:rPr lang="en" sz="1250">
                          <a:solidFill>
                            <a:schemeClr val="dk1"/>
                          </a:solidFill>
                        </a:rPr>
                        <a:t>Temazepam (Restoril)</a:t>
                      </a:r>
                      <a:endParaRPr sz="1250"/>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250"/>
                        <a:t>O</a:t>
                      </a:r>
                      <a:r>
                        <a:rPr lang="en" sz="1250" u="none" cap="none" strike="noStrike"/>
                        <a:t>ther anticonvulsants</a:t>
                      </a:r>
                      <a:endParaRPr sz="1250"/>
                    </a:p>
                    <a:p>
                      <a:pPr indent="0" lvl="0" marL="0" marR="0" rtl="0" algn="l">
                        <a:lnSpc>
                          <a:spcPct val="90000"/>
                        </a:lnSpc>
                        <a:spcBef>
                          <a:spcPts val="0"/>
                        </a:spcBef>
                        <a:spcAft>
                          <a:spcPts val="0"/>
                        </a:spcAft>
                        <a:buClr>
                          <a:srgbClr val="000000"/>
                        </a:buClr>
                        <a:buSzPts val="800"/>
                        <a:buFont typeface="Arial"/>
                        <a:buNone/>
                      </a:pPr>
                      <a:r>
                        <a:rPr lang="en" sz="1250"/>
                        <a:t>Other benzos</a:t>
                      </a:r>
                      <a:endParaRPr sz="1250"/>
                    </a:p>
                    <a:p>
                      <a:pPr indent="0" lvl="0" marL="0" rtl="0" algn="l">
                        <a:lnSpc>
                          <a:spcPct val="90000"/>
                        </a:lnSpc>
                        <a:spcBef>
                          <a:spcPts val="0"/>
                        </a:spcBef>
                        <a:spcAft>
                          <a:spcPts val="0"/>
                        </a:spcAft>
                        <a:buClr>
                          <a:schemeClr val="dk1"/>
                        </a:buClr>
                        <a:buSzPts val="800"/>
                        <a:buFont typeface="Arial"/>
                        <a:buNone/>
                      </a:pPr>
                      <a:r>
                        <a:rPr lang="en" sz="1250">
                          <a:solidFill>
                            <a:schemeClr val="dk1"/>
                          </a:solidFill>
                        </a:rPr>
                        <a:t>Lithium</a:t>
                      </a:r>
                      <a:endParaRPr sz="1250"/>
                    </a:p>
                  </a:txBody>
                  <a:tcPr marT="45725" marB="45725" marR="45725" marL="45725"/>
                </a:tc>
              </a:tr>
            </a:tbl>
          </a:graphicData>
        </a:graphic>
      </p:graphicFrame>
      <p:sp>
        <p:nvSpPr>
          <p:cNvPr id="5307" name="Google Shape;5307;p359"/>
          <p:cNvSpPr txBox="1"/>
          <p:nvPr/>
        </p:nvSpPr>
        <p:spPr>
          <a:xfrm>
            <a:off x="238125" y="-47825"/>
            <a:ext cx="379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333333"/>
                </a:solidFill>
              </a:rPr>
              <a:t>Anticholinergic Burden Scale</a:t>
            </a:r>
            <a:endParaRPr sz="2400"/>
          </a:p>
        </p:txBody>
      </p:sp>
      <p:pic>
        <p:nvPicPr>
          <p:cNvPr id="5308" name="Google Shape;5308;p359"/>
          <p:cNvPicPr preferRelativeResize="0"/>
          <p:nvPr/>
        </p:nvPicPr>
        <p:blipFill>
          <a:blip r:embed="rId3">
            <a:alphaModFix/>
          </a:blip>
          <a:stretch>
            <a:fillRect/>
          </a:stretch>
        </p:blipFill>
        <p:spPr>
          <a:xfrm>
            <a:off x="6976650" y="810975"/>
            <a:ext cx="1361925" cy="11491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grpSp>
        <p:nvGrpSpPr>
          <p:cNvPr id="378" name="Google Shape;378;p47"/>
          <p:cNvGrpSpPr/>
          <p:nvPr/>
        </p:nvGrpSpPr>
        <p:grpSpPr>
          <a:xfrm>
            <a:off x="266775" y="393475"/>
            <a:ext cx="2383600" cy="3636900"/>
            <a:chOff x="266775" y="393475"/>
            <a:chExt cx="2383600" cy="3636900"/>
          </a:xfrm>
        </p:grpSpPr>
        <p:pic>
          <p:nvPicPr>
            <p:cNvPr id="379" name="Google Shape;379;p47"/>
            <p:cNvPicPr preferRelativeResize="0"/>
            <p:nvPr/>
          </p:nvPicPr>
          <p:blipFill>
            <a:blip r:embed="rId3">
              <a:alphaModFix/>
            </a:blip>
            <a:stretch>
              <a:fillRect/>
            </a:stretch>
          </p:blipFill>
          <p:spPr>
            <a:xfrm>
              <a:off x="266775" y="428475"/>
              <a:ext cx="2383600" cy="3601900"/>
            </a:xfrm>
            <a:prstGeom prst="rect">
              <a:avLst/>
            </a:prstGeom>
            <a:noFill/>
            <a:ln>
              <a:noFill/>
            </a:ln>
          </p:spPr>
        </p:pic>
        <p:sp>
          <p:nvSpPr>
            <p:cNvPr id="380" name="Google Shape;380;p47"/>
            <p:cNvSpPr txBox="1"/>
            <p:nvPr/>
          </p:nvSpPr>
          <p:spPr>
            <a:xfrm>
              <a:off x="2062375" y="393475"/>
              <a:ext cx="588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rPr>
                <a:t>2017</a:t>
              </a:r>
              <a:endParaRPr>
                <a:solidFill>
                  <a:schemeClr val="lt1"/>
                </a:solidFill>
              </a:endParaRPr>
            </a:p>
          </p:txBody>
        </p:sp>
      </p:grpSp>
      <p:sp>
        <p:nvSpPr>
          <p:cNvPr id="381" name="Google Shape;381;p47"/>
          <p:cNvSpPr txBox="1"/>
          <p:nvPr/>
        </p:nvSpPr>
        <p:spPr>
          <a:xfrm>
            <a:off x="222550" y="4743300"/>
            <a:ext cx="824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accent2"/>
                </a:solidFill>
                <a:highlight>
                  <a:srgbClr val="FFFFFF"/>
                </a:highlight>
                <a:latin typeface="Roboto"/>
                <a:ea typeface="Roboto"/>
                <a:cs typeface="Roboto"/>
                <a:sym typeface="Roboto"/>
              </a:rPr>
              <a:t>National Academies of Sciences, Engineering, and Medicine; Health and Medicine Division; Board on Health Sciences Policy; Committee on Preventing Dementia and Cognitive Impairment. Preventing Cognitive Decline and Dementia: A Way Forward. Downey A, Stroud C, Landis S, Leshner AI, editors. Washington (DC): National Academies Press (US); 2017 Jun 22. PMID: 28650595.</a:t>
            </a:r>
            <a:endParaRPr sz="900"/>
          </a:p>
        </p:txBody>
      </p:sp>
      <p:sp>
        <p:nvSpPr>
          <p:cNvPr id="382" name="Google Shape;382;p47"/>
          <p:cNvSpPr txBox="1"/>
          <p:nvPr/>
        </p:nvSpPr>
        <p:spPr>
          <a:xfrm>
            <a:off x="3162875" y="310625"/>
            <a:ext cx="5496600" cy="4894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800"/>
              <a:t>Alzheimer’s-type dementia: </a:t>
            </a:r>
            <a:endParaRPr b="1" sz="1800"/>
          </a:p>
          <a:p>
            <a:pPr indent="0" lvl="0" marL="0" rtl="0" algn="l">
              <a:spcBef>
                <a:spcPts val="0"/>
              </a:spcBef>
              <a:spcAft>
                <a:spcPts val="0"/>
              </a:spcAft>
              <a:buClr>
                <a:schemeClr val="dk1"/>
              </a:buClr>
              <a:buSzPts val="1100"/>
              <a:buFont typeface="Arial"/>
              <a:buNone/>
            </a:pPr>
            <a:r>
              <a:t/>
            </a:r>
            <a:endParaRPr b="1" sz="1800"/>
          </a:p>
          <a:p>
            <a:pPr indent="-342900" lvl="0" marL="457200" rtl="0" algn="l">
              <a:spcBef>
                <a:spcPts val="0"/>
              </a:spcBef>
              <a:spcAft>
                <a:spcPts val="0"/>
              </a:spcAft>
              <a:buSzPts val="1800"/>
              <a:buChar char="●"/>
            </a:pPr>
            <a:r>
              <a:rPr lang="en" sz="1800"/>
              <a:t>Cognitive impairment severe enough that an individual can no longer function independently</a:t>
            </a:r>
            <a:endParaRPr sz="1800"/>
          </a:p>
          <a:p>
            <a:pPr indent="0" lvl="0" marL="457200" rtl="0" algn="l">
              <a:spcBef>
                <a:spcPts val="0"/>
              </a:spcBef>
              <a:spcAft>
                <a:spcPts val="0"/>
              </a:spcAft>
              <a:buNone/>
            </a:pPr>
            <a:r>
              <a:rPr lang="en" sz="1800"/>
              <a:t> </a:t>
            </a:r>
            <a:endParaRPr sz="1800"/>
          </a:p>
          <a:p>
            <a:pPr indent="-342900" lvl="0" marL="457200" rtl="0" algn="l">
              <a:spcBef>
                <a:spcPts val="0"/>
              </a:spcBef>
              <a:spcAft>
                <a:spcPts val="0"/>
              </a:spcAft>
              <a:buSzPts val="1800"/>
              <a:buChar char="●"/>
            </a:pPr>
            <a:r>
              <a:rPr lang="en" sz="1800"/>
              <a:t>May be due to Alzheimer’s disease (i.e., the abnormal buildup of amyloid and tau proteins in the brain)...</a:t>
            </a:r>
            <a:endParaRPr sz="1800"/>
          </a:p>
          <a:p>
            <a:pPr indent="0" lvl="0" marL="45720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Or to “mixed” causes of dementia, such as Alzheimer’s disease combined with:</a:t>
            </a:r>
            <a:endParaRPr sz="1800"/>
          </a:p>
          <a:p>
            <a:pPr indent="-342900" lvl="1" marL="914400" rtl="0" algn="l">
              <a:spcBef>
                <a:spcPts val="0"/>
              </a:spcBef>
              <a:spcAft>
                <a:spcPts val="0"/>
              </a:spcAft>
              <a:buSzPts val="1800"/>
              <a:buChar char="○"/>
            </a:pPr>
            <a:r>
              <a:rPr lang="en" sz="1800"/>
              <a:t>Lewy body dementia (</a:t>
            </a:r>
            <a:r>
              <a:rPr lang="en" sz="1800">
                <a:solidFill>
                  <a:schemeClr val="dk1"/>
                </a:solidFill>
              </a:rPr>
              <a:t>alpha-synuclein)</a:t>
            </a:r>
            <a:endParaRPr sz="1800"/>
          </a:p>
          <a:p>
            <a:pPr indent="-342900" lvl="1" marL="914400" rtl="0" algn="l">
              <a:spcBef>
                <a:spcPts val="0"/>
              </a:spcBef>
              <a:spcAft>
                <a:spcPts val="0"/>
              </a:spcAft>
              <a:buSzPts val="1800"/>
              <a:buChar char="○"/>
            </a:pPr>
            <a:r>
              <a:rPr lang="en" sz="1800"/>
              <a:t>Limbic-Predominant Age-Related TDP-43 Encephalopathy (LATE)</a:t>
            </a:r>
            <a:endParaRPr sz="1800"/>
          </a:p>
          <a:p>
            <a:pPr indent="-342900" lvl="1" marL="914400" rtl="0" algn="l">
              <a:spcBef>
                <a:spcPts val="0"/>
              </a:spcBef>
              <a:spcAft>
                <a:spcPts val="0"/>
              </a:spcAft>
              <a:buSzPts val="1800"/>
              <a:buChar char="○"/>
            </a:pPr>
            <a:r>
              <a:rPr lang="en" sz="1800"/>
              <a:t>Cerebrovascular disease</a:t>
            </a:r>
            <a:endParaRPr sz="1800"/>
          </a:p>
          <a:p>
            <a:pPr indent="0" lvl="0" marL="0" rtl="0" algn="l">
              <a:spcBef>
                <a:spcPts val="0"/>
              </a:spcBef>
              <a:spcAft>
                <a:spcPts val="0"/>
              </a:spcAft>
              <a:buClr>
                <a:schemeClr val="dk1"/>
              </a:buClr>
              <a:buSzPts val="1100"/>
              <a:buFont typeface="Arial"/>
              <a:buNone/>
            </a:pPr>
            <a:r>
              <a:t/>
            </a:r>
            <a:endParaRPr sz="1800"/>
          </a:p>
          <a:p>
            <a:pPr indent="0" lvl="0" marL="0" rtl="0" algn="l">
              <a:spcBef>
                <a:spcPts val="0"/>
              </a:spcBef>
              <a:spcAft>
                <a:spcPts val="0"/>
              </a:spcAft>
              <a:buNone/>
            </a:pPr>
            <a:r>
              <a:t/>
            </a:r>
            <a:endParaRPr sz="1800"/>
          </a:p>
        </p:txBody>
      </p:sp>
      <p:sp>
        <p:nvSpPr>
          <p:cNvPr id="383" name="Google Shape;383;p47"/>
          <p:cNvSpPr txBox="1"/>
          <p:nvPr/>
        </p:nvSpPr>
        <p:spPr>
          <a:xfrm>
            <a:off x="6451825" y="-3425"/>
            <a:ext cx="27087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rPr>
              <a:t>~ DSM-5 Possible or Probable Mild / Major Neurocognitive Disorder Due to Alzheimer's Disease</a:t>
            </a:r>
            <a:endParaRPr>
              <a:solidFill>
                <a:srgbClr val="FF0000"/>
              </a:solidFill>
            </a:endParaRPr>
          </a:p>
        </p:txBody>
      </p:sp>
      <p:sp>
        <p:nvSpPr>
          <p:cNvPr id="384" name="Google Shape;384;p47"/>
          <p:cNvSpPr txBox="1"/>
          <p:nvPr/>
        </p:nvSpPr>
        <p:spPr>
          <a:xfrm>
            <a:off x="309175" y="52725"/>
            <a:ext cx="54966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300">
                <a:solidFill>
                  <a:schemeClr val="dk1"/>
                </a:solidFill>
              </a:rPr>
              <a:t>Not DSM-5</a:t>
            </a:r>
            <a:endParaRPr sz="13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pic>
        <p:nvPicPr>
          <p:cNvPr id="389" name="Google Shape;389;p48"/>
          <p:cNvPicPr preferRelativeResize="0"/>
          <p:nvPr/>
        </p:nvPicPr>
        <p:blipFill rotWithShape="1">
          <a:blip r:embed="rId3">
            <a:alphaModFix/>
          </a:blip>
          <a:srcRect b="53412" l="0" r="14118" t="0"/>
          <a:stretch/>
        </p:blipFill>
        <p:spPr>
          <a:xfrm>
            <a:off x="494575" y="327475"/>
            <a:ext cx="6428274" cy="642300"/>
          </a:xfrm>
          <a:prstGeom prst="rect">
            <a:avLst/>
          </a:prstGeom>
          <a:noFill/>
          <a:ln>
            <a:noFill/>
          </a:ln>
          <a:effectLst>
            <a:outerShdw blurRad="57150" rotWithShape="0" algn="bl" dir="5400000" dist="19050">
              <a:srgbClr val="000000">
                <a:alpha val="50000"/>
              </a:srgbClr>
            </a:outerShdw>
          </a:effectLst>
        </p:spPr>
      </p:pic>
      <p:pic>
        <p:nvPicPr>
          <p:cNvPr id="390" name="Google Shape;390;p48"/>
          <p:cNvPicPr preferRelativeResize="0"/>
          <p:nvPr/>
        </p:nvPicPr>
        <p:blipFill>
          <a:blip r:embed="rId4">
            <a:alphaModFix/>
          </a:blip>
          <a:stretch>
            <a:fillRect/>
          </a:stretch>
        </p:blipFill>
        <p:spPr>
          <a:xfrm>
            <a:off x="5829800" y="667775"/>
            <a:ext cx="3102851" cy="4311749"/>
          </a:xfrm>
          <a:prstGeom prst="rect">
            <a:avLst/>
          </a:prstGeom>
          <a:noFill/>
          <a:ln>
            <a:noFill/>
          </a:ln>
        </p:spPr>
      </p:pic>
      <p:sp>
        <p:nvSpPr>
          <p:cNvPr id="391" name="Google Shape;391;p48"/>
          <p:cNvSpPr/>
          <p:nvPr/>
        </p:nvSpPr>
        <p:spPr>
          <a:xfrm>
            <a:off x="8235259" y="1677310"/>
            <a:ext cx="468600" cy="1989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a:t>
            </a:r>
            <a:endParaRPr b="1" sz="1300"/>
          </a:p>
        </p:txBody>
      </p:sp>
      <p:pic>
        <p:nvPicPr>
          <p:cNvPr id="392" name="Google Shape;392;p48"/>
          <p:cNvPicPr preferRelativeResize="0"/>
          <p:nvPr/>
        </p:nvPicPr>
        <p:blipFill rotWithShape="1">
          <a:blip r:embed="rId3">
            <a:alphaModFix/>
          </a:blip>
          <a:srcRect b="0" l="0" r="16638" t="49634"/>
          <a:stretch/>
        </p:blipFill>
        <p:spPr>
          <a:xfrm>
            <a:off x="494575" y="1030625"/>
            <a:ext cx="5304250" cy="590300"/>
          </a:xfrm>
          <a:prstGeom prst="rect">
            <a:avLst/>
          </a:prstGeom>
          <a:noFill/>
          <a:ln>
            <a:noFill/>
          </a:ln>
          <a:effectLst>
            <a:outerShdw blurRad="57150" rotWithShape="0" algn="bl" dir="5400000" dist="19050">
              <a:srgbClr val="000000">
                <a:alpha val="50000"/>
              </a:srgbClr>
            </a:outerShdw>
          </a:effectLst>
        </p:spPr>
      </p:pic>
      <p:sp>
        <p:nvSpPr>
          <p:cNvPr id="393" name="Google Shape;393;p48"/>
          <p:cNvSpPr txBox="1"/>
          <p:nvPr/>
        </p:nvSpPr>
        <p:spPr>
          <a:xfrm>
            <a:off x="494575" y="1876200"/>
            <a:ext cx="4661100" cy="197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Modifying 12 risk factors might prevent or delay up to 40% of dementias.</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Contributions to the risk and mitigation of dementia continue throughout life, so it is never too early.</a:t>
            </a:r>
            <a:endParaRPr sz="1700"/>
          </a:p>
          <a:p>
            <a:pPr indent="0" lvl="0" marL="0" rtl="0" algn="l">
              <a:spcBef>
                <a:spcPts val="0"/>
              </a:spcBef>
              <a:spcAft>
                <a:spcPts val="0"/>
              </a:spcAft>
              <a:buNone/>
            </a:pPr>
            <a:r>
              <a:t/>
            </a:r>
            <a:endParaRPr b="1"/>
          </a:p>
        </p:txBody>
      </p:sp>
      <p:sp>
        <p:nvSpPr>
          <p:cNvPr id="394" name="Google Shape;394;p48"/>
          <p:cNvSpPr/>
          <p:nvPr/>
        </p:nvSpPr>
        <p:spPr>
          <a:xfrm>
            <a:off x="7100259" y="2971360"/>
            <a:ext cx="468600" cy="1989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a:t>
            </a:r>
            <a:endParaRPr b="1" sz="13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id="399" name="Google Shape;399;p49"/>
          <p:cNvPicPr preferRelativeResize="0"/>
          <p:nvPr/>
        </p:nvPicPr>
        <p:blipFill rotWithShape="1">
          <a:blip r:embed="rId3">
            <a:alphaModFix/>
          </a:blip>
          <a:srcRect b="46501" l="0" r="0" t="0"/>
          <a:stretch/>
        </p:blipFill>
        <p:spPr>
          <a:xfrm>
            <a:off x="1336075" y="259550"/>
            <a:ext cx="6346425" cy="4718150"/>
          </a:xfrm>
          <a:prstGeom prst="rect">
            <a:avLst/>
          </a:prstGeom>
          <a:noFill/>
          <a:ln>
            <a:noFill/>
          </a:ln>
        </p:spPr>
      </p:pic>
      <p:sp>
        <p:nvSpPr>
          <p:cNvPr id="400" name="Google Shape;400;p49"/>
          <p:cNvSpPr/>
          <p:nvPr/>
        </p:nvSpPr>
        <p:spPr>
          <a:xfrm>
            <a:off x="6226877" y="2452867"/>
            <a:ext cx="866100" cy="3474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t>?</a:t>
            </a:r>
            <a:endParaRPr b="1" sz="2000"/>
          </a:p>
        </p:txBody>
      </p:sp>
      <p:sp>
        <p:nvSpPr>
          <p:cNvPr id="401" name="Google Shape;401;p49"/>
          <p:cNvSpPr txBox="1"/>
          <p:nvPr/>
        </p:nvSpPr>
        <p:spPr>
          <a:xfrm>
            <a:off x="3858200" y="3343700"/>
            <a:ext cx="86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45 – 65</a:t>
            </a:r>
            <a:endParaRPr b="1" sz="11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pic>
        <p:nvPicPr>
          <p:cNvPr id="406" name="Google Shape;406;p50"/>
          <p:cNvPicPr preferRelativeResize="0"/>
          <p:nvPr/>
        </p:nvPicPr>
        <p:blipFill rotWithShape="1">
          <a:blip r:embed="rId3">
            <a:alphaModFix/>
          </a:blip>
          <a:srcRect b="46501" l="0" r="0" t="0"/>
          <a:stretch/>
        </p:blipFill>
        <p:spPr>
          <a:xfrm>
            <a:off x="1336075" y="259550"/>
            <a:ext cx="6346425" cy="4718150"/>
          </a:xfrm>
          <a:prstGeom prst="rect">
            <a:avLst/>
          </a:prstGeom>
          <a:noFill/>
          <a:ln>
            <a:noFill/>
          </a:ln>
        </p:spPr>
      </p:pic>
      <p:sp>
        <p:nvSpPr>
          <p:cNvPr id="407" name="Google Shape;407;p50"/>
          <p:cNvSpPr txBox="1"/>
          <p:nvPr/>
        </p:nvSpPr>
        <p:spPr>
          <a:xfrm>
            <a:off x="3858200" y="3343700"/>
            <a:ext cx="86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45 – 65</a:t>
            </a:r>
            <a:endParaRPr b="1" sz="11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pic>
        <p:nvPicPr>
          <p:cNvPr id="412" name="Google Shape;412;p51"/>
          <p:cNvPicPr preferRelativeResize="0"/>
          <p:nvPr/>
        </p:nvPicPr>
        <p:blipFill rotWithShape="1">
          <a:blip r:embed="rId3">
            <a:alphaModFix/>
          </a:blip>
          <a:srcRect b="46501" l="0" r="0" t="0"/>
          <a:stretch/>
        </p:blipFill>
        <p:spPr>
          <a:xfrm>
            <a:off x="1336075" y="259550"/>
            <a:ext cx="6346425" cy="4718150"/>
          </a:xfrm>
          <a:prstGeom prst="rect">
            <a:avLst/>
          </a:prstGeom>
          <a:noFill/>
          <a:ln>
            <a:noFill/>
          </a:ln>
        </p:spPr>
      </p:pic>
      <p:sp>
        <p:nvSpPr>
          <p:cNvPr id="413" name="Google Shape;413;p51"/>
          <p:cNvSpPr txBox="1"/>
          <p:nvPr/>
        </p:nvSpPr>
        <p:spPr>
          <a:xfrm>
            <a:off x="7032925" y="2156925"/>
            <a:ext cx="17286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700">
                <a:highlight>
                  <a:schemeClr val="lt1"/>
                </a:highlight>
              </a:rPr>
              <a:t>Bilateral, untreated</a:t>
            </a:r>
            <a:r>
              <a:rPr lang="en" sz="1700"/>
              <a:t> </a:t>
            </a:r>
            <a:endParaRPr sz="1700"/>
          </a:p>
          <a:p>
            <a:pPr indent="0" lvl="0" marL="0" rtl="0" algn="l">
              <a:spcBef>
                <a:spcPts val="0"/>
              </a:spcBef>
              <a:spcAft>
                <a:spcPts val="0"/>
              </a:spcAft>
              <a:buNone/>
            </a:pPr>
            <a:r>
              <a:t/>
            </a:r>
            <a:endParaRPr b="1"/>
          </a:p>
        </p:txBody>
      </p:sp>
      <p:sp>
        <p:nvSpPr>
          <p:cNvPr id="414" name="Google Shape;414;p51"/>
          <p:cNvSpPr txBox="1"/>
          <p:nvPr/>
        </p:nvSpPr>
        <p:spPr>
          <a:xfrm>
            <a:off x="3858200" y="3343700"/>
            <a:ext cx="86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45 – 65</a:t>
            </a:r>
            <a:endParaRPr b="1" sz="11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pic>
        <p:nvPicPr>
          <p:cNvPr id="78" name="Google Shape;78;p16"/>
          <p:cNvPicPr preferRelativeResize="0"/>
          <p:nvPr/>
        </p:nvPicPr>
        <p:blipFill>
          <a:blip r:embed="rId3">
            <a:alphaModFix/>
          </a:blip>
          <a:stretch>
            <a:fillRect/>
          </a:stretch>
        </p:blipFill>
        <p:spPr>
          <a:xfrm>
            <a:off x="1516501" y="546225"/>
            <a:ext cx="6738125" cy="4143275"/>
          </a:xfrm>
          <a:prstGeom prst="rect">
            <a:avLst/>
          </a:prstGeom>
          <a:noFill/>
          <a:ln>
            <a:noFill/>
          </a:ln>
        </p:spPr>
      </p:pic>
      <p:sp>
        <p:nvSpPr>
          <p:cNvPr id="79" name="Google Shape;79;p16"/>
          <p:cNvSpPr txBox="1"/>
          <p:nvPr/>
        </p:nvSpPr>
        <p:spPr>
          <a:xfrm>
            <a:off x="103650" y="84525"/>
            <a:ext cx="1083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DSM-5</a:t>
            </a:r>
            <a:endParaRPr sz="1800"/>
          </a:p>
        </p:txBody>
      </p:sp>
      <p:cxnSp>
        <p:nvCxnSpPr>
          <p:cNvPr id="80" name="Google Shape;80;p16"/>
          <p:cNvCxnSpPr/>
          <p:nvPr/>
        </p:nvCxnSpPr>
        <p:spPr>
          <a:xfrm>
            <a:off x="7475025" y="2395125"/>
            <a:ext cx="395700" cy="0"/>
          </a:xfrm>
          <a:prstGeom prst="straightConnector1">
            <a:avLst/>
          </a:prstGeom>
          <a:noFill/>
          <a:ln cap="flat" cmpd="sng" w="38100">
            <a:solidFill>
              <a:srgbClr val="9900FF"/>
            </a:solidFill>
            <a:prstDash val="solid"/>
            <a:round/>
            <a:headEnd len="med" w="med" type="none"/>
            <a:tailEnd len="med" w="med" type="none"/>
          </a:ln>
        </p:spPr>
      </p:cxnSp>
      <p:cxnSp>
        <p:nvCxnSpPr>
          <p:cNvPr id="81" name="Google Shape;81;p16"/>
          <p:cNvCxnSpPr/>
          <p:nvPr/>
        </p:nvCxnSpPr>
        <p:spPr>
          <a:xfrm>
            <a:off x="1975246" y="2596667"/>
            <a:ext cx="229200" cy="0"/>
          </a:xfrm>
          <a:prstGeom prst="straightConnector1">
            <a:avLst/>
          </a:prstGeom>
          <a:noFill/>
          <a:ln cap="flat" cmpd="sng" w="38100">
            <a:solidFill>
              <a:srgbClr val="9900FF"/>
            </a:solidFill>
            <a:prstDash val="solid"/>
            <a:round/>
            <a:headEnd len="med" w="med" type="none"/>
            <a:tailEnd len="med" w="med" type="none"/>
          </a:ln>
        </p:spPr>
      </p:cxnSp>
      <p:cxnSp>
        <p:nvCxnSpPr>
          <p:cNvPr id="82" name="Google Shape;82;p16"/>
          <p:cNvCxnSpPr/>
          <p:nvPr/>
        </p:nvCxnSpPr>
        <p:spPr>
          <a:xfrm>
            <a:off x="3889900" y="2395125"/>
            <a:ext cx="1260600" cy="0"/>
          </a:xfrm>
          <a:prstGeom prst="straightConnector1">
            <a:avLst/>
          </a:prstGeom>
          <a:noFill/>
          <a:ln cap="flat" cmpd="sng" w="38100">
            <a:solidFill>
              <a:srgbClr val="9900FF"/>
            </a:solidFill>
            <a:prstDash val="solid"/>
            <a:round/>
            <a:headEnd len="med" w="med" type="none"/>
            <a:tailEnd len="med" w="med" type="none"/>
          </a:ln>
        </p:spPr>
      </p:cxnSp>
      <p:cxnSp>
        <p:nvCxnSpPr>
          <p:cNvPr id="83" name="Google Shape;83;p16"/>
          <p:cNvCxnSpPr/>
          <p:nvPr/>
        </p:nvCxnSpPr>
        <p:spPr>
          <a:xfrm>
            <a:off x="2982525" y="2589610"/>
            <a:ext cx="1260600" cy="0"/>
          </a:xfrm>
          <a:prstGeom prst="straightConnector1">
            <a:avLst/>
          </a:prstGeom>
          <a:noFill/>
          <a:ln cap="flat" cmpd="sng" w="38100">
            <a:solidFill>
              <a:srgbClr val="9900FF"/>
            </a:solidFill>
            <a:prstDash val="solid"/>
            <a:round/>
            <a:headEnd len="med" w="med" type="none"/>
            <a:tailEnd len="med" w="med" type="none"/>
          </a:ln>
        </p:spPr>
      </p:cxn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pic>
        <p:nvPicPr>
          <p:cNvPr id="419" name="Google Shape;419;p52"/>
          <p:cNvPicPr preferRelativeResize="0"/>
          <p:nvPr/>
        </p:nvPicPr>
        <p:blipFill rotWithShape="1">
          <a:blip r:embed="rId3">
            <a:alphaModFix/>
          </a:blip>
          <a:srcRect b="0" l="0" r="0" t="48381"/>
          <a:stretch/>
        </p:blipFill>
        <p:spPr>
          <a:xfrm>
            <a:off x="771300" y="78926"/>
            <a:ext cx="7170879" cy="5143501"/>
          </a:xfrm>
          <a:prstGeom prst="rect">
            <a:avLst/>
          </a:prstGeom>
          <a:noFill/>
          <a:ln>
            <a:noFill/>
          </a:ln>
        </p:spPr>
      </p:pic>
      <p:sp>
        <p:nvSpPr>
          <p:cNvPr id="420" name="Google Shape;420;p52"/>
          <p:cNvSpPr/>
          <p:nvPr/>
        </p:nvSpPr>
        <p:spPr>
          <a:xfrm>
            <a:off x="3228050" y="1133175"/>
            <a:ext cx="777300" cy="4191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t>?</a:t>
            </a:r>
            <a:endParaRPr b="1" sz="2000"/>
          </a:p>
        </p:txBody>
      </p:sp>
      <p:sp>
        <p:nvSpPr>
          <p:cNvPr id="421" name="Google Shape;421;p52"/>
          <p:cNvSpPr txBox="1"/>
          <p:nvPr/>
        </p:nvSpPr>
        <p:spPr>
          <a:xfrm>
            <a:off x="5151325" y="2014225"/>
            <a:ext cx="86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65+</a:t>
            </a:r>
            <a:endParaRPr b="1" sz="11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pic>
        <p:nvPicPr>
          <p:cNvPr id="426" name="Google Shape;426;p53"/>
          <p:cNvPicPr preferRelativeResize="0"/>
          <p:nvPr/>
        </p:nvPicPr>
        <p:blipFill rotWithShape="1">
          <a:blip r:embed="rId3">
            <a:alphaModFix/>
          </a:blip>
          <a:srcRect b="0" l="0" r="0" t="48381"/>
          <a:stretch/>
        </p:blipFill>
        <p:spPr>
          <a:xfrm>
            <a:off x="771300" y="78926"/>
            <a:ext cx="7170879" cy="5143501"/>
          </a:xfrm>
          <a:prstGeom prst="rect">
            <a:avLst/>
          </a:prstGeom>
          <a:noFill/>
          <a:ln>
            <a:noFill/>
          </a:ln>
        </p:spPr>
      </p:pic>
      <p:sp>
        <p:nvSpPr>
          <p:cNvPr id="427" name="Google Shape;427;p53"/>
          <p:cNvSpPr txBox="1"/>
          <p:nvPr/>
        </p:nvSpPr>
        <p:spPr>
          <a:xfrm>
            <a:off x="6480800" y="3537250"/>
            <a:ext cx="2563800" cy="1708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700">
                <a:highlight>
                  <a:schemeClr val="lt1"/>
                </a:highlight>
              </a:rPr>
              <a:t>Probably could decrease to 50% if you add healthy diet, sleep, and treatment of other mental disorders</a:t>
            </a:r>
            <a:endParaRPr sz="1700"/>
          </a:p>
          <a:p>
            <a:pPr indent="0" lvl="0" marL="0" rtl="0" algn="l">
              <a:spcBef>
                <a:spcPts val="0"/>
              </a:spcBef>
              <a:spcAft>
                <a:spcPts val="0"/>
              </a:spcAft>
              <a:buNone/>
            </a:pPr>
            <a:r>
              <a:t/>
            </a:r>
            <a:endParaRPr b="1"/>
          </a:p>
        </p:txBody>
      </p:sp>
      <p:sp>
        <p:nvSpPr>
          <p:cNvPr id="428" name="Google Shape;428;p53"/>
          <p:cNvSpPr txBox="1"/>
          <p:nvPr/>
        </p:nvSpPr>
        <p:spPr>
          <a:xfrm>
            <a:off x="5151325" y="2014225"/>
            <a:ext cx="86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65+</a:t>
            </a:r>
            <a:endParaRPr b="1" sz="11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pic>
        <p:nvPicPr>
          <p:cNvPr id="433" name="Google Shape;433;p54"/>
          <p:cNvPicPr preferRelativeResize="0"/>
          <p:nvPr/>
        </p:nvPicPr>
        <p:blipFill>
          <a:blip r:embed="rId3">
            <a:alphaModFix/>
          </a:blip>
          <a:stretch>
            <a:fillRect/>
          </a:stretch>
        </p:blipFill>
        <p:spPr>
          <a:xfrm>
            <a:off x="1788950" y="109900"/>
            <a:ext cx="5887984" cy="4838699"/>
          </a:xfrm>
          <a:prstGeom prst="rect">
            <a:avLst/>
          </a:prstGeom>
          <a:noFill/>
          <a:ln>
            <a:noFill/>
          </a:ln>
        </p:spPr>
      </p:pic>
      <p:sp>
        <p:nvSpPr>
          <p:cNvPr id="434" name="Google Shape;434;p54"/>
          <p:cNvSpPr/>
          <p:nvPr/>
        </p:nvSpPr>
        <p:spPr>
          <a:xfrm>
            <a:off x="1788953" y="1484750"/>
            <a:ext cx="2322300" cy="180300"/>
          </a:xfrm>
          <a:prstGeom prst="rect">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300"/>
          </a:p>
        </p:txBody>
      </p:sp>
      <p:sp>
        <p:nvSpPr>
          <p:cNvPr id="435" name="Google Shape;435;p54"/>
          <p:cNvSpPr/>
          <p:nvPr/>
        </p:nvSpPr>
        <p:spPr>
          <a:xfrm>
            <a:off x="3230507" y="3252450"/>
            <a:ext cx="917100" cy="180300"/>
          </a:xfrm>
          <a:prstGeom prst="rect">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300"/>
          </a:p>
        </p:txBody>
      </p:sp>
      <p:sp>
        <p:nvSpPr>
          <p:cNvPr id="436" name="Google Shape;436;p54"/>
          <p:cNvSpPr/>
          <p:nvPr/>
        </p:nvSpPr>
        <p:spPr>
          <a:xfrm>
            <a:off x="1822250" y="3252450"/>
            <a:ext cx="868500" cy="1803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a:t>
            </a:r>
            <a:endParaRPr b="1" sz="1300"/>
          </a:p>
        </p:txBody>
      </p:sp>
      <p:pic>
        <p:nvPicPr>
          <p:cNvPr id="437" name="Google Shape;437;p54"/>
          <p:cNvPicPr preferRelativeResize="0"/>
          <p:nvPr/>
        </p:nvPicPr>
        <p:blipFill>
          <a:blip r:embed="rId4">
            <a:alphaModFix amt="76000"/>
          </a:blip>
          <a:stretch>
            <a:fillRect/>
          </a:stretch>
        </p:blipFill>
        <p:spPr>
          <a:xfrm>
            <a:off x="4220700" y="0"/>
            <a:ext cx="3545400" cy="43153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pic>
        <p:nvPicPr>
          <p:cNvPr id="442" name="Google Shape;442;p55"/>
          <p:cNvPicPr preferRelativeResize="0"/>
          <p:nvPr/>
        </p:nvPicPr>
        <p:blipFill>
          <a:blip r:embed="rId3">
            <a:alphaModFix/>
          </a:blip>
          <a:stretch>
            <a:fillRect/>
          </a:stretch>
        </p:blipFill>
        <p:spPr>
          <a:xfrm>
            <a:off x="1788950" y="109900"/>
            <a:ext cx="5887984" cy="4838699"/>
          </a:xfrm>
          <a:prstGeom prst="rect">
            <a:avLst/>
          </a:prstGeom>
          <a:noFill/>
          <a:ln>
            <a:noFill/>
          </a:ln>
        </p:spPr>
      </p:pic>
      <p:sp>
        <p:nvSpPr>
          <p:cNvPr id="443" name="Google Shape;443;p55"/>
          <p:cNvSpPr/>
          <p:nvPr/>
        </p:nvSpPr>
        <p:spPr>
          <a:xfrm>
            <a:off x="1788953" y="1484750"/>
            <a:ext cx="2322300" cy="180300"/>
          </a:xfrm>
          <a:prstGeom prst="rect">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300"/>
          </a:p>
        </p:txBody>
      </p:sp>
      <p:sp>
        <p:nvSpPr>
          <p:cNvPr id="444" name="Google Shape;444;p55"/>
          <p:cNvSpPr/>
          <p:nvPr/>
        </p:nvSpPr>
        <p:spPr>
          <a:xfrm>
            <a:off x="1825289" y="3252450"/>
            <a:ext cx="2322300" cy="180300"/>
          </a:xfrm>
          <a:prstGeom prst="rect">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300"/>
          </a:p>
        </p:txBody>
      </p:sp>
      <p:pic>
        <p:nvPicPr>
          <p:cNvPr id="445" name="Google Shape;445;p55"/>
          <p:cNvPicPr preferRelativeResize="0"/>
          <p:nvPr/>
        </p:nvPicPr>
        <p:blipFill>
          <a:blip r:embed="rId4">
            <a:alphaModFix amt="76000"/>
          </a:blip>
          <a:stretch>
            <a:fillRect/>
          </a:stretch>
        </p:blipFill>
        <p:spPr>
          <a:xfrm>
            <a:off x="4220700" y="0"/>
            <a:ext cx="3545400" cy="43153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pic>
        <p:nvPicPr>
          <p:cNvPr id="450" name="Google Shape;450;p56"/>
          <p:cNvPicPr preferRelativeResize="0"/>
          <p:nvPr/>
        </p:nvPicPr>
        <p:blipFill>
          <a:blip r:embed="rId3">
            <a:alphaModFix/>
          </a:blip>
          <a:stretch>
            <a:fillRect/>
          </a:stretch>
        </p:blipFill>
        <p:spPr>
          <a:xfrm>
            <a:off x="377600" y="210525"/>
            <a:ext cx="3927275" cy="712125"/>
          </a:xfrm>
          <a:prstGeom prst="rect">
            <a:avLst/>
          </a:prstGeom>
          <a:noFill/>
          <a:ln>
            <a:noFill/>
          </a:ln>
        </p:spPr>
      </p:pic>
      <p:sp>
        <p:nvSpPr>
          <p:cNvPr id="451" name="Google Shape;451;p56"/>
          <p:cNvSpPr txBox="1"/>
          <p:nvPr/>
        </p:nvSpPr>
        <p:spPr>
          <a:xfrm>
            <a:off x="5463125" y="1409375"/>
            <a:ext cx="3327300" cy="338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34495E"/>
                </a:solidFill>
                <a:highlight>
                  <a:srgbClr val="FAFAFA"/>
                </a:highlight>
              </a:rPr>
              <a:t>Your predicted future healthy years is 46.9 Years </a:t>
            </a:r>
            <a:endParaRPr sz="1600">
              <a:solidFill>
                <a:srgbClr val="34495E"/>
              </a:solidFill>
              <a:highlight>
                <a:srgbClr val="FAFAFA"/>
              </a:highlight>
            </a:endParaRPr>
          </a:p>
          <a:p>
            <a:pPr indent="0" lvl="0" marL="0" rtl="0" algn="l">
              <a:spcBef>
                <a:spcPts val="0"/>
              </a:spcBef>
              <a:spcAft>
                <a:spcPts val="0"/>
              </a:spcAft>
              <a:buNone/>
            </a:pPr>
            <a:r>
              <a:t/>
            </a:r>
            <a:endParaRPr sz="1600">
              <a:solidFill>
                <a:srgbClr val="34495E"/>
              </a:solidFill>
              <a:highlight>
                <a:srgbClr val="FAFAFA"/>
              </a:highlight>
            </a:endParaRPr>
          </a:p>
          <a:p>
            <a:pPr indent="0" lvl="0" marL="0" rtl="0" algn="l">
              <a:spcBef>
                <a:spcPts val="0"/>
              </a:spcBef>
              <a:spcAft>
                <a:spcPts val="0"/>
              </a:spcAft>
              <a:buNone/>
            </a:pPr>
            <a:r>
              <a:rPr lang="en" sz="1600">
                <a:solidFill>
                  <a:srgbClr val="34495E"/>
                </a:solidFill>
                <a:highlight>
                  <a:srgbClr val="FAFAFA"/>
                </a:highlight>
              </a:rPr>
              <a:t>Your predicted future unhealthy years is 2.3 Years (4.7 years if disabled by a cognitive disease)</a:t>
            </a:r>
            <a:endParaRPr sz="1600">
              <a:solidFill>
                <a:srgbClr val="34495E"/>
              </a:solidFill>
              <a:highlight>
                <a:srgbClr val="FAFAFA"/>
              </a:highlight>
            </a:endParaRPr>
          </a:p>
          <a:p>
            <a:pPr indent="0" lvl="0" marL="0" rtl="0" algn="l">
              <a:spcBef>
                <a:spcPts val="0"/>
              </a:spcBef>
              <a:spcAft>
                <a:spcPts val="0"/>
              </a:spcAft>
              <a:buNone/>
            </a:pPr>
            <a:r>
              <a:t/>
            </a:r>
            <a:endParaRPr sz="1600">
              <a:solidFill>
                <a:srgbClr val="34495E"/>
              </a:solidFill>
              <a:highlight>
                <a:srgbClr val="FAFAFA"/>
              </a:highlight>
            </a:endParaRPr>
          </a:p>
          <a:p>
            <a:pPr indent="0" lvl="0" marL="0" rtl="0" algn="l">
              <a:spcBef>
                <a:spcPts val="0"/>
              </a:spcBef>
              <a:spcAft>
                <a:spcPts val="0"/>
              </a:spcAft>
              <a:buNone/>
            </a:pPr>
            <a:r>
              <a:rPr lang="en" sz="1600">
                <a:solidFill>
                  <a:srgbClr val="34495E"/>
                </a:solidFill>
                <a:highlight>
                  <a:srgbClr val="FAFAFA"/>
                </a:highlight>
              </a:rPr>
              <a:t>Your predicted age at death is 97.2 Years (2072)</a:t>
            </a:r>
            <a:endParaRPr sz="1600">
              <a:solidFill>
                <a:srgbClr val="34495E"/>
              </a:solidFill>
              <a:highlight>
                <a:srgbClr val="FAFAFA"/>
              </a:highlight>
            </a:endParaRPr>
          </a:p>
          <a:p>
            <a:pPr indent="0" lvl="0" marL="0" rtl="0" algn="l">
              <a:spcBef>
                <a:spcPts val="0"/>
              </a:spcBef>
              <a:spcAft>
                <a:spcPts val="0"/>
              </a:spcAft>
              <a:buNone/>
            </a:pPr>
            <a:r>
              <a:t/>
            </a:r>
            <a:endParaRPr sz="1600">
              <a:solidFill>
                <a:srgbClr val="34495E"/>
              </a:solidFill>
              <a:highlight>
                <a:srgbClr val="FAFAFA"/>
              </a:highlight>
            </a:endParaRPr>
          </a:p>
          <a:p>
            <a:pPr indent="0" lvl="0" marL="0" rtl="0" algn="l">
              <a:spcBef>
                <a:spcPts val="0"/>
              </a:spcBef>
              <a:spcAft>
                <a:spcPts val="0"/>
              </a:spcAft>
              <a:buNone/>
            </a:pPr>
            <a:r>
              <a:rPr lang="en" sz="1600">
                <a:solidFill>
                  <a:srgbClr val="34495E"/>
                </a:solidFill>
                <a:highlight>
                  <a:srgbClr val="FAFAFA"/>
                </a:highlight>
              </a:rPr>
              <a:t>By exercising more you can increase your healthy life expectancy by 3.1 years.</a:t>
            </a:r>
            <a:endParaRPr sz="1600">
              <a:solidFill>
                <a:srgbClr val="34495E"/>
              </a:solidFill>
              <a:highlight>
                <a:srgbClr val="FAFAFA"/>
              </a:highlight>
            </a:endParaRPr>
          </a:p>
        </p:txBody>
      </p:sp>
      <p:pic>
        <p:nvPicPr>
          <p:cNvPr id="452" name="Google Shape;452;p56"/>
          <p:cNvPicPr preferRelativeResize="0"/>
          <p:nvPr/>
        </p:nvPicPr>
        <p:blipFill rotWithShape="1">
          <a:blip r:embed="rId4">
            <a:alphaModFix/>
          </a:blip>
          <a:srcRect b="0" l="39035" r="12683" t="83227"/>
          <a:stretch/>
        </p:blipFill>
        <p:spPr>
          <a:xfrm>
            <a:off x="5514725" y="210525"/>
            <a:ext cx="3121124" cy="1074850"/>
          </a:xfrm>
          <a:prstGeom prst="rect">
            <a:avLst/>
          </a:prstGeom>
          <a:noFill/>
          <a:ln>
            <a:noFill/>
          </a:ln>
        </p:spPr>
      </p:pic>
      <p:pic>
        <p:nvPicPr>
          <p:cNvPr id="453" name="Google Shape;453;p56"/>
          <p:cNvPicPr preferRelativeResize="0"/>
          <p:nvPr/>
        </p:nvPicPr>
        <p:blipFill>
          <a:blip r:embed="rId5">
            <a:alphaModFix/>
          </a:blip>
          <a:stretch>
            <a:fillRect/>
          </a:stretch>
        </p:blipFill>
        <p:spPr>
          <a:xfrm>
            <a:off x="377600" y="1104125"/>
            <a:ext cx="4518900" cy="345597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pic>
        <p:nvPicPr>
          <p:cNvPr id="458" name="Google Shape;458;p57"/>
          <p:cNvPicPr preferRelativeResize="0"/>
          <p:nvPr/>
        </p:nvPicPr>
        <p:blipFill rotWithShape="1">
          <a:blip r:embed="rId3">
            <a:alphaModFix/>
          </a:blip>
          <a:srcRect b="1834" l="0" r="0" t="3108"/>
          <a:stretch/>
        </p:blipFill>
        <p:spPr>
          <a:xfrm>
            <a:off x="1143000" y="159825"/>
            <a:ext cx="6858000" cy="4889225"/>
          </a:xfrm>
          <a:prstGeom prst="rect">
            <a:avLst/>
          </a:prstGeom>
          <a:noFill/>
          <a:ln>
            <a:noFill/>
          </a:ln>
        </p:spPr>
      </p:pic>
      <p:sp>
        <p:nvSpPr>
          <p:cNvPr id="459" name="Google Shape;459;p57"/>
          <p:cNvSpPr txBox="1"/>
          <p:nvPr/>
        </p:nvSpPr>
        <p:spPr>
          <a:xfrm>
            <a:off x="65350" y="4695050"/>
            <a:ext cx="1460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34495E"/>
                </a:solidFill>
                <a:highlight>
                  <a:srgbClr val="FAFAFA"/>
                </a:highlight>
              </a:rPr>
              <a:t>Peter Attia, Outlive</a:t>
            </a:r>
            <a:endParaRPr sz="1100">
              <a:solidFill>
                <a:srgbClr val="34495E"/>
              </a:solidFill>
              <a:highlight>
                <a:srgbClr val="FAFAFA"/>
              </a:highligh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58"/>
          <p:cNvSpPr txBox="1"/>
          <p:nvPr/>
        </p:nvSpPr>
        <p:spPr>
          <a:xfrm>
            <a:off x="-2287000" y="5044075"/>
            <a:ext cx="8084400" cy="5167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50"/>
              <a:buFont typeface="Arial"/>
              <a:buNone/>
            </a:pPr>
            <a:r>
              <a:rPr b="1" i="0" lang="en" sz="1750" u="none" cap="none" strike="noStrike">
                <a:solidFill>
                  <a:srgbClr val="282828"/>
                </a:solidFill>
                <a:highlight>
                  <a:srgbClr val="F7F7F7"/>
                </a:highlight>
                <a:latin typeface="Trebuchet MS"/>
                <a:ea typeface="Trebuchet MS"/>
                <a:cs typeface="Trebuchet MS"/>
                <a:sym typeface="Trebuchet MS"/>
              </a:rPr>
              <a:t>REVIEW article</a:t>
            </a:r>
            <a:endParaRPr b="1" i="0" sz="1750" u="none" cap="none" strike="noStrike">
              <a:solidFill>
                <a:srgbClr val="282828"/>
              </a:solidFill>
              <a:highlight>
                <a:srgbClr val="F7F7F7"/>
              </a:highlight>
              <a:latin typeface="Trebuchet MS"/>
              <a:ea typeface="Trebuchet MS"/>
              <a:cs typeface="Trebuchet MS"/>
              <a:sym typeface="Trebuchet MS"/>
            </a:endParaRPr>
          </a:p>
          <a:p>
            <a:pPr indent="0" lvl="0" marL="0" marR="228600" rtl="0" algn="l">
              <a:lnSpc>
                <a:spcPct val="115000"/>
              </a:lnSpc>
              <a:spcBef>
                <a:spcPts val="300"/>
              </a:spcBef>
              <a:spcAft>
                <a:spcPts val="0"/>
              </a:spcAft>
              <a:buClr>
                <a:srgbClr val="000000"/>
              </a:buClr>
              <a:buSzPts val="1150"/>
              <a:buFont typeface="Arial"/>
              <a:buNone/>
            </a:pPr>
            <a:r>
              <a:rPr b="0" i="0" lang="en" sz="1150" u="none" cap="none" strike="noStrike">
                <a:solidFill>
                  <a:srgbClr val="282828"/>
                </a:solidFill>
                <a:highlight>
                  <a:srgbClr val="F7F7F7"/>
                </a:highlight>
                <a:latin typeface="Georgia"/>
                <a:ea typeface="Georgia"/>
                <a:cs typeface="Georgia"/>
                <a:sym typeface="Georgia"/>
              </a:rPr>
              <a:t>Front. Psychiatry, 29 September 2020</a:t>
            </a:r>
            <a:endParaRPr b="0" i="0" sz="1150" u="none" cap="none" strike="noStrike">
              <a:solidFill>
                <a:srgbClr val="282828"/>
              </a:solidFill>
              <a:highlight>
                <a:srgbClr val="F7F7F7"/>
              </a:highlight>
              <a:latin typeface="Georgia"/>
              <a:ea typeface="Georgia"/>
              <a:cs typeface="Georgia"/>
              <a:sym typeface="Georgia"/>
            </a:endParaRPr>
          </a:p>
          <a:p>
            <a:pPr indent="0" lvl="0" marL="0" marR="228600" rtl="0" algn="l">
              <a:lnSpc>
                <a:spcPct val="115000"/>
              </a:lnSpc>
              <a:spcBef>
                <a:spcPts val="0"/>
              </a:spcBef>
              <a:spcAft>
                <a:spcPts val="0"/>
              </a:spcAft>
              <a:buClr>
                <a:srgbClr val="000000"/>
              </a:buClr>
              <a:buSzPts val="1150"/>
              <a:buFont typeface="Arial"/>
              <a:buNone/>
            </a:pPr>
            <a:r>
              <a:rPr b="0" i="0" lang="en" sz="1150" u="none" cap="none" strike="noStrike">
                <a:solidFill>
                  <a:srgbClr val="282828"/>
                </a:solidFill>
                <a:highlight>
                  <a:srgbClr val="F7F7F7"/>
                </a:highlight>
                <a:latin typeface="Georgia"/>
                <a:ea typeface="Georgia"/>
                <a:cs typeface="Georgia"/>
                <a:sym typeface="Georgia"/>
              </a:rPr>
              <a:t>Sec. Mood Disorders</a:t>
            </a:r>
            <a:endParaRPr b="0" i="0" sz="1150" u="none" cap="none" strike="noStrike">
              <a:solidFill>
                <a:srgbClr val="282828"/>
              </a:solidFill>
              <a:highlight>
                <a:srgbClr val="F7F7F7"/>
              </a:highlight>
              <a:latin typeface="Georgia"/>
              <a:ea typeface="Georgia"/>
              <a:cs typeface="Georgia"/>
              <a:sym typeface="Georgia"/>
            </a:endParaRPr>
          </a:p>
          <a:p>
            <a:pPr indent="0" lvl="0" marL="0" marR="228600" rtl="0" algn="l">
              <a:lnSpc>
                <a:spcPct val="115000"/>
              </a:lnSpc>
              <a:spcBef>
                <a:spcPts val="0"/>
              </a:spcBef>
              <a:spcAft>
                <a:spcPts val="0"/>
              </a:spcAft>
              <a:buClr>
                <a:srgbClr val="000000"/>
              </a:buClr>
              <a:buSzPts val="1150"/>
              <a:buFont typeface="Arial"/>
              <a:buNone/>
            </a:pPr>
            <a:r>
              <a:rPr b="0" i="0" lang="en" sz="1150" u="none" cap="none" strike="noStrike">
                <a:solidFill>
                  <a:srgbClr val="282828"/>
                </a:solidFill>
                <a:highlight>
                  <a:srgbClr val="F7F7F7"/>
                </a:highlight>
                <a:uFill>
                  <a:noFill/>
                </a:uFill>
                <a:latin typeface="Georgia"/>
                <a:ea typeface="Georgia"/>
                <a:cs typeface="Georgia"/>
                <a:sym typeface="Georgia"/>
                <a:hlinkClick r:id="rId3">
                  <a:extLst>
                    <a:ext uri="{A12FA001-AC4F-418D-AE19-62706E023703}">
                      <ahyp:hlinkClr val="tx"/>
                    </a:ext>
                  </a:extLst>
                </a:hlinkClick>
              </a:rPr>
              <a:t>https://doi.org/10.3389/fpsyt.2020.586083</a:t>
            </a:r>
            <a:endParaRPr b="0" i="0" sz="1150" u="none" cap="none" strike="noStrike">
              <a:solidFill>
                <a:srgbClr val="282828"/>
              </a:solidFill>
              <a:highlight>
                <a:srgbClr val="F7F7F7"/>
              </a:highlight>
              <a:latin typeface="Georgia"/>
              <a:ea typeface="Georgia"/>
              <a:cs typeface="Georgia"/>
              <a:sym typeface="Georgia"/>
            </a:endParaRPr>
          </a:p>
          <a:p>
            <a:pPr indent="0" lvl="0" marL="228600" marR="0" rtl="0" algn="l">
              <a:lnSpc>
                <a:spcPct val="115000"/>
              </a:lnSpc>
              <a:spcBef>
                <a:spcPts val="0"/>
              </a:spcBef>
              <a:spcAft>
                <a:spcPts val="0"/>
              </a:spcAft>
              <a:buClr>
                <a:srgbClr val="000000"/>
              </a:buClr>
              <a:buSzPts val="1050"/>
              <a:buFont typeface="Arial"/>
              <a:buNone/>
            </a:pPr>
            <a:r>
              <a:rPr b="0" i="0" lang="en" sz="1050" u="none" cap="none" strike="noStrike">
                <a:solidFill>
                  <a:srgbClr val="282828"/>
                </a:solidFill>
                <a:highlight>
                  <a:srgbClr val="F7F7F7"/>
                </a:highlight>
                <a:uFill>
                  <a:noFill/>
                </a:uFill>
                <a:latin typeface="Trebuchet MS"/>
                <a:ea typeface="Trebuchet MS"/>
                <a:cs typeface="Trebuchet MS"/>
                <a:sym typeface="Trebuchet MS"/>
                <a:hlinkClick r:id="rId4">
                  <a:extLst>
                    <a:ext uri="{A12FA001-AC4F-418D-AE19-62706E023703}">
                      <ahyp:hlinkClr val="tx"/>
                    </a:ext>
                  </a:extLst>
                </a:hlinkClick>
              </a:rPr>
              <a:t>This article is part of the Research Topic</a:t>
            </a:r>
            <a:endParaRPr b="0" i="0" sz="1050" u="none" cap="none" strike="noStrike">
              <a:solidFill>
                <a:srgbClr val="282828"/>
              </a:solidFill>
              <a:highlight>
                <a:srgbClr val="F7F7F7"/>
              </a:highlight>
              <a:uFill>
                <a:noFill/>
              </a:uFill>
              <a:latin typeface="Trebuchet MS"/>
              <a:ea typeface="Trebuchet MS"/>
              <a:cs typeface="Trebuchet MS"/>
              <a:sym typeface="Trebuchet MS"/>
              <a:hlinkClick r:id="rId5">
                <a:extLst>
                  <a:ext uri="{A12FA001-AC4F-418D-AE19-62706E023703}">
                    <ahyp:hlinkClr val="tx"/>
                  </a:ext>
                </a:extLst>
              </a:hlinkClick>
            </a:endParaRPr>
          </a:p>
          <a:p>
            <a:pPr indent="0" lvl="0" marL="228600" marR="0" rtl="0" algn="l">
              <a:lnSpc>
                <a:spcPct val="115000"/>
              </a:lnSpc>
              <a:spcBef>
                <a:spcPts val="300"/>
              </a:spcBef>
              <a:spcAft>
                <a:spcPts val="0"/>
              </a:spcAft>
              <a:buClr>
                <a:srgbClr val="000000"/>
              </a:buClr>
              <a:buSzPts val="1150"/>
              <a:buFont typeface="Arial"/>
              <a:buNone/>
            </a:pPr>
            <a:r>
              <a:rPr b="0" i="0" lang="en" sz="1150" u="none" cap="none" strike="noStrike">
                <a:solidFill>
                  <a:srgbClr val="282828"/>
                </a:solidFill>
                <a:highlight>
                  <a:srgbClr val="F7F7F7"/>
                </a:highlight>
                <a:uFill>
                  <a:noFill/>
                </a:uFill>
                <a:latin typeface="Georgia"/>
                <a:ea typeface="Georgia"/>
                <a:cs typeface="Georgia"/>
                <a:sym typeface="Georgia"/>
                <a:hlinkClick r:id="rId6">
                  <a:extLst>
                    <a:ext uri="{A12FA001-AC4F-418D-AE19-62706E023703}">
                      <ahyp:hlinkClr val="tx"/>
                    </a:ext>
                  </a:extLst>
                </a:hlinkClick>
              </a:rPr>
              <a:t>Neurobiological Underpinnings of Bipolar Disorder and its Treatment</a:t>
            </a:r>
            <a:endParaRPr b="0" i="0" sz="1150" u="none" cap="none" strike="noStrike">
              <a:solidFill>
                <a:srgbClr val="282828"/>
              </a:solidFill>
              <a:highlight>
                <a:srgbClr val="F7F7F7"/>
              </a:highlight>
              <a:uFill>
                <a:noFill/>
              </a:uFill>
              <a:latin typeface="Georgia"/>
              <a:ea typeface="Georgia"/>
              <a:cs typeface="Georgia"/>
              <a:sym typeface="Georgia"/>
              <a:hlinkClick r:id="rId7">
                <a:extLst>
                  <a:ext uri="{A12FA001-AC4F-418D-AE19-62706E023703}">
                    <ahyp:hlinkClr val="tx"/>
                  </a:ext>
                </a:extLst>
              </a:hlinkClick>
            </a:endParaRPr>
          </a:p>
          <a:p>
            <a:pPr indent="0" lvl="0" marL="228600" marR="0" rtl="0" algn="l">
              <a:lnSpc>
                <a:spcPct val="115000"/>
              </a:lnSpc>
              <a:spcBef>
                <a:spcPts val="500"/>
              </a:spcBef>
              <a:spcAft>
                <a:spcPts val="0"/>
              </a:spcAft>
              <a:buClr>
                <a:srgbClr val="000000"/>
              </a:buClr>
              <a:buSzPts val="1150"/>
              <a:buFont typeface="Arial"/>
              <a:buNone/>
            </a:pPr>
            <a:r>
              <a:rPr b="0" i="0" lang="en" sz="1150" u="none" cap="none" strike="noStrike">
                <a:solidFill>
                  <a:srgbClr val="1DB5C3"/>
                </a:solidFill>
                <a:highlight>
                  <a:srgbClr val="F7F7F7"/>
                </a:highlight>
                <a:uFill>
                  <a:noFill/>
                </a:uFill>
                <a:latin typeface="Georgia"/>
                <a:ea typeface="Georgia"/>
                <a:cs typeface="Georgia"/>
                <a:sym typeface="Georgia"/>
                <a:hlinkClick r:id="rId8">
                  <a:extLst>
                    <a:ext uri="{A12FA001-AC4F-418D-AE19-62706E023703}">
                      <ahyp:hlinkClr val="tx"/>
                    </a:ext>
                  </a:extLst>
                </a:hlinkClick>
              </a:rPr>
              <a:t>View all 6 Articles </a:t>
            </a:r>
            <a:endParaRPr b="0" i="0" sz="1150" u="none" cap="none" strike="noStrike">
              <a:solidFill>
                <a:srgbClr val="1DB5C3"/>
              </a:solidFill>
              <a:highlight>
                <a:srgbClr val="F7F7F7"/>
              </a:highlight>
              <a:uFill>
                <a:noFill/>
              </a:uFill>
              <a:latin typeface="Georgia"/>
              <a:ea typeface="Georgia"/>
              <a:cs typeface="Georgia"/>
              <a:sym typeface="Georgia"/>
              <a:hlinkClick r:id="rId9">
                <a:extLst>
                  <a:ext uri="{A12FA001-AC4F-418D-AE19-62706E023703}">
                    <ahyp:hlinkClr val="tx"/>
                  </a:ext>
                </a:extLst>
              </a:hlinkClick>
            </a:endParaRPr>
          </a:p>
          <a:p>
            <a:pPr indent="0" lvl="0" marL="0" marR="0" rtl="0" algn="l">
              <a:lnSpc>
                <a:spcPct val="115000"/>
              </a:lnSpc>
              <a:spcBef>
                <a:spcPts val="2400"/>
              </a:spcBef>
              <a:spcAft>
                <a:spcPts val="0"/>
              </a:spcAft>
              <a:buClr>
                <a:srgbClr val="000000"/>
              </a:buClr>
              <a:buSzPts val="2350"/>
              <a:buFont typeface="Arial"/>
              <a:buNone/>
            </a:pPr>
            <a:r>
              <a:rPr b="0" i="0" lang="en" sz="2350" u="none" cap="none" strike="noStrike">
                <a:solidFill>
                  <a:srgbClr val="282828"/>
                </a:solidFill>
                <a:highlight>
                  <a:srgbClr val="F7F7F7"/>
                </a:highlight>
                <a:latin typeface="Georgia"/>
                <a:ea typeface="Georgia"/>
                <a:cs typeface="Georgia"/>
                <a:sym typeface="Georgia"/>
              </a:rPr>
              <a:t>Lithium and the Interplay Between Telomeres and Mitochondria in Bipolar Disorder</a:t>
            </a:r>
            <a:endParaRPr b="0" i="0" sz="2350" u="none" cap="none" strike="noStrike">
              <a:solidFill>
                <a:srgbClr val="282828"/>
              </a:solidFill>
              <a:highlight>
                <a:srgbClr val="F7F7F7"/>
              </a:highlight>
              <a:latin typeface="Georgia"/>
              <a:ea typeface="Georgia"/>
              <a:cs typeface="Georgia"/>
              <a:sym typeface="Georgia"/>
            </a:endParaRPr>
          </a:p>
          <a:p>
            <a:pPr indent="0" lvl="0" marL="0" marR="0" rtl="0" algn="l">
              <a:lnSpc>
                <a:spcPct val="115000"/>
              </a:lnSpc>
              <a:spcBef>
                <a:spcPts val="2400"/>
              </a:spcBef>
              <a:spcAft>
                <a:spcPts val="2400"/>
              </a:spcAft>
              <a:buClr>
                <a:srgbClr val="000000"/>
              </a:buClr>
              <a:buSzPts val="1350"/>
              <a:buFont typeface="Arial"/>
              <a:buNone/>
            </a:pPr>
            <a:r>
              <a:rPr b="0" i="0" lang="en" sz="1350" u="none" cap="none" strike="noStrike">
                <a:solidFill>
                  <a:srgbClr val="282828"/>
                </a:solidFill>
                <a:highlight>
                  <a:srgbClr val="F7F7F7"/>
                </a:highlight>
                <a:latin typeface="Georgia"/>
                <a:ea typeface="Georgia"/>
                <a:cs typeface="Georgia"/>
                <a:sym typeface="Georgia"/>
              </a:rPr>
              <a:t>Mitochondrial dysfunction and telomere shortening have been implicated in both the pathophysiology of bipolar disorder and as targets of lithium treatment. Interestingly, it has in recent years become clear that these phenomena are intimately linked, partly through reactive oxygen species signaling and the subcellular translocation and non-canonical actions of telomerase reverse transcriptase. In this review, we integrate the current understanding of mitochondrial dysfunction, oxidative stress and telomere shortening in bipolar disorder with documented effects of lithium. Moreover, we propose that lithium’s mechanism of action is intimately connected with the interdependent regulation of mitochondrial bioenergetics and telomere maintenance.</a:t>
            </a:r>
            <a:endParaRPr b="0" i="0" sz="2350" u="none" cap="none" strike="noStrike">
              <a:solidFill>
                <a:srgbClr val="282828"/>
              </a:solidFill>
              <a:highlight>
                <a:srgbClr val="F7F7F7"/>
              </a:highlight>
              <a:latin typeface="Georgia"/>
              <a:ea typeface="Georgia"/>
              <a:cs typeface="Georgia"/>
              <a:sym typeface="Georgia"/>
            </a:endParaRPr>
          </a:p>
        </p:txBody>
      </p:sp>
      <p:pic>
        <p:nvPicPr>
          <p:cNvPr id="465" name="Google Shape;465;p58"/>
          <p:cNvPicPr preferRelativeResize="0"/>
          <p:nvPr/>
        </p:nvPicPr>
        <p:blipFill rotWithShape="1">
          <a:blip r:embed="rId10">
            <a:alphaModFix/>
          </a:blip>
          <a:srcRect b="0" l="0" r="0" t="0"/>
          <a:stretch/>
        </p:blipFill>
        <p:spPr>
          <a:xfrm>
            <a:off x="501050" y="848971"/>
            <a:ext cx="7139399" cy="4079600"/>
          </a:xfrm>
          <a:prstGeom prst="rect">
            <a:avLst/>
          </a:prstGeom>
          <a:noFill/>
          <a:ln>
            <a:noFill/>
          </a:ln>
          <a:effectLst>
            <a:outerShdw blurRad="57150" rotWithShape="0" algn="bl" dir="5400000" dist="19050">
              <a:srgbClr val="000000">
                <a:alpha val="49800"/>
              </a:srgbClr>
            </a:outerShdw>
          </a:effectLst>
        </p:spPr>
      </p:pic>
      <p:sp>
        <p:nvSpPr>
          <p:cNvPr id="466" name="Google Shape;466;p58"/>
          <p:cNvSpPr txBox="1"/>
          <p:nvPr/>
        </p:nvSpPr>
        <p:spPr>
          <a:xfrm>
            <a:off x="465950" y="191250"/>
            <a:ext cx="65451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chemeClr val="dk1"/>
                </a:solidFill>
                <a:highlight>
                  <a:srgbClr val="FFFFFF"/>
                </a:highlight>
              </a:rPr>
              <a:t>Telomere shortening is a biomarker of aging. </a:t>
            </a:r>
            <a:endParaRPr b="1" i="0" sz="1600" u="none" cap="none" strike="noStrike">
              <a:solidFill>
                <a:schemeClr val="dk1"/>
              </a:solidFill>
              <a:highlight>
                <a:srgbClr val="FFFFFF"/>
              </a:highligh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59"/>
          <p:cNvSpPr txBox="1"/>
          <p:nvPr/>
        </p:nvSpPr>
        <p:spPr>
          <a:xfrm>
            <a:off x="595850" y="2571750"/>
            <a:ext cx="46260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highlight>
                  <a:srgbClr val="FFFFFF"/>
                </a:highlight>
              </a:rPr>
              <a:t>Incidence rates of dementia declined over the past four decades...</a:t>
            </a:r>
            <a:endParaRPr sz="1800">
              <a:solidFill>
                <a:schemeClr val="dk1"/>
              </a:solidFill>
              <a:highlight>
                <a:srgbClr val="FFFFFF"/>
              </a:highlight>
            </a:endParaRPr>
          </a:p>
          <a:p>
            <a:pPr indent="0" lvl="0" marL="0" rtl="0" algn="l">
              <a:spcBef>
                <a:spcPts val="0"/>
              </a:spcBef>
              <a:spcAft>
                <a:spcPts val="0"/>
              </a:spcAft>
              <a:buNone/>
            </a:pPr>
            <a:r>
              <a:t/>
            </a:r>
            <a:endParaRPr sz="1800">
              <a:solidFill>
                <a:schemeClr val="dk1"/>
              </a:solidFill>
              <a:highlight>
                <a:srgbClr val="FFFFFF"/>
              </a:highlight>
            </a:endParaRPr>
          </a:p>
          <a:p>
            <a:pPr indent="0" lvl="0" marL="0" rtl="0" algn="l">
              <a:spcBef>
                <a:spcPts val="0"/>
              </a:spcBef>
              <a:spcAft>
                <a:spcPts val="0"/>
              </a:spcAft>
              <a:buNone/>
            </a:pPr>
            <a:r>
              <a:rPr lang="en" sz="1800">
                <a:solidFill>
                  <a:schemeClr val="dk1"/>
                </a:solidFill>
                <a:highlight>
                  <a:srgbClr val="FFFFFF"/>
                </a:highlight>
              </a:rPr>
              <a:t>but AD incidence rates did not decline.</a:t>
            </a:r>
            <a:endParaRPr sz="1800">
              <a:solidFill>
                <a:schemeClr val="dk1"/>
              </a:solidFill>
              <a:highlight>
                <a:srgbClr val="FFFFFF"/>
              </a:highlight>
            </a:endParaRPr>
          </a:p>
          <a:p>
            <a:pPr indent="0" lvl="0" marL="0" rtl="0" algn="l">
              <a:spcBef>
                <a:spcPts val="0"/>
              </a:spcBef>
              <a:spcAft>
                <a:spcPts val="0"/>
              </a:spcAft>
              <a:buNone/>
            </a:pPr>
            <a:r>
              <a:t/>
            </a:r>
            <a:endParaRPr sz="1800">
              <a:solidFill>
                <a:schemeClr val="dk1"/>
              </a:solidFill>
              <a:highlight>
                <a:srgbClr val="FFFFFF"/>
              </a:highlight>
            </a:endParaRPr>
          </a:p>
          <a:p>
            <a:pPr indent="0" lvl="0" marL="0" rtl="0" algn="l">
              <a:spcBef>
                <a:spcPts val="0"/>
              </a:spcBef>
              <a:spcAft>
                <a:spcPts val="0"/>
              </a:spcAft>
              <a:buNone/>
            </a:pPr>
            <a:r>
              <a:rPr lang="en" sz="1800">
                <a:solidFill>
                  <a:schemeClr val="dk1"/>
                </a:solidFill>
                <a:highlight>
                  <a:srgbClr val="FFFFFF"/>
                </a:highlight>
              </a:rPr>
              <a:t>The decline was in vascular dementia.</a:t>
            </a:r>
            <a:endParaRPr sz="1800">
              <a:solidFill>
                <a:schemeClr val="dk1"/>
              </a:solidFill>
              <a:highlight>
                <a:srgbClr val="FFFFFF"/>
              </a:highlight>
            </a:endParaRPr>
          </a:p>
        </p:txBody>
      </p:sp>
      <p:pic>
        <p:nvPicPr>
          <p:cNvPr id="472" name="Google Shape;472;p59"/>
          <p:cNvPicPr preferRelativeResize="0"/>
          <p:nvPr/>
        </p:nvPicPr>
        <p:blipFill>
          <a:blip r:embed="rId3">
            <a:alphaModFix/>
          </a:blip>
          <a:stretch>
            <a:fillRect/>
          </a:stretch>
        </p:blipFill>
        <p:spPr>
          <a:xfrm>
            <a:off x="595850" y="371025"/>
            <a:ext cx="4626001" cy="1940800"/>
          </a:xfrm>
          <a:prstGeom prst="rect">
            <a:avLst/>
          </a:prstGeom>
          <a:noFill/>
          <a:ln>
            <a:noFill/>
          </a:ln>
          <a:effectLst>
            <a:outerShdw blurRad="57150" rotWithShape="0" algn="bl" dir="5400000" dist="19050">
              <a:srgbClr val="000000">
                <a:alpha val="50000"/>
              </a:srgbClr>
            </a:outerShdw>
          </a:effectLst>
        </p:spPr>
      </p:pic>
      <p:sp>
        <p:nvSpPr>
          <p:cNvPr id="473" name="Google Shape;473;p59"/>
          <p:cNvSpPr/>
          <p:nvPr/>
        </p:nvSpPr>
        <p:spPr>
          <a:xfrm>
            <a:off x="2637125" y="4017450"/>
            <a:ext cx="893700" cy="327000"/>
          </a:xfrm>
          <a:prstGeom prst="rect">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t>?</a:t>
            </a:r>
            <a:endParaRPr b="1" sz="26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60"/>
          <p:cNvSpPr txBox="1"/>
          <p:nvPr/>
        </p:nvSpPr>
        <p:spPr>
          <a:xfrm>
            <a:off x="595850" y="2571750"/>
            <a:ext cx="46260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highlight>
                  <a:srgbClr val="FFFFFF"/>
                </a:highlight>
              </a:rPr>
              <a:t>Incidence rates of dementia declined over the past four decades...</a:t>
            </a:r>
            <a:endParaRPr sz="1800">
              <a:solidFill>
                <a:schemeClr val="dk1"/>
              </a:solidFill>
              <a:highlight>
                <a:srgbClr val="FFFFFF"/>
              </a:highlight>
            </a:endParaRPr>
          </a:p>
          <a:p>
            <a:pPr indent="0" lvl="0" marL="0" rtl="0" algn="l">
              <a:spcBef>
                <a:spcPts val="0"/>
              </a:spcBef>
              <a:spcAft>
                <a:spcPts val="0"/>
              </a:spcAft>
              <a:buNone/>
            </a:pPr>
            <a:r>
              <a:t/>
            </a:r>
            <a:endParaRPr sz="1800">
              <a:solidFill>
                <a:schemeClr val="dk1"/>
              </a:solidFill>
              <a:highlight>
                <a:srgbClr val="FFFFFF"/>
              </a:highlight>
            </a:endParaRPr>
          </a:p>
          <a:p>
            <a:pPr indent="0" lvl="0" marL="0" rtl="0" algn="l">
              <a:spcBef>
                <a:spcPts val="0"/>
              </a:spcBef>
              <a:spcAft>
                <a:spcPts val="0"/>
              </a:spcAft>
              <a:buNone/>
            </a:pPr>
            <a:r>
              <a:rPr lang="en" sz="1800">
                <a:solidFill>
                  <a:schemeClr val="dk1"/>
                </a:solidFill>
                <a:highlight>
                  <a:srgbClr val="FFFFFF"/>
                </a:highlight>
              </a:rPr>
              <a:t>but AD incidence rates did not decline.</a:t>
            </a:r>
            <a:endParaRPr sz="1800">
              <a:solidFill>
                <a:schemeClr val="dk1"/>
              </a:solidFill>
              <a:highlight>
                <a:srgbClr val="FFFFFF"/>
              </a:highlight>
            </a:endParaRPr>
          </a:p>
          <a:p>
            <a:pPr indent="0" lvl="0" marL="0" rtl="0" algn="l">
              <a:spcBef>
                <a:spcPts val="0"/>
              </a:spcBef>
              <a:spcAft>
                <a:spcPts val="0"/>
              </a:spcAft>
              <a:buNone/>
            </a:pPr>
            <a:r>
              <a:t/>
            </a:r>
            <a:endParaRPr sz="1800">
              <a:solidFill>
                <a:schemeClr val="dk1"/>
              </a:solidFill>
              <a:highlight>
                <a:srgbClr val="FFFFFF"/>
              </a:highlight>
            </a:endParaRPr>
          </a:p>
          <a:p>
            <a:pPr indent="0" lvl="0" marL="0" rtl="0" algn="l">
              <a:spcBef>
                <a:spcPts val="0"/>
              </a:spcBef>
              <a:spcAft>
                <a:spcPts val="0"/>
              </a:spcAft>
              <a:buNone/>
            </a:pPr>
            <a:r>
              <a:rPr lang="en" sz="1800">
                <a:solidFill>
                  <a:schemeClr val="dk1"/>
                </a:solidFill>
                <a:highlight>
                  <a:srgbClr val="FFFFFF"/>
                </a:highlight>
              </a:rPr>
              <a:t>The decline was in vascular dementia.</a:t>
            </a:r>
            <a:endParaRPr sz="1800">
              <a:solidFill>
                <a:schemeClr val="dk1"/>
              </a:solidFill>
              <a:highlight>
                <a:srgbClr val="FFFFFF"/>
              </a:highlight>
            </a:endParaRPr>
          </a:p>
        </p:txBody>
      </p:sp>
      <p:pic>
        <p:nvPicPr>
          <p:cNvPr id="479" name="Google Shape;479;p60"/>
          <p:cNvPicPr preferRelativeResize="0"/>
          <p:nvPr/>
        </p:nvPicPr>
        <p:blipFill>
          <a:blip r:embed="rId3">
            <a:alphaModFix/>
          </a:blip>
          <a:stretch>
            <a:fillRect/>
          </a:stretch>
        </p:blipFill>
        <p:spPr>
          <a:xfrm>
            <a:off x="595850" y="371025"/>
            <a:ext cx="4626001" cy="19408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pic>
        <p:nvPicPr>
          <p:cNvPr id="484" name="Google Shape;484;p61"/>
          <p:cNvPicPr preferRelativeResize="0"/>
          <p:nvPr/>
        </p:nvPicPr>
        <p:blipFill rotWithShape="1">
          <a:blip r:embed="rId3">
            <a:alphaModFix/>
          </a:blip>
          <a:srcRect b="53412" l="0" r="14118" t="0"/>
          <a:stretch/>
        </p:blipFill>
        <p:spPr>
          <a:xfrm>
            <a:off x="494575" y="327475"/>
            <a:ext cx="6428274" cy="642300"/>
          </a:xfrm>
          <a:prstGeom prst="rect">
            <a:avLst/>
          </a:prstGeom>
          <a:noFill/>
          <a:ln>
            <a:noFill/>
          </a:ln>
          <a:effectLst>
            <a:outerShdw blurRad="57150" rotWithShape="0" algn="bl" dir="5400000" dist="19050">
              <a:srgbClr val="000000">
                <a:alpha val="50000"/>
              </a:srgbClr>
            </a:outerShdw>
          </a:effectLst>
        </p:spPr>
      </p:pic>
      <p:pic>
        <p:nvPicPr>
          <p:cNvPr id="485" name="Google Shape;485;p61"/>
          <p:cNvPicPr preferRelativeResize="0"/>
          <p:nvPr/>
        </p:nvPicPr>
        <p:blipFill>
          <a:blip r:embed="rId4">
            <a:alphaModFix/>
          </a:blip>
          <a:stretch>
            <a:fillRect/>
          </a:stretch>
        </p:blipFill>
        <p:spPr>
          <a:xfrm>
            <a:off x="5829800" y="1097000"/>
            <a:ext cx="2793974" cy="3882525"/>
          </a:xfrm>
          <a:prstGeom prst="rect">
            <a:avLst/>
          </a:prstGeom>
          <a:noFill/>
          <a:ln>
            <a:noFill/>
          </a:ln>
        </p:spPr>
      </p:pic>
      <p:sp>
        <p:nvSpPr>
          <p:cNvPr id="486" name="Google Shape;486;p61"/>
          <p:cNvSpPr txBox="1"/>
          <p:nvPr/>
        </p:nvSpPr>
        <p:spPr>
          <a:xfrm>
            <a:off x="494575" y="1295400"/>
            <a:ext cx="4940400" cy="144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Antihypertensive treatment for hypertension </a:t>
            </a:r>
            <a:br>
              <a:rPr lang="en" sz="1800">
                <a:solidFill>
                  <a:schemeClr val="dk1"/>
                </a:solidFill>
              </a:rPr>
            </a:br>
            <a:r>
              <a:rPr lang="en" sz="1800">
                <a:solidFill>
                  <a:schemeClr val="dk1"/>
                </a:solidFill>
              </a:rPr>
              <a:t>is </a:t>
            </a:r>
            <a:r>
              <a:rPr b="1" lang="en" sz="1800">
                <a:solidFill>
                  <a:schemeClr val="dk1"/>
                </a:solidFill>
              </a:rPr>
              <a:t>the only proven effective preventive </a:t>
            </a:r>
            <a:r>
              <a:rPr b="1" lang="en" sz="1800" u="sng">
                <a:solidFill>
                  <a:schemeClr val="dk1"/>
                </a:solidFill>
              </a:rPr>
              <a:t>medication</a:t>
            </a:r>
            <a:r>
              <a:rPr lang="en" sz="1800">
                <a:solidFill>
                  <a:schemeClr val="dk1"/>
                </a:solidFill>
              </a:rPr>
              <a:t> for dementia.</a:t>
            </a:r>
            <a:endParaRPr sz="1800">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87" name="Google Shape;487;p61"/>
          <p:cNvSpPr/>
          <p:nvPr/>
        </p:nvSpPr>
        <p:spPr>
          <a:xfrm>
            <a:off x="588325" y="1295400"/>
            <a:ext cx="4494600" cy="3585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t>?</a:t>
            </a:r>
            <a:endParaRPr b="1" sz="20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17"/>
          <p:cNvPicPr preferRelativeResize="0"/>
          <p:nvPr/>
        </p:nvPicPr>
        <p:blipFill>
          <a:blip r:embed="rId3">
            <a:alphaModFix/>
          </a:blip>
          <a:stretch>
            <a:fillRect/>
          </a:stretch>
        </p:blipFill>
        <p:spPr>
          <a:xfrm>
            <a:off x="614675" y="642650"/>
            <a:ext cx="8207351" cy="3798549"/>
          </a:xfrm>
          <a:prstGeom prst="rect">
            <a:avLst/>
          </a:prstGeom>
          <a:noFill/>
          <a:ln>
            <a:noFill/>
          </a:ln>
        </p:spPr>
      </p:pic>
      <p:cxnSp>
        <p:nvCxnSpPr>
          <p:cNvPr id="89" name="Google Shape;89;p17"/>
          <p:cNvCxnSpPr/>
          <p:nvPr/>
        </p:nvCxnSpPr>
        <p:spPr>
          <a:xfrm>
            <a:off x="700450" y="1763300"/>
            <a:ext cx="719700" cy="0"/>
          </a:xfrm>
          <a:prstGeom prst="straightConnector1">
            <a:avLst/>
          </a:prstGeom>
          <a:noFill/>
          <a:ln cap="flat" cmpd="sng" w="38100">
            <a:solidFill>
              <a:srgbClr val="9900FF"/>
            </a:solidFill>
            <a:prstDash val="solid"/>
            <a:round/>
            <a:headEnd len="med" w="med" type="none"/>
            <a:tailEnd len="med" w="med" type="none"/>
          </a:ln>
        </p:spPr>
      </p:cxn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pic>
        <p:nvPicPr>
          <p:cNvPr id="492" name="Google Shape;492;p62"/>
          <p:cNvPicPr preferRelativeResize="0"/>
          <p:nvPr/>
        </p:nvPicPr>
        <p:blipFill rotWithShape="1">
          <a:blip r:embed="rId3">
            <a:alphaModFix/>
          </a:blip>
          <a:srcRect b="53412" l="0" r="14118" t="0"/>
          <a:stretch/>
        </p:blipFill>
        <p:spPr>
          <a:xfrm>
            <a:off x="494575" y="327475"/>
            <a:ext cx="6428274" cy="642300"/>
          </a:xfrm>
          <a:prstGeom prst="rect">
            <a:avLst/>
          </a:prstGeom>
          <a:noFill/>
          <a:ln>
            <a:noFill/>
          </a:ln>
          <a:effectLst>
            <a:outerShdw blurRad="57150" rotWithShape="0" algn="bl" dir="5400000" dist="19050">
              <a:srgbClr val="000000">
                <a:alpha val="50000"/>
              </a:srgbClr>
            </a:outerShdw>
          </a:effectLst>
        </p:spPr>
      </p:pic>
      <p:sp>
        <p:nvSpPr>
          <p:cNvPr id="493" name="Google Shape;493;p62"/>
          <p:cNvSpPr txBox="1"/>
          <p:nvPr/>
        </p:nvSpPr>
        <p:spPr>
          <a:xfrm>
            <a:off x="494575" y="1295400"/>
            <a:ext cx="49404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Antihypertensive treatment for hypertension </a:t>
            </a:r>
            <a:br>
              <a:rPr lang="en" sz="1800">
                <a:solidFill>
                  <a:schemeClr val="dk1"/>
                </a:solidFill>
              </a:rPr>
            </a:br>
            <a:r>
              <a:rPr lang="en" sz="1800">
                <a:solidFill>
                  <a:schemeClr val="dk1"/>
                </a:solidFill>
              </a:rPr>
              <a:t>is </a:t>
            </a:r>
            <a:r>
              <a:rPr b="1" lang="en" sz="1800">
                <a:solidFill>
                  <a:schemeClr val="dk1"/>
                </a:solidFill>
              </a:rPr>
              <a:t>the only proven effective preventive </a:t>
            </a:r>
            <a:r>
              <a:rPr b="1" lang="en" sz="1800" u="sng">
                <a:solidFill>
                  <a:schemeClr val="dk1"/>
                </a:solidFill>
              </a:rPr>
              <a:t>medication</a:t>
            </a:r>
            <a:r>
              <a:rPr lang="en" sz="1800">
                <a:solidFill>
                  <a:schemeClr val="dk1"/>
                </a:solidFill>
              </a:rPr>
              <a:t> for dementia.</a:t>
            </a:r>
            <a:endParaRPr sz="1800">
              <a:solidFill>
                <a:schemeClr val="dk1"/>
              </a:solidFill>
            </a:endParaRPr>
          </a:p>
          <a:p>
            <a:pPr indent="0" lvl="0" marL="0" rtl="0" algn="l">
              <a:spcBef>
                <a:spcPts val="0"/>
              </a:spcBef>
              <a:spcAft>
                <a:spcPts val="0"/>
              </a:spcAft>
              <a:buNone/>
            </a:pPr>
            <a:r>
              <a:t/>
            </a:r>
            <a:endParaRPr/>
          </a:p>
        </p:txBody>
      </p:sp>
      <p:pic>
        <p:nvPicPr>
          <p:cNvPr id="494" name="Google Shape;494;p62"/>
          <p:cNvPicPr preferRelativeResize="0"/>
          <p:nvPr/>
        </p:nvPicPr>
        <p:blipFill rotWithShape="1">
          <a:blip r:embed="rId4">
            <a:alphaModFix/>
          </a:blip>
          <a:srcRect b="48291" l="41446" r="1777" t="12827"/>
          <a:stretch/>
        </p:blipFill>
        <p:spPr>
          <a:xfrm>
            <a:off x="5216175" y="1329475"/>
            <a:ext cx="3603324" cy="3428999"/>
          </a:xfrm>
          <a:prstGeom prst="rect">
            <a:avLst/>
          </a:prstGeom>
          <a:noFill/>
          <a:ln>
            <a:noFill/>
          </a:ln>
        </p:spPr>
      </p:pic>
      <p:sp>
        <p:nvSpPr>
          <p:cNvPr id="495" name="Google Shape;495;p62"/>
          <p:cNvSpPr/>
          <p:nvPr/>
        </p:nvSpPr>
        <p:spPr>
          <a:xfrm>
            <a:off x="7402850" y="3290975"/>
            <a:ext cx="777300" cy="276000"/>
          </a:xfrm>
          <a:prstGeom prst="rect">
            <a:avLst/>
          </a:prstGeom>
          <a:noFill/>
          <a:ln cap="flat" cmpd="sng" w="762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pic>
        <p:nvPicPr>
          <p:cNvPr id="500" name="Google Shape;500;p63"/>
          <p:cNvPicPr preferRelativeResize="0"/>
          <p:nvPr/>
        </p:nvPicPr>
        <p:blipFill rotWithShape="1">
          <a:blip r:embed="rId3">
            <a:alphaModFix/>
          </a:blip>
          <a:srcRect b="53412" l="0" r="14118" t="0"/>
          <a:stretch/>
        </p:blipFill>
        <p:spPr>
          <a:xfrm>
            <a:off x="494575" y="327475"/>
            <a:ext cx="6428274" cy="642300"/>
          </a:xfrm>
          <a:prstGeom prst="rect">
            <a:avLst/>
          </a:prstGeom>
          <a:noFill/>
          <a:ln>
            <a:noFill/>
          </a:ln>
          <a:effectLst>
            <a:outerShdw blurRad="57150" rotWithShape="0" algn="bl" dir="5400000" dist="19050">
              <a:srgbClr val="000000">
                <a:alpha val="50000"/>
              </a:srgbClr>
            </a:outerShdw>
          </a:effectLst>
        </p:spPr>
      </p:pic>
      <p:sp>
        <p:nvSpPr>
          <p:cNvPr id="501" name="Google Shape;501;p63"/>
          <p:cNvSpPr txBox="1"/>
          <p:nvPr/>
        </p:nvSpPr>
        <p:spPr>
          <a:xfrm>
            <a:off x="494575" y="1295400"/>
            <a:ext cx="4940400" cy="227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Antihypertensive treatment for hypertension </a:t>
            </a:r>
            <a:br>
              <a:rPr lang="en" sz="1800">
                <a:solidFill>
                  <a:schemeClr val="dk1"/>
                </a:solidFill>
              </a:rPr>
            </a:br>
            <a:r>
              <a:rPr lang="en" sz="1800">
                <a:solidFill>
                  <a:schemeClr val="dk1"/>
                </a:solidFill>
              </a:rPr>
              <a:t>is </a:t>
            </a:r>
            <a:r>
              <a:rPr b="1" lang="en" sz="1800">
                <a:solidFill>
                  <a:schemeClr val="dk1"/>
                </a:solidFill>
              </a:rPr>
              <a:t>the only proven effective preventive medication</a:t>
            </a:r>
            <a:r>
              <a:rPr lang="en" sz="1800">
                <a:solidFill>
                  <a:schemeClr val="dk1"/>
                </a:solidFill>
              </a:rPr>
              <a:t> for dementia.</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Aim to maintain systolic BP of 130 mm Hg or less from around age 40 years </a:t>
            </a:r>
            <a:endParaRPr sz="1800">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02" name="Google Shape;502;p63"/>
          <p:cNvSpPr/>
          <p:nvPr/>
        </p:nvSpPr>
        <p:spPr>
          <a:xfrm>
            <a:off x="3637575" y="2449200"/>
            <a:ext cx="455400" cy="3585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t>?</a:t>
            </a:r>
            <a:endParaRPr b="1" sz="2000"/>
          </a:p>
        </p:txBody>
      </p:sp>
      <p:pic>
        <p:nvPicPr>
          <p:cNvPr id="503" name="Google Shape;503;p63"/>
          <p:cNvPicPr preferRelativeResize="0"/>
          <p:nvPr/>
        </p:nvPicPr>
        <p:blipFill rotWithShape="1">
          <a:blip r:embed="rId4">
            <a:alphaModFix/>
          </a:blip>
          <a:srcRect b="48291" l="41446" r="1777" t="12827"/>
          <a:stretch/>
        </p:blipFill>
        <p:spPr>
          <a:xfrm>
            <a:off x="5216175" y="1329475"/>
            <a:ext cx="3603324" cy="3428999"/>
          </a:xfrm>
          <a:prstGeom prst="rect">
            <a:avLst/>
          </a:prstGeom>
          <a:noFill/>
          <a:ln>
            <a:noFill/>
          </a:ln>
        </p:spPr>
      </p:pic>
      <p:sp>
        <p:nvSpPr>
          <p:cNvPr id="504" name="Google Shape;504;p63"/>
          <p:cNvSpPr/>
          <p:nvPr/>
        </p:nvSpPr>
        <p:spPr>
          <a:xfrm>
            <a:off x="7402850" y="3290975"/>
            <a:ext cx="777300" cy="276000"/>
          </a:xfrm>
          <a:prstGeom prst="rect">
            <a:avLst/>
          </a:prstGeom>
          <a:noFill/>
          <a:ln cap="flat" cmpd="sng" w="762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pic>
        <p:nvPicPr>
          <p:cNvPr id="509" name="Google Shape;509;p64"/>
          <p:cNvPicPr preferRelativeResize="0"/>
          <p:nvPr/>
        </p:nvPicPr>
        <p:blipFill rotWithShape="1">
          <a:blip r:embed="rId3">
            <a:alphaModFix/>
          </a:blip>
          <a:srcRect b="53412" l="0" r="14118" t="0"/>
          <a:stretch/>
        </p:blipFill>
        <p:spPr>
          <a:xfrm>
            <a:off x="494575" y="327475"/>
            <a:ext cx="6428274" cy="642300"/>
          </a:xfrm>
          <a:prstGeom prst="rect">
            <a:avLst/>
          </a:prstGeom>
          <a:noFill/>
          <a:ln>
            <a:noFill/>
          </a:ln>
          <a:effectLst>
            <a:outerShdw blurRad="57150" rotWithShape="0" algn="bl" dir="5400000" dist="19050">
              <a:srgbClr val="000000">
                <a:alpha val="50000"/>
              </a:srgbClr>
            </a:outerShdw>
          </a:effectLst>
        </p:spPr>
      </p:pic>
      <p:sp>
        <p:nvSpPr>
          <p:cNvPr id="510" name="Google Shape;510;p64"/>
          <p:cNvSpPr txBox="1"/>
          <p:nvPr/>
        </p:nvSpPr>
        <p:spPr>
          <a:xfrm>
            <a:off x="494575" y="1295400"/>
            <a:ext cx="4940400" cy="227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Antihypertensive treatment for hypertension </a:t>
            </a:r>
            <a:br>
              <a:rPr lang="en" sz="1800">
                <a:solidFill>
                  <a:schemeClr val="dk1"/>
                </a:solidFill>
              </a:rPr>
            </a:br>
            <a:r>
              <a:rPr lang="en" sz="1800">
                <a:solidFill>
                  <a:schemeClr val="dk1"/>
                </a:solidFill>
              </a:rPr>
              <a:t>is </a:t>
            </a:r>
            <a:r>
              <a:rPr b="1" lang="en" sz="1800">
                <a:solidFill>
                  <a:schemeClr val="dk1"/>
                </a:solidFill>
              </a:rPr>
              <a:t>the only proven effective preventive medication</a:t>
            </a:r>
            <a:r>
              <a:rPr lang="en" sz="1800">
                <a:solidFill>
                  <a:schemeClr val="dk1"/>
                </a:solidFill>
              </a:rPr>
              <a:t> for dementia.</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Aim to maintain systolic BP of 130 mm Hg or less from around age 40 years </a:t>
            </a:r>
            <a:endParaRPr sz="1800">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511" name="Google Shape;511;p64"/>
          <p:cNvPicPr preferRelativeResize="0"/>
          <p:nvPr/>
        </p:nvPicPr>
        <p:blipFill rotWithShape="1">
          <a:blip r:embed="rId4">
            <a:alphaModFix/>
          </a:blip>
          <a:srcRect b="48291" l="41446" r="1777" t="12827"/>
          <a:stretch/>
        </p:blipFill>
        <p:spPr>
          <a:xfrm>
            <a:off x="5216175" y="1329475"/>
            <a:ext cx="3603324" cy="3428999"/>
          </a:xfrm>
          <a:prstGeom prst="rect">
            <a:avLst/>
          </a:prstGeom>
          <a:noFill/>
          <a:ln>
            <a:noFill/>
          </a:ln>
        </p:spPr>
      </p:pic>
      <p:sp>
        <p:nvSpPr>
          <p:cNvPr id="512" name="Google Shape;512;p64"/>
          <p:cNvSpPr/>
          <p:nvPr/>
        </p:nvSpPr>
        <p:spPr>
          <a:xfrm>
            <a:off x="7402850" y="3290975"/>
            <a:ext cx="777300" cy="276000"/>
          </a:xfrm>
          <a:prstGeom prst="rect">
            <a:avLst/>
          </a:prstGeom>
          <a:noFill/>
          <a:ln cap="flat" cmpd="sng" w="762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pic>
        <p:nvPicPr>
          <p:cNvPr id="517" name="Google Shape;517;p65"/>
          <p:cNvPicPr preferRelativeResize="0"/>
          <p:nvPr/>
        </p:nvPicPr>
        <p:blipFill>
          <a:blip r:embed="rId3">
            <a:alphaModFix/>
          </a:blip>
          <a:stretch>
            <a:fillRect/>
          </a:stretch>
        </p:blipFill>
        <p:spPr>
          <a:xfrm>
            <a:off x="1025725" y="1123377"/>
            <a:ext cx="7702176" cy="3780350"/>
          </a:xfrm>
          <a:prstGeom prst="rect">
            <a:avLst/>
          </a:prstGeom>
          <a:noFill/>
          <a:ln>
            <a:noFill/>
          </a:ln>
        </p:spPr>
      </p:pic>
      <p:pic>
        <p:nvPicPr>
          <p:cNvPr id="518" name="Google Shape;518;p65"/>
          <p:cNvPicPr preferRelativeResize="0"/>
          <p:nvPr/>
        </p:nvPicPr>
        <p:blipFill rotWithShape="1">
          <a:blip r:embed="rId4">
            <a:alphaModFix/>
          </a:blip>
          <a:srcRect b="53412" l="0" r="14118" t="0"/>
          <a:stretch/>
        </p:blipFill>
        <p:spPr>
          <a:xfrm>
            <a:off x="875575" y="327475"/>
            <a:ext cx="6428274" cy="642300"/>
          </a:xfrm>
          <a:prstGeom prst="rect">
            <a:avLst/>
          </a:prstGeom>
          <a:noFill/>
          <a:ln>
            <a:noFill/>
          </a:ln>
          <a:effectLst>
            <a:outerShdw blurRad="57150" rotWithShape="0" algn="bl" dir="5400000" dist="19050">
              <a:srgbClr val="000000">
                <a:alpha val="50000"/>
              </a:srgbClr>
            </a:outerShdw>
          </a:effectLst>
        </p:spPr>
      </p:pic>
      <p:sp>
        <p:nvSpPr>
          <p:cNvPr id="519" name="Google Shape;519;p65"/>
          <p:cNvSpPr/>
          <p:nvPr/>
        </p:nvSpPr>
        <p:spPr>
          <a:xfrm>
            <a:off x="4127100" y="2348250"/>
            <a:ext cx="553500" cy="1803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a:t>
            </a:r>
            <a:endParaRPr b="1" sz="1300"/>
          </a:p>
        </p:txBody>
      </p:sp>
      <p:sp>
        <p:nvSpPr>
          <p:cNvPr id="520" name="Google Shape;520;p65"/>
          <p:cNvSpPr/>
          <p:nvPr/>
        </p:nvSpPr>
        <p:spPr>
          <a:xfrm>
            <a:off x="4765325" y="3970225"/>
            <a:ext cx="553500" cy="1803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300"/>
          </a:p>
        </p:txBody>
      </p:sp>
      <p:sp>
        <p:nvSpPr>
          <p:cNvPr id="521" name="Google Shape;521;p65"/>
          <p:cNvSpPr/>
          <p:nvPr/>
        </p:nvSpPr>
        <p:spPr>
          <a:xfrm>
            <a:off x="1680425" y="1522975"/>
            <a:ext cx="868500" cy="1803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300"/>
          </a:p>
        </p:txBody>
      </p:sp>
      <p:sp>
        <p:nvSpPr>
          <p:cNvPr id="522" name="Google Shape;522;p65"/>
          <p:cNvSpPr/>
          <p:nvPr/>
        </p:nvSpPr>
        <p:spPr>
          <a:xfrm>
            <a:off x="1680425" y="4122625"/>
            <a:ext cx="1305900" cy="1803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3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pic>
        <p:nvPicPr>
          <p:cNvPr id="527" name="Google Shape;527;p66"/>
          <p:cNvPicPr preferRelativeResize="0"/>
          <p:nvPr/>
        </p:nvPicPr>
        <p:blipFill>
          <a:blip r:embed="rId3">
            <a:alphaModFix/>
          </a:blip>
          <a:stretch>
            <a:fillRect/>
          </a:stretch>
        </p:blipFill>
        <p:spPr>
          <a:xfrm>
            <a:off x="1025725" y="1123377"/>
            <a:ext cx="7702176" cy="3780350"/>
          </a:xfrm>
          <a:prstGeom prst="rect">
            <a:avLst/>
          </a:prstGeom>
          <a:noFill/>
          <a:ln>
            <a:noFill/>
          </a:ln>
        </p:spPr>
      </p:pic>
      <p:pic>
        <p:nvPicPr>
          <p:cNvPr id="528" name="Google Shape;528;p66"/>
          <p:cNvPicPr preferRelativeResize="0"/>
          <p:nvPr/>
        </p:nvPicPr>
        <p:blipFill rotWithShape="1">
          <a:blip r:embed="rId4">
            <a:alphaModFix/>
          </a:blip>
          <a:srcRect b="53412" l="0" r="14118" t="0"/>
          <a:stretch/>
        </p:blipFill>
        <p:spPr>
          <a:xfrm>
            <a:off x="875575" y="327475"/>
            <a:ext cx="6428274" cy="642300"/>
          </a:xfrm>
          <a:prstGeom prst="rect">
            <a:avLst/>
          </a:prstGeom>
          <a:noFill/>
          <a:ln>
            <a:noFill/>
          </a:ln>
          <a:effectLst>
            <a:outerShdw blurRad="57150" rotWithShape="0" algn="bl" dir="5400000" dist="19050">
              <a:srgbClr val="000000">
                <a:alpha val="50000"/>
              </a:srgbClr>
            </a:outerShdw>
          </a:effectLst>
        </p:spPr>
      </p:pic>
      <p:sp>
        <p:nvSpPr>
          <p:cNvPr id="529" name="Google Shape;529;p66"/>
          <p:cNvSpPr/>
          <p:nvPr/>
        </p:nvSpPr>
        <p:spPr>
          <a:xfrm>
            <a:off x="1680425" y="1522975"/>
            <a:ext cx="868500" cy="1803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300"/>
          </a:p>
        </p:txBody>
      </p:sp>
      <p:sp>
        <p:nvSpPr>
          <p:cNvPr id="530" name="Google Shape;530;p66"/>
          <p:cNvSpPr/>
          <p:nvPr/>
        </p:nvSpPr>
        <p:spPr>
          <a:xfrm>
            <a:off x="4771975" y="3970825"/>
            <a:ext cx="868500" cy="1803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a:t>
            </a:r>
            <a:endParaRPr b="1" sz="1300"/>
          </a:p>
        </p:txBody>
      </p:sp>
      <p:sp>
        <p:nvSpPr>
          <p:cNvPr id="531" name="Google Shape;531;p66"/>
          <p:cNvSpPr/>
          <p:nvPr/>
        </p:nvSpPr>
        <p:spPr>
          <a:xfrm>
            <a:off x="1680425" y="4122625"/>
            <a:ext cx="1305900" cy="1803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300"/>
          </a:p>
        </p:txBody>
      </p:sp>
      <p:sp>
        <p:nvSpPr>
          <p:cNvPr id="532" name="Google Shape;532;p66"/>
          <p:cNvSpPr/>
          <p:nvPr/>
        </p:nvSpPr>
        <p:spPr>
          <a:xfrm>
            <a:off x="4140425" y="2365300"/>
            <a:ext cx="588600" cy="180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300"/>
          </a:p>
        </p:txBody>
      </p:sp>
      <p:pic>
        <p:nvPicPr>
          <p:cNvPr id="533" name="Google Shape;533;p66"/>
          <p:cNvPicPr preferRelativeResize="0"/>
          <p:nvPr/>
        </p:nvPicPr>
        <p:blipFill>
          <a:blip r:embed="rId5">
            <a:alphaModFix/>
          </a:blip>
          <a:stretch>
            <a:fillRect/>
          </a:stretch>
        </p:blipFill>
        <p:spPr>
          <a:xfrm>
            <a:off x="5263900" y="1334175"/>
            <a:ext cx="821875" cy="8218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pic>
        <p:nvPicPr>
          <p:cNvPr id="538" name="Google Shape;538;p67"/>
          <p:cNvPicPr preferRelativeResize="0"/>
          <p:nvPr/>
        </p:nvPicPr>
        <p:blipFill>
          <a:blip r:embed="rId3">
            <a:alphaModFix/>
          </a:blip>
          <a:stretch>
            <a:fillRect/>
          </a:stretch>
        </p:blipFill>
        <p:spPr>
          <a:xfrm>
            <a:off x="1025725" y="1123377"/>
            <a:ext cx="7702176" cy="3780350"/>
          </a:xfrm>
          <a:prstGeom prst="rect">
            <a:avLst/>
          </a:prstGeom>
          <a:noFill/>
          <a:ln>
            <a:noFill/>
          </a:ln>
        </p:spPr>
      </p:pic>
      <p:pic>
        <p:nvPicPr>
          <p:cNvPr id="539" name="Google Shape;539;p67"/>
          <p:cNvPicPr preferRelativeResize="0"/>
          <p:nvPr/>
        </p:nvPicPr>
        <p:blipFill rotWithShape="1">
          <a:blip r:embed="rId4">
            <a:alphaModFix/>
          </a:blip>
          <a:srcRect b="53412" l="0" r="14118" t="0"/>
          <a:stretch/>
        </p:blipFill>
        <p:spPr>
          <a:xfrm>
            <a:off x="875575" y="327475"/>
            <a:ext cx="6428274" cy="642300"/>
          </a:xfrm>
          <a:prstGeom prst="rect">
            <a:avLst/>
          </a:prstGeom>
          <a:noFill/>
          <a:ln>
            <a:noFill/>
          </a:ln>
          <a:effectLst>
            <a:outerShdw blurRad="57150" rotWithShape="0" algn="bl" dir="5400000" dist="19050">
              <a:srgbClr val="000000">
                <a:alpha val="50000"/>
              </a:srgbClr>
            </a:outerShdw>
          </a:effectLst>
        </p:spPr>
      </p:pic>
      <p:sp>
        <p:nvSpPr>
          <p:cNvPr id="540" name="Google Shape;540;p67"/>
          <p:cNvSpPr/>
          <p:nvPr/>
        </p:nvSpPr>
        <p:spPr>
          <a:xfrm>
            <a:off x="1680425" y="1522975"/>
            <a:ext cx="1135800" cy="1803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a:t>
            </a:r>
            <a:endParaRPr b="1" sz="1300"/>
          </a:p>
        </p:txBody>
      </p:sp>
      <p:sp>
        <p:nvSpPr>
          <p:cNvPr id="541" name="Google Shape;541;p67"/>
          <p:cNvSpPr/>
          <p:nvPr/>
        </p:nvSpPr>
        <p:spPr>
          <a:xfrm>
            <a:off x="1680425" y="4122625"/>
            <a:ext cx="1305900" cy="1803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300"/>
          </a:p>
        </p:txBody>
      </p:sp>
      <p:sp>
        <p:nvSpPr>
          <p:cNvPr id="542" name="Google Shape;542;p67"/>
          <p:cNvSpPr/>
          <p:nvPr/>
        </p:nvSpPr>
        <p:spPr>
          <a:xfrm>
            <a:off x="4140425" y="2365300"/>
            <a:ext cx="588600" cy="180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300"/>
          </a:p>
        </p:txBody>
      </p:sp>
      <p:sp>
        <p:nvSpPr>
          <p:cNvPr id="543" name="Google Shape;543;p67"/>
          <p:cNvSpPr/>
          <p:nvPr/>
        </p:nvSpPr>
        <p:spPr>
          <a:xfrm>
            <a:off x="4766475" y="3975125"/>
            <a:ext cx="551700" cy="180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300"/>
          </a:p>
        </p:txBody>
      </p:sp>
      <p:pic>
        <p:nvPicPr>
          <p:cNvPr id="544" name="Google Shape;544;p67"/>
          <p:cNvPicPr preferRelativeResize="0"/>
          <p:nvPr/>
        </p:nvPicPr>
        <p:blipFill>
          <a:blip r:embed="rId5">
            <a:alphaModFix/>
          </a:blip>
          <a:stretch>
            <a:fillRect/>
          </a:stretch>
        </p:blipFill>
        <p:spPr>
          <a:xfrm>
            <a:off x="5263900" y="1334175"/>
            <a:ext cx="821875" cy="821875"/>
          </a:xfrm>
          <a:prstGeom prst="rect">
            <a:avLst/>
          </a:prstGeom>
          <a:noFill/>
          <a:ln>
            <a:noFill/>
          </a:ln>
        </p:spPr>
      </p:pic>
      <p:pic>
        <p:nvPicPr>
          <p:cNvPr id="545" name="Google Shape;545;p67"/>
          <p:cNvPicPr preferRelativeResize="0"/>
          <p:nvPr/>
        </p:nvPicPr>
        <p:blipFill>
          <a:blip r:embed="rId6">
            <a:alphaModFix/>
          </a:blip>
          <a:stretch>
            <a:fillRect/>
          </a:stretch>
        </p:blipFill>
        <p:spPr>
          <a:xfrm>
            <a:off x="5366619" y="3932601"/>
            <a:ext cx="869529" cy="116837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pic>
        <p:nvPicPr>
          <p:cNvPr id="550" name="Google Shape;550;p68"/>
          <p:cNvPicPr preferRelativeResize="0"/>
          <p:nvPr/>
        </p:nvPicPr>
        <p:blipFill>
          <a:blip r:embed="rId3">
            <a:alphaModFix/>
          </a:blip>
          <a:stretch>
            <a:fillRect/>
          </a:stretch>
        </p:blipFill>
        <p:spPr>
          <a:xfrm>
            <a:off x="1025725" y="1123377"/>
            <a:ext cx="7702176" cy="3780350"/>
          </a:xfrm>
          <a:prstGeom prst="rect">
            <a:avLst/>
          </a:prstGeom>
          <a:noFill/>
          <a:ln>
            <a:noFill/>
          </a:ln>
        </p:spPr>
      </p:pic>
      <p:pic>
        <p:nvPicPr>
          <p:cNvPr id="551" name="Google Shape;551;p68"/>
          <p:cNvPicPr preferRelativeResize="0"/>
          <p:nvPr/>
        </p:nvPicPr>
        <p:blipFill rotWithShape="1">
          <a:blip r:embed="rId4">
            <a:alphaModFix/>
          </a:blip>
          <a:srcRect b="53412" l="0" r="14118" t="0"/>
          <a:stretch/>
        </p:blipFill>
        <p:spPr>
          <a:xfrm>
            <a:off x="875575" y="327475"/>
            <a:ext cx="6428274" cy="642300"/>
          </a:xfrm>
          <a:prstGeom prst="rect">
            <a:avLst/>
          </a:prstGeom>
          <a:noFill/>
          <a:ln>
            <a:noFill/>
          </a:ln>
          <a:effectLst>
            <a:outerShdw blurRad="57150" rotWithShape="0" algn="bl" dir="5400000" dist="19050">
              <a:srgbClr val="000000">
                <a:alpha val="50000"/>
              </a:srgbClr>
            </a:outerShdw>
          </a:effectLst>
        </p:spPr>
      </p:pic>
      <p:sp>
        <p:nvSpPr>
          <p:cNvPr id="552" name="Google Shape;552;p68"/>
          <p:cNvSpPr/>
          <p:nvPr/>
        </p:nvSpPr>
        <p:spPr>
          <a:xfrm>
            <a:off x="1680425" y="4122625"/>
            <a:ext cx="1706700" cy="1803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a:t>
            </a:r>
            <a:endParaRPr b="1" sz="1300"/>
          </a:p>
        </p:txBody>
      </p:sp>
      <p:sp>
        <p:nvSpPr>
          <p:cNvPr id="553" name="Google Shape;553;p68"/>
          <p:cNvSpPr/>
          <p:nvPr/>
        </p:nvSpPr>
        <p:spPr>
          <a:xfrm>
            <a:off x="4140425" y="2365300"/>
            <a:ext cx="588600" cy="180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300"/>
          </a:p>
        </p:txBody>
      </p:sp>
      <p:sp>
        <p:nvSpPr>
          <p:cNvPr id="554" name="Google Shape;554;p68"/>
          <p:cNvSpPr/>
          <p:nvPr/>
        </p:nvSpPr>
        <p:spPr>
          <a:xfrm>
            <a:off x="4766475" y="3975125"/>
            <a:ext cx="551700" cy="180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300"/>
          </a:p>
        </p:txBody>
      </p:sp>
      <p:sp>
        <p:nvSpPr>
          <p:cNvPr id="555" name="Google Shape;555;p68"/>
          <p:cNvSpPr/>
          <p:nvPr/>
        </p:nvSpPr>
        <p:spPr>
          <a:xfrm>
            <a:off x="1662207" y="1521200"/>
            <a:ext cx="917100" cy="180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300"/>
          </a:p>
        </p:txBody>
      </p:sp>
      <p:pic>
        <p:nvPicPr>
          <p:cNvPr id="556" name="Google Shape;556;p68"/>
          <p:cNvPicPr preferRelativeResize="0"/>
          <p:nvPr/>
        </p:nvPicPr>
        <p:blipFill>
          <a:blip r:embed="rId5">
            <a:alphaModFix/>
          </a:blip>
          <a:stretch>
            <a:fillRect/>
          </a:stretch>
        </p:blipFill>
        <p:spPr>
          <a:xfrm>
            <a:off x="5263900" y="1334175"/>
            <a:ext cx="821875" cy="821875"/>
          </a:xfrm>
          <a:prstGeom prst="rect">
            <a:avLst/>
          </a:prstGeom>
          <a:noFill/>
          <a:ln>
            <a:noFill/>
          </a:ln>
        </p:spPr>
      </p:pic>
      <p:pic>
        <p:nvPicPr>
          <p:cNvPr id="557" name="Google Shape;557;p68"/>
          <p:cNvPicPr preferRelativeResize="0"/>
          <p:nvPr/>
        </p:nvPicPr>
        <p:blipFill>
          <a:blip r:embed="rId6">
            <a:alphaModFix/>
          </a:blip>
          <a:stretch>
            <a:fillRect/>
          </a:stretch>
        </p:blipFill>
        <p:spPr>
          <a:xfrm>
            <a:off x="5366619" y="3932601"/>
            <a:ext cx="869529" cy="1168376"/>
          </a:xfrm>
          <a:prstGeom prst="rect">
            <a:avLst/>
          </a:prstGeom>
          <a:noFill/>
          <a:ln>
            <a:noFill/>
          </a:ln>
        </p:spPr>
      </p:pic>
      <p:pic>
        <p:nvPicPr>
          <p:cNvPr id="558" name="Google Shape;558;p68"/>
          <p:cNvPicPr preferRelativeResize="0"/>
          <p:nvPr/>
        </p:nvPicPr>
        <p:blipFill>
          <a:blip r:embed="rId7">
            <a:alphaModFix/>
          </a:blip>
          <a:stretch>
            <a:fillRect/>
          </a:stretch>
        </p:blipFill>
        <p:spPr>
          <a:xfrm>
            <a:off x="453943" y="1466718"/>
            <a:ext cx="648775" cy="7363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pic>
        <p:nvPicPr>
          <p:cNvPr id="563" name="Google Shape;563;p69"/>
          <p:cNvPicPr preferRelativeResize="0"/>
          <p:nvPr/>
        </p:nvPicPr>
        <p:blipFill>
          <a:blip r:embed="rId3">
            <a:alphaModFix/>
          </a:blip>
          <a:stretch>
            <a:fillRect/>
          </a:stretch>
        </p:blipFill>
        <p:spPr>
          <a:xfrm>
            <a:off x="1025725" y="1123377"/>
            <a:ext cx="7702176" cy="3780350"/>
          </a:xfrm>
          <a:prstGeom prst="rect">
            <a:avLst/>
          </a:prstGeom>
          <a:noFill/>
          <a:ln>
            <a:noFill/>
          </a:ln>
        </p:spPr>
      </p:pic>
      <p:pic>
        <p:nvPicPr>
          <p:cNvPr id="564" name="Google Shape;564;p69"/>
          <p:cNvPicPr preferRelativeResize="0"/>
          <p:nvPr/>
        </p:nvPicPr>
        <p:blipFill rotWithShape="1">
          <a:blip r:embed="rId4">
            <a:alphaModFix/>
          </a:blip>
          <a:srcRect b="53412" l="0" r="14118" t="0"/>
          <a:stretch/>
        </p:blipFill>
        <p:spPr>
          <a:xfrm>
            <a:off x="875575" y="327475"/>
            <a:ext cx="6428274" cy="642300"/>
          </a:xfrm>
          <a:prstGeom prst="rect">
            <a:avLst/>
          </a:prstGeom>
          <a:noFill/>
          <a:ln>
            <a:noFill/>
          </a:ln>
          <a:effectLst>
            <a:outerShdw blurRad="57150" rotWithShape="0" algn="bl" dir="5400000" dist="19050">
              <a:srgbClr val="000000">
                <a:alpha val="50000"/>
              </a:srgbClr>
            </a:outerShdw>
          </a:effectLst>
        </p:spPr>
      </p:pic>
      <p:sp>
        <p:nvSpPr>
          <p:cNvPr id="565" name="Google Shape;565;p69"/>
          <p:cNvSpPr/>
          <p:nvPr/>
        </p:nvSpPr>
        <p:spPr>
          <a:xfrm>
            <a:off x="4140425" y="2365300"/>
            <a:ext cx="588600" cy="180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300"/>
          </a:p>
        </p:txBody>
      </p:sp>
      <p:sp>
        <p:nvSpPr>
          <p:cNvPr id="566" name="Google Shape;566;p69"/>
          <p:cNvSpPr/>
          <p:nvPr/>
        </p:nvSpPr>
        <p:spPr>
          <a:xfrm>
            <a:off x="4766475" y="3975125"/>
            <a:ext cx="551700" cy="180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300"/>
          </a:p>
        </p:txBody>
      </p:sp>
      <p:sp>
        <p:nvSpPr>
          <p:cNvPr id="567" name="Google Shape;567;p69"/>
          <p:cNvSpPr/>
          <p:nvPr/>
        </p:nvSpPr>
        <p:spPr>
          <a:xfrm>
            <a:off x="1662207" y="1521200"/>
            <a:ext cx="917100" cy="180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300"/>
          </a:p>
        </p:txBody>
      </p:sp>
      <p:sp>
        <p:nvSpPr>
          <p:cNvPr id="568" name="Google Shape;568;p69"/>
          <p:cNvSpPr/>
          <p:nvPr/>
        </p:nvSpPr>
        <p:spPr>
          <a:xfrm>
            <a:off x="1662196" y="4114775"/>
            <a:ext cx="1378800" cy="180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300"/>
          </a:p>
        </p:txBody>
      </p:sp>
      <p:pic>
        <p:nvPicPr>
          <p:cNvPr id="569" name="Google Shape;569;p69"/>
          <p:cNvPicPr preferRelativeResize="0"/>
          <p:nvPr/>
        </p:nvPicPr>
        <p:blipFill>
          <a:blip r:embed="rId5">
            <a:alphaModFix/>
          </a:blip>
          <a:stretch>
            <a:fillRect/>
          </a:stretch>
        </p:blipFill>
        <p:spPr>
          <a:xfrm>
            <a:off x="5263900" y="1334175"/>
            <a:ext cx="821875" cy="821875"/>
          </a:xfrm>
          <a:prstGeom prst="rect">
            <a:avLst/>
          </a:prstGeom>
          <a:noFill/>
          <a:ln>
            <a:noFill/>
          </a:ln>
        </p:spPr>
      </p:pic>
      <p:pic>
        <p:nvPicPr>
          <p:cNvPr id="570" name="Google Shape;570;p69"/>
          <p:cNvPicPr preferRelativeResize="0"/>
          <p:nvPr/>
        </p:nvPicPr>
        <p:blipFill>
          <a:blip r:embed="rId6">
            <a:alphaModFix/>
          </a:blip>
          <a:stretch>
            <a:fillRect/>
          </a:stretch>
        </p:blipFill>
        <p:spPr>
          <a:xfrm>
            <a:off x="5366619" y="3932601"/>
            <a:ext cx="869529" cy="1168376"/>
          </a:xfrm>
          <a:prstGeom prst="rect">
            <a:avLst/>
          </a:prstGeom>
          <a:noFill/>
          <a:ln>
            <a:noFill/>
          </a:ln>
        </p:spPr>
      </p:pic>
      <p:pic>
        <p:nvPicPr>
          <p:cNvPr id="571" name="Google Shape;571;p69"/>
          <p:cNvPicPr preferRelativeResize="0"/>
          <p:nvPr/>
        </p:nvPicPr>
        <p:blipFill>
          <a:blip r:embed="rId7">
            <a:alphaModFix/>
          </a:blip>
          <a:stretch>
            <a:fillRect/>
          </a:stretch>
        </p:blipFill>
        <p:spPr>
          <a:xfrm>
            <a:off x="307380" y="4088625"/>
            <a:ext cx="752645" cy="707075"/>
          </a:xfrm>
          <a:prstGeom prst="rect">
            <a:avLst/>
          </a:prstGeom>
          <a:noFill/>
          <a:ln>
            <a:noFill/>
          </a:ln>
        </p:spPr>
      </p:pic>
      <p:pic>
        <p:nvPicPr>
          <p:cNvPr id="572" name="Google Shape;572;p69"/>
          <p:cNvPicPr preferRelativeResize="0"/>
          <p:nvPr/>
        </p:nvPicPr>
        <p:blipFill>
          <a:blip r:embed="rId8">
            <a:alphaModFix/>
          </a:blip>
          <a:stretch>
            <a:fillRect/>
          </a:stretch>
        </p:blipFill>
        <p:spPr>
          <a:xfrm>
            <a:off x="453943" y="1466718"/>
            <a:ext cx="648775" cy="736350"/>
          </a:xfrm>
          <a:prstGeom prst="rect">
            <a:avLst/>
          </a:prstGeom>
          <a:noFill/>
          <a:ln>
            <a:noFill/>
          </a:ln>
        </p:spPr>
      </p:pic>
      <p:sp>
        <p:nvSpPr>
          <p:cNvPr id="573" name="Google Shape;573;p69"/>
          <p:cNvSpPr/>
          <p:nvPr/>
        </p:nvSpPr>
        <p:spPr>
          <a:xfrm>
            <a:off x="2680725" y="3240050"/>
            <a:ext cx="718800" cy="1803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a:t>
            </a:r>
            <a:endParaRPr b="1" sz="13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pic>
        <p:nvPicPr>
          <p:cNvPr id="578" name="Google Shape;578;p70"/>
          <p:cNvPicPr preferRelativeResize="0"/>
          <p:nvPr/>
        </p:nvPicPr>
        <p:blipFill>
          <a:blip r:embed="rId3">
            <a:alphaModFix/>
          </a:blip>
          <a:stretch>
            <a:fillRect/>
          </a:stretch>
        </p:blipFill>
        <p:spPr>
          <a:xfrm>
            <a:off x="1025725" y="1123377"/>
            <a:ext cx="7702176" cy="3780350"/>
          </a:xfrm>
          <a:prstGeom prst="rect">
            <a:avLst/>
          </a:prstGeom>
          <a:noFill/>
          <a:ln>
            <a:noFill/>
          </a:ln>
        </p:spPr>
      </p:pic>
      <p:pic>
        <p:nvPicPr>
          <p:cNvPr id="579" name="Google Shape;579;p70"/>
          <p:cNvPicPr preferRelativeResize="0"/>
          <p:nvPr/>
        </p:nvPicPr>
        <p:blipFill rotWithShape="1">
          <a:blip r:embed="rId4">
            <a:alphaModFix/>
          </a:blip>
          <a:srcRect b="53412" l="0" r="14118" t="0"/>
          <a:stretch/>
        </p:blipFill>
        <p:spPr>
          <a:xfrm>
            <a:off x="875575" y="327475"/>
            <a:ext cx="6428274" cy="642300"/>
          </a:xfrm>
          <a:prstGeom prst="rect">
            <a:avLst/>
          </a:prstGeom>
          <a:noFill/>
          <a:ln>
            <a:noFill/>
          </a:ln>
          <a:effectLst>
            <a:outerShdw blurRad="57150" rotWithShape="0" algn="bl" dir="5400000" dist="19050">
              <a:srgbClr val="000000">
                <a:alpha val="50000"/>
              </a:srgbClr>
            </a:outerShdw>
          </a:effectLst>
        </p:spPr>
      </p:pic>
      <p:sp>
        <p:nvSpPr>
          <p:cNvPr id="580" name="Google Shape;580;p70"/>
          <p:cNvSpPr/>
          <p:nvPr/>
        </p:nvSpPr>
        <p:spPr>
          <a:xfrm>
            <a:off x="4140425" y="2365300"/>
            <a:ext cx="588600" cy="180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300"/>
          </a:p>
        </p:txBody>
      </p:sp>
      <p:sp>
        <p:nvSpPr>
          <p:cNvPr id="581" name="Google Shape;581;p70"/>
          <p:cNvSpPr/>
          <p:nvPr/>
        </p:nvSpPr>
        <p:spPr>
          <a:xfrm>
            <a:off x="4766475" y="3975125"/>
            <a:ext cx="551700" cy="180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300"/>
          </a:p>
        </p:txBody>
      </p:sp>
      <p:sp>
        <p:nvSpPr>
          <p:cNvPr id="582" name="Google Shape;582;p70"/>
          <p:cNvSpPr/>
          <p:nvPr/>
        </p:nvSpPr>
        <p:spPr>
          <a:xfrm>
            <a:off x="2645973" y="3240325"/>
            <a:ext cx="735000" cy="180300"/>
          </a:xfrm>
          <a:prstGeom prst="rect">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300">
              <a:solidFill>
                <a:srgbClr val="9900FF"/>
              </a:solidFill>
            </a:endParaRPr>
          </a:p>
        </p:txBody>
      </p:sp>
      <p:sp>
        <p:nvSpPr>
          <p:cNvPr id="583" name="Google Shape;583;p70"/>
          <p:cNvSpPr/>
          <p:nvPr/>
        </p:nvSpPr>
        <p:spPr>
          <a:xfrm>
            <a:off x="6684825" y="3046025"/>
            <a:ext cx="1997400" cy="407400"/>
          </a:xfrm>
          <a:prstGeom prst="rect">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300"/>
          </a:p>
        </p:txBody>
      </p:sp>
      <p:pic>
        <p:nvPicPr>
          <p:cNvPr id="584" name="Google Shape;584;p70"/>
          <p:cNvPicPr preferRelativeResize="0"/>
          <p:nvPr/>
        </p:nvPicPr>
        <p:blipFill>
          <a:blip r:embed="rId5">
            <a:alphaModFix/>
          </a:blip>
          <a:stretch>
            <a:fillRect/>
          </a:stretch>
        </p:blipFill>
        <p:spPr>
          <a:xfrm>
            <a:off x="5263900" y="1334175"/>
            <a:ext cx="821875" cy="821875"/>
          </a:xfrm>
          <a:prstGeom prst="rect">
            <a:avLst/>
          </a:prstGeom>
          <a:noFill/>
          <a:ln>
            <a:noFill/>
          </a:ln>
        </p:spPr>
      </p:pic>
      <p:pic>
        <p:nvPicPr>
          <p:cNvPr id="585" name="Google Shape;585;p70"/>
          <p:cNvPicPr preferRelativeResize="0"/>
          <p:nvPr/>
        </p:nvPicPr>
        <p:blipFill>
          <a:blip r:embed="rId6">
            <a:alphaModFix/>
          </a:blip>
          <a:stretch>
            <a:fillRect/>
          </a:stretch>
        </p:blipFill>
        <p:spPr>
          <a:xfrm>
            <a:off x="5366619" y="3932601"/>
            <a:ext cx="869529" cy="1168376"/>
          </a:xfrm>
          <a:prstGeom prst="rect">
            <a:avLst/>
          </a:prstGeom>
          <a:noFill/>
          <a:ln>
            <a:noFill/>
          </a:ln>
        </p:spPr>
      </p:pic>
      <p:pic>
        <p:nvPicPr>
          <p:cNvPr id="586" name="Google Shape;586;p70"/>
          <p:cNvPicPr preferRelativeResize="0"/>
          <p:nvPr/>
        </p:nvPicPr>
        <p:blipFill>
          <a:blip r:embed="rId7">
            <a:alphaModFix/>
          </a:blip>
          <a:stretch>
            <a:fillRect/>
          </a:stretch>
        </p:blipFill>
        <p:spPr>
          <a:xfrm>
            <a:off x="307380" y="4088625"/>
            <a:ext cx="752645" cy="707075"/>
          </a:xfrm>
          <a:prstGeom prst="rect">
            <a:avLst/>
          </a:prstGeom>
          <a:noFill/>
          <a:ln>
            <a:noFill/>
          </a:ln>
        </p:spPr>
      </p:pic>
      <p:pic>
        <p:nvPicPr>
          <p:cNvPr id="587" name="Google Shape;587;p70"/>
          <p:cNvPicPr preferRelativeResize="0"/>
          <p:nvPr/>
        </p:nvPicPr>
        <p:blipFill>
          <a:blip r:embed="rId8">
            <a:alphaModFix/>
          </a:blip>
          <a:stretch>
            <a:fillRect/>
          </a:stretch>
        </p:blipFill>
        <p:spPr>
          <a:xfrm>
            <a:off x="453943" y="1466718"/>
            <a:ext cx="648775" cy="736350"/>
          </a:xfrm>
          <a:prstGeom prst="rect">
            <a:avLst/>
          </a:prstGeom>
          <a:noFill/>
          <a:ln>
            <a:noFill/>
          </a:ln>
        </p:spPr>
      </p:pic>
      <p:pic>
        <p:nvPicPr>
          <p:cNvPr id="588" name="Google Shape;588;p70"/>
          <p:cNvPicPr preferRelativeResize="0"/>
          <p:nvPr/>
        </p:nvPicPr>
        <p:blipFill>
          <a:blip r:embed="rId9">
            <a:alphaModFix/>
          </a:blip>
          <a:stretch>
            <a:fillRect/>
          </a:stretch>
        </p:blipFill>
        <p:spPr>
          <a:xfrm flipH="1">
            <a:off x="411250" y="2940596"/>
            <a:ext cx="648775" cy="779754"/>
          </a:xfrm>
          <a:prstGeom prst="rect">
            <a:avLst/>
          </a:prstGeom>
          <a:noFill/>
          <a:ln>
            <a:noFill/>
          </a:ln>
        </p:spPr>
      </p:pic>
      <p:sp>
        <p:nvSpPr>
          <p:cNvPr id="589" name="Google Shape;589;p70"/>
          <p:cNvSpPr/>
          <p:nvPr/>
        </p:nvSpPr>
        <p:spPr>
          <a:xfrm>
            <a:off x="1662207" y="1521200"/>
            <a:ext cx="917100" cy="180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300"/>
          </a:p>
        </p:txBody>
      </p:sp>
      <p:sp>
        <p:nvSpPr>
          <p:cNvPr id="590" name="Google Shape;590;p70"/>
          <p:cNvSpPr/>
          <p:nvPr/>
        </p:nvSpPr>
        <p:spPr>
          <a:xfrm>
            <a:off x="1662196" y="4114775"/>
            <a:ext cx="1378800" cy="180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300"/>
          </a:p>
        </p:txBody>
      </p:sp>
      <p:sp>
        <p:nvSpPr>
          <p:cNvPr id="591" name="Google Shape;591;p70"/>
          <p:cNvSpPr txBox="1"/>
          <p:nvPr/>
        </p:nvSpPr>
        <p:spPr>
          <a:xfrm>
            <a:off x="3123875" y="2899550"/>
            <a:ext cx="13296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a:solidFill>
                  <a:srgbClr val="9900FF"/>
                </a:solidFill>
              </a:rPr>
              <a:t>*</a:t>
            </a:r>
            <a:endParaRPr sz="2700">
              <a:solidFill>
                <a:srgbClr val="9900FF"/>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pic>
        <p:nvPicPr>
          <p:cNvPr id="596" name="Google Shape;596;p71"/>
          <p:cNvPicPr preferRelativeResize="0"/>
          <p:nvPr/>
        </p:nvPicPr>
        <p:blipFill>
          <a:blip r:embed="rId3">
            <a:alphaModFix/>
          </a:blip>
          <a:stretch>
            <a:fillRect/>
          </a:stretch>
        </p:blipFill>
        <p:spPr>
          <a:xfrm>
            <a:off x="1025725" y="1123377"/>
            <a:ext cx="7702176" cy="3780350"/>
          </a:xfrm>
          <a:prstGeom prst="rect">
            <a:avLst/>
          </a:prstGeom>
          <a:noFill/>
          <a:ln>
            <a:noFill/>
          </a:ln>
        </p:spPr>
      </p:pic>
      <p:pic>
        <p:nvPicPr>
          <p:cNvPr id="597" name="Google Shape;597;p71"/>
          <p:cNvPicPr preferRelativeResize="0"/>
          <p:nvPr/>
        </p:nvPicPr>
        <p:blipFill rotWithShape="1">
          <a:blip r:embed="rId4">
            <a:alphaModFix/>
          </a:blip>
          <a:srcRect b="53412" l="0" r="14118" t="0"/>
          <a:stretch/>
        </p:blipFill>
        <p:spPr>
          <a:xfrm>
            <a:off x="875575" y="327475"/>
            <a:ext cx="6428274" cy="642300"/>
          </a:xfrm>
          <a:prstGeom prst="rect">
            <a:avLst/>
          </a:prstGeom>
          <a:noFill/>
          <a:ln>
            <a:noFill/>
          </a:ln>
          <a:effectLst>
            <a:outerShdw blurRad="57150" rotWithShape="0" algn="bl" dir="5400000" dist="19050">
              <a:srgbClr val="000000">
                <a:alpha val="50000"/>
              </a:srgbClr>
            </a:outerShdw>
          </a:effectLst>
        </p:spPr>
      </p:pic>
      <p:sp>
        <p:nvSpPr>
          <p:cNvPr id="598" name="Google Shape;598;p71"/>
          <p:cNvSpPr/>
          <p:nvPr/>
        </p:nvSpPr>
        <p:spPr>
          <a:xfrm>
            <a:off x="4140425" y="2365300"/>
            <a:ext cx="588600" cy="180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300"/>
          </a:p>
        </p:txBody>
      </p:sp>
      <p:sp>
        <p:nvSpPr>
          <p:cNvPr id="599" name="Google Shape;599;p71"/>
          <p:cNvSpPr/>
          <p:nvPr/>
        </p:nvSpPr>
        <p:spPr>
          <a:xfrm>
            <a:off x="4766475" y="3975125"/>
            <a:ext cx="551700" cy="180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300"/>
          </a:p>
        </p:txBody>
      </p:sp>
      <p:sp>
        <p:nvSpPr>
          <p:cNvPr id="600" name="Google Shape;600;p71"/>
          <p:cNvSpPr/>
          <p:nvPr/>
        </p:nvSpPr>
        <p:spPr>
          <a:xfrm>
            <a:off x="2645973" y="3240325"/>
            <a:ext cx="735000" cy="180300"/>
          </a:xfrm>
          <a:prstGeom prst="rect">
            <a:avLst/>
          </a:prstGeom>
          <a:noFill/>
          <a:ln cap="flat" cmpd="sng" w="2857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300">
              <a:solidFill>
                <a:srgbClr val="9900FF"/>
              </a:solidFill>
            </a:endParaRPr>
          </a:p>
        </p:txBody>
      </p:sp>
      <p:sp>
        <p:nvSpPr>
          <p:cNvPr id="601" name="Google Shape;601;p71"/>
          <p:cNvSpPr/>
          <p:nvPr/>
        </p:nvSpPr>
        <p:spPr>
          <a:xfrm>
            <a:off x="6684825" y="3046025"/>
            <a:ext cx="1997400" cy="407400"/>
          </a:xfrm>
          <a:prstGeom prst="rect">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300"/>
          </a:p>
        </p:txBody>
      </p:sp>
      <p:pic>
        <p:nvPicPr>
          <p:cNvPr id="602" name="Google Shape;602;p71"/>
          <p:cNvPicPr preferRelativeResize="0"/>
          <p:nvPr/>
        </p:nvPicPr>
        <p:blipFill>
          <a:blip r:embed="rId5">
            <a:alphaModFix/>
          </a:blip>
          <a:stretch>
            <a:fillRect/>
          </a:stretch>
        </p:blipFill>
        <p:spPr>
          <a:xfrm>
            <a:off x="5263900" y="1334175"/>
            <a:ext cx="821875" cy="821875"/>
          </a:xfrm>
          <a:prstGeom prst="rect">
            <a:avLst/>
          </a:prstGeom>
          <a:noFill/>
          <a:ln>
            <a:noFill/>
          </a:ln>
        </p:spPr>
      </p:pic>
      <p:pic>
        <p:nvPicPr>
          <p:cNvPr id="603" name="Google Shape;603;p71"/>
          <p:cNvPicPr preferRelativeResize="0"/>
          <p:nvPr/>
        </p:nvPicPr>
        <p:blipFill>
          <a:blip r:embed="rId6">
            <a:alphaModFix/>
          </a:blip>
          <a:stretch>
            <a:fillRect/>
          </a:stretch>
        </p:blipFill>
        <p:spPr>
          <a:xfrm>
            <a:off x="5366619" y="3932601"/>
            <a:ext cx="869529" cy="1168376"/>
          </a:xfrm>
          <a:prstGeom prst="rect">
            <a:avLst/>
          </a:prstGeom>
          <a:noFill/>
          <a:ln>
            <a:noFill/>
          </a:ln>
        </p:spPr>
      </p:pic>
      <p:pic>
        <p:nvPicPr>
          <p:cNvPr id="604" name="Google Shape;604;p71"/>
          <p:cNvPicPr preferRelativeResize="0"/>
          <p:nvPr/>
        </p:nvPicPr>
        <p:blipFill>
          <a:blip r:embed="rId7">
            <a:alphaModFix/>
          </a:blip>
          <a:stretch>
            <a:fillRect/>
          </a:stretch>
        </p:blipFill>
        <p:spPr>
          <a:xfrm>
            <a:off x="307380" y="4088625"/>
            <a:ext cx="752645" cy="707075"/>
          </a:xfrm>
          <a:prstGeom prst="rect">
            <a:avLst/>
          </a:prstGeom>
          <a:noFill/>
          <a:ln>
            <a:noFill/>
          </a:ln>
        </p:spPr>
      </p:pic>
      <p:pic>
        <p:nvPicPr>
          <p:cNvPr id="605" name="Google Shape;605;p71"/>
          <p:cNvPicPr preferRelativeResize="0"/>
          <p:nvPr/>
        </p:nvPicPr>
        <p:blipFill>
          <a:blip r:embed="rId8">
            <a:alphaModFix/>
          </a:blip>
          <a:stretch>
            <a:fillRect/>
          </a:stretch>
        </p:blipFill>
        <p:spPr>
          <a:xfrm>
            <a:off x="453943" y="1466718"/>
            <a:ext cx="648775" cy="736350"/>
          </a:xfrm>
          <a:prstGeom prst="rect">
            <a:avLst/>
          </a:prstGeom>
          <a:noFill/>
          <a:ln>
            <a:noFill/>
          </a:ln>
        </p:spPr>
      </p:pic>
      <p:pic>
        <p:nvPicPr>
          <p:cNvPr id="606" name="Google Shape;606;p71"/>
          <p:cNvPicPr preferRelativeResize="0"/>
          <p:nvPr/>
        </p:nvPicPr>
        <p:blipFill>
          <a:blip r:embed="rId9">
            <a:alphaModFix/>
          </a:blip>
          <a:stretch>
            <a:fillRect/>
          </a:stretch>
        </p:blipFill>
        <p:spPr>
          <a:xfrm flipH="1">
            <a:off x="411250" y="2940596"/>
            <a:ext cx="648775" cy="779754"/>
          </a:xfrm>
          <a:prstGeom prst="rect">
            <a:avLst/>
          </a:prstGeom>
          <a:noFill/>
          <a:ln>
            <a:noFill/>
          </a:ln>
        </p:spPr>
      </p:pic>
      <p:sp>
        <p:nvSpPr>
          <p:cNvPr id="607" name="Google Shape;607;p71"/>
          <p:cNvSpPr/>
          <p:nvPr/>
        </p:nvSpPr>
        <p:spPr>
          <a:xfrm>
            <a:off x="1662207" y="1521200"/>
            <a:ext cx="917100" cy="180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300"/>
          </a:p>
        </p:txBody>
      </p:sp>
      <p:sp>
        <p:nvSpPr>
          <p:cNvPr id="608" name="Google Shape;608;p71"/>
          <p:cNvSpPr/>
          <p:nvPr/>
        </p:nvSpPr>
        <p:spPr>
          <a:xfrm>
            <a:off x="1662196" y="4114775"/>
            <a:ext cx="1378800" cy="180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300"/>
          </a:p>
        </p:txBody>
      </p:sp>
      <p:sp>
        <p:nvSpPr>
          <p:cNvPr id="609" name="Google Shape;609;p71"/>
          <p:cNvSpPr txBox="1"/>
          <p:nvPr/>
        </p:nvSpPr>
        <p:spPr>
          <a:xfrm>
            <a:off x="3123875" y="2899550"/>
            <a:ext cx="13296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a:solidFill>
                  <a:srgbClr val="9900FF"/>
                </a:solidFill>
              </a:rPr>
              <a:t>*</a:t>
            </a:r>
            <a:endParaRPr sz="2700">
              <a:solidFill>
                <a:srgbClr val="9900FF"/>
              </a:solidFill>
            </a:endParaRPr>
          </a:p>
        </p:txBody>
      </p:sp>
      <p:sp>
        <p:nvSpPr>
          <p:cNvPr id="610" name="Google Shape;610;p71"/>
          <p:cNvSpPr txBox="1"/>
          <p:nvPr/>
        </p:nvSpPr>
        <p:spPr>
          <a:xfrm>
            <a:off x="6684825" y="3904775"/>
            <a:ext cx="2250900" cy="1092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rgbClr val="9900FF"/>
                </a:solidFill>
              </a:rPr>
              <a:t>*</a:t>
            </a:r>
            <a:r>
              <a:rPr lang="en" sz="1700">
                <a:solidFill>
                  <a:srgbClr val="9900FF"/>
                </a:solidFill>
              </a:rPr>
              <a:t>All mental disorders reduce life span by about 10 years</a:t>
            </a:r>
            <a:endParaRPr sz="1700">
              <a:solidFill>
                <a:srgbClr val="9900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id="94" name="Google Shape;94;p18"/>
          <p:cNvPicPr preferRelativeResize="0"/>
          <p:nvPr/>
        </p:nvPicPr>
        <p:blipFill>
          <a:blip r:embed="rId3">
            <a:alphaModFix/>
          </a:blip>
          <a:stretch>
            <a:fillRect/>
          </a:stretch>
        </p:blipFill>
        <p:spPr>
          <a:xfrm>
            <a:off x="614675" y="642650"/>
            <a:ext cx="8207351" cy="3798549"/>
          </a:xfrm>
          <a:prstGeom prst="rect">
            <a:avLst/>
          </a:prstGeom>
          <a:noFill/>
          <a:ln>
            <a:noFill/>
          </a:ln>
        </p:spPr>
      </p:pic>
      <p:cxnSp>
        <p:nvCxnSpPr>
          <p:cNvPr id="95" name="Google Shape;95;p18"/>
          <p:cNvCxnSpPr/>
          <p:nvPr/>
        </p:nvCxnSpPr>
        <p:spPr>
          <a:xfrm>
            <a:off x="1459475" y="2541925"/>
            <a:ext cx="2221500" cy="0"/>
          </a:xfrm>
          <a:prstGeom prst="straightConnector1">
            <a:avLst/>
          </a:prstGeom>
          <a:noFill/>
          <a:ln cap="flat" cmpd="sng" w="38100">
            <a:solidFill>
              <a:srgbClr val="9900FF"/>
            </a:solidFill>
            <a:prstDash val="solid"/>
            <a:round/>
            <a:headEnd len="med" w="med" type="none"/>
            <a:tailEnd len="med" w="med" type="none"/>
          </a:ln>
        </p:spPr>
      </p:cxnSp>
      <p:cxnSp>
        <p:nvCxnSpPr>
          <p:cNvPr id="96" name="Google Shape;96;p18"/>
          <p:cNvCxnSpPr/>
          <p:nvPr/>
        </p:nvCxnSpPr>
        <p:spPr>
          <a:xfrm>
            <a:off x="700450" y="1763300"/>
            <a:ext cx="719700" cy="0"/>
          </a:xfrm>
          <a:prstGeom prst="straightConnector1">
            <a:avLst/>
          </a:prstGeom>
          <a:noFill/>
          <a:ln cap="flat" cmpd="sng" w="38100">
            <a:solidFill>
              <a:srgbClr val="9900FF"/>
            </a:solidFill>
            <a:prstDash val="solid"/>
            <a:round/>
            <a:headEnd len="med" w="med" type="none"/>
            <a:tailEnd len="med" w="med" type="none"/>
          </a:ln>
        </p:spPr>
      </p:cxn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72"/>
          <p:cNvSpPr txBox="1"/>
          <p:nvPr/>
        </p:nvSpPr>
        <p:spPr>
          <a:xfrm>
            <a:off x="799925" y="382400"/>
            <a:ext cx="79320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800"/>
              <a:t>Which individuals should be especially concerned with preventing Alzheimer’s-type dementia?</a:t>
            </a:r>
            <a:endParaRPr sz="1800"/>
          </a:p>
          <a:p>
            <a:pPr indent="0" lvl="0" marL="0" rtl="0" algn="l">
              <a:spcBef>
                <a:spcPts val="0"/>
              </a:spcBef>
              <a:spcAft>
                <a:spcPts val="0"/>
              </a:spcAft>
              <a:buNone/>
            </a:pPr>
            <a:r>
              <a:t/>
            </a:r>
            <a:endParaRPr sz="180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pic>
        <p:nvPicPr>
          <p:cNvPr id="620" name="Google Shape;620;p73"/>
          <p:cNvPicPr preferRelativeResize="0"/>
          <p:nvPr/>
        </p:nvPicPr>
        <p:blipFill rotWithShape="1">
          <a:blip r:embed="rId3">
            <a:alphaModFix/>
          </a:blip>
          <a:srcRect b="0" l="0" r="0" t="1273"/>
          <a:stretch/>
        </p:blipFill>
        <p:spPr>
          <a:xfrm>
            <a:off x="899275" y="1558075"/>
            <a:ext cx="7832650" cy="2858950"/>
          </a:xfrm>
          <a:prstGeom prst="rect">
            <a:avLst/>
          </a:prstGeom>
          <a:noFill/>
          <a:ln>
            <a:noFill/>
          </a:ln>
        </p:spPr>
      </p:pic>
      <p:sp>
        <p:nvSpPr>
          <p:cNvPr id="621" name="Google Shape;621;p73"/>
          <p:cNvSpPr txBox="1"/>
          <p:nvPr/>
        </p:nvSpPr>
        <p:spPr>
          <a:xfrm>
            <a:off x="799925" y="382400"/>
            <a:ext cx="79320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800"/>
              <a:t>Which individuals should be especially concerned with preventing Alzheimer’s-type dementia?</a:t>
            </a:r>
            <a:endParaRPr sz="1800"/>
          </a:p>
          <a:p>
            <a:pPr indent="0" lvl="0" marL="0" rtl="0" algn="l">
              <a:spcBef>
                <a:spcPts val="0"/>
              </a:spcBef>
              <a:spcAft>
                <a:spcPts val="0"/>
              </a:spcAft>
              <a:buNone/>
            </a:pPr>
            <a:r>
              <a:t/>
            </a:r>
            <a:endParaRPr sz="1800"/>
          </a:p>
        </p:txBody>
      </p:sp>
      <p:sp>
        <p:nvSpPr>
          <p:cNvPr id="622" name="Google Shape;622;p73"/>
          <p:cNvSpPr txBox="1"/>
          <p:nvPr/>
        </p:nvSpPr>
        <p:spPr>
          <a:xfrm>
            <a:off x="899275" y="1104250"/>
            <a:ext cx="30000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040C28"/>
                </a:solidFill>
                <a:latin typeface="Roboto"/>
                <a:ea typeface="Roboto"/>
                <a:cs typeface="Roboto"/>
                <a:sym typeface="Roboto"/>
              </a:rPr>
              <a:t>apolipoprotein E</a:t>
            </a:r>
            <a:r>
              <a:rPr lang="en" sz="1500">
                <a:solidFill>
                  <a:srgbClr val="202124"/>
                </a:solidFill>
                <a:highlight>
                  <a:srgbClr val="FFFFFF"/>
                </a:highlight>
                <a:latin typeface="Roboto"/>
                <a:ea typeface="Roboto"/>
                <a:cs typeface="Roboto"/>
                <a:sym typeface="Roboto"/>
              </a:rPr>
              <a:t> (APOE)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pic>
        <p:nvPicPr>
          <p:cNvPr id="627" name="Google Shape;627;p74"/>
          <p:cNvPicPr preferRelativeResize="0"/>
          <p:nvPr/>
        </p:nvPicPr>
        <p:blipFill rotWithShape="1">
          <a:blip r:embed="rId3">
            <a:alphaModFix/>
          </a:blip>
          <a:srcRect b="0" l="0" r="0" t="1273"/>
          <a:stretch/>
        </p:blipFill>
        <p:spPr>
          <a:xfrm>
            <a:off x="899275" y="1558075"/>
            <a:ext cx="7832650" cy="2858950"/>
          </a:xfrm>
          <a:prstGeom prst="rect">
            <a:avLst/>
          </a:prstGeom>
          <a:noFill/>
          <a:ln>
            <a:noFill/>
          </a:ln>
        </p:spPr>
      </p:pic>
      <p:sp>
        <p:nvSpPr>
          <p:cNvPr id="628" name="Google Shape;628;p74"/>
          <p:cNvSpPr/>
          <p:nvPr/>
        </p:nvSpPr>
        <p:spPr>
          <a:xfrm>
            <a:off x="3814225" y="2385750"/>
            <a:ext cx="372000" cy="3720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29" name="Google Shape;629;p74"/>
          <p:cNvSpPr/>
          <p:nvPr/>
        </p:nvSpPr>
        <p:spPr>
          <a:xfrm>
            <a:off x="939950" y="3607675"/>
            <a:ext cx="372000" cy="3720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30" name="Google Shape;630;p74"/>
          <p:cNvPicPr preferRelativeResize="0"/>
          <p:nvPr/>
        </p:nvPicPr>
        <p:blipFill>
          <a:blip r:embed="rId4">
            <a:alphaModFix amt="23000"/>
          </a:blip>
          <a:stretch>
            <a:fillRect/>
          </a:stretch>
        </p:blipFill>
        <p:spPr>
          <a:xfrm>
            <a:off x="939950" y="3193050"/>
            <a:ext cx="7791976" cy="393825"/>
          </a:xfrm>
          <a:prstGeom prst="rect">
            <a:avLst/>
          </a:prstGeom>
          <a:noFill/>
          <a:ln>
            <a:noFill/>
          </a:ln>
        </p:spPr>
      </p:pic>
      <p:sp>
        <p:nvSpPr>
          <p:cNvPr id="631" name="Google Shape;631;p74"/>
          <p:cNvSpPr/>
          <p:nvPr/>
        </p:nvSpPr>
        <p:spPr>
          <a:xfrm>
            <a:off x="3814225" y="3203950"/>
            <a:ext cx="372000" cy="3720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32" name="Google Shape;632;p74"/>
          <p:cNvSpPr/>
          <p:nvPr/>
        </p:nvSpPr>
        <p:spPr>
          <a:xfrm>
            <a:off x="939950" y="3217350"/>
            <a:ext cx="372000" cy="3720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33" name="Google Shape;633;p74"/>
          <p:cNvSpPr txBox="1"/>
          <p:nvPr/>
        </p:nvSpPr>
        <p:spPr>
          <a:xfrm>
            <a:off x="799925" y="382400"/>
            <a:ext cx="79320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800"/>
              <a:t>Which individuals should be especially concerned with preventing Alzheimer’s-type dementia?</a:t>
            </a:r>
            <a:endParaRPr sz="1800"/>
          </a:p>
          <a:p>
            <a:pPr indent="0" lvl="0" marL="0" rtl="0" algn="l">
              <a:spcBef>
                <a:spcPts val="0"/>
              </a:spcBef>
              <a:spcAft>
                <a:spcPts val="0"/>
              </a:spcAft>
              <a:buNone/>
            </a:pPr>
            <a:r>
              <a:t/>
            </a:r>
            <a:endParaRPr sz="1800"/>
          </a:p>
        </p:txBody>
      </p:sp>
      <p:sp>
        <p:nvSpPr>
          <p:cNvPr id="634" name="Google Shape;634;p74"/>
          <p:cNvSpPr txBox="1"/>
          <p:nvPr/>
        </p:nvSpPr>
        <p:spPr>
          <a:xfrm>
            <a:off x="939950" y="4417025"/>
            <a:ext cx="1929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202124"/>
                </a:solidFill>
                <a:highlight>
                  <a:srgbClr val="FFFF00"/>
                </a:highlight>
                <a:latin typeface="Roboto"/>
                <a:ea typeface="Roboto"/>
                <a:cs typeface="Roboto"/>
                <a:sym typeface="Roboto"/>
              </a:rPr>
              <a:t>ε</a:t>
            </a:r>
            <a:r>
              <a:rPr lang="en" sz="2400">
                <a:solidFill>
                  <a:srgbClr val="202124"/>
                </a:solidFill>
                <a:highlight>
                  <a:srgbClr val="FFFF00"/>
                </a:highlight>
                <a:latin typeface="Roboto"/>
                <a:ea typeface="Roboto"/>
                <a:cs typeface="Roboto"/>
                <a:sym typeface="Roboto"/>
              </a:rPr>
              <a:t>3 = neutral</a:t>
            </a:r>
            <a:endParaRPr>
              <a:highlight>
                <a:srgbClr val="FFFF00"/>
              </a:highlight>
            </a:endParaRPr>
          </a:p>
        </p:txBody>
      </p:sp>
      <p:sp>
        <p:nvSpPr>
          <p:cNvPr id="635" name="Google Shape;635;p74"/>
          <p:cNvSpPr txBox="1"/>
          <p:nvPr/>
        </p:nvSpPr>
        <p:spPr>
          <a:xfrm>
            <a:off x="899275" y="1104250"/>
            <a:ext cx="30000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040C28"/>
                </a:solidFill>
                <a:latin typeface="Roboto"/>
                <a:ea typeface="Roboto"/>
                <a:cs typeface="Roboto"/>
                <a:sym typeface="Roboto"/>
              </a:rPr>
              <a:t>apolipoprotein E</a:t>
            </a:r>
            <a:r>
              <a:rPr lang="en" sz="1500">
                <a:solidFill>
                  <a:srgbClr val="202124"/>
                </a:solidFill>
                <a:highlight>
                  <a:srgbClr val="FFFFFF"/>
                </a:highlight>
                <a:latin typeface="Roboto"/>
                <a:ea typeface="Roboto"/>
                <a:cs typeface="Roboto"/>
                <a:sym typeface="Roboto"/>
              </a:rPr>
              <a:t> (APOE)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pic>
        <p:nvPicPr>
          <p:cNvPr id="640" name="Google Shape;640;p75"/>
          <p:cNvPicPr preferRelativeResize="0"/>
          <p:nvPr/>
        </p:nvPicPr>
        <p:blipFill rotWithShape="1">
          <a:blip r:embed="rId3">
            <a:alphaModFix/>
          </a:blip>
          <a:srcRect b="0" l="0" r="0" t="1273"/>
          <a:stretch/>
        </p:blipFill>
        <p:spPr>
          <a:xfrm>
            <a:off x="899275" y="1558075"/>
            <a:ext cx="7832650" cy="2858950"/>
          </a:xfrm>
          <a:prstGeom prst="rect">
            <a:avLst/>
          </a:prstGeom>
          <a:noFill/>
          <a:ln>
            <a:noFill/>
          </a:ln>
        </p:spPr>
      </p:pic>
      <p:sp>
        <p:nvSpPr>
          <p:cNvPr id="641" name="Google Shape;641;p75"/>
          <p:cNvSpPr/>
          <p:nvPr/>
        </p:nvSpPr>
        <p:spPr>
          <a:xfrm>
            <a:off x="939950" y="2385750"/>
            <a:ext cx="372000" cy="372000"/>
          </a:xfrm>
          <a:prstGeom prst="ellipse">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2" name="Google Shape;642;p75"/>
          <p:cNvSpPr/>
          <p:nvPr/>
        </p:nvSpPr>
        <p:spPr>
          <a:xfrm>
            <a:off x="939950" y="2801550"/>
            <a:ext cx="372000" cy="372000"/>
          </a:xfrm>
          <a:prstGeom prst="ellipse">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3" name="Google Shape;643;p75"/>
          <p:cNvSpPr/>
          <p:nvPr/>
        </p:nvSpPr>
        <p:spPr>
          <a:xfrm>
            <a:off x="3814225" y="2385750"/>
            <a:ext cx="372000" cy="3720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4" name="Google Shape;644;p75"/>
          <p:cNvSpPr/>
          <p:nvPr/>
        </p:nvSpPr>
        <p:spPr>
          <a:xfrm>
            <a:off x="939950" y="3607675"/>
            <a:ext cx="372000" cy="3720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45" name="Google Shape;645;p75"/>
          <p:cNvPicPr preferRelativeResize="0"/>
          <p:nvPr/>
        </p:nvPicPr>
        <p:blipFill>
          <a:blip r:embed="rId4">
            <a:alphaModFix amt="23000"/>
          </a:blip>
          <a:stretch>
            <a:fillRect/>
          </a:stretch>
        </p:blipFill>
        <p:spPr>
          <a:xfrm>
            <a:off x="939950" y="3193050"/>
            <a:ext cx="7791976" cy="393825"/>
          </a:xfrm>
          <a:prstGeom prst="rect">
            <a:avLst/>
          </a:prstGeom>
          <a:noFill/>
          <a:ln>
            <a:noFill/>
          </a:ln>
        </p:spPr>
      </p:pic>
      <p:sp>
        <p:nvSpPr>
          <p:cNvPr id="646" name="Google Shape;646;p75"/>
          <p:cNvSpPr/>
          <p:nvPr/>
        </p:nvSpPr>
        <p:spPr>
          <a:xfrm>
            <a:off x="3814225" y="3203950"/>
            <a:ext cx="372000" cy="3720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7" name="Google Shape;647;p75"/>
          <p:cNvSpPr/>
          <p:nvPr/>
        </p:nvSpPr>
        <p:spPr>
          <a:xfrm>
            <a:off x="939950" y="3217350"/>
            <a:ext cx="372000" cy="3720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48" name="Google Shape;648;p75"/>
          <p:cNvPicPr preferRelativeResize="0"/>
          <p:nvPr/>
        </p:nvPicPr>
        <p:blipFill>
          <a:blip r:embed="rId5">
            <a:alphaModFix amt="30000"/>
          </a:blip>
          <a:stretch>
            <a:fillRect/>
          </a:stretch>
        </p:blipFill>
        <p:spPr>
          <a:xfrm>
            <a:off x="968250" y="1975848"/>
            <a:ext cx="7763675" cy="393825"/>
          </a:xfrm>
          <a:prstGeom prst="rect">
            <a:avLst/>
          </a:prstGeom>
          <a:noFill/>
          <a:ln>
            <a:noFill/>
          </a:ln>
        </p:spPr>
      </p:pic>
      <p:sp>
        <p:nvSpPr>
          <p:cNvPr id="649" name="Google Shape;649;p75"/>
          <p:cNvSpPr/>
          <p:nvPr/>
        </p:nvSpPr>
        <p:spPr>
          <a:xfrm>
            <a:off x="939950" y="1995425"/>
            <a:ext cx="372000" cy="372000"/>
          </a:xfrm>
          <a:prstGeom prst="ellipse">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50" name="Google Shape;650;p75"/>
          <p:cNvSpPr/>
          <p:nvPr/>
        </p:nvSpPr>
        <p:spPr>
          <a:xfrm>
            <a:off x="3814225" y="1995425"/>
            <a:ext cx="372000" cy="372000"/>
          </a:xfrm>
          <a:prstGeom prst="ellipse">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51" name="Google Shape;651;p75"/>
          <p:cNvSpPr txBox="1"/>
          <p:nvPr/>
        </p:nvSpPr>
        <p:spPr>
          <a:xfrm>
            <a:off x="799925" y="382400"/>
            <a:ext cx="79320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800"/>
              <a:t>Which individuals should be especially concerned with preventing Alzheimer’s-type dementia?</a:t>
            </a:r>
            <a:endParaRPr sz="1800"/>
          </a:p>
          <a:p>
            <a:pPr indent="0" lvl="0" marL="0" rtl="0" algn="l">
              <a:spcBef>
                <a:spcPts val="0"/>
              </a:spcBef>
              <a:spcAft>
                <a:spcPts val="0"/>
              </a:spcAft>
              <a:buNone/>
            </a:pPr>
            <a:r>
              <a:t/>
            </a:r>
            <a:endParaRPr sz="1800"/>
          </a:p>
        </p:txBody>
      </p:sp>
      <p:sp>
        <p:nvSpPr>
          <p:cNvPr id="652" name="Google Shape;652;p75"/>
          <p:cNvSpPr txBox="1"/>
          <p:nvPr/>
        </p:nvSpPr>
        <p:spPr>
          <a:xfrm>
            <a:off x="939950" y="4417025"/>
            <a:ext cx="1929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202124"/>
                </a:solidFill>
                <a:highlight>
                  <a:srgbClr val="FFFF00"/>
                </a:highlight>
                <a:latin typeface="Roboto"/>
                <a:ea typeface="Roboto"/>
                <a:cs typeface="Roboto"/>
                <a:sym typeface="Roboto"/>
              </a:rPr>
              <a:t>ε</a:t>
            </a:r>
            <a:r>
              <a:rPr lang="en" sz="2400">
                <a:solidFill>
                  <a:srgbClr val="202124"/>
                </a:solidFill>
                <a:highlight>
                  <a:srgbClr val="FFFF00"/>
                </a:highlight>
                <a:latin typeface="Roboto"/>
                <a:ea typeface="Roboto"/>
                <a:cs typeface="Roboto"/>
                <a:sym typeface="Roboto"/>
              </a:rPr>
              <a:t>3 = neutral</a:t>
            </a:r>
            <a:endParaRPr>
              <a:highlight>
                <a:srgbClr val="FFFF00"/>
              </a:highlight>
            </a:endParaRPr>
          </a:p>
        </p:txBody>
      </p:sp>
      <p:sp>
        <p:nvSpPr>
          <p:cNvPr id="653" name="Google Shape;653;p75"/>
          <p:cNvSpPr txBox="1"/>
          <p:nvPr/>
        </p:nvSpPr>
        <p:spPr>
          <a:xfrm>
            <a:off x="899275" y="1104250"/>
            <a:ext cx="30000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040C28"/>
                </a:solidFill>
                <a:latin typeface="Roboto"/>
                <a:ea typeface="Roboto"/>
                <a:cs typeface="Roboto"/>
                <a:sym typeface="Roboto"/>
              </a:rPr>
              <a:t>apolipoprotein E</a:t>
            </a:r>
            <a:r>
              <a:rPr lang="en" sz="1500">
                <a:solidFill>
                  <a:srgbClr val="202124"/>
                </a:solidFill>
                <a:highlight>
                  <a:srgbClr val="FFFFFF"/>
                </a:highlight>
                <a:latin typeface="Roboto"/>
                <a:ea typeface="Roboto"/>
                <a:cs typeface="Roboto"/>
                <a:sym typeface="Roboto"/>
              </a:rPr>
              <a:t> (APOE) </a:t>
            </a:r>
            <a:endParaRPr/>
          </a:p>
        </p:txBody>
      </p:sp>
      <p:sp>
        <p:nvSpPr>
          <p:cNvPr id="654" name="Google Shape;654;p75"/>
          <p:cNvSpPr txBox="1"/>
          <p:nvPr/>
        </p:nvSpPr>
        <p:spPr>
          <a:xfrm>
            <a:off x="3378350" y="4417025"/>
            <a:ext cx="2346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202124"/>
                </a:solidFill>
                <a:highlight>
                  <a:srgbClr val="00FF00"/>
                </a:highlight>
                <a:latin typeface="Roboto"/>
                <a:ea typeface="Roboto"/>
                <a:cs typeface="Roboto"/>
                <a:sym typeface="Roboto"/>
              </a:rPr>
              <a:t>ε</a:t>
            </a:r>
            <a:r>
              <a:rPr lang="en" sz="2400">
                <a:solidFill>
                  <a:srgbClr val="202124"/>
                </a:solidFill>
                <a:highlight>
                  <a:srgbClr val="00FF00"/>
                </a:highlight>
                <a:latin typeface="Roboto"/>
                <a:ea typeface="Roboto"/>
                <a:cs typeface="Roboto"/>
                <a:sym typeface="Roboto"/>
              </a:rPr>
              <a:t>2 = protective</a:t>
            </a:r>
            <a:endParaRPr>
              <a:highlight>
                <a:srgbClr val="00FF00"/>
              </a:highlight>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76"/>
          <p:cNvSpPr txBox="1"/>
          <p:nvPr/>
        </p:nvSpPr>
        <p:spPr>
          <a:xfrm>
            <a:off x="799925" y="382400"/>
            <a:ext cx="79320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800"/>
              <a:t>Which individuals should be especially concerned with preventing Alzheimer’s-type dementia?</a:t>
            </a:r>
            <a:endParaRPr sz="1800"/>
          </a:p>
          <a:p>
            <a:pPr indent="0" lvl="0" marL="0" rtl="0" algn="l">
              <a:spcBef>
                <a:spcPts val="0"/>
              </a:spcBef>
              <a:spcAft>
                <a:spcPts val="0"/>
              </a:spcAft>
              <a:buNone/>
            </a:pPr>
            <a:r>
              <a:t/>
            </a:r>
            <a:endParaRPr sz="1800"/>
          </a:p>
        </p:txBody>
      </p:sp>
      <p:pic>
        <p:nvPicPr>
          <p:cNvPr id="660" name="Google Shape;660;p76"/>
          <p:cNvPicPr preferRelativeResize="0"/>
          <p:nvPr/>
        </p:nvPicPr>
        <p:blipFill rotWithShape="1">
          <a:blip r:embed="rId3">
            <a:alphaModFix/>
          </a:blip>
          <a:srcRect b="0" l="0" r="0" t="1273"/>
          <a:stretch/>
        </p:blipFill>
        <p:spPr>
          <a:xfrm>
            <a:off x="899275" y="1558075"/>
            <a:ext cx="7832650" cy="2858950"/>
          </a:xfrm>
          <a:prstGeom prst="rect">
            <a:avLst/>
          </a:prstGeom>
          <a:noFill/>
          <a:ln>
            <a:noFill/>
          </a:ln>
        </p:spPr>
      </p:pic>
      <p:sp>
        <p:nvSpPr>
          <p:cNvPr id="661" name="Google Shape;661;p76"/>
          <p:cNvSpPr txBox="1"/>
          <p:nvPr/>
        </p:nvSpPr>
        <p:spPr>
          <a:xfrm>
            <a:off x="267075" y="3961625"/>
            <a:ext cx="986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800">
                <a:solidFill>
                  <a:srgbClr val="FF0000"/>
                </a:solidFill>
              </a:rPr>
              <a:t>2-3%</a:t>
            </a:r>
            <a:endParaRPr sz="1800">
              <a:solidFill>
                <a:srgbClr val="FF0000"/>
              </a:solidFill>
            </a:endParaRPr>
          </a:p>
          <a:p>
            <a:pPr indent="0" lvl="0" marL="0" rtl="0" algn="l">
              <a:spcBef>
                <a:spcPts val="0"/>
              </a:spcBef>
              <a:spcAft>
                <a:spcPts val="0"/>
              </a:spcAft>
              <a:buNone/>
            </a:pPr>
            <a:r>
              <a:t/>
            </a:r>
            <a:endParaRPr sz="1800"/>
          </a:p>
        </p:txBody>
      </p:sp>
      <p:sp>
        <p:nvSpPr>
          <p:cNvPr id="662" name="Google Shape;662;p76"/>
          <p:cNvSpPr/>
          <p:nvPr/>
        </p:nvSpPr>
        <p:spPr>
          <a:xfrm>
            <a:off x="939950" y="2385750"/>
            <a:ext cx="372000" cy="372000"/>
          </a:xfrm>
          <a:prstGeom prst="ellipse">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3" name="Google Shape;663;p76"/>
          <p:cNvSpPr/>
          <p:nvPr/>
        </p:nvSpPr>
        <p:spPr>
          <a:xfrm>
            <a:off x="939950" y="2801550"/>
            <a:ext cx="372000" cy="372000"/>
          </a:xfrm>
          <a:prstGeom prst="ellipse">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4" name="Google Shape;664;p76"/>
          <p:cNvSpPr/>
          <p:nvPr/>
        </p:nvSpPr>
        <p:spPr>
          <a:xfrm>
            <a:off x="3814225" y="2385750"/>
            <a:ext cx="372000" cy="3720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5" name="Google Shape;665;p76"/>
          <p:cNvSpPr/>
          <p:nvPr/>
        </p:nvSpPr>
        <p:spPr>
          <a:xfrm>
            <a:off x="939950" y="3607675"/>
            <a:ext cx="372000" cy="3720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6" name="Google Shape;666;p76"/>
          <p:cNvSpPr/>
          <p:nvPr/>
        </p:nvSpPr>
        <p:spPr>
          <a:xfrm>
            <a:off x="3814225" y="2794850"/>
            <a:ext cx="372000" cy="3720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7" name="Google Shape;667;p76"/>
          <p:cNvSpPr/>
          <p:nvPr/>
        </p:nvSpPr>
        <p:spPr>
          <a:xfrm>
            <a:off x="3814225" y="3613050"/>
            <a:ext cx="372000" cy="3720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8" name="Google Shape;668;p76"/>
          <p:cNvSpPr/>
          <p:nvPr/>
        </p:nvSpPr>
        <p:spPr>
          <a:xfrm>
            <a:off x="3814225" y="4018916"/>
            <a:ext cx="372000" cy="3720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9" name="Google Shape;669;p76"/>
          <p:cNvSpPr/>
          <p:nvPr/>
        </p:nvSpPr>
        <p:spPr>
          <a:xfrm>
            <a:off x="939950" y="4012305"/>
            <a:ext cx="372000" cy="3720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70" name="Google Shape;670;p76"/>
          <p:cNvPicPr preferRelativeResize="0"/>
          <p:nvPr/>
        </p:nvPicPr>
        <p:blipFill>
          <a:blip r:embed="rId4">
            <a:alphaModFix amt="23000"/>
          </a:blip>
          <a:stretch>
            <a:fillRect/>
          </a:stretch>
        </p:blipFill>
        <p:spPr>
          <a:xfrm>
            <a:off x="939950" y="3193050"/>
            <a:ext cx="7791976" cy="393825"/>
          </a:xfrm>
          <a:prstGeom prst="rect">
            <a:avLst/>
          </a:prstGeom>
          <a:noFill/>
          <a:ln>
            <a:noFill/>
          </a:ln>
        </p:spPr>
      </p:pic>
      <p:sp>
        <p:nvSpPr>
          <p:cNvPr id="671" name="Google Shape;671;p76"/>
          <p:cNvSpPr/>
          <p:nvPr/>
        </p:nvSpPr>
        <p:spPr>
          <a:xfrm>
            <a:off x="3814225" y="3203950"/>
            <a:ext cx="372000" cy="3720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72" name="Google Shape;672;p76"/>
          <p:cNvSpPr/>
          <p:nvPr/>
        </p:nvSpPr>
        <p:spPr>
          <a:xfrm>
            <a:off x="939950" y="3217350"/>
            <a:ext cx="372000" cy="3720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73" name="Google Shape;673;p76"/>
          <p:cNvPicPr preferRelativeResize="0"/>
          <p:nvPr/>
        </p:nvPicPr>
        <p:blipFill>
          <a:blip r:embed="rId5">
            <a:alphaModFix amt="30000"/>
          </a:blip>
          <a:stretch>
            <a:fillRect/>
          </a:stretch>
        </p:blipFill>
        <p:spPr>
          <a:xfrm>
            <a:off x="968250" y="1975848"/>
            <a:ext cx="7763675" cy="393825"/>
          </a:xfrm>
          <a:prstGeom prst="rect">
            <a:avLst/>
          </a:prstGeom>
          <a:noFill/>
          <a:ln>
            <a:noFill/>
          </a:ln>
        </p:spPr>
      </p:pic>
      <p:sp>
        <p:nvSpPr>
          <p:cNvPr id="674" name="Google Shape;674;p76"/>
          <p:cNvSpPr/>
          <p:nvPr/>
        </p:nvSpPr>
        <p:spPr>
          <a:xfrm>
            <a:off x="939950" y="1995425"/>
            <a:ext cx="372000" cy="372000"/>
          </a:xfrm>
          <a:prstGeom prst="ellipse">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75" name="Google Shape;675;p76"/>
          <p:cNvSpPr/>
          <p:nvPr/>
        </p:nvSpPr>
        <p:spPr>
          <a:xfrm>
            <a:off x="3814225" y="1995425"/>
            <a:ext cx="372000" cy="372000"/>
          </a:xfrm>
          <a:prstGeom prst="ellipse">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76" name="Google Shape;676;p76"/>
          <p:cNvPicPr preferRelativeResize="0"/>
          <p:nvPr/>
        </p:nvPicPr>
        <p:blipFill>
          <a:blip r:embed="rId6">
            <a:alphaModFix amt="18000"/>
          </a:blip>
          <a:stretch>
            <a:fillRect/>
          </a:stretch>
        </p:blipFill>
        <p:spPr>
          <a:xfrm>
            <a:off x="968250" y="3991000"/>
            <a:ext cx="7763675" cy="393825"/>
          </a:xfrm>
          <a:prstGeom prst="rect">
            <a:avLst/>
          </a:prstGeom>
          <a:noFill/>
          <a:ln>
            <a:noFill/>
          </a:ln>
        </p:spPr>
      </p:pic>
      <p:sp>
        <p:nvSpPr>
          <p:cNvPr id="677" name="Google Shape;677;p76"/>
          <p:cNvSpPr txBox="1"/>
          <p:nvPr/>
        </p:nvSpPr>
        <p:spPr>
          <a:xfrm>
            <a:off x="939950" y="4417025"/>
            <a:ext cx="1929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202124"/>
                </a:solidFill>
                <a:highlight>
                  <a:srgbClr val="FFFF00"/>
                </a:highlight>
                <a:latin typeface="Roboto"/>
                <a:ea typeface="Roboto"/>
                <a:cs typeface="Roboto"/>
                <a:sym typeface="Roboto"/>
              </a:rPr>
              <a:t>ε</a:t>
            </a:r>
            <a:r>
              <a:rPr lang="en" sz="2400">
                <a:solidFill>
                  <a:srgbClr val="202124"/>
                </a:solidFill>
                <a:highlight>
                  <a:srgbClr val="FFFF00"/>
                </a:highlight>
                <a:latin typeface="Roboto"/>
                <a:ea typeface="Roboto"/>
                <a:cs typeface="Roboto"/>
                <a:sym typeface="Roboto"/>
              </a:rPr>
              <a:t>3 = neutral</a:t>
            </a:r>
            <a:endParaRPr>
              <a:highlight>
                <a:srgbClr val="FFFF00"/>
              </a:highlight>
            </a:endParaRPr>
          </a:p>
        </p:txBody>
      </p:sp>
      <p:sp>
        <p:nvSpPr>
          <p:cNvPr id="678" name="Google Shape;678;p76"/>
          <p:cNvSpPr txBox="1"/>
          <p:nvPr/>
        </p:nvSpPr>
        <p:spPr>
          <a:xfrm>
            <a:off x="899275" y="1104250"/>
            <a:ext cx="30000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040C28"/>
                </a:solidFill>
                <a:latin typeface="Roboto"/>
                <a:ea typeface="Roboto"/>
                <a:cs typeface="Roboto"/>
                <a:sym typeface="Roboto"/>
              </a:rPr>
              <a:t>apolipoprotein E</a:t>
            </a:r>
            <a:r>
              <a:rPr lang="en" sz="1500">
                <a:solidFill>
                  <a:srgbClr val="202124"/>
                </a:solidFill>
                <a:highlight>
                  <a:srgbClr val="FFFFFF"/>
                </a:highlight>
                <a:latin typeface="Roboto"/>
                <a:ea typeface="Roboto"/>
                <a:cs typeface="Roboto"/>
                <a:sym typeface="Roboto"/>
              </a:rPr>
              <a:t> (APOE) </a:t>
            </a:r>
            <a:endParaRPr/>
          </a:p>
        </p:txBody>
      </p:sp>
      <p:sp>
        <p:nvSpPr>
          <p:cNvPr id="679" name="Google Shape;679;p76"/>
          <p:cNvSpPr txBox="1"/>
          <p:nvPr/>
        </p:nvSpPr>
        <p:spPr>
          <a:xfrm>
            <a:off x="3378350" y="4417025"/>
            <a:ext cx="2346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202124"/>
                </a:solidFill>
                <a:highlight>
                  <a:srgbClr val="00FF00"/>
                </a:highlight>
                <a:latin typeface="Roboto"/>
                <a:ea typeface="Roboto"/>
                <a:cs typeface="Roboto"/>
                <a:sym typeface="Roboto"/>
              </a:rPr>
              <a:t>ε</a:t>
            </a:r>
            <a:r>
              <a:rPr lang="en" sz="2400">
                <a:solidFill>
                  <a:srgbClr val="202124"/>
                </a:solidFill>
                <a:highlight>
                  <a:srgbClr val="00FF00"/>
                </a:highlight>
                <a:latin typeface="Roboto"/>
                <a:ea typeface="Roboto"/>
                <a:cs typeface="Roboto"/>
                <a:sym typeface="Roboto"/>
              </a:rPr>
              <a:t>2 = protective</a:t>
            </a:r>
            <a:endParaRPr>
              <a:highlight>
                <a:srgbClr val="00FF00"/>
              </a:highlight>
            </a:endParaRPr>
          </a:p>
        </p:txBody>
      </p:sp>
      <p:sp>
        <p:nvSpPr>
          <p:cNvPr id="680" name="Google Shape;680;p76"/>
          <p:cNvSpPr txBox="1"/>
          <p:nvPr/>
        </p:nvSpPr>
        <p:spPr>
          <a:xfrm>
            <a:off x="6197750" y="4417025"/>
            <a:ext cx="2346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202124"/>
                </a:solidFill>
                <a:highlight>
                  <a:srgbClr val="F4CCCC"/>
                </a:highlight>
                <a:latin typeface="Roboto"/>
                <a:ea typeface="Roboto"/>
                <a:cs typeface="Roboto"/>
                <a:sym typeface="Roboto"/>
              </a:rPr>
              <a:t>ε4</a:t>
            </a:r>
            <a:r>
              <a:rPr lang="en" sz="2400">
                <a:solidFill>
                  <a:srgbClr val="202124"/>
                </a:solidFill>
                <a:highlight>
                  <a:srgbClr val="F4CCCC"/>
                </a:highlight>
                <a:latin typeface="Roboto"/>
                <a:ea typeface="Roboto"/>
                <a:cs typeface="Roboto"/>
                <a:sym typeface="Roboto"/>
              </a:rPr>
              <a:t> = bad</a:t>
            </a:r>
            <a:endParaRPr>
              <a:highlight>
                <a:srgbClr val="F4CCCC"/>
              </a:highlight>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77"/>
          <p:cNvSpPr txBox="1"/>
          <p:nvPr/>
        </p:nvSpPr>
        <p:spPr>
          <a:xfrm>
            <a:off x="799925" y="382400"/>
            <a:ext cx="7932000" cy="1385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dk1"/>
              </a:buClr>
              <a:buSzPts val="1100"/>
              <a:buFont typeface="Arial"/>
              <a:buNone/>
            </a:pPr>
            <a:r>
              <a:rPr b="1" lang="en" sz="1800"/>
              <a:t>Which individuals should be especially concerned with preventing Alzheimer’s-type dementia?</a:t>
            </a:r>
            <a:endParaRPr b="1" sz="1800"/>
          </a:p>
          <a:p>
            <a:pPr indent="0" lvl="0" marL="0" rtl="0" algn="l">
              <a:lnSpc>
                <a:spcPct val="100000"/>
              </a:lnSpc>
              <a:spcBef>
                <a:spcPts val="0"/>
              </a:spcBef>
              <a:spcAft>
                <a:spcPts val="0"/>
              </a:spcAft>
              <a:buClr>
                <a:schemeClr val="dk1"/>
              </a:buClr>
              <a:buSzPts val="1100"/>
              <a:buFont typeface="Arial"/>
              <a:buNone/>
            </a:pPr>
            <a:r>
              <a:t/>
            </a:r>
            <a:endParaRPr b="1" sz="600"/>
          </a:p>
          <a:p>
            <a:pPr indent="0" lvl="0" marL="0" rtl="0" algn="l">
              <a:spcBef>
                <a:spcPts val="0"/>
              </a:spcBef>
              <a:spcAft>
                <a:spcPts val="0"/>
              </a:spcAft>
              <a:buClr>
                <a:schemeClr val="dk1"/>
              </a:buClr>
              <a:buSzPts val="1100"/>
              <a:buFont typeface="Arial"/>
              <a:buNone/>
            </a:pPr>
            <a:r>
              <a:rPr b="1" lang="en" sz="1800">
                <a:solidFill>
                  <a:srgbClr val="FF0000"/>
                </a:solidFill>
              </a:rPr>
              <a:t>The 2-3% with 2 copies of the APOE4 allele</a:t>
            </a:r>
            <a:endParaRPr b="1" sz="1800">
              <a:solidFill>
                <a:srgbClr val="FF0000"/>
              </a:solidFill>
            </a:endParaRPr>
          </a:p>
          <a:p>
            <a:pPr indent="0" lvl="0" marL="0" rtl="0" algn="l">
              <a:spcBef>
                <a:spcPts val="0"/>
              </a:spcBef>
              <a:spcAft>
                <a:spcPts val="0"/>
              </a:spcAft>
              <a:buNone/>
            </a:pPr>
            <a:r>
              <a:t/>
            </a:r>
            <a:endParaRPr sz="1800"/>
          </a:p>
        </p:txBody>
      </p:sp>
      <p:pic>
        <p:nvPicPr>
          <p:cNvPr id="686" name="Google Shape;686;p77"/>
          <p:cNvPicPr preferRelativeResize="0"/>
          <p:nvPr/>
        </p:nvPicPr>
        <p:blipFill rotWithShape="1">
          <a:blip r:embed="rId3">
            <a:alphaModFix/>
          </a:blip>
          <a:srcRect b="0" l="0" r="0" t="1273"/>
          <a:stretch/>
        </p:blipFill>
        <p:spPr>
          <a:xfrm>
            <a:off x="899275" y="1558075"/>
            <a:ext cx="7832650" cy="2858950"/>
          </a:xfrm>
          <a:prstGeom prst="rect">
            <a:avLst/>
          </a:prstGeom>
          <a:noFill/>
          <a:ln>
            <a:noFill/>
          </a:ln>
        </p:spPr>
      </p:pic>
      <p:sp>
        <p:nvSpPr>
          <p:cNvPr id="687" name="Google Shape;687;p77"/>
          <p:cNvSpPr txBox="1"/>
          <p:nvPr/>
        </p:nvSpPr>
        <p:spPr>
          <a:xfrm>
            <a:off x="267075" y="3961625"/>
            <a:ext cx="986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800">
                <a:solidFill>
                  <a:srgbClr val="FF0000"/>
                </a:solidFill>
              </a:rPr>
              <a:t>2-3%</a:t>
            </a:r>
            <a:endParaRPr sz="1800">
              <a:solidFill>
                <a:srgbClr val="FF0000"/>
              </a:solidFill>
            </a:endParaRPr>
          </a:p>
          <a:p>
            <a:pPr indent="0" lvl="0" marL="0" rtl="0" algn="l">
              <a:spcBef>
                <a:spcPts val="0"/>
              </a:spcBef>
              <a:spcAft>
                <a:spcPts val="0"/>
              </a:spcAft>
              <a:buNone/>
            </a:pPr>
            <a:r>
              <a:t/>
            </a:r>
            <a:endParaRPr sz="1800"/>
          </a:p>
        </p:txBody>
      </p:sp>
      <p:sp>
        <p:nvSpPr>
          <p:cNvPr id="688" name="Google Shape;688;p77"/>
          <p:cNvSpPr/>
          <p:nvPr/>
        </p:nvSpPr>
        <p:spPr>
          <a:xfrm>
            <a:off x="939950" y="2385750"/>
            <a:ext cx="372000" cy="372000"/>
          </a:xfrm>
          <a:prstGeom prst="ellipse">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89" name="Google Shape;689;p77"/>
          <p:cNvSpPr/>
          <p:nvPr/>
        </p:nvSpPr>
        <p:spPr>
          <a:xfrm>
            <a:off x="939950" y="2801550"/>
            <a:ext cx="372000" cy="372000"/>
          </a:xfrm>
          <a:prstGeom prst="ellipse">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90" name="Google Shape;690;p77"/>
          <p:cNvSpPr/>
          <p:nvPr/>
        </p:nvSpPr>
        <p:spPr>
          <a:xfrm>
            <a:off x="3814225" y="2385750"/>
            <a:ext cx="372000" cy="3720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91" name="Google Shape;691;p77"/>
          <p:cNvSpPr/>
          <p:nvPr/>
        </p:nvSpPr>
        <p:spPr>
          <a:xfrm>
            <a:off x="939950" y="3607675"/>
            <a:ext cx="372000" cy="3720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92" name="Google Shape;692;p77"/>
          <p:cNvSpPr/>
          <p:nvPr/>
        </p:nvSpPr>
        <p:spPr>
          <a:xfrm>
            <a:off x="3814225" y="2794850"/>
            <a:ext cx="372000" cy="3720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93" name="Google Shape;693;p77"/>
          <p:cNvSpPr/>
          <p:nvPr/>
        </p:nvSpPr>
        <p:spPr>
          <a:xfrm>
            <a:off x="3814225" y="3613050"/>
            <a:ext cx="372000" cy="3720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94" name="Google Shape;694;p77"/>
          <p:cNvSpPr/>
          <p:nvPr/>
        </p:nvSpPr>
        <p:spPr>
          <a:xfrm>
            <a:off x="3814225" y="4018916"/>
            <a:ext cx="372000" cy="3720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95" name="Google Shape;695;p77"/>
          <p:cNvSpPr/>
          <p:nvPr/>
        </p:nvSpPr>
        <p:spPr>
          <a:xfrm>
            <a:off x="939950" y="4012305"/>
            <a:ext cx="372000" cy="3720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96" name="Google Shape;696;p77"/>
          <p:cNvPicPr preferRelativeResize="0"/>
          <p:nvPr/>
        </p:nvPicPr>
        <p:blipFill>
          <a:blip r:embed="rId4">
            <a:alphaModFix amt="23000"/>
          </a:blip>
          <a:stretch>
            <a:fillRect/>
          </a:stretch>
        </p:blipFill>
        <p:spPr>
          <a:xfrm>
            <a:off x="939950" y="3193050"/>
            <a:ext cx="7791976" cy="393825"/>
          </a:xfrm>
          <a:prstGeom prst="rect">
            <a:avLst/>
          </a:prstGeom>
          <a:noFill/>
          <a:ln>
            <a:noFill/>
          </a:ln>
        </p:spPr>
      </p:pic>
      <p:sp>
        <p:nvSpPr>
          <p:cNvPr id="697" name="Google Shape;697;p77"/>
          <p:cNvSpPr/>
          <p:nvPr/>
        </p:nvSpPr>
        <p:spPr>
          <a:xfrm>
            <a:off x="3814225" y="3203950"/>
            <a:ext cx="372000" cy="3720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98" name="Google Shape;698;p77"/>
          <p:cNvSpPr/>
          <p:nvPr/>
        </p:nvSpPr>
        <p:spPr>
          <a:xfrm>
            <a:off x="939950" y="3217350"/>
            <a:ext cx="372000" cy="3720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99" name="Google Shape;699;p77"/>
          <p:cNvPicPr preferRelativeResize="0"/>
          <p:nvPr/>
        </p:nvPicPr>
        <p:blipFill>
          <a:blip r:embed="rId5">
            <a:alphaModFix amt="30000"/>
          </a:blip>
          <a:stretch>
            <a:fillRect/>
          </a:stretch>
        </p:blipFill>
        <p:spPr>
          <a:xfrm>
            <a:off x="968250" y="1975848"/>
            <a:ext cx="7763675" cy="393825"/>
          </a:xfrm>
          <a:prstGeom prst="rect">
            <a:avLst/>
          </a:prstGeom>
          <a:noFill/>
          <a:ln>
            <a:noFill/>
          </a:ln>
        </p:spPr>
      </p:pic>
      <p:sp>
        <p:nvSpPr>
          <p:cNvPr id="700" name="Google Shape;700;p77"/>
          <p:cNvSpPr/>
          <p:nvPr/>
        </p:nvSpPr>
        <p:spPr>
          <a:xfrm>
            <a:off x="939950" y="1995425"/>
            <a:ext cx="372000" cy="372000"/>
          </a:xfrm>
          <a:prstGeom prst="ellipse">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01" name="Google Shape;701;p77"/>
          <p:cNvSpPr/>
          <p:nvPr/>
        </p:nvSpPr>
        <p:spPr>
          <a:xfrm>
            <a:off x="3814225" y="1995425"/>
            <a:ext cx="372000" cy="372000"/>
          </a:xfrm>
          <a:prstGeom prst="ellipse">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02" name="Google Shape;702;p77"/>
          <p:cNvPicPr preferRelativeResize="0"/>
          <p:nvPr/>
        </p:nvPicPr>
        <p:blipFill>
          <a:blip r:embed="rId6">
            <a:alphaModFix amt="18000"/>
          </a:blip>
          <a:stretch>
            <a:fillRect/>
          </a:stretch>
        </p:blipFill>
        <p:spPr>
          <a:xfrm>
            <a:off x="968250" y="3991000"/>
            <a:ext cx="7763675" cy="393825"/>
          </a:xfrm>
          <a:prstGeom prst="rect">
            <a:avLst/>
          </a:prstGeom>
          <a:noFill/>
          <a:ln>
            <a:noFill/>
          </a:ln>
        </p:spPr>
      </p:pic>
      <p:sp>
        <p:nvSpPr>
          <p:cNvPr id="703" name="Google Shape;703;p77"/>
          <p:cNvSpPr txBox="1"/>
          <p:nvPr/>
        </p:nvSpPr>
        <p:spPr>
          <a:xfrm>
            <a:off x="939950" y="4417025"/>
            <a:ext cx="1929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202124"/>
                </a:solidFill>
                <a:highlight>
                  <a:srgbClr val="FFFF00"/>
                </a:highlight>
                <a:latin typeface="Roboto"/>
                <a:ea typeface="Roboto"/>
                <a:cs typeface="Roboto"/>
                <a:sym typeface="Roboto"/>
              </a:rPr>
              <a:t>ε3 = neutral</a:t>
            </a:r>
            <a:endParaRPr>
              <a:highlight>
                <a:srgbClr val="FFFF00"/>
              </a:highlight>
            </a:endParaRPr>
          </a:p>
        </p:txBody>
      </p:sp>
      <p:sp>
        <p:nvSpPr>
          <p:cNvPr id="704" name="Google Shape;704;p77"/>
          <p:cNvSpPr txBox="1"/>
          <p:nvPr/>
        </p:nvSpPr>
        <p:spPr>
          <a:xfrm>
            <a:off x="3378350" y="4417025"/>
            <a:ext cx="2346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202124"/>
                </a:solidFill>
                <a:highlight>
                  <a:srgbClr val="00FF00"/>
                </a:highlight>
                <a:latin typeface="Roboto"/>
                <a:ea typeface="Roboto"/>
                <a:cs typeface="Roboto"/>
                <a:sym typeface="Roboto"/>
              </a:rPr>
              <a:t>ε2 = protective</a:t>
            </a:r>
            <a:endParaRPr>
              <a:highlight>
                <a:srgbClr val="00FF00"/>
              </a:highlight>
            </a:endParaRPr>
          </a:p>
        </p:txBody>
      </p:sp>
      <p:sp>
        <p:nvSpPr>
          <p:cNvPr id="705" name="Google Shape;705;p77"/>
          <p:cNvSpPr txBox="1"/>
          <p:nvPr/>
        </p:nvSpPr>
        <p:spPr>
          <a:xfrm>
            <a:off x="6197750" y="4417025"/>
            <a:ext cx="2346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202124"/>
                </a:solidFill>
                <a:highlight>
                  <a:srgbClr val="F4CCCC"/>
                </a:highlight>
                <a:latin typeface="Roboto"/>
                <a:ea typeface="Roboto"/>
                <a:cs typeface="Roboto"/>
                <a:sym typeface="Roboto"/>
              </a:rPr>
              <a:t>ε4 = bad</a:t>
            </a:r>
            <a:endParaRPr>
              <a:highlight>
                <a:srgbClr val="F4CCCC"/>
              </a:highlight>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pic>
        <p:nvPicPr>
          <p:cNvPr id="710" name="Google Shape;710;p78"/>
          <p:cNvPicPr preferRelativeResize="0"/>
          <p:nvPr/>
        </p:nvPicPr>
        <p:blipFill rotWithShape="1">
          <a:blip r:embed="rId3">
            <a:alphaModFix/>
          </a:blip>
          <a:srcRect b="4074" l="65019" r="3703" t="4165"/>
          <a:stretch/>
        </p:blipFill>
        <p:spPr>
          <a:xfrm>
            <a:off x="5233777" y="3524276"/>
            <a:ext cx="1731524" cy="1428425"/>
          </a:xfrm>
          <a:prstGeom prst="rect">
            <a:avLst/>
          </a:prstGeom>
          <a:noFill/>
          <a:ln>
            <a:noFill/>
          </a:ln>
        </p:spPr>
      </p:pic>
      <p:pic>
        <p:nvPicPr>
          <p:cNvPr id="711" name="Google Shape;711;p78"/>
          <p:cNvPicPr preferRelativeResize="0"/>
          <p:nvPr/>
        </p:nvPicPr>
        <p:blipFill rotWithShape="1">
          <a:blip r:embed="rId3">
            <a:alphaModFix/>
          </a:blip>
          <a:srcRect b="4597" l="4038" r="65133" t="3634"/>
          <a:stretch/>
        </p:blipFill>
        <p:spPr>
          <a:xfrm>
            <a:off x="5224850" y="667451"/>
            <a:ext cx="1706602" cy="1428425"/>
          </a:xfrm>
          <a:prstGeom prst="rect">
            <a:avLst/>
          </a:prstGeom>
          <a:noFill/>
          <a:ln>
            <a:noFill/>
          </a:ln>
        </p:spPr>
      </p:pic>
      <p:pic>
        <p:nvPicPr>
          <p:cNvPr id="712" name="Google Shape;712;p78"/>
          <p:cNvPicPr preferRelativeResize="0"/>
          <p:nvPr/>
        </p:nvPicPr>
        <p:blipFill rotWithShape="1">
          <a:blip r:embed="rId3">
            <a:alphaModFix/>
          </a:blip>
          <a:srcRect b="4367" l="34711" r="34911" t="3872"/>
          <a:stretch/>
        </p:blipFill>
        <p:spPr>
          <a:xfrm>
            <a:off x="5237306" y="2095868"/>
            <a:ext cx="1681710" cy="1428425"/>
          </a:xfrm>
          <a:prstGeom prst="rect">
            <a:avLst/>
          </a:prstGeom>
          <a:noFill/>
          <a:ln>
            <a:noFill/>
          </a:ln>
        </p:spPr>
      </p:pic>
      <p:sp>
        <p:nvSpPr>
          <p:cNvPr id="713" name="Google Shape;713;p78"/>
          <p:cNvSpPr txBox="1"/>
          <p:nvPr/>
        </p:nvSpPr>
        <p:spPr>
          <a:xfrm>
            <a:off x="6965300" y="877350"/>
            <a:ext cx="18336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highlight>
                  <a:srgbClr val="00FF00"/>
                </a:highlight>
              </a:rPr>
              <a:t>Protective </a:t>
            </a:r>
            <a:r>
              <a:rPr lang="en" sz="1700"/>
              <a:t>effect on neurons</a:t>
            </a:r>
            <a:endParaRPr sz="1700"/>
          </a:p>
        </p:txBody>
      </p:sp>
      <p:sp>
        <p:nvSpPr>
          <p:cNvPr id="714" name="Google Shape;714;p78"/>
          <p:cNvSpPr txBox="1"/>
          <p:nvPr/>
        </p:nvSpPr>
        <p:spPr>
          <a:xfrm>
            <a:off x="6965300" y="2244850"/>
            <a:ext cx="18336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highlight>
                  <a:srgbClr val="FFFF00"/>
                </a:highlight>
              </a:rPr>
              <a:t>Neutral</a:t>
            </a:r>
            <a:r>
              <a:rPr lang="en" sz="1700"/>
              <a:t> protective effect on neurons</a:t>
            </a:r>
            <a:endParaRPr sz="1700"/>
          </a:p>
        </p:txBody>
      </p:sp>
      <p:sp>
        <p:nvSpPr>
          <p:cNvPr id="715" name="Google Shape;715;p78"/>
          <p:cNvSpPr txBox="1"/>
          <p:nvPr/>
        </p:nvSpPr>
        <p:spPr>
          <a:xfrm>
            <a:off x="6965300" y="3624050"/>
            <a:ext cx="18336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highlight>
                  <a:srgbClr val="F4CCCC"/>
                </a:highlight>
              </a:rPr>
              <a:t>Damaging</a:t>
            </a:r>
            <a:r>
              <a:rPr lang="en" sz="1700"/>
              <a:t> effect on neurons, increased risk of Alzheimer’s</a:t>
            </a:r>
            <a:endParaRPr sz="1700"/>
          </a:p>
        </p:txBody>
      </p:sp>
      <p:sp>
        <p:nvSpPr>
          <p:cNvPr id="716" name="Google Shape;716;p78"/>
          <p:cNvSpPr txBox="1"/>
          <p:nvPr/>
        </p:nvSpPr>
        <p:spPr>
          <a:xfrm>
            <a:off x="358150" y="205750"/>
            <a:ext cx="4724400" cy="1569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800">
                <a:solidFill>
                  <a:schemeClr val="dk1"/>
                </a:solidFill>
                <a:highlight>
                  <a:srgbClr val="FFFFFF"/>
                </a:highlight>
              </a:rPr>
              <a:t>Apolipoprotein (apo) E </a:t>
            </a:r>
            <a:endParaRPr sz="1800">
              <a:solidFill>
                <a:schemeClr val="dk1"/>
              </a:solidFill>
              <a:highlight>
                <a:srgbClr val="FFFFFF"/>
              </a:highlight>
            </a:endParaRPr>
          </a:p>
          <a:p>
            <a:pPr indent="-342900" lvl="0" marL="457200" rtl="0" algn="l">
              <a:lnSpc>
                <a:spcPct val="150000"/>
              </a:lnSpc>
              <a:spcBef>
                <a:spcPts val="0"/>
              </a:spcBef>
              <a:spcAft>
                <a:spcPts val="0"/>
              </a:spcAft>
              <a:buClr>
                <a:schemeClr val="dk1"/>
              </a:buClr>
              <a:buSzPts val="1800"/>
              <a:buChar char="●"/>
            </a:pPr>
            <a:r>
              <a:rPr lang="en" sz="1800">
                <a:solidFill>
                  <a:schemeClr val="dk1"/>
                </a:solidFill>
                <a:highlight>
                  <a:srgbClr val="FFFFFF"/>
                </a:highlight>
              </a:rPr>
              <a:t>a key regulator of plasma lipid levels</a:t>
            </a:r>
            <a:endParaRPr sz="1800">
              <a:solidFill>
                <a:schemeClr val="dk1"/>
              </a:solidFill>
              <a:highlight>
                <a:srgbClr val="FFFFFF"/>
              </a:highlight>
            </a:endParaRPr>
          </a:p>
          <a:p>
            <a:pPr indent="-342900" lvl="0" marL="457200" rtl="0" algn="l">
              <a:lnSpc>
                <a:spcPct val="100000"/>
              </a:lnSpc>
              <a:spcBef>
                <a:spcPts val="0"/>
              </a:spcBef>
              <a:spcAft>
                <a:spcPts val="0"/>
              </a:spcAft>
              <a:buClr>
                <a:schemeClr val="dk1"/>
              </a:buClr>
              <a:buSzPts val="1800"/>
              <a:buChar char="●"/>
            </a:pPr>
            <a:r>
              <a:rPr lang="en" sz="1800">
                <a:solidFill>
                  <a:schemeClr val="dk1"/>
                </a:solidFill>
                <a:highlight>
                  <a:srgbClr val="FFFFFF"/>
                </a:highlight>
              </a:rPr>
              <a:t>regulator of amyloid beta (Aβ) deposition, aggregation and clearance</a:t>
            </a:r>
            <a:endParaRPr sz="1800">
              <a:solidFill>
                <a:schemeClr val="dk1"/>
              </a:solidFill>
              <a:highlight>
                <a:srgbClr val="FFFFFF"/>
              </a:highlight>
            </a:endParaRPr>
          </a:p>
        </p:txBody>
      </p:sp>
      <p:pic>
        <p:nvPicPr>
          <p:cNvPr id="717" name="Google Shape;717;p78"/>
          <p:cNvPicPr preferRelativeResize="0"/>
          <p:nvPr/>
        </p:nvPicPr>
        <p:blipFill rotWithShape="1">
          <a:blip r:embed="rId4">
            <a:alphaModFix/>
          </a:blip>
          <a:srcRect b="0" l="0" r="47995" t="0"/>
          <a:stretch/>
        </p:blipFill>
        <p:spPr>
          <a:xfrm>
            <a:off x="1535998" y="1879875"/>
            <a:ext cx="2898849" cy="288192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79"/>
          <p:cNvSpPr txBox="1"/>
          <p:nvPr/>
        </p:nvSpPr>
        <p:spPr>
          <a:xfrm>
            <a:off x="358150" y="205750"/>
            <a:ext cx="4724400" cy="461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800">
                <a:solidFill>
                  <a:schemeClr val="dk1"/>
                </a:solidFill>
                <a:highlight>
                  <a:srgbClr val="FFFFFF"/>
                </a:highlight>
              </a:rPr>
              <a:t>Apolipoprotein (apo) E genotypes</a:t>
            </a:r>
            <a:endParaRPr sz="1800">
              <a:solidFill>
                <a:schemeClr val="dk1"/>
              </a:solidFill>
              <a:highlight>
                <a:srgbClr val="FFFFFF"/>
              </a:highlight>
            </a:endParaRPr>
          </a:p>
        </p:txBody>
      </p:sp>
      <p:sp>
        <p:nvSpPr>
          <p:cNvPr id="723" name="Google Shape;723;p79"/>
          <p:cNvSpPr txBox="1"/>
          <p:nvPr/>
        </p:nvSpPr>
        <p:spPr>
          <a:xfrm>
            <a:off x="4271825" y="2338484"/>
            <a:ext cx="18336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The most common</a:t>
            </a:r>
            <a:endParaRPr sz="1700"/>
          </a:p>
        </p:txBody>
      </p:sp>
      <p:sp>
        <p:nvSpPr>
          <p:cNvPr id="724" name="Google Shape;724;p79"/>
          <p:cNvSpPr txBox="1"/>
          <p:nvPr/>
        </p:nvSpPr>
        <p:spPr>
          <a:xfrm>
            <a:off x="4205100" y="941275"/>
            <a:ext cx="18336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Highly associated with longevity</a:t>
            </a:r>
            <a:endParaRPr sz="1700"/>
          </a:p>
        </p:txBody>
      </p:sp>
      <p:sp>
        <p:nvSpPr>
          <p:cNvPr id="725" name="Google Shape;725;p79"/>
          <p:cNvSpPr txBox="1"/>
          <p:nvPr/>
        </p:nvSpPr>
        <p:spPr>
          <a:xfrm>
            <a:off x="4228650" y="3726941"/>
            <a:ext cx="15675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Less likely to live &gt; 100</a:t>
            </a:r>
            <a:endParaRPr sz="1700"/>
          </a:p>
        </p:txBody>
      </p:sp>
      <p:grpSp>
        <p:nvGrpSpPr>
          <p:cNvPr id="726" name="Google Shape;726;p79"/>
          <p:cNvGrpSpPr/>
          <p:nvPr/>
        </p:nvGrpSpPr>
        <p:grpSpPr>
          <a:xfrm>
            <a:off x="440375" y="758826"/>
            <a:ext cx="3574050" cy="4285250"/>
            <a:chOff x="5264025" y="667451"/>
            <a:chExt cx="3574050" cy="4285250"/>
          </a:xfrm>
        </p:grpSpPr>
        <p:pic>
          <p:nvPicPr>
            <p:cNvPr id="727" name="Google Shape;727;p79"/>
            <p:cNvPicPr preferRelativeResize="0"/>
            <p:nvPr/>
          </p:nvPicPr>
          <p:blipFill rotWithShape="1">
            <a:blip r:embed="rId3">
              <a:alphaModFix/>
            </a:blip>
            <a:srcRect b="4074" l="65019" r="3703" t="4165"/>
            <a:stretch/>
          </p:blipFill>
          <p:spPr>
            <a:xfrm>
              <a:off x="5272952" y="3524276"/>
              <a:ext cx="1731524" cy="1428425"/>
            </a:xfrm>
            <a:prstGeom prst="rect">
              <a:avLst/>
            </a:prstGeom>
            <a:noFill/>
            <a:ln>
              <a:noFill/>
            </a:ln>
          </p:spPr>
        </p:pic>
        <p:pic>
          <p:nvPicPr>
            <p:cNvPr id="728" name="Google Shape;728;p79"/>
            <p:cNvPicPr preferRelativeResize="0"/>
            <p:nvPr/>
          </p:nvPicPr>
          <p:blipFill rotWithShape="1">
            <a:blip r:embed="rId3">
              <a:alphaModFix/>
            </a:blip>
            <a:srcRect b="4597" l="4038" r="65133" t="3634"/>
            <a:stretch/>
          </p:blipFill>
          <p:spPr>
            <a:xfrm>
              <a:off x="5264025" y="667451"/>
              <a:ext cx="1706602" cy="1428425"/>
            </a:xfrm>
            <a:prstGeom prst="rect">
              <a:avLst/>
            </a:prstGeom>
            <a:noFill/>
            <a:ln>
              <a:noFill/>
            </a:ln>
          </p:spPr>
        </p:pic>
        <p:pic>
          <p:nvPicPr>
            <p:cNvPr id="729" name="Google Shape;729;p79"/>
            <p:cNvPicPr preferRelativeResize="0"/>
            <p:nvPr/>
          </p:nvPicPr>
          <p:blipFill rotWithShape="1">
            <a:blip r:embed="rId3">
              <a:alphaModFix/>
            </a:blip>
            <a:srcRect b="4367" l="34711" r="34911" t="3872"/>
            <a:stretch/>
          </p:blipFill>
          <p:spPr>
            <a:xfrm>
              <a:off x="5276481" y="2095868"/>
              <a:ext cx="1681710" cy="1428425"/>
            </a:xfrm>
            <a:prstGeom prst="rect">
              <a:avLst/>
            </a:prstGeom>
            <a:noFill/>
            <a:ln>
              <a:noFill/>
            </a:ln>
          </p:spPr>
        </p:pic>
        <p:sp>
          <p:nvSpPr>
            <p:cNvPr id="730" name="Google Shape;730;p79"/>
            <p:cNvSpPr txBox="1"/>
            <p:nvPr/>
          </p:nvSpPr>
          <p:spPr>
            <a:xfrm>
              <a:off x="6965300" y="877350"/>
              <a:ext cx="18336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highlight>
                    <a:srgbClr val="00FF00"/>
                  </a:highlight>
                </a:rPr>
                <a:t>Protective</a:t>
              </a:r>
              <a:r>
                <a:rPr lang="en" sz="1700"/>
                <a:t> effect on neurons</a:t>
              </a:r>
              <a:endParaRPr sz="1700"/>
            </a:p>
          </p:txBody>
        </p:sp>
        <p:sp>
          <p:nvSpPr>
            <p:cNvPr id="731" name="Google Shape;731;p79"/>
            <p:cNvSpPr txBox="1"/>
            <p:nvPr/>
          </p:nvSpPr>
          <p:spPr>
            <a:xfrm>
              <a:off x="6965300" y="2244850"/>
              <a:ext cx="18336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highlight>
                    <a:srgbClr val="FFFF00"/>
                  </a:highlight>
                </a:rPr>
                <a:t>Neutral</a:t>
              </a:r>
              <a:r>
                <a:rPr lang="en" sz="1700"/>
                <a:t> protective effect on neurons</a:t>
              </a:r>
              <a:endParaRPr sz="1700"/>
            </a:p>
          </p:txBody>
        </p:sp>
        <p:sp>
          <p:nvSpPr>
            <p:cNvPr id="732" name="Google Shape;732;p79"/>
            <p:cNvSpPr txBox="1"/>
            <p:nvPr/>
          </p:nvSpPr>
          <p:spPr>
            <a:xfrm>
              <a:off x="7004475" y="3624050"/>
              <a:ext cx="18336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highlight>
                    <a:srgbClr val="F4CCCC"/>
                  </a:highlight>
                </a:rPr>
                <a:t>Damaging</a:t>
              </a:r>
              <a:r>
                <a:rPr lang="en" sz="1700"/>
                <a:t> effect on neurons, increased risk of Alzheimer’s</a:t>
              </a:r>
              <a:endParaRPr sz="1700"/>
            </a:p>
          </p:txBody>
        </p:sp>
      </p:grpSp>
      <p:cxnSp>
        <p:nvCxnSpPr>
          <p:cNvPr id="733" name="Google Shape;733;p79"/>
          <p:cNvCxnSpPr/>
          <p:nvPr/>
        </p:nvCxnSpPr>
        <p:spPr>
          <a:xfrm>
            <a:off x="-11066" y="2184709"/>
            <a:ext cx="9162300" cy="0"/>
          </a:xfrm>
          <a:prstGeom prst="straightConnector1">
            <a:avLst/>
          </a:prstGeom>
          <a:noFill/>
          <a:ln cap="flat" cmpd="sng" w="9525">
            <a:solidFill>
              <a:schemeClr val="dk2"/>
            </a:solidFill>
            <a:prstDash val="solid"/>
            <a:round/>
            <a:headEnd len="med" w="med" type="none"/>
            <a:tailEnd len="med" w="med" type="none"/>
          </a:ln>
        </p:spPr>
      </p:cxnSp>
      <p:cxnSp>
        <p:nvCxnSpPr>
          <p:cNvPr id="734" name="Google Shape;734;p79"/>
          <p:cNvCxnSpPr/>
          <p:nvPr/>
        </p:nvCxnSpPr>
        <p:spPr>
          <a:xfrm>
            <a:off x="-9141" y="3585934"/>
            <a:ext cx="91623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pic>
        <p:nvPicPr>
          <p:cNvPr id="739" name="Google Shape;739;p80"/>
          <p:cNvPicPr preferRelativeResize="0"/>
          <p:nvPr/>
        </p:nvPicPr>
        <p:blipFill rotWithShape="1">
          <a:blip r:embed="rId3">
            <a:alphaModFix/>
          </a:blip>
          <a:srcRect b="3278" l="0" r="0" t="0"/>
          <a:stretch/>
        </p:blipFill>
        <p:spPr>
          <a:xfrm>
            <a:off x="1018800" y="1760250"/>
            <a:ext cx="5495825" cy="2869925"/>
          </a:xfrm>
          <a:prstGeom prst="rect">
            <a:avLst/>
          </a:prstGeom>
          <a:noFill/>
          <a:ln>
            <a:noFill/>
          </a:ln>
        </p:spPr>
      </p:pic>
      <p:sp>
        <p:nvSpPr>
          <p:cNvPr id="740" name="Google Shape;740;p80"/>
          <p:cNvSpPr/>
          <p:nvPr/>
        </p:nvSpPr>
        <p:spPr>
          <a:xfrm>
            <a:off x="3122325" y="3795800"/>
            <a:ext cx="676500" cy="3720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41" name="Google Shape;741;p80"/>
          <p:cNvSpPr txBox="1"/>
          <p:nvPr/>
        </p:nvSpPr>
        <p:spPr>
          <a:xfrm>
            <a:off x="799925" y="382400"/>
            <a:ext cx="7932000" cy="1385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dk1"/>
              </a:buClr>
              <a:buSzPts val="1100"/>
              <a:buFont typeface="Arial"/>
              <a:buNone/>
            </a:pPr>
            <a:r>
              <a:rPr b="1" lang="en" sz="1800"/>
              <a:t>Which individuals should be especially concerned with preventing Alzheimer’s-type dementia?</a:t>
            </a:r>
            <a:endParaRPr b="1" sz="1800"/>
          </a:p>
          <a:p>
            <a:pPr indent="0" lvl="0" marL="0" rtl="0" algn="l">
              <a:lnSpc>
                <a:spcPct val="100000"/>
              </a:lnSpc>
              <a:spcBef>
                <a:spcPts val="0"/>
              </a:spcBef>
              <a:spcAft>
                <a:spcPts val="0"/>
              </a:spcAft>
              <a:buClr>
                <a:schemeClr val="dk1"/>
              </a:buClr>
              <a:buSzPts val="1100"/>
              <a:buFont typeface="Arial"/>
              <a:buNone/>
            </a:pPr>
            <a:r>
              <a:t/>
            </a:r>
            <a:endParaRPr b="1" sz="600"/>
          </a:p>
          <a:p>
            <a:pPr indent="0" lvl="0" marL="0" rtl="0" algn="l">
              <a:spcBef>
                <a:spcPts val="0"/>
              </a:spcBef>
              <a:spcAft>
                <a:spcPts val="0"/>
              </a:spcAft>
              <a:buClr>
                <a:schemeClr val="dk1"/>
              </a:buClr>
              <a:buSzPts val="1100"/>
              <a:buFont typeface="Arial"/>
              <a:buNone/>
            </a:pPr>
            <a:r>
              <a:rPr b="1" lang="en" sz="1800">
                <a:solidFill>
                  <a:srgbClr val="FF0000"/>
                </a:solidFill>
              </a:rPr>
              <a:t>The 2-3% with 2 copies of the APOE4 allele</a:t>
            </a:r>
            <a:endParaRPr b="1" sz="1800">
              <a:solidFill>
                <a:srgbClr val="FF0000"/>
              </a:solidFill>
            </a:endParaRPr>
          </a:p>
          <a:p>
            <a:pPr indent="0" lvl="0" marL="0" rtl="0" algn="l">
              <a:spcBef>
                <a:spcPts val="0"/>
              </a:spcBef>
              <a:spcAft>
                <a:spcPts val="0"/>
              </a:spcAft>
              <a:buNone/>
            </a:pPr>
            <a:r>
              <a:t/>
            </a:r>
            <a:endParaRPr sz="1800"/>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pic>
        <p:nvPicPr>
          <p:cNvPr id="746" name="Google Shape;746;p81"/>
          <p:cNvPicPr preferRelativeResize="0"/>
          <p:nvPr/>
        </p:nvPicPr>
        <p:blipFill rotWithShape="1">
          <a:blip r:embed="rId3">
            <a:alphaModFix/>
          </a:blip>
          <a:srcRect b="3278" l="0" r="0" t="0"/>
          <a:stretch/>
        </p:blipFill>
        <p:spPr>
          <a:xfrm>
            <a:off x="1018800" y="1760250"/>
            <a:ext cx="5495825" cy="2869925"/>
          </a:xfrm>
          <a:prstGeom prst="rect">
            <a:avLst/>
          </a:prstGeom>
          <a:noFill/>
          <a:ln>
            <a:noFill/>
          </a:ln>
        </p:spPr>
      </p:pic>
      <p:sp>
        <p:nvSpPr>
          <p:cNvPr id="747" name="Google Shape;747;p81"/>
          <p:cNvSpPr/>
          <p:nvPr/>
        </p:nvSpPr>
        <p:spPr>
          <a:xfrm>
            <a:off x="3122325" y="3795800"/>
            <a:ext cx="676500" cy="3720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48" name="Google Shape;748;p81"/>
          <p:cNvSpPr/>
          <p:nvPr/>
        </p:nvSpPr>
        <p:spPr>
          <a:xfrm flipH="1" rot="10800000">
            <a:off x="5742025" y="2915834"/>
            <a:ext cx="622200" cy="2337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49" name="Google Shape;749;p81"/>
          <p:cNvSpPr txBox="1"/>
          <p:nvPr/>
        </p:nvSpPr>
        <p:spPr>
          <a:xfrm>
            <a:off x="799925" y="382400"/>
            <a:ext cx="7932000" cy="1385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dk1"/>
              </a:buClr>
              <a:buSzPts val="1100"/>
              <a:buFont typeface="Arial"/>
              <a:buNone/>
            </a:pPr>
            <a:r>
              <a:rPr b="1" lang="en" sz="1800"/>
              <a:t>Which individuals should be especially concerned with preventing Alzheimer’s-type dementia?</a:t>
            </a:r>
            <a:endParaRPr b="1" sz="1800"/>
          </a:p>
          <a:p>
            <a:pPr indent="0" lvl="0" marL="0" rtl="0" algn="l">
              <a:lnSpc>
                <a:spcPct val="100000"/>
              </a:lnSpc>
              <a:spcBef>
                <a:spcPts val="0"/>
              </a:spcBef>
              <a:spcAft>
                <a:spcPts val="0"/>
              </a:spcAft>
              <a:buClr>
                <a:schemeClr val="dk1"/>
              </a:buClr>
              <a:buSzPts val="1100"/>
              <a:buFont typeface="Arial"/>
              <a:buNone/>
            </a:pPr>
            <a:r>
              <a:t/>
            </a:r>
            <a:endParaRPr b="1" sz="600"/>
          </a:p>
          <a:p>
            <a:pPr indent="0" lvl="0" marL="0" rtl="0" algn="l">
              <a:spcBef>
                <a:spcPts val="0"/>
              </a:spcBef>
              <a:spcAft>
                <a:spcPts val="0"/>
              </a:spcAft>
              <a:buClr>
                <a:schemeClr val="dk1"/>
              </a:buClr>
              <a:buSzPts val="1100"/>
              <a:buFont typeface="Arial"/>
              <a:buNone/>
            </a:pPr>
            <a:r>
              <a:rPr b="1" lang="en" sz="1800">
                <a:solidFill>
                  <a:srgbClr val="FF0000"/>
                </a:solidFill>
              </a:rPr>
              <a:t>The 2-3% with 2 copies of the APOE4 allele</a:t>
            </a:r>
            <a:endParaRPr b="1" sz="1800">
              <a:solidFill>
                <a:srgbClr val="FF0000"/>
              </a:solidFill>
            </a:endParaRPr>
          </a:p>
          <a:p>
            <a:pPr indent="0" lvl="0" marL="0" rtl="0" algn="l">
              <a:spcBef>
                <a:spcPts val="0"/>
              </a:spcBef>
              <a:spcAft>
                <a:spcPts val="0"/>
              </a:spcAft>
              <a:buNone/>
            </a:pPr>
            <a:r>
              <a:t/>
            </a:r>
            <a:endParaRPr sz="18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19"/>
          <p:cNvPicPr preferRelativeResize="0"/>
          <p:nvPr/>
        </p:nvPicPr>
        <p:blipFill>
          <a:blip r:embed="rId3">
            <a:alphaModFix/>
          </a:blip>
          <a:stretch>
            <a:fillRect/>
          </a:stretch>
        </p:blipFill>
        <p:spPr>
          <a:xfrm>
            <a:off x="614675" y="642650"/>
            <a:ext cx="8207351" cy="3798549"/>
          </a:xfrm>
          <a:prstGeom prst="rect">
            <a:avLst/>
          </a:prstGeom>
          <a:noFill/>
          <a:ln>
            <a:noFill/>
          </a:ln>
        </p:spPr>
      </p:pic>
      <p:cxnSp>
        <p:nvCxnSpPr>
          <p:cNvPr id="102" name="Google Shape;102;p19"/>
          <p:cNvCxnSpPr/>
          <p:nvPr/>
        </p:nvCxnSpPr>
        <p:spPr>
          <a:xfrm>
            <a:off x="1459475" y="2541925"/>
            <a:ext cx="2221500" cy="0"/>
          </a:xfrm>
          <a:prstGeom prst="straightConnector1">
            <a:avLst/>
          </a:prstGeom>
          <a:noFill/>
          <a:ln cap="flat" cmpd="sng" w="38100">
            <a:solidFill>
              <a:srgbClr val="9900FF"/>
            </a:solidFill>
            <a:prstDash val="solid"/>
            <a:round/>
            <a:headEnd len="med" w="med" type="none"/>
            <a:tailEnd len="med" w="med" type="none"/>
          </a:ln>
        </p:spPr>
      </p:cxnSp>
      <p:cxnSp>
        <p:nvCxnSpPr>
          <p:cNvPr id="103" name="Google Shape;103;p19"/>
          <p:cNvCxnSpPr/>
          <p:nvPr/>
        </p:nvCxnSpPr>
        <p:spPr>
          <a:xfrm>
            <a:off x="700450" y="1763300"/>
            <a:ext cx="719700" cy="0"/>
          </a:xfrm>
          <a:prstGeom prst="straightConnector1">
            <a:avLst/>
          </a:prstGeom>
          <a:noFill/>
          <a:ln cap="flat" cmpd="sng" w="38100">
            <a:solidFill>
              <a:srgbClr val="9900FF"/>
            </a:solidFill>
            <a:prstDash val="solid"/>
            <a:round/>
            <a:headEnd len="med" w="med" type="none"/>
            <a:tailEnd len="med" w="med" type="none"/>
          </a:ln>
        </p:spPr>
      </p:cxnSp>
      <p:cxnSp>
        <p:nvCxnSpPr>
          <p:cNvPr id="104" name="Google Shape;104;p19"/>
          <p:cNvCxnSpPr/>
          <p:nvPr/>
        </p:nvCxnSpPr>
        <p:spPr>
          <a:xfrm>
            <a:off x="6603975" y="2770575"/>
            <a:ext cx="849900" cy="0"/>
          </a:xfrm>
          <a:prstGeom prst="straightConnector1">
            <a:avLst/>
          </a:prstGeom>
          <a:noFill/>
          <a:ln cap="flat" cmpd="sng" w="38100">
            <a:solidFill>
              <a:srgbClr val="9900FF"/>
            </a:solidFill>
            <a:prstDash val="solid"/>
            <a:round/>
            <a:headEnd len="med" w="med" type="none"/>
            <a:tailEnd len="med" w="med" type="none"/>
          </a:ln>
        </p:spPr>
      </p:cxn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pic>
        <p:nvPicPr>
          <p:cNvPr id="754" name="Google Shape;754;p82"/>
          <p:cNvPicPr preferRelativeResize="0"/>
          <p:nvPr/>
        </p:nvPicPr>
        <p:blipFill rotWithShape="1">
          <a:blip r:embed="rId3">
            <a:alphaModFix/>
          </a:blip>
          <a:srcRect b="3278" l="0" r="0" t="0"/>
          <a:stretch/>
        </p:blipFill>
        <p:spPr>
          <a:xfrm>
            <a:off x="1018800" y="1760250"/>
            <a:ext cx="5495825" cy="2869925"/>
          </a:xfrm>
          <a:prstGeom prst="rect">
            <a:avLst/>
          </a:prstGeom>
          <a:noFill/>
          <a:ln>
            <a:noFill/>
          </a:ln>
        </p:spPr>
      </p:pic>
      <p:sp>
        <p:nvSpPr>
          <p:cNvPr id="755" name="Google Shape;755;p82"/>
          <p:cNvSpPr/>
          <p:nvPr/>
        </p:nvSpPr>
        <p:spPr>
          <a:xfrm>
            <a:off x="3122325" y="3795800"/>
            <a:ext cx="676500" cy="3720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56" name="Google Shape;756;p82"/>
          <p:cNvSpPr/>
          <p:nvPr/>
        </p:nvSpPr>
        <p:spPr>
          <a:xfrm flipH="1" rot="10800000">
            <a:off x="5742025" y="2915834"/>
            <a:ext cx="622200" cy="2337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57" name="Google Shape;757;p82"/>
          <p:cNvSpPr/>
          <p:nvPr/>
        </p:nvSpPr>
        <p:spPr>
          <a:xfrm flipH="1" rot="10800000">
            <a:off x="5709375" y="4116859"/>
            <a:ext cx="622200" cy="233700"/>
          </a:xfrm>
          <a:prstGeom prst="ellipse">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58" name="Google Shape;758;p82"/>
          <p:cNvSpPr txBox="1"/>
          <p:nvPr/>
        </p:nvSpPr>
        <p:spPr>
          <a:xfrm>
            <a:off x="799925" y="382400"/>
            <a:ext cx="7932000" cy="1385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dk1"/>
              </a:buClr>
              <a:buSzPts val="1100"/>
              <a:buFont typeface="Arial"/>
              <a:buNone/>
            </a:pPr>
            <a:r>
              <a:rPr b="1" lang="en" sz="1800"/>
              <a:t>Which individuals should be especially concerned with preventing Alzheimer’s-type dementia?</a:t>
            </a:r>
            <a:endParaRPr b="1" sz="1800"/>
          </a:p>
          <a:p>
            <a:pPr indent="0" lvl="0" marL="0" rtl="0" algn="l">
              <a:lnSpc>
                <a:spcPct val="100000"/>
              </a:lnSpc>
              <a:spcBef>
                <a:spcPts val="0"/>
              </a:spcBef>
              <a:spcAft>
                <a:spcPts val="0"/>
              </a:spcAft>
              <a:buClr>
                <a:schemeClr val="dk1"/>
              </a:buClr>
              <a:buSzPts val="1100"/>
              <a:buFont typeface="Arial"/>
              <a:buNone/>
            </a:pPr>
            <a:r>
              <a:t/>
            </a:r>
            <a:endParaRPr b="1" sz="600"/>
          </a:p>
          <a:p>
            <a:pPr indent="0" lvl="0" marL="0" rtl="0" algn="l">
              <a:spcBef>
                <a:spcPts val="0"/>
              </a:spcBef>
              <a:spcAft>
                <a:spcPts val="0"/>
              </a:spcAft>
              <a:buClr>
                <a:schemeClr val="dk1"/>
              </a:buClr>
              <a:buSzPts val="1100"/>
              <a:buFont typeface="Arial"/>
              <a:buNone/>
            </a:pPr>
            <a:r>
              <a:rPr b="1" lang="en" sz="1800">
                <a:solidFill>
                  <a:srgbClr val="FF0000"/>
                </a:solidFill>
              </a:rPr>
              <a:t>The 2-3% with 2 copies of the APOE4 allele</a:t>
            </a:r>
            <a:endParaRPr b="1" sz="1800">
              <a:solidFill>
                <a:srgbClr val="FF0000"/>
              </a:solidFill>
            </a:endParaRPr>
          </a:p>
          <a:p>
            <a:pPr indent="0" lvl="0" marL="0" rtl="0" algn="l">
              <a:spcBef>
                <a:spcPts val="0"/>
              </a:spcBef>
              <a:spcAft>
                <a:spcPts val="0"/>
              </a:spcAft>
              <a:buNone/>
            </a:pPr>
            <a:r>
              <a:t/>
            </a:r>
            <a:endParaRPr sz="1800"/>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83"/>
          <p:cNvSpPr/>
          <p:nvPr/>
        </p:nvSpPr>
        <p:spPr>
          <a:xfrm flipH="1" rot="10800000">
            <a:off x="5742025" y="2915834"/>
            <a:ext cx="622200" cy="2337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64" name="Google Shape;764;p83"/>
          <p:cNvSpPr/>
          <p:nvPr/>
        </p:nvSpPr>
        <p:spPr>
          <a:xfrm flipH="1" rot="10800000">
            <a:off x="5709375" y="4116859"/>
            <a:ext cx="622200" cy="233700"/>
          </a:xfrm>
          <a:prstGeom prst="ellipse">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65" name="Google Shape;765;p83"/>
          <p:cNvPicPr preferRelativeResize="0"/>
          <p:nvPr/>
        </p:nvPicPr>
        <p:blipFill>
          <a:blip r:embed="rId3">
            <a:alphaModFix/>
          </a:blip>
          <a:stretch>
            <a:fillRect/>
          </a:stretch>
        </p:blipFill>
        <p:spPr>
          <a:xfrm>
            <a:off x="923375" y="1434125"/>
            <a:ext cx="5440849" cy="3568462"/>
          </a:xfrm>
          <a:prstGeom prst="rect">
            <a:avLst/>
          </a:prstGeom>
          <a:noFill/>
          <a:ln>
            <a:noFill/>
          </a:ln>
        </p:spPr>
      </p:pic>
      <p:sp>
        <p:nvSpPr>
          <p:cNvPr id="766" name="Google Shape;766;p83"/>
          <p:cNvSpPr/>
          <p:nvPr/>
        </p:nvSpPr>
        <p:spPr>
          <a:xfrm>
            <a:off x="3466125" y="2725274"/>
            <a:ext cx="730800" cy="6801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67" name="Google Shape;767;p83"/>
          <p:cNvSpPr txBox="1"/>
          <p:nvPr/>
        </p:nvSpPr>
        <p:spPr>
          <a:xfrm>
            <a:off x="799925" y="382400"/>
            <a:ext cx="7932000" cy="1385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dk1"/>
              </a:buClr>
              <a:buSzPts val="1100"/>
              <a:buFont typeface="Arial"/>
              <a:buNone/>
            </a:pPr>
            <a:r>
              <a:rPr b="1" lang="en" sz="1800"/>
              <a:t>Which individuals should be especially concerned with preventing Alzheimer’s-type dementia?</a:t>
            </a:r>
            <a:endParaRPr b="1" sz="1800"/>
          </a:p>
          <a:p>
            <a:pPr indent="0" lvl="0" marL="0" rtl="0" algn="l">
              <a:lnSpc>
                <a:spcPct val="100000"/>
              </a:lnSpc>
              <a:spcBef>
                <a:spcPts val="0"/>
              </a:spcBef>
              <a:spcAft>
                <a:spcPts val="0"/>
              </a:spcAft>
              <a:buClr>
                <a:schemeClr val="dk1"/>
              </a:buClr>
              <a:buSzPts val="1100"/>
              <a:buFont typeface="Arial"/>
              <a:buNone/>
            </a:pPr>
            <a:r>
              <a:t/>
            </a:r>
            <a:endParaRPr b="1" sz="600"/>
          </a:p>
          <a:p>
            <a:pPr indent="0" lvl="0" marL="0" rtl="0" algn="l">
              <a:spcBef>
                <a:spcPts val="0"/>
              </a:spcBef>
              <a:spcAft>
                <a:spcPts val="0"/>
              </a:spcAft>
              <a:buClr>
                <a:schemeClr val="dk1"/>
              </a:buClr>
              <a:buSzPts val="1100"/>
              <a:buFont typeface="Arial"/>
              <a:buNone/>
            </a:pPr>
            <a:r>
              <a:rPr b="1" lang="en" sz="1800">
                <a:solidFill>
                  <a:srgbClr val="FF0000"/>
                </a:solidFill>
              </a:rPr>
              <a:t>The 2-3% with 2 copies of the APOE4 allele</a:t>
            </a:r>
            <a:endParaRPr b="1" sz="1800">
              <a:solidFill>
                <a:srgbClr val="FF0000"/>
              </a:solidFill>
            </a:endParaRPr>
          </a:p>
          <a:p>
            <a:pPr indent="0" lvl="0" marL="0" rtl="0" algn="l">
              <a:spcBef>
                <a:spcPts val="0"/>
              </a:spcBef>
              <a:spcAft>
                <a:spcPts val="0"/>
              </a:spcAft>
              <a:buNone/>
            </a:pPr>
            <a:r>
              <a:t/>
            </a:r>
            <a:endParaRPr sz="1800"/>
          </a:p>
        </p:txBody>
      </p:sp>
      <p:sp>
        <p:nvSpPr>
          <p:cNvPr id="768" name="Google Shape;768;p83"/>
          <p:cNvSpPr/>
          <p:nvPr/>
        </p:nvSpPr>
        <p:spPr>
          <a:xfrm>
            <a:off x="2012350" y="1634575"/>
            <a:ext cx="4170000" cy="27753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69" name="Google Shape;769;p83"/>
          <p:cNvSpPr/>
          <p:nvPr/>
        </p:nvSpPr>
        <p:spPr>
          <a:xfrm>
            <a:off x="2433550" y="4598650"/>
            <a:ext cx="3748800" cy="2688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84"/>
          <p:cNvSpPr/>
          <p:nvPr/>
        </p:nvSpPr>
        <p:spPr>
          <a:xfrm flipH="1" rot="10800000">
            <a:off x="5742025" y="2915834"/>
            <a:ext cx="622200" cy="2337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75" name="Google Shape;775;p84"/>
          <p:cNvSpPr/>
          <p:nvPr/>
        </p:nvSpPr>
        <p:spPr>
          <a:xfrm flipH="1" rot="10800000">
            <a:off x="5709375" y="4116859"/>
            <a:ext cx="622200" cy="233700"/>
          </a:xfrm>
          <a:prstGeom prst="ellipse">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76" name="Google Shape;776;p84"/>
          <p:cNvPicPr preferRelativeResize="0"/>
          <p:nvPr/>
        </p:nvPicPr>
        <p:blipFill>
          <a:blip r:embed="rId3">
            <a:alphaModFix/>
          </a:blip>
          <a:stretch>
            <a:fillRect/>
          </a:stretch>
        </p:blipFill>
        <p:spPr>
          <a:xfrm>
            <a:off x="923375" y="1434125"/>
            <a:ext cx="5440849" cy="3568462"/>
          </a:xfrm>
          <a:prstGeom prst="rect">
            <a:avLst/>
          </a:prstGeom>
          <a:noFill/>
          <a:ln>
            <a:noFill/>
          </a:ln>
        </p:spPr>
      </p:pic>
      <p:sp>
        <p:nvSpPr>
          <p:cNvPr id="777" name="Google Shape;777;p84"/>
          <p:cNvSpPr/>
          <p:nvPr/>
        </p:nvSpPr>
        <p:spPr>
          <a:xfrm>
            <a:off x="3466125" y="2725274"/>
            <a:ext cx="730800" cy="6801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78" name="Google Shape;778;p84"/>
          <p:cNvSpPr txBox="1"/>
          <p:nvPr/>
        </p:nvSpPr>
        <p:spPr>
          <a:xfrm>
            <a:off x="799925" y="382400"/>
            <a:ext cx="7932000" cy="1385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dk1"/>
              </a:buClr>
              <a:buSzPts val="1100"/>
              <a:buFont typeface="Arial"/>
              <a:buNone/>
            </a:pPr>
            <a:r>
              <a:rPr b="1" lang="en" sz="1800"/>
              <a:t>Which individuals should be especially concerned with preventing Alzheimer’s-type dementia?</a:t>
            </a:r>
            <a:endParaRPr b="1" sz="1800"/>
          </a:p>
          <a:p>
            <a:pPr indent="0" lvl="0" marL="0" rtl="0" algn="l">
              <a:lnSpc>
                <a:spcPct val="100000"/>
              </a:lnSpc>
              <a:spcBef>
                <a:spcPts val="0"/>
              </a:spcBef>
              <a:spcAft>
                <a:spcPts val="0"/>
              </a:spcAft>
              <a:buClr>
                <a:schemeClr val="dk1"/>
              </a:buClr>
              <a:buSzPts val="1100"/>
              <a:buFont typeface="Arial"/>
              <a:buNone/>
            </a:pPr>
            <a:r>
              <a:t/>
            </a:r>
            <a:endParaRPr b="1" sz="600"/>
          </a:p>
          <a:p>
            <a:pPr indent="0" lvl="0" marL="0" rtl="0" algn="l">
              <a:spcBef>
                <a:spcPts val="0"/>
              </a:spcBef>
              <a:spcAft>
                <a:spcPts val="0"/>
              </a:spcAft>
              <a:buClr>
                <a:schemeClr val="dk1"/>
              </a:buClr>
              <a:buSzPts val="1100"/>
              <a:buFont typeface="Arial"/>
              <a:buNone/>
            </a:pPr>
            <a:r>
              <a:rPr b="1" lang="en" sz="1800">
                <a:solidFill>
                  <a:srgbClr val="FF0000"/>
                </a:solidFill>
              </a:rPr>
              <a:t>The 2-3% with 2 copies of the APOE4 allele</a:t>
            </a:r>
            <a:endParaRPr b="1" sz="1800">
              <a:solidFill>
                <a:srgbClr val="FF0000"/>
              </a:solidFill>
            </a:endParaRPr>
          </a:p>
          <a:p>
            <a:pPr indent="0" lvl="0" marL="0" rtl="0" algn="l">
              <a:spcBef>
                <a:spcPts val="0"/>
              </a:spcBef>
              <a:spcAft>
                <a:spcPts val="0"/>
              </a:spcAft>
              <a:buNone/>
            </a:pPr>
            <a:r>
              <a:t/>
            </a:r>
            <a:endParaRPr sz="1800"/>
          </a:p>
        </p:txBody>
      </p:sp>
      <p:sp>
        <p:nvSpPr>
          <p:cNvPr id="779" name="Google Shape;779;p84"/>
          <p:cNvSpPr/>
          <p:nvPr/>
        </p:nvSpPr>
        <p:spPr>
          <a:xfrm>
            <a:off x="2012350" y="1634575"/>
            <a:ext cx="4170000" cy="27753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p85"/>
          <p:cNvSpPr/>
          <p:nvPr/>
        </p:nvSpPr>
        <p:spPr>
          <a:xfrm flipH="1" rot="10800000">
            <a:off x="5742025" y="2915834"/>
            <a:ext cx="622200" cy="2337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85" name="Google Shape;785;p85"/>
          <p:cNvSpPr/>
          <p:nvPr/>
        </p:nvSpPr>
        <p:spPr>
          <a:xfrm flipH="1" rot="10800000">
            <a:off x="5709375" y="4116859"/>
            <a:ext cx="622200" cy="233700"/>
          </a:xfrm>
          <a:prstGeom prst="ellipse">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86" name="Google Shape;786;p85"/>
          <p:cNvPicPr preferRelativeResize="0"/>
          <p:nvPr/>
        </p:nvPicPr>
        <p:blipFill>
          <a:blip r:embed="rId3">
            <a:alphaModFix/>
          </a:blip>
          <a:stretch>
            <a:fillRect/>
          </a:stretch>
        </p:blipFill>
        <p:spPr>
          <a:xfrm>
            <a:off x="923375" y="1434125"/>
            <a:ext cx="5440849" cy="3568462"/>
          </a:xfrm>
          <a:prstGeom prst="rect">
            <a:avLst/>
          </a:prstGeom>
          <a:noFill/>
          <a:ln>
            <a:noFill/>
          </a:ln>
        </p:spPr>
      </p:pic>
      <p:sp>
        <p:nvSpPr>
          <p:cNvPr id="787" name="Google Shape;787;p85"/>
          <p:cNvSpPr/>
          <p:nvPr/>
        </p:nvSpPr>
        <p:spPr>
          <a:xfrm>
            <a:off x="3466125" y="2725274"/>
            <a:ext cx="730800" cy="6801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88" name="Google Shape;788;p85"/>
          <p:cNvSpPr txBox="1"/>
          <p:nvPr/>
        </p:nvSpPr>
        <p:spPr>
          <a:xfrm>
            <a:off x="799925" y="382400"/>
            <a:ext cx="7932000" cy="1385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dk1"/>
              </a:buClr>
              <a:buSzPts val="1100"/>
              <a:buFont typeface="Arial"/>
              <a:buNone/>
            </a:pPr>
            <a:r>
              <a:rPr b="1" lang="en" sz="1800"/>
              <a:t>Which individuals should be especially concerned with preventing Alzheimer’s-type dementia?</a:t>
            </a:r>
            <a:endParaRPr b="1" sz="1800"/>
          </a:p>
          <a:p>
            <a:pPr indent="0" lvl="0" marL="0" rtl="0" algn="l">
              <a:lnSpc>
                <a:spcPct val="100000"/>
              </a:lnSpc>
              <a:spcBef>
                <a:spcPts val="0"/>
              </a:spcBef>
              <a:spcAft>
                <a:spcPts val="0"/>
              </a:spcAft>
              <a:buClr>
                <a:schemeClr val="dk1"/>
              </a:buClr>
              <a:buSzPts val="1100"/>
              <a:buFont typeface="Arial"/>
              <a:buNone/>
            </a:pPr>
            <a:r>
              <a:t/>
            </a:r>
            <a:endParaRPr b="1" sz="600"/>
          </a:p>
          <a:p>
            <a:pPr indent="0" lvl="0" marL="0" rtl="0" algn="l">
              <a:spcBef>
                <a:spcPts val="0"/>
              </a:spcBef>
              <a:spcAft>
                <a:spcPts val="0"/>
              </a:spcAft>
              <a:buClr>
                <a:schemeClr val="dk1"/>
              </a:buClr>
              <a:buSzPts val="1100"/>
              <a:buFont typeface="Arial"/>
              <a:buNone/>
            </a:pPr>
            <a:r>
              <a:rPr b="1" lang="en" sz="1800">
                <a:solidFill>
                  <a:srgbClr val="FF0000"/>
                </a:solidFill>
              </a:rPr>
              <a:t>The 2-3% with 2 copies of the APOE4 allele</a:t>
            </a:r>
            <a:endParaRPr b="1" sz="1800">
              <a:solidFill>
                <a:srgbClr val="FF0000"/>
              </a:solidFill>
            </a:endParaRPr>
          </a:p>
          <a:p>
            <a:pPr indent="0" lvl="0" marL="0" rtl="0" algn="l">
              <a:spcBef>
                <a:spcPts val="0"/>
              </a:spcBef>
              <a:spcAft>
                <a:spcPts val="0"/>
              </a:spcAft>
              <a:buNone/>
            </a:pPr>
            <a:r>
              <a:t/>
            </a:r>
            <a:endParaRPr sz="1800"/>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86"/>
          <p:cNvSpPr/>
          <p:nvPr/>
        </p:nvSpPr>
        <p:spPr>
          <a:xfrm flipH="1" rot="10800000">
            <a:off x="5742025" y="2915834"/>
            <a:ext cx="622200" cy="2337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4" name="Google Shape;794;p86"/>
          <p:cNvSpPr/>
          <p:nvPr/>
        </p:nvSpPr>
        <p:spPr>
          <a:xfrm flipH="1" rot="10800000">
            <a:off x="5709375" y="4116859"/>
            <a:ext cx="622200" cy="233700"/>
          </a:xfrm>
          <a:prstGeom prst="ellipse">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95" name="Google Shape;795;p86"/>
          <p:cNvPicPr preferRelativeResize="0"/>
          <p:nvPr/>
        </p:nvPicPr>
        <p:blipFill>
          <a:blip r:embed="rId3">
            <a:alphaModFix/>
          </a:blip>
          <a:stretch>
            <a:fillRect/>
          </a:stretch>
        </p:blipFill>
        <p:spPr>
          <a:xfrm>
            <a:off x="923375" y="1434125"/>
            <a:ext cx="5440849" cy="3568462"/>
          </a:xfrm>
          <a:prstGeom prst="rect">
            <a:avLst/>
          </a:prstGeom>
          <a:noFill/>
          <a:ln>
            <a:noFill/>
          </a:ln>
        </p:spPr>
      </p:pic>
      <p:sp>
        <p:nvSpPr>
          <p:cNvPr id="796" name="Google Shape;796;p86"/>
          <p:cNvSpPr txBox="1"/>
          <p:nvPr/>
        </p:nvSpPr>
        <p:spPr>
          <a:xfrm>
            <a:off x="3556750" y="4028975"/>
            <a:ext cx="730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2-3%</a:t>
            </a:r>
            <a:endParaRPr sz="1800"/>
          </a:p>
        </p:txBody>
      </p:sp>
      <p:sp>
        <p:nvSpPr>
          <p:cNvPr id="797" name="Google Shape;797;p86"/>
          <p:cNvSpPr/>
          <p:nvPr/>
        </p:nvSpPr>
        <p:spPr>
          <a:xfrm rot="8100000">
            <a:off x="3467492" y="2727135"/>
            <a:ext cx="741614" cy="729310"/>
          </a:xfrm>
          <a:prstGeom prst="teardrop">
            <a:avLst>
              <a:gd fmla="val 200000"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8" name="Google Shape;798;p86"/>
          <p:cNvSpPr txBox="1"/>
          <p:nvPr/>
        </p:nvSpPr>
        <p:spPr>
          <a:xfrm>
            <a:off x="799925" y="382400"/>
            <a:ext cx="7932000" cy="1385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dk1"/>
              </a:buClr>
              <a:buSzPts val="1100"/>
              <a:buFont typeface="Arial"/>
              <a:buNone/>
            </a:pPr>
            <a:r>
              <a:rPr b="1" lang="en" sz="1800"/>
              <a:t>Which individuals should be especially concerned with preventing Alzheimer’s-type dementia?</a:t>
            </a:r>
            <a:endParaRPr b="1" sz="1800"/>
          </a:p>
          <a:p>
            <a:pPr indent="0" lvl="0" marL="0" rtl="0" algn="l">
              <a:lnSpc>
                <a:spcPct val="100000"/>
              </a:lnSpc>
              <a:spcBef>
                <a:spcPts val="0"/>
              </a:spcBef>
              <a:spcAft>
                <a:spcPts val="0"/>
              </a:spcAft>
              <a:buClr>
                <a:schemeClr val="dk1"/>
              </a:buClr>
              <a:buSzPts val="1100"/>
              <a:buFont typeface="Arial"/>
              <a:buNone/>
            </a:pPr>
            <a:r>
              <a:t/>
            </a:r>
            <a:endParaRPr b="1" sz="600"/>
          </a:p>
          <a:p>
            <a:pPr indent="0" lvl="0" marL="0" rtl="0" algn="l">
              <a:spcBef>
                <a:spcPts val="0"/>
              </a:spcBef>
              <a:spcAft>
                <a:spcPts val="0"/>
              </a:spcAft>
              <a:buClr>
                <a:schemeClr val="dk1"/>
              </a:buClr>
              <a:buSzPts val="1100"/>
              <a:buFont typeface="Arial"/>
              <a:buNone/>
            </a:pPr>
            <a:r>
              <a:rPr b="1" lang="en" sz="1800">
                <a:solidFill>
                  <a:srgbClr val="FF0000"/>
                </a:solidFill>
              </a:rPr>
              <a:t>The 2-3% with 2 copies of the APOE4 allele</a:t>
            </a:r>
            <a:endParaRPr b="1" sz="1800">
              <a:solidFill>
                <a:srgbClr val="FF0000"/>
              </a:solidFill>
            </a:endParaRPr>
          </a:p>
          <a:p>
            <a:pPr indent="0" lvl="0" marL="0" rtl="0" algn="l">
              <a:spcBef>
                <a:spcPts val="0"/>
              </a:spcBef>
              <a:spcAft>
                <a:spcPts val="0"/>
              </a:spcAft>
              <a:buNone/>
            </a:pPr>
            <a:r>
              <a:t/>
            </a:r>
            <a:endParaRPr sz="1800"/>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87"/>
          <p:cNvSpPr/>
          <p:nvPr/>
        </p:nvSpPr>
        <p:spPr>
          <a:xfrm flipH="1" rot="10800000">
            <a:off x="5742025" y="2915834"/>
            <a:ext cx="622200" cy="2337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04" name="Google Shape;804;p87"/>
          <p:cNvSpPr/>
          <p:nvPr/>
        </p:nvSpPr>
        <p:spPr>
          <a:xfrm flipH="1" rot="10800000">
            <a:off x="5709375" y="4116859"/>
            <a:ext cx="622200" cy="233700"/>
          </a:xfrm>
          <a:prstGeom prst="ellipse">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805" name="Google Shape;805;p87"/>
          <p:cNvPicPr preferRelativeResize="0"/>
          <p:nvPr/>
        </p:nvPicPr>
        <p:blipFill>
          <a:blip r:embed="rId3">
            <a:alphaModFix/>
          </a:blip>
          <a:stretch>
            <a:fillRect/>
          </a:stretch>
        </p:blipFill>
        <p:spPr>
          <a:xfrm>
            <a:off x="923375" y="1434125"/>
            <a:ext cx="5440849" cy="3568462"/>
          </a:xfrm>
          <a:prstGeom prst="rect">
            <a:avLst/>
          </a:prstGeom>
          <a:noFill/>
          <a:ln>
            <a:noFill/>
          </a:ln>
        </p:spPr>
      </p:pic>
      <p:sp>
        <p:nvSpPr>
          <p:cNvPr id="806" name="Google Shape;806;p87"/>
          <p:cNvSpPr txBox="1"/>
          <p:nvPr/>
        </p:nvSpPr>
        <p:spPr>
          <a:xfrm>
            <a:off x="3556750" y="4028975"/>
            <a:ext cx="730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2-3%</a:t>
            </a:r>
            <a:endParaRPr sz="1800"/>
          </a:p>
        </p:txBody>
      </p:sp>
      <p:sp>
        <p:nvSpPr>
          <p:cNvPr id="807" name="Google Shape;807;p87"/>
          <p:cNvSpPr/>
          <p:nvPr/>
        </p:nvSpPr>
        <p:spPr>
          <a:xfrm rot="8100000">
            <a:off x="3467492" y="2727135"/>
            <a:ext cx="741614" cy="729310"/>
          </a:xfrm>
          <a:prstGeom prst="teardrop">
            <a:avLst>
              <a:gd fmla="val 200000"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08" name="Google Shape;808;p87"/>
          <p:cNvSpPr/>
          <p:nvPr/>
        </p:nvSpPr>
        <p:spPr>
          <a:xfrm rot="-7953446">
            <a:off x="3467425" y="2727218"/>
            <a:ext cx="741651" cy="729340"/>
          </a:xfrm>
          <a:prstGeom prst="teardrop">
            <a:avLst>
              <a:gd fmla="val 200000"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809" name="Google Shape;809;p87"/>
          <p:cNvCxnSpPr/>
          <p:nvPr/>
        </p:nvCxnSpPr>
        <p:spPr>
          <a:xfrm>
            <a:off x="1664455" y="3039675"/>
            <a:ext cx="1263300" cy="0"/>
          </a:xfrm>
          <a:prstGeom prst="straightConnector1">
            <a:avLst/>
          </a:prstGeom>
          <a:noFill/>
          <a:ln cap="flat" cmpd="sng" w="28575">
            <a:solidFill>
              <a:srgbClr val="FF0000"/>
            </a:solidFill>
            <a:prstDash val="solid"/>
            <a:round/>
            <a:headEnd len="med" w="med" type="none"/>
            <a:tailEnd len="med" w="med" type="none"/>
          </a:ln>
        </p:spPr>
      </p:cxnSp>
      <p:sp>
        <p:nvSpPr>
          <p:cNvPr id="810" name="Google Shape;810;p87"/>
          <p:cNvSpPr txBox="1"/>
          <p:nvPr/>
        </p:nvSpPr>
        <p:spPr>
          <a:xfrm>
            <a:off x="799925" y="382400"/>
            <a:ext cx="7932000" cy="1385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dk1"/>
              </a:buClr>
              <a:buSzPts val="1100"/>
              <a:buFont typeface="Arial"/>
              <a:buNone/>
            </a:pPr>
            <a:r>
              <a:rPr b="1" lang="en" sz="1800"/>
              <a:t>Which individuals should be especially concerned with preventing Alzheimer’s-type dementia?</a:t>
            </a:r>
            <a:endParaRPr b="1" sz="1800"/>
          </a:p>
          <a:p>
            <a:pPr indent="0" lvl="0" marL="0" rtl="0" algn="l">
              <a:lnSpc>
                <a:spcPct val="100000"/>
              </a:lnSpc>
              <a:spcBef>
                <a:spcPts val="0"/>
              </a:spcBef>
              <a:spcAft>
                <a:spcPts val="0"/>
              </a:spcAft>
              <a:buClr>
                <a:schemeClr val="dk1"/>
              </a:buClr>
              <a:buSzPts val="1100"/>
              <a:buFont typeface="Arial"/>
              <a:buNone/>
            </a:pPr>
            <a:r>
              <a:t/>
            </a:r>
            <a:endParaRPr b="1" sz="600"/>
          </a:p>
          <a:p>
            <a:pPr indent="0" lvl="0" marL="0" rtl="0" algn="l">
              <a:spcBef>
                <a:spcPts val="0"/>
              </a:spcBef>
              <a:spcAft>
                <a:spcPts val="0"/>
              </a:spcAft>
              <a:buClr>
                <a:schemeClr val="dk1"/>
              </a:buClr>
              <a:buSzPts val="1100"/>
              <a:buFont typeface="Arial"/>
              <a:buNone/>
            </a:pPr>
            <a:r>
              <a:rPr b="1" lang="en" sz="1800">
                <a:solidFill>
                  <a:srgbClr val="FF0000"/>
                </a:solidFill>
              </a:rPr>
              <a:t>The 2-3% with 2 copies of the APOE4 allele</a:t>
            </a:r>
            <a:endParaRPr b="1" sz="1800">
              <a:solidFill>
                <a:srgbClr val="FF0000"/>
              </a:solidFill>
            </a:endParaRPr>
          </a:p>
          <a:p>
            <a:pPr indent="0" lvl="0" marL="0" rtl="0" algn="l">
              <a:spcBef>
                <a:spcPts val="0"/>
              </a:spcBef>
              <a:spcAft>
                <a:spcPts val="0"/>
              </a:spcAft>
              <a:buNone/>
            </a:pPr>
            <a:r>
              <a:t/>
            </a:r>
            <a:endParaRPr sz="1800"/>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88"/>
          <p:cNvSpPr/>
          <p:nvPr/>
        </p:nvSpPr>
        <p:spPr>
          <a:xfrm flipH="1" rot="10800000">
            <a:off x="5742025" y="2915834"/>
            <a:ext cx="622200" cy="2337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16" name="Google Shape;816;p88"/>
          <p:cNvSpPr/>
          <p:nvPr/>
        </p:nvSpPr>
        <p:spPr>
          <a:xfrm flipH="1" rot="10800000">
            <a:off x="5709375" y="4116859"/>
            <a:ext cx="622200" cy="233700"/>
          </a:xfrm>
          <a:prstGeom prst="ellipse">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817" name="Google Shape;817;p88"/>
          <p:cNvPicPr preferRelativeResize="0"/>
          <p:nvPr/>
        </p:nvPicPr>
        <p:blipFill>
          <a:blip r:embed="rId3">
            <a:alphaModFix/>
          </a:blip>
          <a:stretch>
            <a:fillRect/>
          </a:stretch>
        </p:blipFill>
        <p:spPr>
          <a:xfrm>
            <a:off x="923375" y="1434125"/>
            <a:ext cx="5440849" cy="3568462"/>
          </a:xfrm>
          <a:prstGeom prst="rect">
            <a:avLst/>
          </a:prstGeom>
          <a:noFill/>
          <a:ln>
            <a:noFill/>
          </a:ln>
        </p:spPr>
      </p:pic>
      <p:sp>
        <p:nvSpPr>
          <p:cNvPr id="818" name="Google Shape;818;p88"/>
          <p:cNvSpPr txBox="1"/>
          <p:nvPr/>
        </p:nvSpPr>
        <p:spPr>
          <a:xfrm>
            <a:off x="3556750" y="4028975"/>
            <a:ext cx="730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2-3%</a:t>
            </a:r>
            <a:endParaRPr sz="1800"/>
          </a:p>
        </p:txBody>
      </p:sp>
      <p:sp>
        <p:nvSpPr>
          <p:cNvPr id="819" name="Google Shape;819;p88"/>
          <p:cNvSpPr/>
          <p:nvPr/>
        </p:nvSpPr>
        <p:spPr>
          <a:xfrm rot="8100000">
            <a:off x="3467492" y="2727135"/>
            <a:ext cx="741614" cy="729310"/>
          </a:xfrm>
          <a:prstGeom prst="teardrop">
            <a:avLst>
              <a:gd fmla="val 200000"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0" name="Google Shape;820;p88"/>
          <p:cNvSpPr/>
          <p:nvPr/>
        </p:nvSpPr>
        <p:spPr>
          <a:xfrm rot="-7953446">
            <a:off x="3467425" y="2727218"/>
            <a:ext cx="741651" cy="729340"/>
          </a:xfrm>
          <a:prstGeom prst="teardrop">
            <a:avLst>
              <a:gd fmla="val 200000"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821" name="Google Shape;821;p88"/>
          <p:cNvCxnSpPr/>
          <p:nvPr/>
        </p:nvCxnSpPr>
        <p:spPr>
          <a:xfrm>
            <a:off x="1664455" y="3039675"/>
            <a:ext cx="1263300" cy="0"/>
          </a:xfrm>
          <a:prstGeom prst="straightConnector1">
            <a:avLst/>
          </a:prstGeom>
          <a:noFill/>
          <a:ln cap="flat" cmpd="sng" w="28575">
            <a:solidFill>
              <a:srgbClr val="FF0000"/>
            </a:solidFill>
            <a:prstDash val="solid"/>
            <a:round/>
            <a:headEnd len="med" w="med" type="none"/>
            <a:tailEnd len="med" w="med" type="none"/>
          </a:ln>
        </p:spPr>
      </p:cxnSp>
      <p:sp>
        <p:nvSpPr>
          <p:cNvPr id="822" name="Google Shape;822;p88"/>
          <p:cNvSpPr txBox="1"/>
          <p:nvPr/>
        </p:nvSpPr>
        <p:spPr>
          <a:xfrm>
            <a:off x="799925" y="382400"/>
            <a:ext cx="7932000" cy="1385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dk1"/>
              </a:buClr>
              <a:buSzPts val="1100"/>
              <a:buFont typeface="Arial"/>
              <a:buNone/>
            </a:pPr>
            <a:r>
              <a:rPr b="1" lang="en" sz="1800"/>
              <a:t>Which individuals should be especially concerned with preventing Alzheimer’s-type dementia?</a:t>
            </a:r>
            <a:endParaRPr b="1" sz="1800"/>
          </a:p>
          <a:p>
            <a:pPr indent="0" lvl="0" marL="0" rtl="0" algn="l">
              <a:lnSpc>
                <a:spcPct val="100000"/>
              </a:lnSpc>
              <a:spcBef>
                <a:spcPts val="0"/>
              </a:spcBef>
              <a:spcAft>
                <a:spcPts val="0"/>
              </a:spcAft>
              <a:buClr>
                <a:schemeClr val="dk1"/>
              </a:buClr>
              <a:buSzPts val="1100"/>
              <a:buFont typeface="Arial"/>
              <a:buNone/>
            </a:pPr>
            <a:r>
              <a:t/>
            </a:r>
            <a:endParaRPr b="1" sz="600"/>
          </a:p>
          <a:p>
            <a:pPr indent="0" lvl="0" marL="0" rtl="0" algn="l">
              <a:spcBef>
                <a:spcPts val="0"/>
              </a:spcBef>
              <a:spcAft>
                <a:spcPts val="0"/>
              </a:spcAft>
              <a:buClr>
                <a:schemeClr val="dk1"/>
              </a:buClr>
              <a:buSzPts val="1100"/>
              <a:buFont typeface="Arial"/>
              <a:buNone/>
            </a:pPr>
            <a:r>
              <a:rPr b="1" lang="en" sz="1800">
                <a:solidFill>
                  <a:srgbClr val="FF0000"/>
                </a:solidFill>
              </a:rPr>
              <a:t>The 2-3% with 2 copies of the APOE4 allele</a:t>
            </a:r>
            <a:endParaRPr b="1" sz="1800">
              <a:solidFill>
                <a:srgbClr val="FF0000"/>
              </a:solidFill>
            </a:endParaRPr>
          </a:p>
          <a:p>
            <a:pPr indent="0" lvl="0" marL="0" rtl="0" algn="l">
              <a:spcBef>
                <a:spcPts val="0"/>
              </a:spcBef>
              <a:spcAft>
                <a:spcPts val="0"/>
              </a:spcAft>
              <a:buNone/>
            </a:pPr>
            <a:r>
              <a:t/>
            </a:r>
            <a:endParaRPr sz="1800"/>
          </a:p>
        </p:txBody>
      </p:sp>
      <p:sp>
        <p:nvSpPr>
          <p:cNvPr id="823" name="Google Shape;823;p88"/>
          <p:cNvSpPr/>
          <p:nvPr/>
        </p:nvSpPr>
        <p:spPr>
          <a:xfrm>
            <a:off x="4483225" y="3197500"/>
            <a:ext cx="674700" cy="680100"/>
          </a:xfrm>
          <a:prstGeom prst="ellipse">
            <a:avLst/>
          </a:prstGeom>
          <a:noFill/>
          <a:ln cap="flat" cmpd="sng" w="38100">
            <a:solidFill>
              <a:srgbClr val="E6B8A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p89"/>
          <p:cNvSpPr/>
          <p:nvPr/>
        </p:nvSpPr>
        <p:spPr>
          <a:xfrm flipH="1" rot="10800000">
            <a:off x="5742025" y="2915834"/>
            <a:ext cx="622200" cy="2337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9" name="Google Shape;829;p89"/>
          <p:cNvSpPr/>
          <p:nvPr/>
        </p:nvSpPr>
        <p:spPr>
          <a:xfrm flipH="1" rot="10800000">
            <a:off x="5709375" y="4116859"/>
            <a:ext cx="622200" cy="233700"/>
          </a:xfrm>
          <a:prstGeom prst="ellipse">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830" name="Google Shape;830;p89"/>
          <p:cNvPicPr preferRelativeResize="0"/>
          <p:nvPr/>
        </p:nvPicPr>
        <p:blipFill>
          <a:blip r:embed="rId3">
            <a:alphaModFix/>
          </a:blip>
          <a:stretch>
            <a:fillRect/>
          </a:stretch>
        </p:blipFill>
        <p:spPr>
          <a:xfrm>
            <a:off x="923375" y="1434125"/>
            <a:ext cx="5440849" cy="3568462"/>
          </a:xfrm>
          <a:prstGeom prst="rect">
            <a:avLst/>
          </a:prstGeom>
          <a:noFill/>
          <a:ln>
            <a:noFill/>
          </a:ln>
        </p:spPr>
      </p:pic>
      <p:sp>
        <p:nvSpPr>
          <p:cNvPr id="831" name="Google Shape;831;p89"/>
          <p:cNvSpPr txBox="1"/>
          <p:nvPr/>
        </p:nvSpPr>
        <p:spPr>
          <a:xfrm>
            <a:off x="3556750" y="4028975"/>
            <a:ext cx="730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2-3%</a:t>
            </a:r>
            <a:endParaRPr sz="1800"/>
          </a:p>
        </p:txBody>
      </p:sp>
      <p:sp>
        <p:nvSpPr>
          <p:cNvPr id="832" name="Google Shape;832;p89"/>
          <p:cNvSpPr/>
          <p:nvPr/>
        </p:nvSpPr>
        <p:spPr>
          <a:xfrm rot="8100000">
            <a:off x="3467492" y="2727135"/>
            <a:ext cx="741614" cy="729310"/>
          </a:xfrm>
          <a:prstGeom prst="teardrop">
            <a:avLst>
              <a:gd fmla="val 200000"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3" name="Google Shape;833;p89"/>
          <p:cNvSpPr/>
          <p:nvPr/>
        </p:nvSpPr>
        <p:spPr>
          <a:xfrm rot="-7953446">
            <a:off x="3467425" y="2727218"/>
            <a:ext cx="741651" cy="729340"/>
          </a:xfrm>
          <a:prstGeom prst="teardrop">
            <a:avLst>
              <a:gd fmla="val 200000"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834" name="Google Shape;834;p89"/>
          <p:cNvCxnSpPr/>
          <p:nvPr/>
        </p:nvCxnSpPr>
        <p:spPr>
          <a:xfrm>
            <a:off x="1664455" y="3039675"/>
            <a:ext cx="1263300" cy="0"/>
          </a:xfrm>
          <a:prstGeom prst="straightConnector1">
            <a:avLst/>
          </a:prstGeom>
          <a:noFill/>
          <a:ln cap="flat" cmpd="sng" w="28575">
            <a:solidFill>
              <a:srgbClr val="FF0000"/>
            </a:solidFill>
            <a:prstDash val="solid"/>
            <a:round/>
            <a:headEnd len="med" w="med" type="none"/>
            <a:tailEnd len="med" w="med" type="none"/>
          </a:ln>
        </p:spPr>
      </p:cxnSp>
      <p:sp>
        <p:nvSpPr>
          <p:cNvPr id="835" name="Google Shape;835;p89"/>
          <p:cNvSpPr txBox="1"/>
          <p:nvPr/>
        </p:nvSpPr>
        <p:spPr>
          <a:xfrm>
            <a:off x="799925" y="382400"/>
            <a:ext cx="7932000" cy="1385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dk1"/>
              </a:buClr>
              <a:buSzPts val="1100"/>
              <a:buFont typeface="Arial"/>
              <a:buNone/>
            </a:pPr>
            <a:r>
              <a:rPr b="1" lang="en" sz="1800"/>
              <a:t>Which individuals should be especially concerned with preventing Alzheimer’s-type dementia?</a:t>
            </a:r>
            <a:endParaRPr b="1" sz="1800"/>
          </a:p>
          <a:p>
            <a:pPr indent="0" lvl="0" marL="0" rtl="0" algn="l">
              <a:lnSpc>
                <a:spcPct val="100000"/>
              </a:lnSpc>
              <a:spcBef>
                <a:spcPts val="0"/>
              </a:spcBef>
              <a:spcAft>
                <a:spcPts val="0"/>
              </a:spcAft>
              <a:buClr>
                <a:schemeClr val="dk1"/>
              </a:buClr>
              <a:buSzPts val="1100"/>
              <a:buFont typeface="Arial"/>
              <a:buNone/>
            </a:pPr>
            <a:r>
              <a:t/>
            </a:r>
            <a:endParaRPr b="1" sz="600"/>
          </a:p>
          <a:p>
            <a:pPr indent="0" lvl="0" marL="0" rtl="0" algn="l">
              <a:spcBef>
                <a:spcPts val="0"/>
              </a:spcBef>
              <a:spcAft>
                <a:spcPts val="0"/>
              </a:spcAft>
              <a:buClr>
                <a:schemeClr val="dk1"/>
              </a:buClr>
              <a:buSzPts val="1100"/>
              <a:buFont typeface="Arial"/>
              <a:buNone/>
            </a:pPr>
            <a:r>
              <a:rPr b="1" lang="en" sz="1800">
                <a:solidFill>
                  <a:srgbClr val="FF0000"/>
                </a:solidFill>
              </a:rPr>
              <a:t>The 2-3% with 2 copies of the APOE4 allele</a:t>
            </a:r>
            <a:endParaRPr b="1" sz="1800">
              <a:solidFill>
                <a:srgbClr val="FF0000"/>
              </a:solidFill>
            </a:endParaRPr>
          </a:p>
          <a:p>
            <a:pPr indent="0" lvl="0" marL="0" rtl="0" algn="l">
              <a:spcBef>
                <a:spcPts val="0"/>
              </a:spcBef>
              <a:spcAft>
                <a:spcPts val="0"/>
              </a:spcAft>
              <a:buNone/>
            </a:pPr>
            <a:r>
              <a:t/>
            </a:r>
            <a:endParaRPr sz="1800"/>
          </a:p>
        </p:txBody>
      </p:sp>
      <p:sp>
        <p:nvSpPr>
          <p:cNvPr id="836" name="Google Shape;836;p89"/>
          <p:cNvSpPr/>
          <p:nvPr/>
        </p:nvSpPr>
        <p:spPr>
          <a:xfrm>
            <a:off x="4483225" y="3197500"/>
            <a:ext cx="674700" cy="680100"/>
          </a:xfrm>
          <a:prstGeom prst="ellipse">
            <a:avLst/>
          </a:prstGeom>
          <a:noFill/>
          <a:ln cap="flat" cmpd="sng" w="38100">
            <a:solidFill>
              <a:srgbClr val="E6B8A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7" name="Google Shape;837;p89"/>
          <p:cNvSpPr/>
          <p:nvPr/>
        </p:nvSpPr>
        <p:spPr>
          <a:xfrm>
            <a:off x="1278625" y="1634575"/>
            <a:ext cx="1452900" cy="6801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pic>
        <p:nvPicPr>
          <p:cNvPr id="842" name="Google Shape;842;p90"/>
          <p:cNvPicPr preferRelativeResize="0"/>
          <p:nvPr/>
        </p:nvPicPr>
        <p:blipFill>
          <a:blip r:embed="rId3">
            <a:alphaModFix/>
          </a:blip>
          <a:stretch>
            <a:fillRect/>
          </a:stretch>
        </p:blipFill>
        <p:spPr>
          <a:xfrm>
            <a:off x="2035250" y="239175"/>
            <a:ext cx="5178999" cy="30029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91"/>
          <p:cNvSpPr txBox="1"/>
          <p:nvPr/>
        </p:nvSpPr>
        <p:spPr>
          <a:xfrm>
            <a:off x="3725249" y="3607675"/>
            <a:ext cx="4741500" cy="124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t>APOE4 wiki - all about what to do</a:t>
            </a:r>
            <a:endParaRPr sz="2300"/>
          </a:p>
          <a:p>
            <a:pPr indent="0" lvl="0" marL="0" rtl="0" algn="l">
              <a:spcBef>
                <a:spcPts val="0"/>
              </a:spcBef>
              <a:spcAft>
                <a:spcPts val="0"/>
              </a:spcAft>
              <a:buNone/>
            </a:pPr>
            <a:r>
              <a:t/>
            </a:r>
            <a:endParaRPr sz="2300"/>
          </a:p>
          <a:p>
            <a:pPr indent="0" lvl="0" marL="0" rtl="0" algn="l">
              <a:spcBef>
                <a:spcPts val="0"/>
              </a:spcBef>
              <a:spcAft>
                <a:spcPts val="0"/>
              </a:spcAft>
              <a:buNone/>
            </a:pPr>
            <a:r>
              <a:rPr lang="en" sz="2300"/>
              <a:t>https://wiki.apoe4.info</a:t>
            </a:r>
            <a:endParaRPr sz="2300"/>
          </a:p>
        </p:txBody>
      </p:sp>
      <p:pic>
        <p:nvPicPr>
          <p:cNvPr id="848" name="Google Shape;848;p91"/>
          <p:cNvPicPr preferRelativeResize="0"/>
          <p:nvPr/>
        </p:nvPicPr>
        <p:blipFill>
          <a:blip r:embed="rId3">
            <a:alphaModFix/>
          </a:blip>
          <a:stretch>
            <a:fillRect/>
          </a:stretch>
        </p:blipFill>
        <p:spPr>
          <a:xfrm>
            <a:off x="2063163" y="3556738"/>
            <a:ext cx="1495425" cy="1495425"/>
          </a:xfrm>
          <a:prstGeom prst="rect">
            <a:avLst/>
          </a:prstGeom>
          <a:noFill/>
          <a:ln>
            <a:noFill/>
          </a:ln>
          <a:effectLst>
            <a:outerShdw blurRad="57150" rotWithShape="0" algn="bl" dir="5400000" dist="19050">
              <a:srgbClr val="000000">
                <a:alpha val="50000"/>
              </a:srgbClr>
            </a:outerShdw>
          </a:effectLst>
        </p:spPr>
      </p:pic>
      <p:pic>
        <p:nvPicPr>
          <p:cNvPr id="849" name="Google Shape;849;p91"/>
          <p:cNvPicPr preferRelativeResize="0"/>
          <p:nvPr/>
        </p:nvPicPr>
        <p:blipFill>
          <a:blip r:embed="rId4">
            <a:alphaModFix/>
          </a:blip>
          <a:stretch>
            <a:fillRect/>
          </a:stretch>
        </p:blipFill>
        <p:spPr>
          <a:xfrm>
            <a:off x="2035250" y="239175"/>
            <a:ext cx="5178999" cy="3002950"/>
          </a:xfrm>
          <a:prstGeom prst="rect">
            <a:avLst/>
          </a:prstGeom>
          <a:noFill/>
          <a:ln>
            <a:noFill/>
          </a:ln>
          <a:effectLst>
            <a:outerShdw blurRad="57150" rotWithShape="0" algn="bl" dir="5400000" dist="19050">
              <a:srgbClr val="000000">
                <a:alpha val="50000"/>
              </a:srgbClr>
            </a:outerShdw>
          </a:effectLst>
        </p:spPr>
      </p:pic>
      <p:cxnSp>
        <p:nvCxnSpPr>
          <p:cNvPr id="850" name="Google Shape;850;p91"/>
          <p:cNvCxnSpPr/>
          <p:nvPr/>
        </p:nvCxnSpPr>
        <p:spPr>
          <a:xfrm>
            <a:off x="-74700" y="3424900"/>
            <a:ext cx="92949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20"/>
          <p:cNvPicPr preferRelativeResize="0"/>
          <p:nvPr/>
        </p:nvPicPr>
        <p:blipFill>
          <a:blip r:embed="rId3">
            <a:alphaModFix/>
          </a:blip>
          <a:stretch>
            <a:fillRect/>
          </a:stretch>
        </p:blipFill>
        <p:spPr>
          <a:xfrm>
            <a:off x="614675" y="642650"/>
            <a:ext cx="8207351" cy="3798549"/>
          </a:xfrm>
          <a:prstGeom prst="rect">
            <a:avLst/>
          </a:prstGeom>
          <a:noFill/>
          <a:ln>
            <a:noFill/>
          </a:ln>
        </p:spPr>
      </p:pic>
      <p:cxnSp>
        <p:nvCxnSpPr>
          <p:cNvPr id="110" name="Google Shape;110;p20"/>
          <p:cNvCxnSpPr/>
          <p:nvPr/>
        </p:nvCxnSpPr>
        <p:spPr>
          <a:xfrm>
            <a:off x="1459475" y="2541925"/>
            <a:ext cx="2221500" cy="0"/>
          </a:xfrm>
          <a:prstGeom prst="straightConnector1">
            <a:avLst/>
          </a:prstGeom>
          <a:noFill/>
          <a:ln cap="flat" cmpd="sng" w="38100">
            <a:solidFill>
              <a:srgbClr val="9900FF"/>
            </a:solidFill>
            <a:prstDash val="solid"/>
            <a:round/>
            <a:headEnd len="med" w="med" type="none"/>
            <a:tailEnd len="med" w="med" type="none"/>
          </a:ln>
        </p:spPr>
      </p:cxnSp>
      <p:cxnSp>
        <p:nvCxnSpPr>
          <p:cNvPr id="111" name="Google Shape;111;p20"/>
          <p:cNvCxnSpPr/>
          <p:nvPr/>
        </p:nvCxnSpPr>
        <p:spPr>
          <a:xfrm>
            <a:off x="700450" y="1763300"/>
            <a:ext cx="719700" cy="0"/>
          </a:xfrm>
          <a:prstGeom prst="straightConnector1">
            <a:avLst/>
          </a:prstGeom>
          <a:noFill/>
          <a:ln cap="flat" cmpd="sng" w="38100">
            <a:solidFill>
              <a:srgbClr val="9900FF"/>
            </a:solidFill>
            <a:prstDash val="solid"/>
            <a:round/>
            <a:headEnd len="med" w="med" type="none"/>
            <a:tailEnd len="med" w="med" type="none"/>
          </a:ln>
        </p:spPr>
      </p:cxnSp>
      <p:cxnSp>
        <p:nvCxnSpPr>
          <p:cNvPr id="112" name="Google Shape;112;p20"/>
          <p:cNvCxnSpPr/>
          <p:nvPr/>
        </p:nvCxnSpPr>
        <p:spPr>
          <a:xfrm>
            <a:off x="6603975" y="2770575"/>
            <a:ext cx="849900" cy="0"/>
          </a:xfrm>
          <a:prstGeom prst="straightConnector1">
            <a:avLst/>
          </a:prstGeom>
          <a:noFill/>
          <a:ln cap="flat" cmpd="sng" w="38100">
            <a:solidFill>
              <a:srgbClr val="9900FF"/>
            </a:solidFill>
            <a:prstDash val="solid"/>
            <a:round/>
            <a:headEnd len="med" w="med" type="none"/>
            <a:tailEnd len="med" w="med" type="none"/>
          </a:ln>
        </p:spPr>
      </p:cxnSp>
      <p:cxnSp>
        <p:nvCxnSpPr>
          <p:cNvPr id="113" name="Google Shape;113;p20"/>
          <p:cNvCxnSpPr/>
          <p:nvPr/>
        </p:nvCxnSpPr>
        <p:spPr>
          <a:xfrm>
            <a:off x="1012325" y="3021875"/>
            <a:ext cx="1559400" cy="0"/>
          </a:xfrm>
          <a:prstGeom prst="straightConnector1">
            <a:avLst/>
          </a:prstGeom>
          <a:noFill/>
          <a:ln cap="flat" cmpd="sng" w="38100">
            <a:solidFill>
              <a:srgbClr val="9900FF"/>
            </a:solidFill>
            <a:prstDash val="solid"/>
            <a:round/>
            <a:headEnd len="med" w="med" type="none"/>
            <a:tailEnd len="med" w="med" type="none"/>
          </a:ln>
        </p:spPr>
      </p:cxn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pic>
        <p:nvPicPr>
          <p:cNvPr id="855" name="Google Shape;855;p92"/>
          <p:cNvPicPr preferRelativeResize="0"/>
          <p:nvPr/>
        </p:nvPicPr>
        <p:blipFill rotWithShape="1">
          <a:blip r:embed="rId3">
            <a:alphaModFix/>
          </a:blip>
          <a:srcRect b="7063" l="0" r="12395" t="0"/>
          <a:stretch/>
        </p:blipFill>
        <p:spPr>
          <a:xfrm>
            <a:off x="2315625" y="85975"/>
            <a:ext cx="6535398" cy="4884927"/>
          </a:xfrm>
          <a:prstGeom prst="rect">
            <a:avLst/>
          </a:prstGeom>
          <a:noFill/>
          <a:ln>
            <a:noFill/>
          </a:ln>
        </p:spPr>
      </p:pic>
      <p:sp>
        <p:nvSpPr>
          <p:cNvPr id="856" name="Google Shape;856;p92"/>
          <p:cNvSpPr txBox="1"/>
          <p:nvPr/>
        </p:nvSpPr>
        <p:spPr>
          <a:xfrm>
            <a:off x="152400" y="152400"/>
            <a:ext cx="2034300" cy="247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rgbClr val="222222"/>
                </a:solidFill>
                <a:highlight>
                  <a:srgbClr val="FFFFFF"/>
                </a:highlight>
              </a:rPr>
              <a:t>Alzheimer’s dementia is caused by plaques and tangles:</a:t>
            </a:r>
            <a:endParaRPr sz="1900">
              <a:solidFill>
                <a:srgbClr val="222222"/>
              </a:solidFill>
              <a:highlight>
                <a:srgbClr val="FFFFFF"/>
              </a:highlight>
            </a:endParaRPr>
          </a:p>
          <a:p>
            <a:pPr indent="0" lvl="0" marL="0" rtl="0" algn="l">
              <a:spcBef>
                <a:spcPts val="0"/>
              </a:spcBef>
              <a:spcAft>
                <a:spcPts val="0"/>
              </a:spcAft>
              <a:buNone/>
            </a:pPr>
            <a:r>
              <a:t/>
            </a:r>
            <a:endParaRPr sz="1900">
              <a:solidFill>
                <a:srgbClr val="222222"/>
              </a:solidFill>
              <a:highlight>
                <a:srgbClr val="FFFFFF"/>
              </a:highlight>
            </a:endParaRPr>
          </a:p>
          <a:p>
            <a:pPr indent="0" lvl="0" marL="0" rtl="0" algn="l">
              <a:spcBef>
                <a:spcPts val="0"/>
              </a:spcBef>
              <a:spcAft>
                <a:spcPts val="0"/>
              </a:spcAft>
              <a:buNone/>
            </a:pPr>
            <a:r>
              <a:t/>
            </a:r>
            <a:endParaRPr sz="2000">
              <a:solidFill>
                <a:schemeClr val="dk1"/>
              </a:solidFill>
            </a:endParaRPr>
          </a:p>
          <a:p>
            <a:pPr indent="0" lvl="0" marL="0" rtl="0" algn="l">
              <a:spcBef>
                <a:spcPts val="0"/>
              </a:spcBef>
              <a:spcAft>
                <a:spcPts val="0"/>
              </a:spcAft>
              <a:buNone/>
            </a:pPr>
            <a:r>
              <a:t/>
            </a:r>
            <a:endParaRPr sz="1500">
              <a:solidFill>
                <a:srgbClr val="222222"/>
              </a:solidFill>
              <a:highlight>
                <a:srgbClr val="FFFFFF"/>
              </a:highlight>
            </a:endParaRPr>
          </a:p>
        </p:txBody>
      </p:sp>
      <p:sp>
        <p:nvSpPr>
          <p:cNvPr id="857" name="Google Shape;857;p92"/>
          <p:cNvSpPr txBox="1"/>
          <p:nvPr/>
        </p:nvSpPr>
        <p:spPr>
          <a:xfrm>
            <a:off x="191575" y="4931725"/>
            <a:ext cx="8896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222222"/>
                </a:solidFill>
                <a:highlight>
                  <a:srgbClr val="FFFFFF"/>
                </a:highlight>
              </a:rPr>
              <a:t>Sehar, U., Rawat, P., Reddy, A. P., Kopel, J., &amp; Reddy, P. H. (2022). Amyloid beta in aging and Alzheimer’s disease. </a:t>
            </a:r>
            <a:r>
              <a:rPr i="1" lang="en" sz="800">
                <a:solidFill>
                  <a:srgbClr val="222222"/>
                </a:solidFill>
                <a:highlight>
                  <a:srgbClr val="FFFFFF"/>
                </a:highlight>
              </a:rPr>
              <a:t>International journal of molecular sciences</a:t>
            </a:r>
            <a:r>
              <a:rPr lang="en" sz="800">
                <a:solidFill>
                  <a:srgbClr val="222222"/>
                </a:solidFill>
                <a:highlight>
                  <a:srgbClr val="FFFFFF"/>
                </a:highlight>
              </a:rPr>
              <a:t>, </a:t>
            </a:r>
            <a:r>
              <a:rPr i="1" lang="en" sz="800">
                <a:solidFill>
                  <a:srgbClr val="222222"/>
                </a:solidFill>
                <a:highlight>
                  <a:srgbClr val="FFFFFF"/>
                </a:highlight>
              </a:rPr>
              <a:t>23</a:t>
            </a:r>
            <a:r>
              <a:rPr lang="en" sz="800">
                <a:solidFill>
                  <a:srgbClr val="222222"/>
                </a:solidFill>
                <a:highlight>
                  <a:srgbClr val="FFFFFF"/>
                </a:highlight>
              </a:rPr>
              <a:t>(21), 12924.</a:t>
            </a:r>
            <a:endParaRPr sz="800"/>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pic>
        <p:nvPicPr>
          <p:cNvPr id="862" name="Google Shape;862;p93"/>
          <p:cNvPicPr preferRelativeResize="0"/>
          <p:nvPr/>
        </p:nvPicPr>
        <p:blipFill rotWithShape="1">
          <a:blip r:embed="rId3">
            <a:alphaModFix/>
          </a:blip>
          <a:srcRect b="7063" l="0" r="12395" t="0"/>
          <a:stretch/>
        </p:blipFill>
        <p:spPr>
          <a:xfrm>
            <a:off x="2315625" y="85975"/>
            <a:ext cx="6535398" cy="4884927"/>
          </a:xfrm>
          <a:prstGeom prst="rect">
            <a:avLst/>
          </a:prstGeom>
          <a:noFill/>
          <a:ln>
            <a:noFill/>
          </a:ln>
        </p:spPr>
      </p:pic>
      <p:sp>
        <p:nvSpPr>
          <p:cNvPr id="863" name="Google Shape;863;p93"/>
          <p:cNvSpPr txBox="1"/>
          <p:nvPr/>
        </p:nvSpPr>
        <p:spPr>
          <a:xfrm>
            <a:off x="152400" y="152400"/>
            <a:ext cx="2034300" cy="304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rgbClr val="222222"/>
                </a:solidFill>
                <a:highlight>
                  <a:srgbClr val="FFFFFF"/>
                </a:highlight>
              </a:rPr>
              <a:t>Alzheimer’s dementia is caused by plaques and tangles:</a:t>
            </a:r>
            <a:endParaRPr sz="1900">
              <a:solidFill>
                <a:srgbClr val="222222"/>
              </a:solidFill>
              <a:highlight>
                <a:srgbClr val="FFFFFF"/>
              </a:highlight>
            </a:endParaRPr>
          </a:p>
          <a:p>
            <a:pPr indent="0" lvl="0" marL="0" rtl="0" algn="l">
              <a:spcBef>
                <a:spcPts val="0"/>
              </a:spcBef>
              <a:spcAft>
                <a:spcPts val="0"/>
              </a:spcAft>
              <a:buNone/>
            </a:pPr>
            <a:r>
              <a:t/>
            </a:r>
            <a:endParaRPr sz="1900">
              <a:solidFill>
                <a:srgbClr val="222222"/>
              </a:solidFill>
              <a:highlight>
                <a:srgbClr val="FFFFFF"/>
              </a:highlight>
            </a:endParaRPr>
          </a:p>
          <a:p>
            <a:pPr indent="0" lvl="0" marL="0" rtl="0" algn="l">
              <a:spcBef>
                <a:spcPts val="0"/>
              </a:spcBef>
              <a:spcAft>
                <a:spcPts val="0"/>
              </a:spcAft>
              <a:buNone/>
            </a:pPr>
            <a:r>
              <a:rPr lang="en" sz="1900">
                <a:solidFill>
                  <a:srgbClr val="222222"/>
                </a:solidFill>
                <a:highlight>
                  <a:schemeClr val="lt1"/>
                </a:highlight>
              </a:rPr>
              <a:t>β-</a:t>
            </a:r>
            <a:r>
              <a:rPr lang="en" sz="1900">
                <a:solidFill>
                  <a:srgbClr val="222222"/>
                </a:solidFill>
                <a:highlight>
                  <a:srgbClr val="FFFFFF"/>
                </a:highlight>
              </a:rPr>
              <a:t>amyloid (Aβ) plaques </a:t>
            </a:r>
            <a:endParaRPr sz="1900">
              <a:solidFill>
                <a:srgbClr val="222222"/>
              </a:solidFill>
              <a:highlight>
                <a:srgbClr val="FFFFFF"/>
              </a:highlight>
            </a:endParaRPr>
          </a:p>
          <a:p>
            <a:pPr indent="0" lvl="0" marL="0" rtl="0" algn="l">
              <a:spcBef>
                <a:spcPts val="0"/>
              </a:spcBef>
              <a:spcAft>
                <a:spcPts val="0"/>
              </a:spcAft>
              <a:buNone/>
            </a:pPr>
            <a:r>
              <a:t/>
            </a:r>
            <a:endParaRPr sz="1900">
              <a:solidFill>
                <a:srgbClr val="222222"/>
              </a:solidFill>
              <a:highlight>
                <a:srgbClr val="FFFFFF"/>
              </a:highlight>
            </a:endParaRPr>
          </a:p>
          <a:p>
            <a:pPr indent="0" lvl="0" marL="0" rtl="0" algn="l">
              <a:spcBef>
                <a:spcPts val="0"/>
              </a:spcBef>
              <a:spcAft>
                <a:spcPts val="0"/>
              </a:spcAft>
              <a:buNone/>
            </a:pPr>
            <a:r>
              <a:t/>
            </a:r>
            <a:endParaRPr sz="1500">
              <a:solidFill>
                <a:srgbClr val="222222"/>
              </a:solidFill>
              <a:highlight>
                <a:srgbClr val="FFFFFF"/>
              </a:highlight>
            </a:endParaRPr>
          </a:p>
        </p:txBody>
      </p:sp>
      <p:sp>
        <p:nvSpPr>
          <p:cNvPr id="864" name="Google Shape;864;p93"/>
          <p:cNvSpPr txBox="1"/>
          <p:nvPr/>
        </p:nvSpPr>
        <p:spPr>
          <a:xfrm>
            <a:off x="191575" y="4931725"/>
            <a:ext cx="8896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222222"/>
                </a:solidFill>
                <a:highlight>
                  <a:srgbClr val="FFFFFF"/>
                </a:highlight>
              </a:rPr>
              <a:t>Sehar, U., Rawat, P., Reddy, A. P., Kopel, J., &amp; Reddy, P. H. (2022). Amyloid beta in aging and Alzheimer’s disease. </a:t>
            </a:r>
            <a:r>
              <a:rPr i="1" lang="en" sz="800">
                <a:solidFill>
                  <a:srgbClr val="222222"/>
                </a:solidFill>
                <a:highlight>
                  <a:srgbClr val="FFFFFF"/>
                </a:highlight>
              </a:rPr>
              <a:t>International journal of molecular sciences</a:t>
            </a:r>
            <a:r>
              <a:rPr lang="en" sz="800">
                <a:solidFill>
                  <a:srgbClr val="222222"/>
                </a:solidFill>
                <a:highlight>
                  <a:srgbClr val="FFFFFF"/>
                </a:highlight>
              </a:rPr>
              <a:t>, </a:t>
            </a:r>
            <a:r>
              <a:rPr i="1" lang="en" sz="800">
                <a:solidFill>
                  <a:srgbClr val="222222"/>
                </a:solidFill>
                <a:highlight>
                  <a:srgbClr val="FFFFFF"/>
                </a:highlight>
              </a:rPr>
              <a:t>23</a:t>
            </a:r>
            <a:r>
              <a:rPr lang="en" sz="800">
                <a:solidFill>
                  <a:srgbClr val="222222"/>
                </a:solidFill>
                <a:highlight>
                  <a:srgbClr val="FFFFFF"/>
                </a:highlight>
              </a:rPr>
              <a:t>(21), 12924.</a:t>
            </a:r>
            <a:endParaRPr sz="800"/>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pic>
        <p:nvPicPr>
          <p:cNvPr id="869" name="Google Shape;869;p94"/>
          <p:cNvPicPr preferRelativeResize="0"/>
          <p:nvPr/>
        </p:nvPicPr>
        <p:blipFill rotWithShape="1">
          <a:blip r:embed="rId3">
            <a:alphaModFix/>
          </a:blip>
          <a:srcRect b="7063" l="0" r="12395" t="0"/>
          <a:stretch/>
        </p:blipFill>
        <p:spPr>
          <a:xfrm>
            <a:off x="2315625" y="85975"/>
            <a:ext cx="6535398" cy="4884927"/>
          </a:xfrm>
          <a:prstGeom prst="rect">
            <a:avLst/>
          </a:prstGeom>
          <a:noFill/>
          <a:ln>
            <a:noFill/>
          </a:ln>
        </p:spPr>
      </p:pic>
      <p:sp>
        <p:nvSpPr>
          <p:cNvPr id="870" name="Google Shape;870;p94"/>
          <p:cNvSpPr txBox="1"/>
          <p:nvPr/>
        </p:nvSpPr>
        <p:spPr>
          <a:xfrm>
            <a:off x="152400" y="152400"/>
            <a:ext cx="2034300" cy="421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rgbClr val="222222"/>
                </a:solidFill>
                <a:highlight>
                  <a:srgbClr val="FFFFFF"/>
                </a:highlight>
              </a:rPr>
              <a:t>Alzheimer’s dementia is caused by plaques and tangles:</a:t>
            </a:r>
            <a:endParaRPr sz="1900">
              <a:solidFill>
                <a:srgbClr val="222222"/>
              </a:solidFill>
              <a:highlight>
                <a:srgbClr val="FFFFFF"/>
              </a:highlight>
            </a:endParaRPr>
          </a:p>
          <a:p>
            <a:pPr indent="0" lvl="0" marL="0" rtl="0" algn="l">
              <a:spcBef>
                <a:spcPts val="0"/>
              </a:spcBef>
              <a:spcAft>
                <a:spcPts val="0"/>
              </a:spcAft>
              <a:buNone/>
            </a:pPr>
            <a:r>
              <a:t/>
            </a:r>
            <a:endParaRPr sz="1900">
              <a:solidFill>
                <a:srgbClr val="222222"/>
              </a:solidFill>
              <a:highlight>
                <a:srgbClr val="FFFFFF"/>
              </a:highlight>
            </a:endParaRPr>
          </a:p>
          <a:p>
            <a:pPr indent="0" lvl="0" marL="0" rtl="0" algn="l">
              <a:spcBef>
                <a:spcPts val="0"/>
              </a:spcBef>
              <a:spcAft>
                <a:spcPts val="0"/>
              </a:spcAft>
              <a:buClr>
                <a:schemeClr val="dk1"/>
              </a:buClr>
              <a:buSzPts val="1100"/>
              <a:buFont typeface="Arial"/>
              <a:buNone/>
            </a:pPr>
            <a:r>
              <a:rPr lang="en" sz="1900">
                <a:solidFill>
                  <a:srgbClr val="222222"/>
                </a:solidFill>
                <a:highlight>
                  <a:schemeClr val="lt1"/>
                </a:highlight>
              </a:rPr>
              <a:t>β-amyloid (Aβ) plaques </a:t>
            </a:r>
            <a:endParaRPr sz="1900">
              <a:solidFill>
                <a:srgbClr val="222222"/>
              </a:solidFill>
              <a:highlight>
                <a:srgbClr val="FFFFFF"/>
              </a:highlight>
            </a:endParaRPr>
          </a:p>
          <a:p>
            <a:pPr indent="0" lvl="0" marL="0" rtl="0" algn="l">
              <a:spcBef>
                <a:spcPts val="0"/>
              </a:spcBef>
              <a:spcAft>
                <a:spcPts val="0"/>
              </a:spcAft>
              <a:buNone/>
            </a:pPr>
            <a:r>
              <a:t/>
            </a:r>
            <a:endParaRPr sz="1900">
              <a:solidFill>
                <a:srgbClr val="222222"/>
              </a:solidFill>
              <a:highlight>
                <a:srgbClr val="FFFFFF"/>
              </a:highlight>
            </a:endParaRPr>
          </a:p>
          <a:p>
            <a:pPr indent="0" lvl="0" marL="0" rtl="0" algn="l">
              <a:spcBef>
                <a:spcPts val="0"/>
              </a:spcBef>
              <a:spcAft>
                <a:spcPts val="0"/>
              </a:spcAft>
              <a:buNone/>
            </a:pPr>
            <a:r>
              <a:rPr lang="en" sz="1900">
                <a:solidFill>
                  <a:srgbClr val="222222"/>
                </a:solidFill>
                <a:highlight>
                  <a:srgbClr val="FFFFFF"/>
                </a:highlight>
              </a:rPr>
              <a:t>neurofibrillary tangles composed of tau protein</a:t>
            </a:r>
            <a:endParaRPr sz="2000">
              <a:solidFill>
                <a:schemeClr val="dk1"/>
              </a:solidFill>
            </a:endParaRPr>
          </a:p>
          <a:p>
            <a:pPr indent="0" lvl="0" marL="0" rtl="0" algn="l">
              <a:spcBef>
                <a:spcPts val="0"/>
              </a:spcBef>
              <a:spcAft>
                <a:spcPts val="0"/>
              </a:spcAft>
              <a:buNone/>
            </a:pPr>
            <a:r>
              <a:t/>
            </a:r>
            <a:endParaRPr sz="1500">
              <a:solidFill>
                <a:srgbClr val="222222"/>
              </a:solidFill>
              <a:highlight>
                <a:srgbClr val="FFFFFF"/>
              </a:highlight>
            </a:endParaRPr>
          </a:p>
        </p:txBody>
      </p:sp>
      <p:sp>
        <p:nvSpPr>
          <p:cNvPr id="871" name="Google Shape;871;p94"/>
          <p:cNvSpPr txBox="1"/>
          <p:nvPr/>
        </p:nvSpPr>
        <p:spPr>
          <a:xfrm>
            <a:off x="191575" y="4931725"/>
            <a:ext cx="8896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222222"/>
                </a:solidFill>
                <a:highlight>
                  <a:srgbClr val="FFFFFF"/>
                </a:highlight>
              </a:rPr>
              <a:t>Sehar, U., Rawat, P., Reddy, A. P., Kopel, J., &amp; Reddy, P. H. (2022). Amyloid beta in aging and Alzheimer’s disease. </a:t>
            </a:r>
            <a:r>
              <a:rPr i="1" lang="en" sz="800">
                <a:solidFill>
                  <a:srgbClr val="222222"/>
                </a:solidFill>
                <a:highlight>
                  <a:srgbClr val="FFFFFF"/>
                </a:highlight>
              </a:rPr>
              <a:t>International journal of molecular sciences</a:t>
            </a:r>
            <a:r>
              <a:rPr lang="en" sz="800">
                <a:solidFill>
                  <a:srgbClr val="222222"/>
                </a:solidFill>
                <a:highlight>
                  <a:srgbClr val="FFFFFF"/>
                </a:highlight>
              </a:rPr>
              <a:t>, </a:t>
            </a:r>
            <a:r>
              <a:rPr i="1" lang="en" sz="800">
                <a:solidFill>
                  <a:srgbClr val="222222"/>
                </a:solidFill>
                <a:highlight>
                  <a:srgbClr val="FFFFFF"/>
                </a:highlight>
              </a:rPr>
              <a:t>23</a:t>
            </a:r>
            <a:r>
              <a:rPr lang="en" sz="800">
                <a:solidFill>
                  <a:srgbClr val="222222"/>
                </a:solidFill>
                <a:highlight>
                  <a:srgbClr val="FFFFFF"/>
                </a:highlight>
              </a:rPr>
              <a:t>(21), 12924.</a:t>
            </a:r>
            <a:endParaRPr sz="800"/>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pic>
        <p:nvPicPr>
          <p:cNvPr id="876" name="Google Shape;876;p95"/>
          <p:cNvPicPr preferRelativeResize="0"/>
          <p:nvPr/>
        </p:nvPicPr>
        <p:blipFill rotWithShape="1">
          <a:blip r:embed="rId3">
            <a:alphaModFix/>
          </a:blip>
          <a:srcRect b="7063" l="0" r="12395" t="0"/>
          <a:stretch/>
        </p:blipFill>
        <p:spPr>
          <a:xfrm>
            <a:off x="2315625" y="85975"/>
            <a:ext cx="6535398" cy="4884927"/>
          </a:xfrm>
          <a:prstGeom prst="rect">
            <a:avLst/>
          </a:prstGeom>
          <a:noFill/>
          <a:ln>
            <a:noFill/>
          </a:ln>
        </p:spPr>
      </p:pic>
      <p:sp>
        <p:nvSpPr>
          <p:cNvPr id="877" name="Google Shape;877;p95"/>
          <p:cNvSpPr txBox="1"/>
          <p:nvPr/>
        </p:nvSpPr>
        <p:spPr>
          <a:xfrm>
            <a:off x="152400" y="152400"/>
            <a:ext cx="2034300" cy="421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rgbClr val="222222"/>
                </a:solidFill>
                <a:highlight>
                  <a:srgbClr val="FFFFFF"/>
                </a:highlight>
              </a:rPr>
              <a:t>Alzheimer’s dementia is caused by plaques and tangles:</a:t>
            </a:r>
            <a:endParaRPr sz="1900">
              <a:solidFill>
                <a:srgbClr val="222222"/>
              </a:solidFill>
              <a:highlight>
                <a:srgbClr val="FFFFFF"/>
              </a:highlight>
            </a:endParaRPr>
          </a:p>
          <a:p>
            <a:pPr indent="0" lvl="0" marL="0" rtl="0" algn="l">
              <a:spcBef>
                <a:spcPts val="0"/>
              </a:spcBef>
              <a:spcAft>
                <a:spcPts val="0"/>
              </a:spcAft>
              <a:buNone/>
            </a:pPr>
            <a:r>
              <a:t/>
            </a:r>
            <a:endParaRPr sz="1900">
              <a:solidFill>
                <a:srgbClr val="222222"/>
              </a:solidFill>
              <a:highlight>
                <a:srgbClr val="FFFFFF"/>
              </a:highlight>
            </a:endParaRPr>
          </a:p>
          <a:p>
            <a:pPr indent="0" lvl="0" marL="0" rtl="0" algn="l">
              <a:spcBef>
                <a:spcPts val="0"/>
              </a:spcBef>
              <a:spcAft>
                <a:spcPts val="0"/>
              </a:spcAft>
              <a:buNone/>
            </a:pPr>
            <a:r>
              <a:rPr lang="en" sz="1900">
                <a:solidFill>
                  <a:srgbClr val="222222"/>
                </a:solidFill>
                <a:highlight>
                  <a:srgbClr val="FFFF00"/>
                </a:highlight>
              </a:rPr>
              <a:t>β-amyloid (Aβ) plaques</a:t>
            </a:r>
            <a:r>
              <a:rPr lang="en" sz="1900">
                <a:solidFill>
                  <a:srgbClr val="222222"/>
                </a:solidFill>
                <a:highlight>
                  <a:schemeClr val="lt1"/>
                </a:highlight>
              </a:rPr>
              <a:t> </a:t>
            </a:r>
            <a:endParaRPr sz="1900">
              <a:solidFill>
                <a:srgbClr val="222222"/>
              </a:solidFill>
              <a:highlight>
                <a:srgbClr val="FFFFFF"/>
              </a:highlight>
            </a:endParaRPr>
          </a:p>
          <a:p>
            <a:pPr indent="0" lvl="0" marL="0" rtl="0" algn="l">
              <a:spcBef>
                <a:spcPts val="0"/>
              </a:spcBef>
              <a:spcAft>
                <a:spcPts val="0"/>
              </a:spcAft>
              <a:buNone/>
            </a:pPr>
            <a:r>
              <a:t/>
            </a:r>
            <a:endParaRPr sz="1900">
              <a:solidFill>
                <a:srgbClr val="222222"/>
              </a:solidFill>
              <a:highlight>
                <a:srgbClr val="FFFFFF"/>
              </a:highlight>
            </a:endParaRPr>
          </a:p>
          <a:p>
            <a:pPr indent="0" lvl="0" marL="0" rtl="0" algn="l">
              <a:spcBef>
                <a:spcPts val="0"/>
              </a:spcBef>
              <a:spcAft>
                <a:spcPts val="0"/>
              </a:spcAft>
              <a:buNone/>
            </a:pPr>
            <a:r>
              <a:rPr lang="en" sz="1900">
                <a:solidFill>
                  <a:srgbClr val="222222"/>
                </a:solidFill>
                <a:highlight>
                  <a:srgbClr val="FFFFFF"/>
                </a:highlight>
              </a:rPr>
              <a:t>neurofibrillary tangles composed of tau protein</a:t>
            </a:r>
            <a:endParaRPr sz="2000">
              <a:solidFill>
                <a:schemeClr val="dk1"/>
              </a:solidFill>
            </a:endParaRPr>
          </a:p>
          <a:p>
            <a:pPr indent="0" lvl="0" marL="0" rtl="0" algn="l">
              <a:spcBef>
                <a:spcPts val="0"/>
              </a:spcBef>
              <a:spcAft>
                <a:spcPts val="0"/>
              </a:spcAft>
              <a:buNone/>
            </a:pPr>
            <a:r>
              <a:t/>
            </a:r>
            <a:endParaRPr sz="1500">
              <a:solidFill>
                <a:srgbClr val="222222"/>
              </a:solidFill>
              <a:highlight>
                <a:srgbClr val="FFFFFF"/>
              </a:highlight>
            </a:endParaRPr>
          </a:p>
        </p:txBody>
      </p:sp>
      <p:sp>
        <p:nvSpPr>
          <p:cNvPr id="878" name="Google Shape;878;p95"/>
          <p:cNvSpPr txBox="1"/>
          <p:nvPr/>
        </p:nvSpPr>
        <p:spPr>
          <a:xfrm>
            <a:off x="191575" y="4931725"/>
            <a:ext cx="8896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222222"/>
                </a:solidFill>
                <a:highlight>
                  <a:srgbClr val="FFFFFF"/>
                </a:highlight>
              </a:rPr>
              <a:t>Sehar, U., Rawat, P., Reddy, A. P., Kopel, J., &amp; Reddy, P. H. (2022). Amyloid beta in aging and Alzheimer’s disease. </a:t>
            </a:r>
            <a:r>
              <a:rPr i="1" lang="en" sz="800">
                <a:solidFill>
                  <a:srgbClr val="222222"/>
                </a:solidFill>
                <a:highlight>
                  <a:srgbClr val="FFFFFF"/>
                </a:highlight>
              </a:rPr>
              <a:t>International journal of molecular sciences</a:t>
            </a:r>
            <a:r>
              <a:rPr lang="en" sz="800">
                <a:solidFill>
                  <a:srgbClr val="222222"/>
                </a:solidFill>
                <a:highlight>
                  <a:srgbClr val="FFFFFF"/>
                </a:highlight>
              </a:rPr>
              <a:t>, </a:t>
            </a:r>
            <a:r>
              <a:rPr i="1" lang="en" sz="800">
                <a:solidFill>
                  <a:srgbClr val="222222"/>
                </a:solidFill>
                <a:highlight>
                  <a:srgbClr val="FFFFFF"/>
                </a:highlight>
              </a:rPr>
              <a:t>23</a:t>
            </a:r>
            <a:r>
              <a:rPr lang="en" sz="800">
                <a:solidFill>
                  <a:srgbClr val="222222"/>
                </a:solidFill>
                <a:highlight>
                  <a:srgbClr val="FFFFFF"/>
                </a:highlight>
              </a:rPr>
              <a:t>(21), 12924.</a:t>
            </a:r>
            <a:endParaRPr sz="800"/>
          </a:p>
        </p:txBody>
      </p:sp>
      <p:sp>
        <p:nvSpPr>
          <p:cNvPr id="879" name="Google Shape;879;p95"/>
          <p:cNvSpPr/>
          <p:nvPr/>
        </p:nvSpPr>
        <p:spPr>
          <a:xfrm>
            <a:off x="5320125" y="85975"/>
            <a:ext cx="784200" cy="784200"/>
          </a:xfrm>
          <a:prstGeom prst="ellipse">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80" name="Google Shape;880;p95"/>
          <p:cNvSpPr/>
          <p:nvPr/>
        </p:nvSpPr>
        <p:spPr>
          <a:xfrm>
            <a:off x="4702425" y="641075"/>
            <a:ext cx="784200" cy="784200"/>
          </a:xfrm>
          <a:prstGeom prst="ellipse">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81" name="Google Shape;881;p95"/>
          <p:cNvSpPr/>
          <p:nvPr/>
        </p:nvSpPr>
        <p:spPr>
          <a:xfrm>
            <a:off x="4883100" y="4078800"/>
            <a:ext cx="784200" cy="784200"/>
          </a:xfrm>
          <a:prstGeom prst="ellipse">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pic>
        <p:nvPicPr>
          <p:cNvPr id="886" name="Google Shape;886;p96"/>
          <p:cNvPicPr preferRelativeResize="0"/>
          <p:nvPr/>
        </p:nvPicPr>
        <p:blipFill rotWithShape="1">
          <a:blip r:embed="rId3">
            <a:alphaModFix/>
          </a:blip>
          <a:srcRect b="7063" l="0" r="12395" t="0"/>
          <a:stretch/>
        </p:blipFill>
        <p:spPr>
          <a:xfrm>
            <a:off x="2315625" y="85975"/>
            <a:ext cx="6535398" cy="4884927"/>
          </a:xfrm>
          <a:prstGeom prst="rect">
            <a:avLst/>
          </a:prstGeom>
          <a:noFill/>
          <a:ln>
            <a:noFill/>
          </a:ln>
        </p:spPr>
      </p:pic>
      <p:sp>
        <p:nvSpPr>
          <p:cNvPr id="887" name="Google Shape;887;p96"/>
          <p:cNvSpPr txBox="1"/>
          <p:nvPr/>
        </p:nvSpPr>
        <p:spPr>
          <a:xfrm>
            <a:off x="152400" y="152400"/>
            <a:ext cx="2034300" cy="421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rgbClr val="222222"/>
                </a:solidFill>
                <a:highlight>
                  <a:srgbClr val="FFFFFF"/>
                </a:highlight>
              </a:rPr>
              <a:t>Alzheimer’s dementia is caused by plaques and tangles:</a:t>
            </a:r>
            <a:endParaRPr sz="1900">
              <a:solidFill>
                <a:srgbClr val="222222"/>
              </a:solidFill>
              <a:highlight>
                <a:srgbClr val="FFFFFF"/>
              </a:highlight>
            </a:endParaRPr>
          </a:p>
          <a:p>
            <a:pPr indent="0" lvl="0" marL="0" rtl="0" algn="l">
              <a:spcBef>
                <a:spcPts val="0"/>
              </a:spcBef>
              <a:spcAft>
                <a:spcPts val="0"/>
              </a:spcAft>
              <a:buNone/>
            </a:pPr>
            <a:r>
              <a:t/>
            </a:r>
            <a:endParaRPr sz="1900">
              <a:solidFill>
                <a:srgbClr val="222222"/>
              </a:solidFill>
              <a:highlight>
                <a:srgbClr val="FFFFFF"/>
              </a:highlight>
            </a:endParaRPr>
          </a:p>
          <a:p>
            <a:pPr indent="0" lvl="0" marL="0" rtl="0" algn="l">
              <a:spcBef>
                <a:spcPts val="0"/>
              </a:spcBef>
              <a:spcAft>
                <a:spcPts val="0"/>
              </a:spcAft>
              <a:buNone/>
            </a:pPr>
            <a:r>
              <a:rPr lang="en" sz="1900">
                <a:solidFill>
                  <a:srgbClr val="222222"/>
                </a:solidFill>
                <a:highlight>
                  <a:srgbClr val="FFFF00"/>
                </a:highlight>
              </a:rPr>
              <a:t>β-amyloid (Aβ) plaques</a:t>
            </a:r>
            <a:r>
              <a:rPr lang="en" sz="1900">
                <a:solidFill>
                  <a:srgbClr val="222222"/>
                </a:solidFill>
                <a:highlight>
                  <a:schemeClr val="lt1"/>
                </a:highlight>
              </a:rPr>
              <a:t> </a:t>
            </a:r>
            <a:endParaRPr sz="1900">
              <a:solidFill>
                <a:srgbClr val="222222"/>
              </a:solidFill>
              <a:highlight>
                <a:srgbClr val="FFFFFF"/>
              </a:highlight>
            </a:endParaRPr>
          </a:p>
          <a:p>
            <a:pPr indent="0" lvl="0" marL="0" rtl="0" algn="l">
              <a:spcBef>
                <a:spcPts val="0"/>
              </a:spcBef>
              <a:spcAft>
                <a:spcPts val="0"/>
              </a:spcAft>
              <a:buNone/>
            </a:pPr>
            <a:r>
              <a:t/>
            </a:r>
            <a:endParaRPr sz="1900">
              <a:solidFill>
                <a:srgbClr val="222222"/>
              </a:solidFill>
              <a:highlight>
                <a:srgbClr val="FFFFFF"/>
              </a:highlight>
            </a:endParaRPr>
          </a:p>
          <a:p>
            <a:pPr indent="0" lvl="0" marL="0" rtl="0" algn="l">
              <a:spcBef>
                <a:spcPts val="0"/>
              </a:spcBef>
              <a:spcAft>
                <a:spcPts val="0"/>
              </a:spcAft>
              <a:buClr>
                <a:schemeClr val="dk1"/>
              </a:buClr>
              <a:buSzPts val="1100"/>
              <a:buFont typeface="Arial"/>
              <a:buNone/>
            </a:pPr>
            <a:r>
              <a:rPr lang="en" sz="1900">
                <a:solidFill>
                  <a:srgbClr val="222222"/>
                </a:solidFill>
                <a:highlight>
                  <a:srgbClr val="FF00FF"/>
                </a:highlight>
              </a:rPr>
              <a:t>neurofibrillary tangles (NFTs) composed of tau protein</a:t>
            </a:r>
            <a:endParaRPr sz="2000">
              <a:solidFill>
                <a:schemeClr val="dk1"/>
              </a:solidFill>
              <a:highlight>
                <a:srgbClr val="FF00FF"/>
              </a:highlight>
            </a:endParaRPr>
          </a:p>
          <a:p>
            <a:pPr indent="0" lvl="0" marL="0" rtl="0" algn="l">
              <a:spcBef>
                <a:spcPts val="0"/>
              </a:spcBef>
              <a:spcAft>
                <a:spcPts val="0"/>
              </a:spcAft>
              <a:buNone/>
            </a:pPr>
            <a:r>
              <a:t/>
            </a:r>
            <a:endParaRPr sz="1500">
              <a:solidFill>
                <a:srgbClr val="222222"/>
              </a:solidFill>
              <a:highlight>
                <a:srgbClr val="FFFFFF"/>
              </a:highlight>
            </a:endParaRPr>
          </a:p>
        </p:txBody>
      </p:sp>
      <p:sp>
        <p:nvSpPr>
          <p:cNvPr id="888" name="Google Shape;888;p96"/>
          <p:cNvSpPr txBox="1"/>
          <p:nvPr/>
        </p:nvSpPr>
        <p:spPr>
          <a:xfrm>
            <a:off x="191575" y="4931725"/>
            <a:ext cx="8896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222222"/>
                </a:solidFill>
                <a:highlight>
                  <a:srgbClr val="FFFFFF"/>
                </a:highlight>
              </a:rPr>
              <a:t>Sehar, U., Rawat, P., Reddy, A. P., Kopel, J., &amp; Reddy, P. H. (2022). Amyloid beta in aging and Alzheimer’s disease. </a:t>
            </a:r>
            <a:r>
              <a:rPr i="1" lang="en" sz="800">
                <a:solidFill>
                  <a:srgbClr val="222222"/>
                </a:solidFill>
                <a:highlight>
                  <a:srgbClr val="FFFFFF"/>
                </a:highlight>
              </a:rPr>
              <a:t>International journal of molecular sciences</a:t>
            </a:r>
            <a:r>
              <a:rPr lang="en" sz="800">
                <a:solidFill>
                  <a:srgbClr val="222222"/>
                </a:solidFill>
                <a:highlight>
                  <a:srgbClr val="FFFFFF"/>
                </a:highlight>
              </a:rPr>
              <a:t>, </a:t>
            </a:r>
            <a:r>
              <a:rPr i="1" lang="en" sz="800">
                <a:solidFill>
                  <a:srgbClr val="222222"/>
                </a:solidFill>
                <a:highlight>
                  <a:srgbClr val="FFFFFF"/>
                </a:highlight>
              </a:rPr>
              <a:t>23</a:t>
            </a:r>
            <a:r>
              <a:rPr lang="en" sz="800">
                <a:solidFill>
                  <a:srgbClr val="222222"/>
                </a:solidFill>
                <a:highlight>
                  <a:srgbClr val="FFFFFF"/>
                </a:highlight>
              </a:rPr>
              <a:t>(21), 12924.</a:t>
            </a:r>
            <a:endParaRPr sz="800"/>
          </a:p>
        </p:txBody>
      </p:sp>
      <p:sp>
        <p:nvSpPr>
          <p:cNvPr id="889" name="Google Shape;889;p96"/>
          <p:cNvSpPr/>
          <p:nvPr/>
        </p:nvSpPr>
        <p:spPr>
          <a:xfrm>
            <a:off x="5320125" y="85975"/>
            <a:ext cx="784200" cy="784200"/>
          </a:xfrm>
          <a:prstGeom prst="ellipse">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90" name="Google Shape;890;p96"/>
          <p:cNvSpPr/>
          <p:nvPr/>
        </p:nvSpPr>
        <p:spPr>
          <a:xfrm>
            <a:off x="4702425" y="641075"/>
            <a:ext cx="784200" cy="784200"/>
          </a:xfrm>
          <a:prstGeom prst="ellipse">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91" name="Google Shape;891;p96"/>
          <p:cNvSpPr/>
          <p:nvPr/>
        </p:nvSpPr>
        <p:spPr>
          <a:xfrm>
            <a:off x="4883100" y="4078800"/>
            <a:ext cx="784200" cy="784200"/>
          </a:xfrm>
          <a:prstGeom prst="ellipse">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92" name="Google Shape;892;p96"/>
          <p:cNvSpPr/>
          <p:nvPr/>
        </p:nvSpPr>
        <p:spPr>
          <a:xfrm>
            <a:off x="6307225" y="2352905"/>
            <a:ext cx="509700" cy="307800"/>
          </a:xfrm>
          <a:prstGeom prst="ellipse">
            <a:avLst/>
          </a:prstGeom>
          <a:noFill/>
          <a:ln cap="flat" cmpd="sng" w="762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93" name="Google Shape;893;p96"/>
          <p:cNvSpPr/>
          <p:nvPr/>
        </p:nvSpPr>
        <p:spPr>
          <a:xfrm>
            <a:off x="4509625" y="3119975"/>
            <a:ext cx="784200" cy="370200"/>
          </a:xfrm>
          <a:prstGeom prst="ellipse">
            <a:avLst/>
          </a:prstGeom>
          <a:noFill/>
          <a:ln cap="flat" cmpd="sng" w="762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pic>
        <p:nvPicPr>
          <p:cNvPr id="898" name="Google Shape;898;p97"/>
          <p:cNvPicPr preferRelativeResize="0"/>
          <p:nvPr/>
        </p:nvPicPr>
        <p:blipFill>
          <a:blip r:embed="rId3">
            <a:alphaModFix/>
          </a:blip>
          <a:stretch>
            <a:fillRect/>
          </a:stretch>
        </p:blipFill>
        <p:spPr>
          <a:xfrm>
            <a:off x="454622" y="363725"/>
            <a:ext cx="6235826" cy="2984675"/>
          </a:xfrm>
          <a:prstGeom prst="rect">
            <a:avLst/>
          </a:prstGeom>
          <a:noFill/>
          <a:ln>
            <a:noFill/>
          </a:ln>
        </p:spPr>
      </p:pic>
      <p:pic>
        <p:nvPicPr>
          <p:cNvPr id="899" name="Google Shape;899;p97"/>
          <p:cNvPicPr preferRelativeResize="0"/>
          <p:nvPr/>
        </p:nvPicPr>
        <p:blipFill>
          <a:blip r:embed="rId4">
            <a:alphaModFix/>
          </a:blip>
          <a:stretch>
            <a:fillRect/>
          </a:stretch>
        </p:blipFill>
        <p:spPr>
          <a:xfrm>
            <a:off x="7369287" y="1224775"/>
            <a:ext cx="1245971" cy="1262575"/>
          </a:xfrm>
          <a:prstGeom prst="rect">
            <a:avLst/>
          </a:prstGeom>
          <a:noFill/>
          <a:ln>
            <a:noFill/>
          </a:ln>
        </p:spPr>
      </p:pic>
      <p:pic>
        <p:nvPicPr>
          <p:cNvPr id="900" name="Google Shape;900;p97"/>
          <p:cNvPicPr preferRelativeResize="0"/>
          <p:nvPr/>
        </p:nvPicPr>
        <p:blipFill>
          <a:blip r:embed="rId5">
            <a:alphaModFix/>
          </a:blip>
          <a:stretch>
            <a:fillRect/>
          </a:stretch>
        </p:blipFill>
        <p:spPr>
          <a:xfrm rot="1542930">
            <a:off x="7159530" y="802647"/>
            <a:ext cx="258938" cy="807934"/>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p98"/>
          <p:cNvSpPr txBox="1"/>
          <p:nvPr/>
        </p:nvSpPr>
        <p:spPr>
          <a:xfrm>
            <a:off x="3308550" y="2067663"/>
            <a:ext cx="946500" cy="1031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5500"/>
              <a:t>=</a:t>
            </a:r>
            <a:endParaRPr sz="5500"/>
          </a:p>
        </p:txBody>
      </p:sp>
      <p:sp>
        <p:nvSpPr>
          <p:cNvPr id="906" name="Google Shape;906;p98"/>
          <p:cNvSpPr txBox="1"/>
          <p:nvPr/>
        </p:nvSpPr>
        <p:spPr>
          <a:xfrm>
            <a:off x="582675" y="351725"/>
            <a:ext cx="8357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t>Amyloid = insoluble protein that can deposit in tissues </a:t>
            </a:r>
            <a:endParaRPr sz="2200"/>
          </a:p>
        </p:txBody>
      </p:sp>
      <p:cxnSp>
        <p:nvCxnSpPr>
          <p:cNvPr id="907" name="Google Shape;907;p98"/>
          <p:cNvCxnSpPr/>
          <p:nvPr/>
        </p:nvCxnSpPr>
        <p:spPr>
          <a:xfrm>
            <a:off x="-600" y="1147613"/>
            <a:ext cx="9144600" cy="0"/>
          </a:xfrm>
          <a:prstGeom prst="straightConnector1">
            <a:avLst/>
          </a:prstGeom>
          <a:noFill/>
          <a:ln cap="flat" cmpd="sng" w="9525">
            <a:solidFill>
              <a:schemeClr val="dk2"/>
            </a:solidFill>
            <a:prstDash val="solid"/>
            <a:round/>
            <a:headEnd len="med" w="med" type="none"/>
            <a:tailEnd len="med" w="med" type="none"/>
          </a:ln>
        </p:spPr>
      </p:cxnSp>
      <p:pic>
        <p:nvPicPr>
          <p:cNvPr id="908" name="Google Shape;908;p98"/>
          <p:cNvPicPr preferRelativeResize="0"/>
          <p:nvPr/>
        </p:nvPicPr>
        <p:blipFill>
          <a:blip r:embed="rId3">
            <a:alphaModFix/>
          </a:blip>
          <a:stretch>
            <a:fillRect/>
          </a:stretch>
        </p:blipFill>
        <p:spPr>
          <a:xfrm>
            <a:off x="1364187" y="2080500"/>
            <a:ext cx="1245971" cy="1262575"/>
          </a:xfrm>
          <a:prstGeom prst="rect">
            <a:avLst/>
          </a:prstGeom>
          <a:noFill/>
          <a:ln>
            <a:noFill/>
          </a:ln>
        </p:spPr>
      </p:pic>
      <p:sp>
        <p:nvSpPr>
          <p:cNvPr id="909" name="Google Shape;909;p98"/>
          <p:cNvSpPr txBox="1"/>
          <p:nvPr/>
        </p:nvSpPr>
        <p:spPr>
          <a:xfrm>
            <a:off x="618000" y="1420313"/>
            <a:ext cx="4865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202124"/>
                </a:solidFill>
                <a:highlight>
                  <a:srgbClr val="FFFFFF"/>
                </a:highlight>
                <a:latin typeface="Roboto"/>
                <a:ea typeface="Roboto"/>
                <a:cs typeface="Roboto"/>
                <a:sym typeface="Roboto"/>
              </a:rPr>
              <a:t>Amyloid </a:t>
            </a:r>
            <a:r>
              <a:rPr lang="en" sz="2200">
                <a:solidFill>
                  <a:schemeClr val="dk1"/>
                </a:solidFill>
              </a:rPr>
              <a:t>β </a:t>
            </a:r>
            <a:r>
              <a:rPr lang="en" sz="2200">
                <a:solidFill>
                  <a:srgbClr val="202124"/>
                </a:solidFill>
                <a:highlight>
                  <a:srgbClr val="FFFFFF"/>
                </a:highlight>
                <a:latin typeface="Roboto"/>
                <a:ea typeface="Roboto"/>
                <a:cs typeface="Roboto"/>
                <a:sym typeface="Roboto"/>
              </a:rPr>
              <a:t>plaques </a:t>
            </a:r>
            <a:endParaRPr sz="2200"/>
          </a:p>
        </p:txBody>
      </p:sp>
      <p:sp>
        <p:nvSpPr>
          <p:cNvPr id="910" name="Google Shape;910;p98"/>
          <p:cNvSpPr txBox="1"/>
          <p:nvPr/>
        </p:nvSpPr>
        <p:spPr>
          <a:xfrm>
            <a:off x="448300" y="3375625"/>
            <a:ext cx="3154800" cy="12930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en" sz="1800"/>
              <a:t>aggregates of misfolded proteins that form in the spaces between nerve cells</a:t>
            </a:r>
            <a:endParaRPr sz="1800"/>
          </a:p>
        </p:txBody>
      </p:sp>
      <p:pic>
        <p:nvPicPr>
          <p:cNvPr id="911" name="Google Shape;911;p98"/>
          <p:cNvPicPr preferRelativeResize="0"/>
          <p:nvPr/>
        </p:nvPicPr>
        <p:blipFill>
          <a:blip r:embed="rId4">
            <a:alphaModFix/>
          </a:blip>
          <a:stretch>
            <a:fillRect/>
          </a:stretch>
        </p:blipFill>
        <p:spPr>
          <a:xfrm>
            <a:off x="4111449" y="1516150"/>
            <a:ext cx="4929925" cy="328822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99"/>
          <p:cNvSpPr txBox="1"/>
          <p:nvPr/>
        </p:nvSpPr>
        <p:spPr>
          <a:xfrm>
            <a:off x="3308550" y="2067663"/>
            <a:ext cx="946500" cy="1031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5500"/>
              <a:t>=</a:t>
            </a:r>
            <a:endParaRPr sz="5500"/>
          </a:p>
        </p:txBody>
      </p:sp>
      <p:sp>
        <p:nvSpPr>
          <p:cNvPr id="917" name="Google Shape;917;p99"/>
          <p:cNvSpPr txBox="1"/>
          <p:nvPr/>
        </p:nvSpPr>
        <p:spPr>
          <a:xfrm>
            <a:off x="582675" y="351725"/>
            <a:ext cx="8357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t>Amyloid = insoluble protein that can deposit in tissues </a:t>
            </a:r>
            <a:endParaRPr sz="2200"/>
          </a:p>
        </p:txBody>
      </p:sp>
      <p:cxnSp>
        <p:nvCxnSpPr>
          <p:cNvPr id="918" name="Google Shape;918;p99"/>
          <p:cNvCxnSpPr/>
          <p:nvPr/>
        </p:nvCxnSpPr>
        <p:spPr>
          <a:xfrm>
            <a:off x="-600" y="1147613"/>
            <a:ext cx="9144600" cy="0"/>
          </a:xfrm>
          <a:prstGeom prst="straightConnector1">
            <a:avLst/>
          </a:prstGeom>
          <a:noFill/>
          <a:ln cap="flat" cmpd="sng" w="9525">
            <a:solidFill>
              <a:schemeClr val="dk2"/>
            </a:solidFill>
            <a:prstDash val="solid"/>
            <a:round/>
            <a:headEnd len="med" w="med" type="none"/>
            <a:tailEnd len="med" w="med" type="none"/>
          </a:ln>
        </p:spPr>
      </p:cxnSp>
      <p:pic>
        <p:nvPicPr>
          <p:cNvPr id="919" name="Google Shape;919;p99"/>
          <p:cNvPicPr preferRelativeResize="0"/>
          <p:nvPr/>
        </p:nvPicPr>
        <p:blipFill>
          <a:blip r:embed="rId3">
            <a:alphaModFix/>
          </a:blip>
          <a:stretch>
            <a:fillRect/>
          </a:stretch>
        </p:blipFill>
        <p:spPr>
          <a:xfrm>
            <a:off x="1364187" y="2080500"/>
            <a:ext cx="1245971" cy="1262575"/>
          </a:xfrm>
          <a:prstGeom prst="rect">
            <a:avLst/>
          </a:prstGeom>
          <a:noFill/>
          <a:ln>
            <a:noFill/>
          </a:ln>
        </p:spPr>
      </p:pic>
      <p:sp>
        <p:nvSpPr>
          <p:cNvPr id="920" name="Google Shape;920;p99"/>
          <p:cNvSpPr txBox="1"/>
          <p:nvPr/>
        </p:nvSpPr>
        <p:spPr>
          <a:xfrm>
            <a:off x="618000" y="1420313"/>
            <a:ext cx="4865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202124"/>
                </a:solidFill>
                <a:highlight>
                  <a:srgbClr val="FFFF00"/>
                </a:highlight>
                <a:latin typeface="Roboto"/>
                <a:ea typeface="Roboto"/>
                <a:cs typeface="Roboto"/>
                <a:sym typeface="Roboto"/>
              </a:rPr>
              <a:t>Amyloid </a:t>
            </a:r>
            <a:r>
              <a:rPr lang="en" sz="2200">
                <a:solidFill>
                  <a:schemeClr val="dk1"/>
                </a:solidFill>
                <a:highlight>
                  <a:srgbClr val="FFFF00"/>
                </a:highlight>
              </a:rPr>
              <a:t>β </a:t>
            </a:r>
            <a:r>
              <a:rPr lang="en" sz="2200">
                <a:solidFill>
                  <a:srgbClr val="202124"/>
                </a:solidFill>
                <a:highlight>
                  <a:srgbClr val="FFFF00"/>
                </a:highlight>
                <a:latin typeface="Roboto"/>
                <a:ea typeface="Roboto"/>
                <a:cs typeface="Roboto"/>
                <a:sym typeface="Roboto"/>
              </a:rPr>
              <a:t>plaques</a:t>
            </a:r>
            <a:r>
              <a:rPr lang="en" sz="2200">
                <a:solidFill>
                  <a:srgbClr val="202124"/>
                </a:solidFill>
                <a:highlight>
                  <a:srgbClr val="FFFFFF"/>
                </a:highlight>
                <a:latin typeface="Roboto"/>
                <a:ea typeface="Roboto"/>
                <a:cs typeface="Roboto"/>
                <a:sym typeface="Roboto"/>
              </a:rPr>
              <a:t> </a:t>
            </a:r>
            <a:endParaRPr sz="2200"/>
          </a:p>
        </p:txBody>
      </p:sp>
      <p:sp>
        <p:nvSpPr>
          <p:cNvPr id="921" name="Google Shape;921;p99"/>
          <p:cNvSpPr txBox="1"/>
          <p:nvPr/>
        </p:nvSpPr>
        <p:spPr>
          <a:xfrm>
            <a:off x="448300" y="3375625"/>
            <a:ext cx="3154800" cy="12930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en" sz="1800"/>
              <a:t>aggregates of misfolded proteins that form in the spaces between nerve cells</a:t>
            </a:r>
            <a:endParaRPr sz="1800"/>
          </a:p>
        </p:txBody>
      </p:sp>
      <p:pic>
        <p:nvPicPr>
          <p:cNvPr id="922" name="Google Shape;922;p99"/>
          <p:cNvPicPr preferRelativeResize="0"/>
          <p:nvPr/>
        </p:nvPicPr>
        <p:blipFill>
          <a:blip r:embed="rId4">
            <a:alphaModFix/>
          </a:blip>
          <a:stretch>
            <a:fillRect/>
          </a:stretch>
        </p:blipFill>
        <p:spPr>
          <a:xfrm>
            <a:off x="4111449" y="1516150"/>
            <a:ext cx="4929925" cy="3288225"/>
          </a:xfrm>
          <a:prstGeom prst="rect">
            <a:avLst/>
          </a:prstGeom>
          <a:noFill/>
          <a:ln>
            <a:noFill/>
          </a:ln>
        </p:spPr>
      </p:pic>
      <p:sp>
        <p:nvSpPr>
          <p:cNvPr id="923" name="Google Shape;923;p99"/>
          <p:cNvSpPr/>
          <p:nvPr/>
        </p:nvSpPr>
        <p:spPr>
          <a:xfrm>
            <a:off x="1215225" y="1896575"/>
            <a:ext cx="1479000" cy="1479000"/>
          </a:xfrm>
          <a:prstGeom prst="ellipse">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24" name="Google Shape;924;p99"/>
          <p:cNvSpPr/>
          <p:nvPr/>
        </p:nvSpPr>
        <p:spPr>
          <a:xfrm>
            <a:off x="5719825" y="3423425"/>
            <a:ext cx="1126500" cy="1126500"/>
          </a:xfrm>
          <a:prstGeom prst="ellipse">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sp>
        <p:nvSpPr>
          <p:cNvPr id="929" name="Google Shape;929;p100"/>
          <p:cNvSpPr txBox="1"/>
          <p:nvPr/>
        </p:nvSpPr>
        <p:spPr>
          <a:xfrm>
            <a:off x="389525" y="363625"/>
            <a:ext cx="4669200" cy="1488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t>Amyloid β precursor protein (APP)</a:t>
            </a:r>
            <a:endParaRPr sz="2200"/>
          </a:p>
          <a:p>
            <a:pPr indent="-342900" lvl="0" marL="457200" rtl="0" algn="l">
              <a:lnSpc>
                <a:spcPct val="115000"/>
              </a:lnSpc>
              <a:spcBef>
                <a:spcPts val="0"/>
              </a:spcBef>
              <a:spcAft>
                <a:spcPts val="0"/>
              </a:spcAft>
              <a:buSzPts val="1800"/>
              <a:buChar char="-"/>
            </a:pPr>
            <a:r>
              <a:rPr lang="en" sz="1800"/>
              <a:t>cell membrane receptor likely involved in neural stem cell development, neurite outgrowth and neurorepair. </a:t>
            </a:r>
            <a:endParaRPr sz="1800"/>
          </a:p>
        </p:txBody>
      </p:sp>
      <p:grpSp>
        <p:nvGrpSpPr>
          <p:cNvPr id="930" name="Google Shape;930;p100"/>
          <p:cNvGrpSpPr/>
          <p:nvPr/>
        </p:nvGrpSpPr>
        <p:grpSpPr>
          <a:xfrm>
            <a:off x="770507" y="2347475"/>
            <a:ext cx="3088557" cy="1678056"/>
            <a:chOff x="637579" y="1055276"/>
            <a:chExt cx="3154808" cy="1714052"/>
          </a:xfrm>
        </p:grpSpPr>
        <p:pic>
          <p:nvPicPr>
            <p:cNvPr id="931" name="Google Shape;931;p100"/>
            <p:cNvPicPr preferRelativeResize="0"/>
            <p:nvPr/>
          </p:nvPicPr>
          <p:blipFill>
            <a:blip r:embed="rId3">
              <a:alphaModFix/>
            </a:blip>
            <a:stretch>
              <a:fillRect/>
            </a:stretch>
          </p:blipFill>
          <p:spPr>
            <a:xfrm rot="-131948">
              <a:off x="1845810" y="1064957"/>
              <a:ext cx="536745" cy="1674838"/>
            </a:xfrm>
            <a:prstGeom prst="rect">
              <a:avLst/>
            </a:prstGeom>
            <a:noFill/>
            <a:ln>
              <a:noFill/>
            </a:ln>
          </p:spPr>
        </p:pic>
        <p:grpSp>
          <p:nvGrpSpPr>
            <p:cNvPr id="932" name="Google Shape;932;p100"/>
            <p:cNvGrpSpPr/>
            <p:nvPr/>
          </p:nvGrpSpPr>
          <p:grpSpPr>
            <a:xfrm>
              <a:off x="637579" y="1958255"/>
              <a:ext cx="3154808" cy="811072"/>
              <a:chOff x="385125" y="2679661"/>
              <a:chExt cx="6602779" cy="1697513"/>
            </a:xfrm>
          </p:grpSpPr>
          <p:pic>
            <p:nvPicPr>
              <p:cNvPr id="933" name="Google Shape;933;p100"/>
              <p:cNvPicPr preferRelativeResize="0"/>
              <p:nvPr/>
            </p:nvPicPr>
            <p:blipFill rotWithShape="1">
              <a:blip r:embed="rId4">
                <a:alphaModFix/>
              </a:blip>
              <a:srcRect b="0" l="27071" r="0" t="0"/>
              <a:stretch/>
            </p:blipFill>
            <p:spPr>
              <a:xfrm>
                <a:off x="385125" y="2699250"/>
                <a:ext cx="3191824" cy="1677925"/>
              </a:xfrm>
              <a:prstGeom prst="rect">
                <a:avLst/>
              </a:prstGeom>
              <a:noFill/>
              <a:ln>
                <a:noFill/>
              </a:ln>
            </p:spPr>
          </p:pic>
          <p:pic>
            <p:nvPicPr>
              <p:cNvPr id="934" name="Google Shape;934;p100"/>
              <p:cNvPicPr preferRelativeResize="0"/>
              <p:nvPr/>
            </p:nvPicPr>
            <p:blipFill rotWithShape="1">
              <a:blip r:embed="rId4">
                <a:alphaModFix/>
              </a:blip>
              <a:srcRect b="0" l="27071" r="0" t="0"/>
              <a:stretch/>
            </p:blipFill>
            <p:spPr>
              <a:xfrm>
                <a:off x="3796079" y="2679661"/>
                <a:ext cx="3191824" cy="1677925"/>
              </a:xfrm>
              <a:prstGeom prst="rect">
                <a:avLst/>
              </a:prstGeom>
              <a:noFill/>
              <a:ln>
                <a:noFill/>
              </a:ln>
            </p:spPr>
          </p:pic>
        </p:grpSp>
      </p:gr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pic>
        <p:nvPicPr>
          <p:cNvPr id="939" name="Google Shape;939;p101"/>
          <p:cNvPicPr preferRelativeResize="0"/>
          <p:nvPr/>
        </p:nvPicPr>
        <p:blipFill>
          <a:blip r:embed="rId3">
            <a:alphaModFix/>
          </a:blip>
          <a:stretch>
            <a:fillRect/>
          </a:stretch>
        </p:blipFill>
        <p:spPr>
          <a:xfrm>
            <a:off x="6050800" y="193900"/>
            <a:ext cx="2454325" cy="4636424"/>
          </a:xfrm>
          <a:prstGeom prst="rect">
            <a:avLst/>
          </a:prstGeom>
          <a:noFill/>
          <a:ln>
            <a:noFill/>
          </a:ln>
        </p:spPr>
      </p:pic>
      <p:sp>
        <p:nvSpPr>
          <p:cNvPr id="940" name="Google Shape;940;p101"/>
          <p:cNvSpPr txBox="1"/>
          <p:nvPr/>
        </p:nvSpPr>
        <p:spPr>
          <a:xfrm>
            <a:off x="389525" y="363625"/>
            <a:ext cx="4669200" cy="1488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t>Amyloid β precursor protein (APP)</a:t>
            </a:r>
            <a:endParaRPr sz="2200"/>
          </a:p>
          <a:p>
            <a:pPr indent="-342900" lvl="0" marL="457200" rtl="0" algn="l">
              <a:lnSpc>
                <a:spcPct val="115000"/>
              </a:lnSpc>
              <a:spcBef>
                <a:spcPts val="0"/>
              </a:spcBef>
              <a:spcAft>
                <a:spcPts val="0"/>
              </a:spcAft>
              <a:buSzPts val="1800"/>
              <a:buChar char="-"/>
            </a:pPr>
            <a:r>
              <a:rPr lang="en" sz="1800"/>
              <a:t>cell membrane receptor likely involved in neural stem cell development, neurite outgrowth and neurorepair. </a:t>
            </a:r>
            <a:endParaRPr sz="1800"/>
          </a:p>
        </p:txBody>
      </p:sp>
      <p:sp>
        <p:nvSpPr>
          <p:cNvPr id="941" name="Google Shape;941;p101"/>
          <p:cNvSpPr txBox="1"/>
          <p:nvPr/>
        </p:nvSpPr>
        <p:spPr>
          <a:xfrm>
            <a:off x="4216775" y="2448125"/>
            <a:ext cx="946500" cy="1031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5500"/>
              <a:t>=</a:t>
            </a:r>
            <a:endParaRPr sz="5500"/>
          </a:p>
        </p:txBody>
      </p:sp>
      <p:grpSp>
        <p:nvGrpSpPr>
          <p:cNvPr id="942" name="Google Shape;942;p101"/>
          <p:cNvGrpSpPr/>
          <p:nvPr/>
        </p:nvGrpSpPr>
        <p:grpSpPr>
          <a:xfrm>
            <a:off x="770507" y="2347475"/>
            <a:ext cx="3088557" cy="1678056"/>
            <a:chOff x="637579" y="1055276"/>
            <a:chExt cx="3154808" cy="1714052"/>
          </a:xfrm>
        </p:grpSpPr>
        <p:pic>
          <p:nvPicPr>
            <p:cNvPr id="943" name="Google Shape;943;p101"/>
            <p:cNvPicPr preferRelativeResize="0"/>
            <p:nvPr/>
          </p:nvPicPr>
          <p:blipFill>
            <a:blip r:embed="rId4">
              <a:alphaModFix/>
            </a:blip>
            <a:stretch>
              <a:fillRect/>
            </a:stretch>
          </p:blipFill>
          <p:spPr>
            <a:xfrm rot="-131948">
              <a:off x="1845810" y="1064957"/>
              <a:ext cx="536745" cy="1674838"/>
            </a:xfrm>
            <a:prstGeom prst="rect">
              <a:avLst/>
            </a:prstGeom>
            <a:noFill/>
            <a:ln>
              <a:noFill/>
            </a:ln>
          </p:spPr>
        </p:pic>
        <p:grpSp>
          <p:nvGrpSpPr>
            <p:cNvPr id="944" name="Google Shape;944;p101"/>
            <p:cNvGrpSpPr/>
            <p:nvPr/>
          </p:nvGrpSpPr>
          <p:grpSpPr>
            <a:xfrm>
              <a:off x="637579" y="1958255"/>
              <a:ext cx="3154808" cy="811072"/>
              <a:chOff x="385125" y="2679661"/>
              <a:chExt cx="6602779" cy="1697513"/>
            </a:xfrm>
          </p:grpSpPr>
          <p:pic>
            <p:nvPicPr>
              <p:cNvPr id="945" name="Google Shape;945;p101"/>
              <p:cNvPicPr preferRelativeResize="0"/>
              <p:nvPr/>
            </p:nvPicPr>
            <p:blipFill rotWithShape="1">
              <a:blip r:embed="rId5">
                <a:alphaModFix/>
              </a:blip>
              <a:srcRect b="0" l="27071" r="0" t="0"/>
              <a:stretch/>
            </p:blipFill>
            <p:spPr>
              <a:xfrm>
                <a:off x="385125" y="2699250"/>
                <a:ext cx="3191824" cy="1677925"/>
              </a:xfrm>
              <a:prstGeom prst="rect">
                <a:avLst/>
              </a:prstGeom>
              <a:noFill/>
              <a:ln>
                <a:noFill/>
              </a:ln>
            </p:spPr>
          </p:pic>
          <p:pic>
            <p:nvPicPr>
              <p:cNvPr id="946" name="Google Shape;946;p101"/>
              <p:cNvPicPr preferRelativeResize="0"/>
              <p:nvPr/>
            </p:nvPicPr>
            <p:blipFill rotWithShape="1">
              <a:blip r:embed="rId5">
                <a:alphaModFix/>
              </a:blip>
              <a:srcRect b="0" l="27071" r="0" t="0"/>
              <a:stretch/>
            </p:blipFill>
            <p:spPr>
              <a:xfrm>
                <a:off x="3796079" y="2679661"/>
                <a:ext cx="3191824" cy="1677925"/>
              </a:xfrm>
              <a:prstGeom prst="rect">
                <a:avLst/>
              </a:prstGeom>
              <a:noFill/>
              <a:ln>
                <a:noFill/>
              </a:ln>
            </p:spPr>
          </p:pic>
        </p:gr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21"/>
          <p:cNvPicPr preferRelativeResize="0"/>
          <p:nvPr/>
        </p:nvPicPr>
        <p:blipFill>
          <a:blip r:embed="rId3">
            <a:alphaModFix/>
          </a:blip>
          <a:stretch>
            <a:fillRect/>
          </a:stretch>
        </p:blipFill>
        <p:spPr>
          <a:xfrm>
            <a:off x="614675" y="642650"/>
            <a:ext cx="8207351" cy="3798549"/>
          </a:xfrm>
          <a:prstGeom prst="rect">
            <a:avLst/>
          </a:prstGeom>
          <a:noFill/>
          <a:ln>
            <a:noFill/>
          </a:ln>
        </p:spPr>
      </p:pic>
      <p:cxnSp>
        <p:nvCxnSpPr>
          <p:cNvPr id="119" name="Google Shape;119;p21"/>
          <p:cNvCxnSpPr/>
          <p:nvPr/>
        </p:nvCxnSpPr>
        <p:spPr>
          <a:xfrm>
            <a:off x="1459475" y="2541925"/>
            <a:ext cx="2221500" cy="0"/>
          </a:xfrm>
          <a:prstGeom prst="straightConnector1">
            <a:avLst/>
          </a:prstGeom>
          <a:noFill/>
          <a:ln cap="flat" cmpd="sng" w="38100">
            <a:solidFill>
              <a:srgbClr val="9900FF"/>
            </a:solidFill>
            <a:prstDash val="solid"/>
            <a:round/>
            <a:headEnd len="med" w="med" type="none"/>
            <a:tailEnd len="med" w="med" type="none"/>
          </a:ln>
        </p:spPr>
      </p:cxnSp>
      <p:cxnSp>
        <p:nvCxnSpPr>
          <p:cNvPr id="120" name="Google Shape;120;p21"/>
          <p:cNvCxnSpPr/>
          <p:nvPr/>
        </p:nvCxnSpPr>
        <p:spPr>
          <a:xfrm>
            <a:off x="700450" y="1763300"/>
            <a:ext cx="719700" cy="0"/>
          </a:xfrm>
          <a:prstGeom prst="straightConnector1">
            <a:avLst/>
          </a:prstGeom>
          <a:noFill/>
          <a:ln cap="flat" cmpd="sng" w="38100">
            <a:solidFill>
              <a:srgbClr val="9900FF"/>
            </a:solidFill>
            <a:prstDash val="solid"/>
            <a:round/>
            <a:headEnd len="med" w="med" type="none"/>
            <a:tailEnd len="med" w="med" type="none"/>
          </a:ln>
        </p:spPr>
      </p:cxnSp>
      <p:cxnSp>
        <p:nvCxnSpPr>
          <p:cNvPr id="121" name="Google Shape;121;p21"/>
          <p:cNvCxnSpPr/>
          <p:nvPr/>
        </p:nvCxnSpPr>
        <p:spPr>
          <a:xfrm>
            <a:off x="6603975" y="2770575"/>
            <a:ext cx="849900" cy="0"/>
          </a:xfrm>
          <a:prstGeom prst="straightConnector1">
            <a:avLst/>
          </a:prstGeom>
          <a:noFill/>
          <a:ln cap="flat" cmpd="sng" w="38100">
            <a:solidFill>
              <a:srgbClr val="9900FF"/>
            </a:solidFill>
            <a:prstDash val="solid"/>
            <a:round/>
            <a:headEnd len="med" w="med" type="none"/>
            <a:tailEnd len="med" w="med" type="none"/>
          </a:ln>
        </p:spPr>
      </p:cxnSp>
      <p:cxnSp>
        <p:nvCxnSpPr>
          <p:cNvPr id="122" name="Google Shape;122;p21"/>
          <p:cNvCxnSpPr/>
          <p:nvPr/>
        </p:nvCxnSpPr>
        <p:spPr>
          <a:xfrm>
            <a:off x="1012325" y="3021875"/>
            <a:ext cx="1559400" cy="0"/>
          </a:xfrm>
          <a:prstGeom prst="straightConnector1">
            <a:avLst/>
          </a:prstGeom>
          <a:noFill/>
          <a:ln cap="flat" cmpd="sng" w="38100">
            <a:solidFill>
              <a:srgbClr val="9900FF"/>
            </a:solidFill>
            <a:prstDash val="solid"/>
            <a:round/>
            <a:headEnd len="med" w="med" type="none"/>
            <a:tailEnd len="med" w="med" type="none"/>
          </a:ln>
        </p:spPr>
      </p:cxnSp>
      <p:cxnSp>
        <p:nvCxnSpPr>
          <p:cNvPr id="123" name="Google Shape;123;p21"/>
          <p:cNvCxnSpPr/>
          <p:nvPr/>
        </p:nvCxnSpPr>
        <p:spPr>
          <a:xfrm>
            <a:off x="3548750" y="3021875"/>
            <a:ext cx="577500" cy="0"/>
          </a:xfrm>
          <a:prstGeom prst="straightConnector1">
            <a:avLst/>
          </a:prstGeom>
          <a:noFill/>
          <a:ln cap="flat" cmpd="sng" w="38100">
            <a:solidFill>
              <a:srgbClr val="9900FF"/>
            </a:solidFill>
            <a:prstDash val="solid"/>
            <a:round/>
            <a:headEnd len="med" w="med" type="none"/>
            <a:tailEnd len="med" w="med" type="none"/>
          </a:ln>
        </p:spPr>
      </p:cxn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grpSp>
        <p:nvGrpSpPr>
          <p:cNvPr id="951" name="Google Shape;951;p102"/>
          <p:cNvGrpSpPr/>
          <p:nvPr/>
        </p:nvGrpSpPr>
        <p:grpSpPr>
          <a:xfrm>
            <a:off x="500479" y="1055080"/>
            <a:ext cx="2575269" cy="1399180"/>
            <a:chOff x="637579" y="1055276"/>
            <a:chExt cx="3154808" cy="1714052"/>
          </a:xfrm>
        </p:grpSpPr>
        <p:pic>
          <p:nvPicPr>
            <p:cNvPr id="952" name="Google Shape;952;p102"/>
            <p:cNvPicPr preferRelativeResize="0"/>
            <p:nvPr/>
          </p:nvPicPr>
          <p:blipFill>
            <a:blip r:embed="rId3">
              <a:alphaModFix/>
            </a:blip>
            <a:stretch>
              <a:fillRect/>
            </a:stretch>
          </p:blipFill>
          <p:spPr>
            <a:xfrm rot="-131948">
              <a:off x="1845810" y="1064957"/>
              <a:ext cx="536745" cy="1674838"/>
            </a:xfrm>
            <a:prstGeom prst="rect">
              <a:avLst/>
            </a:prstGeom>
            <a:noFill/>
            <a:ln>
              <a:noFill/>
            </a:ln>
          </p:spPr>
        </p:pic>
        <p:grpSp>
          <p:nvGrpSpPr>
            <p:cNvPr id="953" name="Google Shape;953;p102"/>
            <p:cNvGrpSpPr/>
            <p:nvPr/>
          </p:nvGrpSpPr>
          <p:grpSpPr>
            <a:xfrm>
              <a:off x="637579" y="1958255"/>
              <a:ext cx="3154808" cy="811072"/>
              <a:chOff x="385125" y="2679661"/>
              <a:chExt cx="6602779" cy="1697513"/>
            </a:xfrm>
          </p:grpSpPr>
          <p:pic>
            <p:nvPicPr>
              <p:cNvPr id="954" name="Google Shape;954;p102"/>
              <p:cNvPicPr preferRelativeResize="0"/>
              <p:nvPr/>
            </p:nvPicPr>
            <p:blipFill rotWithShape="1">
              <a:blip r:embed="rId4">
                <a:alphaModFix/>
              </a:blip>
              <a:srcRect b="0" l="27071" r="0" t="0"/>
              <a:stretch/>
            </p:blipFill>
            <p:spPr>
              <a:xfrm>
                <a:off x="385125" y="2699250"/>
                <a:ext cx="3191824" cy="1677925"/>
              </a:xfrm>
              <a:prstGeom prst="rect">
                <a:avLst/>
              </a:prstGeom>
              <a:noFill/>
              <a:ln>
                <a:noFill/>
              </a:ln>
            </p:spPr>
          </p:pic>
          <p:pic>
            <p:nvPicPr>
              <p:cNvPr id="955" name="Google Shape;955;p102"/>
              <p:cNvPicPr preferRelativeResize="0"/>
              <p:nvPr/>
            </p:nvPicPr>
            <p:blipFill rotWithShape="1">
              <a:blip r:embed="rId4">
                <a:alphaModFix/>
              </a:blip>
              <a:srcRect b="0" l="27071" r="0" t="0"/>
              <a:stretch/>
            </p:blipFill>
            <p:spPr>
              <a:xfrm>
                <a:off x="3796079" y="2679661"/>
                <a:ext cx="3191824" cy="1677925"/>
              </a:xfrm>
              <a:prstGeom prst="rect">
                <a:avLst/>
              </a:prstGeom>
              <a:noFill/>
              <a:ln>
                <a:noFill/>
              </a:ln>
            </p:spPr>
          </p:pic>
        </p:grpSp>
      </p:grpSp>
      <p:sp>
        <p:nvSpPr>
          <p:cNvPr id="956" name="Google Shape;956;p102"/>
          <p:cNvSpPr txBox="1"/>
          <p:nvPr/>
        </p:nvSpPr>
        <p:spPr>
          <a:xfrm>
            <a:off x="415650" y="2506475"/>
            <a:ext cx="31548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t>Amyloid β precursor protein (APP)</a:t>
            </a:r>
            <a:endParaRPr sz="1800"/>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grpSp>
        <p:nvGrpSpPr>
          <p:cNvPr id="961" name="Google Shape;961;p103"/>
          <p:cNvGrpSpPr/>
          <p:nvPr/>
        </p:nvGrpSpPr>
        <p:grpSpPr>
          <a:xfrm>
            <a:off x="500479" y="1055080"/>
            <a:ext cx="2575269" cy="1399180"/>
            <a:chOff x="637579" y="1055276"/>
            <a:chExt cx="3154808" cy="1714052"/>
          </a:xfrm>
        </p:grpSpPr>
        <p:pic>
          <p:nvPicPr>
            <p:cNvPr id="962" name="Google Shape;962;p103"/>
            <p:cNvPicPr preferRelativeResize="0"/>
            <p:nvPr/>
          </p:nvPicPr>
          <p:blipFill>
            <a:blip r:embed="rId3">
              <a:alphaModFix/>
            </a:blip>
            <a:stretch>
              <a:fillRect/>
            </a:stretch>
          </p:blipFill>
          <p:spPr>
            <a:xfrm rot="-131948">
              <a:off x="1845810" y="1064957"/>
              <a:ext cx="536745" cy="1674838"/>
            </a:xfrm>
            <a:prstGeom prst="rect">
              <a:avLst/>
            </a:prstGeom>
            <a:noFill/>
            <a:ln>
              <a:noFill/>
            </a:ln>
          </p:spPr>
        </p:pic>
        <p:grpSp>
          <p:nvGrpSpPr>
            <p:cNvPr id="963" name="Google Shape;963;p103"/>
            <p:cNvGrpSpPr/>
            <p:nvPr/>
          </p:nvGrpSpPr>
          <p:grpSpPr>
            <a:xfrm>
              <a:off x="637579" y="1958255"/>
              <a:ext cx="3154808" cy="811072"/>
              <a:chOff x="385125" y="2679661"/>
              <a:chExt cx="6602779" cy="1697513"/>
            </a:xfrm>
          </p:grpSpPr>
          <p:pic>
            <p:nvPicPr>
              <p:cNvPr id="964" name="Google Shape;964;p103"/>
              <p:cNvPicPr preferRelativeResize="0"/>
              <p:nvPr/>
            </p:nvPicPr>
            <p:blipFill rotWithShape="1">
              <a:blip r:embed="rId4">
                <a:alphaModFix/>
              </a:blip>
              <a:srcRect b="0" l="27071" r="0" t="0"/>
              <a:stretch/>
            </p:blipFill>
            <p:spPr>
              <a:xfrm>
                <a:off x="385125" y="2699250"/>
                <a:ext cx="3191824" cy="1677925"/>
              </a:xfrm>
              <a:prstGeom prst="rect">
                <a:avLst/>
              </a:prstGeom>
              <a:noFill/>
              <a:ln>
                <a:noFill/>
              </a:ln>
            </p:spPr>
          </p:pic>
          <p:pic>
            <p:nvPicPr>
              <p:cNvPr id="965" name="Google Shape;965;p103"/>
              <p:cNvPicPr preferRelativeResize="0"/>
              <p:nvPr/>
            </p:nvPicPr>
            <p:blipFill rotWithShape="1">
              <a:blip r:embed="rId4">
                <a:alphaModFix/>
              </a:blip>
              <a:srcRect b="0" l="27071" r="0" t="0"/>
              <a:stretch/>
            </p:blipFill>
            <p:spPr>
              <a:xfrm>
                <a:off x="3796079" y="2679661"/>
                <a:ext cx="3191824" cy="1677925"/>
              </a:xfrm>
              <a:prstGeom prst="rect">
                <a:avLst/>
              </a:prstGeom>
              <a:noFill/>
              <a:ln>
                <a:noFill/>
              </a:ln>
            </p:spPr>
          </p:pic>
        </p:grpSp>
      </p:grpSp>
      <p:sp>
        <p:nvSpPr>
          <p:cNvPr id="966" name="Google Shape;966;p103"/>
          <p:cNvSpPr txBox="1"/>
          <p:nvPr/>
        </p:nvSpPr>
        <p:spPr>
          <a:xfrm>
            <a:off x="415650" y="2506475"/>
            <a:ext cx="31548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t>Amyloid β precursor protein (APP)</a:t>
            </a:r>
            <a:endParaRPr sz="1800"/>
          </a:p>
        </p:txBody>
      </p:sp>
      <p:sp>
        <p:nvSpPr>
          <p:cNvPr id="967" name="Google Shape;967;p103"/>
          <p:cNvSpPr txBox="1"/>
          <p:nvPr/>
        </p:nvSpPr>
        <p:spPr>
          <a:xfrm>
            <a:off x="299575" y="193175"/>
            <a:ext cx="31548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t>What’s supposed to happen to it?</a:t>
            </a:r>
            <a:endParaRPr sz="1800"/>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grpSp>
        <p:nvGrpSpPr>
          <p:cNvPr id="972" name="Google Shape;972;p104"/>
          <p:cNvGrpSpPr/>
          <p:nvPr/>
        </p:nvGrpSpPr>
        <p:grpSpPr>
          <a:xfrm>
            <a:off x="500479" y="1055080"/>
            <a:ext cx="2575269" cy="1399180"/>
            <a:chOff x="637579" y="1055276"/>
            <a:chExt cx="3154808" cy="1714052"/>
          </a:xfrm>
        </p:grpSpPr>
        <p:pic>
          <p:nvPicPr>
            <p:cNvPr id="973" name="Google Shape;973;p104"/>
            <p:cNvPicPr preferRelativeResize="0"/>
            <p:nvPr/>
          </p:nvPicPr>
          <p:blipFill>
            <a:blip r:embed="rId3">
              <a:alphaModFix/>
            </a:blip>
            <a:stretch>
              <a:fillRect/>
            </a:stretch>
          </p:blipFill>
          <p:spPr>
            <a:xfrm rot="-131948">
              <a:off x="1845810" y="1064957"/>
              <a:ext cx="536745" cy="1674838"/>
            </a:xfrm>
            <a:prstGeom prst="rect">
              <a:avLst/>
            </a:prstGeom>
            <a:noFill/>
            <a:ln>
              <a:noFill/>
            </a:ln>
          </p:spPr>
        </p:pic>
        <p:grpSp>
          <p:nvGrpSpPr>
            <p:cNvPr id="974" name="Google Shape;974;p104"/>
            <p:cNvGrpSpPr/>
            <p:nvPr/>
          </p:nvGrpSpPr>
          <p:grpSpPr>
            <a:xfrm>
              <a:off x="637579" y="1958255"/>
              <a:ext cx="3154808" cy="811072"/>
              <a:chOff x="385125" y="2679661"/>
              <a:chExt cx="6602779" cy="1697513"/>
            </a:xfrm>
          </p:grpSpPr>
          <p:pic>
            <p:nvPicPr>
              <p:cNvPr id="975" name="Google Shape;975;p104"/>
              <p:cNvPicPr preferRelativeResize="0"/>
              <p:nvPr/>
            </p:nvPicPr>
            <p:blipFill rotWithShape="1">
              <a:blip r:embed="rId4">
                <a:alphaModFix/>
              </a:blip>
              <a:srcRect b="0" l="27071" r="0" t="0"/>
              <a:stretch/>
            </p:blipFill>
            <p:spPr>
              <a:xfrm>
                <a:off x="385125" y="2699250"/>
                <a:ext cx="3191824" cy="1677925"/>
              </a:xfrm>
              <a:prstGeom prst="rect">
                <a:avLst/>
              </a:prstGeom>
              <a:noFill/>
              <a:ln>
                <a:noFill/>
              </a:ln>
            </p:spPr>
          </p:pic>
          <p:pic>
            <p:nvPicPr>
              <p:cNvPr id="976" name="Google Shape;976;p104"/>
              <p:cNvPicPr preferRelativeResize="0"/>
              <p:nvPr/>
            </p:nvPicPr>
            <p:blipFill rotWithShape="1">
              <a:blip r:embed="rId4">
                <a:alphaModFix/>
              </a:blip>
              <a:srcRect b="0" l="27071" r="0" t="0"/>
              <a:stretch/>
            </p:blipFill>
            <p:spPr>
              <a:xfrm>
                <a:off x="3796079" y="2679661"/>
                <a:ext cx="3191824" cy="1677925"/>
              </a:xfrm>
              <a:prstGeom prst="rect">
                <a:avLst/>
              </a:prstGeom>
              <a:noFill/>
              <a:ln>
                <a:noFill/>
              </a:ln>
            </p:spPr>
          </p:pic>
        </p:grpSp>
      </p:grpSp>
      <p:sp>
        <p:nvSpPr>
          <p:cNvPr id="977" name="Google Shape;977;p104"/>
          <p:cNvSpPr txBox="1"/>
          <p:nvPr/>
        </p:nvSpPr>
        <p:spPr>
          <a:xfrm>
            <a:off x="415650" y="2506475"/>
            <a:ext cx="3154800" cy="113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t>Amyloid β precursor protein (APP)</a:t>
            </a:r>
            <a:endParaRPr sz="2200"/>
          </a:p>
          <a:p>
            <a:pPr indent="0" lvl="0" marL="0" rtl="0" algn="l">
              <a:spcBef>
                <a:spcPts val="0"/>
              </a:spcBef>
              <a:spcAft>
                <a:spcPts val="0"/>
              </a:spcAft>
              <a:buNone/>
            </a:pPr>
            <a:r>
              <a:t/>
            </a:r>
            <a:endParaRPr sz="1800"/>
          </a:p>
        </p:txBody>
      </p:sp>
      <p:sp>
        <p:nvSpPr>
          <p:cNvPr id="978" name="Google Shape;978;p104"/>
          <p:cNvSpPr txBox="1"/>
          <p:nvPr/>
        </p:nvSpPr>
        <p:spPr>
          <a:xfrm>
            <a:off x="4517100" y="986550"/>
            <a:ext cx="14031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lipoprotein</a:t>
            </a:r>
            <a:endParaRPr sz="1700"/>
          </a:p>
        </p:txBody>
      </p:sp>
      <p:cxnSp>
        <p:nvCxnSpPr>
          <p:cNvPr id="979" name="Google Shape;979;p104"/>
          <p:cNvCxnSpPr>
            <a:endCxn id="980" idx="1"/>
          </p:cNvCxnSpPr>
          <p:nvPr/>
        </p:nvCxnSpPr>
        <p:spPr>
          <a:xfrm flipH="1" rot="10800000">
            <a:off x="5622025" y="1278275"/>
            <a:ext cx="796800" cy="258000"/>
          </a:xfrm>
          <a:prstGeom prst="straightConnector1">
            <a:avLst/>
          </a:prstGeom>
          <a:noFill/>
          <a:ln cap="flat" cmpd="sng" w="9525">
            <a:solidFill>
              <a:schemeClr val="dk2"/>
            </a:solidFill>
            <a:prstDash val="solid"/>
            <a:round/>
            <a:headEnd len="med" w="med" type="none"/>
            <a:tailEnd len="med" w="med" type="none"/>
          </a:ln>
        </p:spPr>
      </p:cxnSp>
      <p:sp>
        <p:nvSpPr>
          <p:cNvPr id="980" name="Google Shape;980;p104"/>
          <p:cNvSpPr txBox="1"/>
          <p:nvPr/>
        </p:nvSpPr>
        <p:spPr>
          <a:xfrm>
            <a:off x="6418825" y="1055075"/>
            <a:ext cx="27912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APOE = apolipoprotein E </a:t>
            </a:r>
            <a:endParaRPr sz="1700"/>
          </a:p>
        </p:txBody>
      </p:sp>
      <p:grpSp>
        <p:nvGrpSpPr>
          <p:cNvPr id="981" name="Google Shape;981;p104"/>
          <p:cNvGrpSpPr/>
          <p:nvPr/>
        </p:nvGrpSpPr>
        <p:grpSpPr>
          <a:xfrm>
            <a:off x="3619036" y="1377932"/>
            <a:ext cx="2513173" cy="1354489"/>
            <a:chOff x="3619036" y="1377932"/>
            <a:chExt cx="2513173" cy="1354489"/>
          </a:xfrm>
        </p:grpSpPr>
        <p:grpSp>
          <p:nvGrpSpPr>
            <p:cNvPr id="982" name="Google Shape;982;p104"/>
            <p:cNvGrpSpPr/>
            <p:nvPr/>
          </p:nvGrpSpPr>
          <p:grpSpPr>
            <a:xfrm>
              <a:off x="3619036" y="1377932"/>
              <a:ext cx="2513173" cy="1354489"/>
              <a:chOff x="4839610" y="743230"/>
              <a:chExt cx="3614516" cy="1948065"/>
            </a:xfrm>
          </p:grpSpPr>
          <p:pic>
            <p:nvPicPr>
              <p:cNvPr id="983" name="Google Shape;983;p104"/>
              <p:cNvPicPr preferRelativeResize="0"/>
              <p:nvPr/>
            </p:nvPicPr>
            <p:blipFill>
              <a:blip r:embed="rId3">
                <a:alphaModFix/>
              </a:blip>
              <a:stretch>
                <a:fillRect/>
              </a:stretch>
            </p:blipFill>
            <p:spPr>
              <a:xfrm rot="-4412352">
                <a:off x="5289078" y="491004"/>
                <a:ext cx="394999" cy="1232526"/>
              </a:xfrm>
              <a:prstGeom prst="rect">
                <a:avLst/>
              </a:prstGeom>
              <a:noFill/>
              <a:ln>
                <a:noFill/>
              </a:ln>
            </p:spPr>
          </p:pic>
          <p:pic>
            <p:nvPicPr>
              <p:cNvPr id="984" name="Google Shape;984;p104"/>
              <p:cNvPicPr preferRelativeResize="0"/>
              <p:nvPr/>
            </p:nvPicPr>
            <p:blipFill>
              <a:blip r:embed="rId5">
                <a:alphaModFix/>
              </a:blip>
              <a:stretch>
                <a:fillRect/>
              </a:stretch>
            </p:blipFill>
            <p:spPr>
              <a:xfrm rot="10800000">
                <a:off x="5789625" y="828950"/>
                <a:ext cx="2584699" cy="1742801"/>
              </a:xfrm>
              <a:prstGeom prst="rect">
                <a:avLst/>
              </a:prstGeom>
              <a:noFill/>
              <a:ln>
                <a:noFill/>
              </a:ln>
            </p:spPr>
          </p:pic>
          <p:pic>
            <p:nvPicPr>
              <p:cNvPr id="985" name="Google Shape;985;p104"/>
              <p:cNvPicPr preferRelativeResize="0"/>
              <p:nvPr/>
            </p:nvPicPr>
            <p:blipFill>
              <a:blip r:embed="rId6">
                <a:alphaModFix/>
              </a:blip>
              <a:stretch>
                <a:fillRect/>
              </a:stretch>
            </p:blipFill>
            <p:spPr>
              <a:xfrm rot="1350498">
                <a:off x="6726722" y="973669"/>
                <a:ext cx="1499861" cy="1487186"/>
              </a:xfrm>
              <a:prstGeom prst="rect">
                <a:avLst/>
              </a:prstGeom>
              <a:noFill/>
              <a:ln>
                <a:noFill/>
              </a:ln>
            </p:spPr>
          </p:pic>
          <p:pic>
            <p:nvPicPr>
              <p:cNvPr id="986" name="Google Shape;986;p104"/>
              <p:cNvPicPr preferRelativeResize="0"/>
              <p:nvPr/>
            </p:nvPicPr>
            <p:blipFill>
              <a:blip r:embed="rId3">
                <a:alphaModFix/>
              </a:blip>
              <a:stretch>
                <a:fillRect/>
              </a:stretch>
            </p:blipFill>
            <p:spPr>
              <a:xfrm rot="303677">
                <a:off x="5431178" y="1144704"/>
                <a:ext cx="394999" cy="1232526"/>
              </a:xfrm>
              <a:prstGeom prst="rect">
                <a:avLst/>
              </a:prstGeom>
              <a:noFill/>
              <a:ln>
                <a:noFill/>
              </a:ln>
            </p:spPr>
          </p:pic>
        </p:grpSp>
        <p:sp>
          <p:nvSpPr>
            <p:cNvPr id="987" name="Google Shape;987;p104"/>
            <p:cNvSpPr txBox="1"/>
            <p:nvPr/>
          </p:nvSpPr>
          <p:spPr>
            <a:xfrm>
              <a:off x="4299550" y="1499000"/>
              <a:ext cx="140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rPr>
                <a:t>ε</a:t>
              </a:r>
              <a:r>
                <a:rPr b="1" lang="en"/>
                <a:t>2</a:t>
              </a:r>
              <a:endParaRPr b="1"/>
            </a:p>
          </p:txBody>
        </p:sp>
        <p:sp>
          <p:nvSpPr>
            <p:cNvPr id="988" name="Google Shape;988;p104"/>
            <p:cNvSpPr txBox="1"/>
            <p:nvPr/>
          </p:nvSpPr>
          <p:spPr>
            <a:xfrm>
              <a:off x="4288761" y="2199693"/>
              <a:ext cx="140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rPr>
                <a:t>ε</a:t>
              </a:r>
              <a:r>
                <a:rPr b="1" lang="en"/>
                <a:t>3</a:t>
              </a:r>
              <a:endParaRPr b="1"/>
            </a:p>
          </p:txBody>
        </p:sp>
      </p:grpSp>
      <p:sp>
        <p:nvSpPr>
          <p:cNvPr id="989" name="Google Shape;989;p104"/>
          <p:cNvSpPr txBox="1"/>
          <p:nvPr/>
        </p:nvSpPr>
        <p:spPr>
          <a:xfrm>
            <a:off x="6599100" y="1432950"/>
            <a:ext cx="25131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the dominant lipid carrier in the brain, critical for Aβ catabolism</a:t>
            </a:r>
            <a:endParaRPr/>
          </a:p>
        </p:txBody>
      </p:sp>
      <p:cxnSp>
        <p:nvCxnSpPr>
          <p:cNvPr id="990" name="Google Shape;990;p104"/>
          <p:cNvCxnSpPr/>
          <p:nvPr/>
        </p:nvCxnSpPr>
        <p:spPr>
          <a:xfrm>
            <a:off x="3570450" y="-49450"/>
            <a:ext cx="0" cy="5158200"/>
          </a:xfrm>
          <a:prstGeom prst="straightConnector1">
            <a:avLst/>
          </a:prstGeom>
          <a:noFill/>
          <a:ln cap="flat" cmpd="sng" w="9525">
            <a:solidFill>
              <a:schemeClr val="dk2"/>
            </a:solidFill>
            <a:prstDash val="solid"/>
            <a:round/>
            <a:headEnd len="med" w="med" type="none"/>
            <a:tailEnd len="med" w="med" type="none"/>
          </a:ln>
        </p:spPr>
      </p:cxnSp>
      <p:sp>
        <p:nvSpPr>
          <p:cNvPr id="991" name="Google Shape;991;p104"/>
          <p:cNvSpPr txBox="1"/>
          <p:nvPr/>
        </p:nvSpPr>
        <p:spPr>
          <a:xfrm>
            <a:off x="299575" y="193175"/>
            <a:ext cx="31548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t>What’s supposed to happen to it?</a:t>
            </a:r>
            <a:endParaRPr sz="1800"/>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grpSp>
        <p:nvGrpSpPr>
          <p:cNvPr id="996" name="Google Shape;996;p105"/>
          <p:cNvGrpSpPr/>
          <p:nvPr/>
        </p:nvGrpSpPr>
        <p:grpSpPr>
          <a:xfrm>
            <a:off x="500479" y="1055080"/>
            <a:ext cx="2575269" cy="1399180"/>
            <a:chOff x="637579" y="1055276"/>
            <a:chExt cx="3154808" cy="1714052"/>
          </a:xfrm>
        </p:grpSpPr>
        <p:pic>
          <p:nvPicPr>
            <p:cNvPr id="997" name="Google Shape;997;p105"/>
            <p:cNvPicPr preferRelativeResize="0"/>
            <p:nvPr/>
          </p:nvPicPr>
          <p:blipFill>
            <a:blip r:embed="rId3">
              <a:alphaModFix/>
            </a:blip>
            <a:stretch>
              <a:fillRect/>
            </a:stretch>
          </p:blipFill>
          <p:spPr>
            <a:xfrm rot="-131948">
              <a:off x="1845810" y="1064957"/>
              <a:ext cx="536745" cy="1674838"/>
            </a:xfrm>
            <a:prstGeom prst="rect">
              <a:avLst/>
            </a:prstGeom>
            <a:noFill/>
            <a:ln>
              <a:noFill/>
            </a:ln>
          </p:spPr>
        </p:pic>
        <p:grpSp>
          <p:nvGrpSpPr>
            <p:cNvPr id="998" name="Google Shape;998;p105"/>
            <p:cNvGrpSpPr/>
            <p:nvPr/>
          </p:nvGrpSpPr>
          <p:grpSpPr>
            <a:xfrm>
              <a:off x="637579" y="1958255"/>
              <a:ext cx="3154808" cy="811072"/>
              <a:chOff x="385125" y="2679661"/>
              <a:chExt cx="6602779" cy="1697513"/>
            </a:xfrm>
          </p:grpSpPr>
          <p:pic>
            <p:nvPicPr>
              <p:cNvPr id="999" name="Google Shape;999;p105"/>
              <p:cNvPicPr preferRelativeResize="0"/>
              <p:nvPr/>
            </p:nvPicPr>
            <p:blipFill rotWithShape="1">
              <a:blip r:embed="rId4">
                <a:alphaModFix/>
              </a:blip>
              <a:srcRect b="0" l="27071" r="0" t="0"/>
              <a:stretch/>
            </p:blipFill>
            <p:spPr>
              <a:xfrm>
                <a:off x="385125" y="2699250"/>
                <a:ext cx="3191824" cy="1677925"/>
              </a:xfrm>
              <a:prstGeom prst="rect">
                <a:avLst/>
              </a:prstGeom>
              <a:noFill/>
              <a:ln>
                <a:noFill/>
              </a:ln>
            </p:spPr>
          </p:pic>
          <p:pic>
            <p:nvPicPr>
              <p:cNvPr id="1000" name="Google Shape;1000;p105"/>
              <p:cNvPicPr preferRelativeResize="0"/>
              <p:nvPr/>
            </p:nvPicPr>
            <p:blipFill rotWithShape="1">
              <a:blip r:embed="rId4">
                <a:alphaModFix/>
              </a:blip>
              <a:srcRect b="0" l="27071" r="0" t="0"/>
              <a:stretch/>
            </p:blipFill>
            <p:spPr>
              <a:xfrm>
                <a:off x="3796079" y="2679661"/>
                <a:ext cx="3191824" cy="1677925"/>
              </a:xfrm>
              <a:prstGeom prst="rect">
                <a:avLst/>
              </a:prstGeom>
              <a:noFill/>
              <a:ln>
                <a:noFill/>
              </a:ln>
            </p:spPr>
          </p:pic>
        </p:grpSp>
      </p:grpSp>
      <p:sp>
        <p:nvSpPr>
          <p:cNvPr id="1001" name="Google Shape;1001;p105"/>
          <p:cNvSpPr txBox="1"/>
          <p:nvPr/>
        </p:nvSpPr>
        <p:spPr>
          <a:xfrm>
            <a:off x="415650" y="2506475"/>
            <a:ext cx="3154800" cy="113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t>Amyloid β precursor protein (APP)</a:t>
            </a:r>
            <a:endParaRPr sz="2200"/>
          </a:p>
          <a:p>
            <a:pPr indent="0" lvl="0" marL="0" rtl="0" algn="l">
              <a:spcBef>
                <a:spcPts val="0"/>
              </a:spcBef>
              <a:spcAft>
                <a:spcPts val="0"/>
              </a:spcAft>
              <a:buNone/>
            </a:pPr>
            <a:r>
              <a:t/>
            </a:r>
            <a:endParaRPr sz="1800"/>
          </a:p>
        </p:txBody>
      </p:sp>
      <p:sp>
        <p:nvSpPr>
          <p:cNvPr id="1002" name="Google Shape;1002;p105"/>
          <p:cNvSpPr txBox="1"/>
          <p:nvPr/>
        </p:nvSpPr>
        <p:spPr>
          <a:xfrm>
            <a:off x="3686525" y="85475"/>
            <a:ext cx="35607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Apolipoprotein = </a:t>
            </a:r>
            <a:endParaRPr sz="1700"/>
          </a:p>
          <a:p>
            <a:pPr indent="0" lvl="0" marL="0" rtl="0" algn="l">
              <a:spcBef>
                <a:spcPts val="0"/>
              </a:spcBef>
              <a:spcAft>
                <a:spcPts val="0"/>
              </a:spcAft>
              <a:buNone/>
            </a:pPr>
            <a:r>
              <a:rPr lang="en" sz="1700"/>
              <a:t>“A.P.O.”lipoprotein = </a:t>
            </a:r>
            <a:endParaRPr sz="1700"/>
          </a:p>
          <a:p>
            <a:pPr indent="0" lvl="0" marL="0" rtl="0" algn="l">
              <a:spcBef>
                <a:spcPts val="0"/>
              </a:spcBef>
              <a:spcAft>
                <a:spcPts val="0"/>
              </a:spcAft>
              <a:buNone/>
            </a:pPr>
            <a:r>
              <a:rPr lang="en" sz="1700"/>
              <a:t>“A Part Of” a lipoprotein</a:t>
            </a:r>
            <a:endParaRPr sz="1700"/>
          </a:p>
        </p:txBody>
      </p:sp>
      <p:sp>
        <p:nvSpPr>
          <p:cNvPr id="1003" name="Google Shape;1003;p105"/>
          <p:cNvSpPr txBox="1"/>
          <p:nvPr/>
        </p:nvSpPr>
        <p:spPr>
          <a:xfrm>
            <a:off x="4517100" y="986550"/>
            <a:ext cx="14031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lipoprotein</a:t>
            </a:r>
            <a:endParaRPr sz="1700"/>
          </a:p>
        </p:txBody>
      </p:sp>
      <p:cxnSp>
        <p:nvCxnSpPr>
          <p:cNvPr id="1004" name="Google Shape;1004;p105"/>
          <p:cNvCxnSpPr>
            <a:endCxn id="1005" idx="1"/>
          </p:cNvCxnSpPr>
          <p:nvPr/>
        </p:nvCxnSpPr>
        <p:spPr>
          <a:xfrm flipH="1" rot="10800000">
            <a:off x="5622025" y="1278275"/>
            <a:ext cx="796800" cy="258000"/>
          </a:xfrm>
          <a:prstGeom prst="straightConnector1">
            <a:avLst/>
          </a:prstGeom>
          <a:noFill/>
          <a:ln cap="flat" cmpd="sng" w="9525">
            <a:solidFill>
              <a:schemeClr val="dk2"/>
            </a:solidFill>
            <a:prstDash val="solid"/>
            <a:round/>
            <a:headEnd len="med" w="med" type="none"/>
            <a:tailEnd len="med" w="med" type="none"/>
          </a:ln>
        </p:spPr>
      </p:cxnSp>
      <p:sp>
        <p:nvSpPr>
          <p:cNvPr id="1005" name="Google Shape;1005;p105"/>
          <p:cNvSpPr txBox="1"/>
          <p:nvPr/>
        </p:nvSpPr>
        <p:spPr>
          <a:xfrm>
            <a:off x="6418825" y="1055075"/>
            <a:ext cx="27912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APOE = apolipoprotein E </a:t>
            </a:r>
            <a:endParaRPr sz="1700"/>
          </a:p>
        </p:txBody>
      </p:sp>
      <p:grpSp>
        <p:nvGrpSpPr>
          <p:cNvPr id="1006" name="Google Shape;1006;p105"/>
          <p:cNvGrpSpPr/>
          <p:nvPr/>
        </p:nvGrpSpPr>
        <p:grpSpPr>
          <a:xfrm>
            <a:off x="3619036" y="1377932"/>
            <a:ext cx="2513173" cy="1354489"/>
            <a:chOff x="3619036" y="1377932"/>
            <a:chExt cx="2513173" cy="1354489"/>
          </a:xfrm>
        </p:grpSpPr>
        <p:grpSp>
          <p:nvGrpSpPr>
            <p:cNvPr id="1007" name="Google Shape;1007;p105"/>
            <p:cNvGrpSpPr/>
            <p:nvPr/>
          </p:nvGrpSpPr>
          <p:grpSpPr>
            <a:xfrm>
              <a:off x="3619036" y="1377932"/>
              <a:ext cx="2513173" cy="1354489"/>
              <a:chOff x="4839610" y="743230"/>
              <a:chExt cx="3614516" cy="1948065"/>
            </a:xfrm>
          </p:grpSpPr>
          <p:pic>
            <p:nvPicPr>
              <p:cNvPr id="1008" name="Google Shape;1008;p105"/>
              <p:cNvPicPr preferRelativeResize="0"/>
              <p:nvPr/>
            </p:nvPicPr>
            <p:blipFill>
              <a:blip r:embed="rId3">
                <a:alphaModFix/>
              </a:blip>
              <a:stretch>
                <a:fillRect/>
              </a:stretch>
            </p:blipFill>
            <p:spPr>
              <a:xfrm rot="-4412352">
                <a:off x="5289078" y="491004"/>
                <a:ext cx="394999" cy="1232526"/>
              </a:xfrm>
              <a:prstGeom prst="rect">
                <a:avLst/>
              </a:prstGeom>
              <a:noFill/>
              <a:ln>
                <a:noFill/>
              </a:ln>
            </p:spPr>
          </p:pic>
          <p:pic>
            <p:nvPicPr>
              <p:cNvPr id="1009" name="Google Shape;1009;p105"/>
              <p:cNvPicPr preferRelativeResize="0"/>
              <p:nvPr/>
            </p:nvPicPr>
            <p:blipFill>
              <a:blip r:embed="rId5">
                <a:alphaModFix/>
              </a:blip>
              <a:stretch>
                <a:fillRect/>
              </a:stretch>
            </p:blipFill>
            <p:spPr>
              <a:xfrm rot="10800000">
                <a:off x="5789625" y="828950"/>
                <a:ext cx="2584699" cy="1742801"/>
              </a:xfrm>
              <a:prstGeom prst="rect">
                <a:avLst/>
              </a:prstGeom>
              <a:noFill/>
              <a:ln>
                <a:noFill/>
              </a:ln>
            </p:spPr>
          </p:pic>
          <p:pic>
            <p:nvPicPr>
              <p:cNvPr id="1010" name="Google Shape;1010;p105"/>
              <p:cNvPicPr preferRelativeResize="0"/>
              <p:nvPr/>
            </p:nvPicPr>
            <p:blipFill>
              <a:blip r:embed="rId6">
                <a:alphaModFix/>
              </a:blip>
              <a:stretch>
                <a:fillRect/>
              </a:stretch>
            </p:blipFill>
            <p:spPr>
              <a:xfrm rot="1350498">
                <a:off x="6726722" y="973669"/>
                <a:ext cx="1499861" cy="1487186"/>
              </a:xfrm>
              <a:prstGeom prst="rect">
                <a:avLst/>
              </a:prstGeom>
              <a:noFill/>
              <a:ln>
                <a:noFill/>
              </a:ln>
            </p:spPr>
          </p:pic>
          <p:pic>
            <p:nvPicPr>
              <p:cNvPr id="1011" name="Google Shape;1011;p105"/>
              <p:cNvPicPr preferRelativeResize="0"/>
              <p:nvPr/>
            </p:nvPicPr>
            <p:blipFill>
              <a:blip r:embed="rId3">
                <a:alphaModFix/>
              </a:blip>
              <a:stretch>
                <a:fillRect/>
              </a:stretch>
            </p:blipFill>
            <p:spPr>
              <a:xfrm rot="303677">
                <a:off x="5431178" y="1144704"/>
                <a:ext cx="394999" cy="1232526"/>
              </a:xfrm>
              <a:prstGeom prst="rect">
                <a:avLst/>
              </a:prstGeom>
              <a:noFill/>
              <a:ln>
                <a:noFill/>
              </a:ln>
            </p:spPr>
          </p:pic>
        </p:grpSp>
        <p:sp>
          <p:nvSpPr>
            <p:cNvPr id="1012" name="Google Shape;1012;p105"/>
            <p:cNvSpPr txBox="1"/>
            <p:nvPr/>
          </p:nvSpPr>
          <p:spPr>
            <a:xfrm>
              <a:off x="4299550" y="1499000"/>
              <a:ext cx="140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rPr>
                <a:t>ε</a:t>
              </a:r>
              <a:r>
                <a:rPr b="1" lang="en"/>
                <a:t>2</a:t>
              </a:r>
              <a:endParaRPr b="1"/>
            </a:p>
          </p:txBody>
        </p:sp>
        <p:sp>
          <p:nvSpPr>
            <p:cNvPr id="1013" name="Google Shape;1013;p105"/>
            <p:cNvSpPr txBox="1"/>
            <p:nvPr/>
          </p:nvSpPr>
          <p:spPr>
            <a:xfrm>
              <a:off x="4288761" y="2199693"/>
              <a:ext cx="140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rPr>
                <a:t>ε</a:t>
              </a:r>
              <a:r>
                <a:rPr b="1" lang="en"/>
                <a:t>3</a:t>
              </a:r>
              <a:endParaRPr b="1"/>
            </a:p>
          </p:txBody>
        </p:sp>
      </p:grpSp>
      <p:sp>
        <p:nvSpPr>
          <p:cNvPr id="1014" name="Google Shape;1014;p105"/>
          <p:cNvSpPr txBox="1"/>
          <p:nvPr/>
        </p:nvSpPr>
        <p:spPr>
          <a:xfrm>
            <a:off x="6599100" y="1432950"/>
            <a:ext cx="25131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the dominant lipid carrier in the brain, critical for Aβ catabolism</a:t>
            </a:r>
            <a:endParaRPr/>
          </a:p>
        </p:txBody>
      </p:sp>
      <p:cxnSp>
        <p:nvCxnSpPr>
          <p:cNvPr id="1015" name="Google Shape;1015;p105"/>
          <p:cNvCxnSpPr/>
          <p:nvPr/>
        </p:nvCxnSpPr>
        <p:spPr>
          <a:xfrm>
            <a:off x="3570450" y="-49450"/>
            <a:ext cx="0" cy="5158200"/>
          </a:xfrm>
          <a:prstGeom prst="straightConnector1">
            <a:avLst/>
          </a:prstGeom>
          <a:noFill/>
          <a:ln cap="flat" cmpd="sng" w="9525">
            <a:solidFill>
              <a:schemeClr val="dk2"/>
            </a:solidFill>
            <a:prstDash val="solid"/>
            <a:round/>
            <a:headEnd len="med" w="med" type="none"/>
            <a:tailEnd len="med" w="med" type="none"/>
          </a:ln>
        </p:spPr>
      </p:cxnSp>
      <p:sp>
        <p:nvSpPr>
          <p:cNvPr id="1016" name="Google Shape;1016;p105"/>
          <p:cNvSpPr txBox="1"/>
          <p:nvPr/>
        </p:nvSpPr>
        <p:spPr>
          <a:xfrm>
            <a:off x="299575" y="193175"/>
            <a:ext cx="31548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t>What’s supposed to happen to it?</a:t>
            </a:r>
            <a:endParaRPr sz="1800"/>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0" name="Shape 1020"/>
        <p:cNvGrpSpPr/>
        <p:nvPr/>
      </p:nvGrpSpPr>
      <p:grpSpPr>
        <a:xfrm>
          <a:off x="0" y="0"/>
          <a:ext cx="0" cy="0"/>
          <a:chOff x="0" y="0"/>
          <a:chExt cx="0" cy="0"/>
        </a:xfrm>
      </p:grpSpPr>
      <p:grpSp>
        <p:nvGrpSpPr>
          <p:cNvPr id="1021" name="Google Shape;1021;p106"/>
          <p:cNvGrpSpPr/>
          <p:nvPr/>
        </p:nvGrpSpPr>
        <p:grpSpPr>
          <a:xfrm>
            <a:off x="500479" y="1055080"/>
            <a:ext cx="2575269" cy="1399180"/>
            <a:chOff x="637579" y="1055276"/>
            <a:chExt cx="3154808" cy="1714052"/>
          </a:xfrm>
        </p:grpSpPr>
        <p:pic>
          <p:nvPicPr>
            <p:cNvPr id="1022" name="Google Shape;1022;p106"/>
            <p:cNvPicPr preferRelativeResize="0"/>
            <p:nvPr/>
          </p:nvPicPr>
          <p:blipFill>
            <a:blip r:embed="rId3">
              <a:alphaModFix/>
            </a:blip>
            <a:stretch>
              <a:fillRect/>
            </a:stretch>
          </p:blipFill>
          <p:spPr>
            <a:xfrm rot="-131948">
              <a:off x="1845810" y="1064957"/>
              <a:ext cx="536745" cy="1674838"/>
            </a:xfrm>
            <a:prstGeom prst="rect">
              <a:avLst/>
            </a:prstGeom>
            <a:noFill/>
            <a:ln>
              <a:noFill/>
            </a:ln>
          </p:spPr>
        </p:pic>
        <p:grpSp>
          <p:nvGrpSpPr>
            <p:cNvPr id="1023" name="Google Shape;1023;p106"/>
            <p:cNvGrpSpPr/>
            <p:nvPr/>
          </p:nvGrpSpPr>
          <p:grpSpPr>
            <a:xfrm>
              <a:off x="637579" y="1958255"/>
              <a:ext cx="3154808" cy="811072"/>
              <a:chOff x="385125" y="2679661"/>
              <a:chExt cx="6602779" cy="1697513"/>
            </a:xfrm>
          </p:grpSpPr>
          <p:pic>
            <p:nvPicPr>
              <p:cNvPr id="1024" name="Google Shape;1024;p106"/>
              <p:cNvPicPr preferRelativeResize="0"/>
              <p:nvPr/>
            </p:nvPicPr>
            <p:blipFill rotWithShape="1">
              <a:blip r:embed="rId4">
                <a:alphaModFix/>
              </a:blip>
              <a:srcRect b="0" l="27071" r="0" t="0"/>
              <a:stretch/>
            </p:blipFill>
            <p:spPr>
              <a:xfrm>
                <a:off x="385125" y="2699250"/>
                <a:ext cx="3191824" cy="1677925"/>
              </a:xfrm>
              <a:prstGeom prst="rect">
                <a:avLst/>
              </a:prstGeom>
              <a:noFill/>
              <a:ln>
                <a:noFill/>
              </a:ln>
            </p:spPr>
          </p:pic>
          <p:pic>
            <p:nvPicPr>
              <p:cNvPr id="1025" name="Google Shape;1025;p106"/>
              <p:cNvPicPr preferRelativeResize="0"/>
              <p:nvPr/>
            </p:nvPicPr>
            <p:blipFill rotWithShape="1">
              <a:blip r:embed="rId4">
                <a:alphaModFix/>
              </a:blip>
              <a:srcRect b="0" l="27071" r="0" t="0"/>
              <a:stretch/>
            </p:blipFill>
            <p:spPr>
              <a:xfrm>
                <a:off x="3796079" y="2679661"/>
                <a:ext cx="3191824" cy="1677925"/>
              </a:xfrm>
              <a:prstGeom prst="rect">
                <a:avLst/>
              </a:prstGeom>
              <a:noFill/>
              <a:ln>
                <a:noFill/>
              </a:ln>
            </p:spPr>
          </p:pic>
        </p:grpSp>
      </p:grpSp>
      <p:sp>
        <p:nvSpPr>
          <p:cNvPr id="1026" name="Google Shape;1026;p106"/>
          <p:cNvSpPr txBox="1"/>
          <p:nvPr/>
        </p:nvSpPr>
        <p:spPr>
          <a:xfrm>
            <a:off x="415650" y="2506475"/>
            <a:ext cx="3154800" cy="113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t>Amyloid β precursor protein (APP)</a:t>
            </a:r>
            <a:endParaRPr sz="2200"/>
          </a:p>
          <a:p>
            <a:pPr indent="0" lvl="0" marL="0" rtl="0" algn="l">
              <a:spcBef>
                <a:spcPts val="0"/>
              </a:spcBef>
              <a:spcAft>
                <a:spcPts val="0"/>
              </a:spcAft>
              <a:buNone/>
            </a:pPr>
            <a:r>
              <a:t/>
            </a:r>
            <a:endParaRPr sz="1800"/>
          </a:p>
        </p:txBody>
      </p:sp>
      <p:sp>
        <p:nvSpPr>
          <p:cNvPr id="1027" name="Google Shape;1027;p106"/>
          <p:cNvSpPr txBox="1"/>
          <p:nvPr/>
        </p:nvSpPr>
        <p:spPr>
          <a:xfrm>
            <a:off x="4517100" y="986550"/>
            <a:ext cx="14031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lipoprotein</a:t>
            </a:r>
            <a:endParaRPr sz="1700"/>
          </a:p>
        </p:txBody>
      </p:sp>
      <p:cxnSp>
        <p:nvCxnSpPr>
          <p:cNvPr id="1028" name="Google Shape;1028;p106"/>
          <p:cNvCxnSpPr>
            <a:endCxn id="1029" idx="1"/>
          </p:cNvCxnSpPr>
          <p:nvPr/>
        </p:nvCxnSpPr>
        <p:spPr>
          <a:xfrm flipH="1" rot="10800000">
            <a:off x="5622025" y="1278275"/>
            <a:ext cx="796800" cy="258000"/>
          </a:xfrm>
          <a:prstGeom prst="straightConnector1">
            <a:avLst/>
          </a:prstGeom>
          <a:noFill/>
          <a:ln cap="flat" cmpd="sng" w="9525">
            <a:solidFill>
              <a:schemeClr val="dk2"/>
            </a:solidFill>
            <a:prstDash val="solid"/>
            <a:round/>
            <a:headEnd len="med" w="med" type="none"/>
            <a:tailEnd len="med" w="med" type="none"/>
          </a:ln>
        </p:spPr>
      </p:cxnSp>
      <p:sp>
        <p:nvSpPr>
          <p:cNvPr id="1029" name="Google Shape;1029;p106"/>
          <p:cNvSpPr txBox="1"/>
          <p:nvPr/>
        </p:nvSpPr>
        <p:spPr>
          <a:xfrm>
            <a:off x="6418825" y="1055075"/>
            <a:ext cx="27912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APOE = apolipoprotein E </a:t>
            </a:r>
            <a:endParaRPr sz="1700"/>
          </a:p>
        </p:txBody>
      </p:sp>
      <p:grpSp>
        <p:nvGrpSpPr>
          <p:cNvPr id="1030" name="Google Shape;1030;p106"/>
          <p:cNvGrpSpPr/>
          <p:nvPr/>
        </p:nvGrpSpPr>
        <p:grpSpPr>
          <a:xfrm>
            <a:off x="3619036" y="1377932"/>
            <a:ext cx="2513173" cy="1354489"/>
            <a:chOff x="3619036" y="1377932"/>
            <a:chExt cx="2513173" cy="1354489"/>
          </a:xfrm>
        </p:grpSpPr>
        <p:grpSp>
          <p:nvGrpSpPr>
            <p:cNvPr id="1031" name="Google Shape;1031;p106"/>
            <p:cNvGrpSpPr/>
            <p:nvPr/>
          </p:nvGrpSpPr>
          <p:grpSpPr>
            <a:xfrm>
              <a:off x="3619036" y="1377932"/>
              <a:ext cx="2513173" cy="1354489"/>
              <a:chOff x="4839610" y="743230"/>
              <a:chExt cx="3614516" cy="1948065"/>
            </a:xfrm>
          </p:grpSpPr>
          <p:pic>
            <p:nvPicPr>
              <p:cNvPr id="1032" name="Google Shape;1032;p106"/>
              <p:cNvPicPr preferRelativeResize="0"/>
              <p:nvPr/>
            </p:nvPicPr>
            <p:blipFill>
              <a:blip r:embed="rId3">
                <a:alphaModFix/>
              </a:blip>
              <a:stretch>
                <a:fillRect/>
              </a:stretch>
            </p:blipFill>
            <p:spPr>
              <a:xfrm rot="-4412352">
                <a:off x="5289078" y="491004"/>
                <a:ext cx="394999" cy="1232526"/>
              </a:xfrm>
              <a:prstGeom prst="rect">
                <a:avLst/>
              </a:prstGeom>
              <a:noFill/>
              <a:ln>
                <a:noFill/>
              </a:ln>
            </p:spPr>
          </p:pic>
          <p:pic>
            <p:nvPicPr>
              <p:cNvPr id="1033" name="Google Shape;1033;p106"/>
              <p:cNvPicPr preferRelativeResize="0"/>
              <p:nvPr/>
            </p:nvPicPr>
            <p:blipFill>
              <a:blip r:embed="rId5">
                <a:alphaModFix/>
              </a:blip>
              <a:stretch>
                <a:fillRect/>
              </a:stretch>
            </p:blipFill>
            <p:spPr>
              <a:xfrm rot="10800000">
                <a:off x="5789625" y="828950"/>
                <a:ext cx="2584699" cy="1742801"/>
              </a:xfrm>
              <a:prstGeom prst="rect">
                <a:avLst/>
              </a:prstGeom>
              <a:noFill/>
              <a:ln>
                <a:noFill/>
              </a:ln>
            </p:spPr>
          </p:pic>
          <p:pic>
            <p:nvPicPr>
              <p:cNvPr id="1034" name="Google Shape;1034;p106"/>
              <p:cNvPicPr preferRelativeResize="0"/>
              <p:nvPr/>
            </p:nvPicPr>
            <p:blipFill>
              <a:blip r:embed="rId6">
                <a:alphaModFix/>
              </a:blip>
              <a:stretch>
                <a:fillRect/>
              </a:stretch>
            </p:blipFill>
            <p:spPr>
              <a:xfrm rot="1350498">
                <a:off x="6726722" y="973669"/>
                <a:ext cx="1499861" cy="1487186"/>
              </a:xfrm>
              <a:prstGeom prst="rect">
                <a:avLst/>
              </a:prstGeom>
              <a:noFill/>
              <a:ln>
                <a:noFill/>
              </a:ln>
            </p:spPr>
          </p:pic>
          <p:pic>
            <p:nvPicPr>
              <p:cNvPr id="1035" name="Google Shape;1035;p106"/>
              <p:cNvPicPr preferRelativeResize="0"/>
              <p:nvPr/>
            </p:nvPicPr>
            <p:blipFill>
              <a:blip r:embed="rId3">
                <a:alphaModFix/>
              </a:blip>
              <a:stretch>
                <a:fillRect/>
              </a:stretch>
            </p:blipFill>
            <p:spPr>
              <a:xfrm rot="303677">
                <a:off x="5431178" y="1144704"/>
                <a:ext cx="394999" cy="1232526"/>
              </a:xfrm>
              <a:prstGeom prst="rect">
                <a:avLst/>
              </a:prstGeom>
              <a:noFill/>
              <a:ln>
                <a:noFill/>
              </a:ln>
            </p:spPr>
          </p:pic>
        </p:grpSp>
        <p:sp>
          <p:nvSpPr>
            <p:cNvPr id="1036" name="Google Shape;1036;p106"/>
            <p:cNvSpPr txBox="1"/>
            <p:nvPr/>
          </p:nvSpPr>
          <p:spPr>
            <a:xfrm>
              <a:off x="4299550" y="1499000"/>
              <a:ext cx="140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ε2</a:t>
              </a:r>
              <a:endParaRPr b="1"/>
            </a:p>
          </p:txBody>
        </p:sp>
        <p:sp>
          <p:nvSpPr>
            <p:cNvPr id="1037" name="Google Shape;1037;p106"/>
            <p:cNvSpPr txBox="1"/>
            <p:nvPr/>
          </p:nvSpPr>
          <p:spPr>
            <a:xfrm>
              <a:off x="4288761" y="2199693"/>
              <a:ext cx="140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ε3</a:t>
              </a:r>
              <a:endParaRPr b="1"/>
            </a:p>
          </p:txBody>
        </p:sp>
      </p:grpSp>
      <p:sp>
        <p:nvSpPr>
          <p:cNvPr id="1038" name="Google Shape;1038;p106"/>
          <p:cNvSpPr txBox="1"/>
          <p:nvPr/>
        </p:nvSpPr>
        <p:spPr>
          <a:xfrm>
            <a:off x="6599100" y="1432950"/>
            <a:ext cx="25131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the dominant lipid carrier in the brain, critical for Aβ catabolism</a:t>
            </a:r>
            <a:endParaRPr/>
          </a:p>
        </p:txBody>
      </p:sp>
      <p:cxnSp>
        <p:nvCxnSpPr>
          <p:cNvPr id="1039" name="Google Shape;1039;p106"/>
          <p:cNvCxnSpPr/>
          <p:nvPr/>
        </p:nvCxnSpPr>
        <p:spPr>
          <a:xfrm>
            <a:off x="3570450" y="-49450"/>
            <a:ext cx="0" cy="5158200"/>
          </a:xfrm>
          <a:prstGeom prst="straightConnector1">
            <a:avLst/>
          </a:prstGeom>
          <a:noFill/>
          <a:ln cap="flat" cmpd="sng" w="9525">
            <a:solidFill>
              <a:schemeClr val="dk2"/>
            </a:solidFill>
            <a:prstDash val="solid"/>
            <a:round/>
            <a:headEnd len="med" w="med" type="none"/>
            <a:tailEnd len="med" w="med" type="none"/>
          </a:ln>
        </p:spPr>
      </p:cxnSp>
      <p:sp>
        <p:nvSpPr>
          <p:cNvPr id="1040" name="Google Shape;1040;p106"/>
          <p:cNvSpPr txBox="1"/>
          <p:nvPr/>
        </p:nvSpPr>
        <p:spPr>
          <a:xfrm>
            <a:off x="299575" y="193175"/>
            <a:ext cx="31548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t>What’s supposed to happen to it?</a:t>
            </a:r>
            <a:endParaRPr sz="1800"/>
          </a:p>
        </p:txBody>
      </p:sp>
      <p:sp>
        <p:nvSpPr>
          <p:cNvPr id="1041" name="Google Shape;1041;p106"/>
          <p:cNvSpPr txBox="1"/>
          <p:nvPr/>
        </p:nvSpPr>
        <p:spPr>
          <a:xfrm>
            <a:off x="3686525" y="85475"/>
            <a:ext cx="35607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Apolipoprotein = </a:t>
            </a:r>
            <a:endParaRPr sz="1700"/>
          </a:p>
          <a:p>
            <a:pPr indent="0" lvl="0" marL="0" rtl="0" algn="l">
              <a:spcBef>
                <a:spcPts val="0"/>
              </a:spcBef>
              <a:spcAft>
                <a:spcPts val="0"/>
              </a:spcAft>
              <a:buNone/>
            </a:pPr>
            <a:r>
              <a:rPr lang="en" sz="1700"/>
              <a:t>“A.P.O.”lipoprotein = </a:t>
            </a:r>
            <a:endParaRPr sz="1700"/>
          </a:p>
          <a:p>
            <a:pPr indent="0" lvl="0" marL="0" rtl="0" algn="l">
              <a:spcBef>
                <a:spcPts val="0"/>
              </a:spcBef>
              <a:spcAft>
                <a:spcPts val="0"/>
              </a:spcAft>
              <a:buNone/>
            </a:pPr>
            <a:r>
              <a:rPr lang="en" sz="1700"/>
              <a:t>“A Part Of” a lipoprotein</a:t>
            </a:r>
            <a:endParaRPr sz="1700"/>
          </a:p>
        </p:txBody>
      </p:sp>
      <p:grpSp>
        <p:nvGrpSpPr>
          <p:cNvPr id="1042" name="Google Shape;1042;p106"/>
          <p:cNvGrpSpPr/>
          <p:nvPr/>
        </p:nvGrpSpPr>
        <p:grpSpPr>
          <a:xfrm>
            <a:off x="4151861" y="2732426"/>
            <a:ext cx="2438460" cy="2391443"/>
            <a:chOff x="5237399" y="886776"/>
            <a:chExt cx="3202600" cy="3140850"/>
          </a:xfrm>
        </p:grpSpPr>
        <p:pic>
          <p:nvPicPr>
            <p:cNvPr id="1043" name="Google Shape;1043;p106"/>
            <p:cNvPicPr preferRelativeResize="0"/>
            <p:nvPr/>
          </p:nvPicPr>
          <p:blipFill>
            <a:blip r:embed="rId7">
              <a:alphaModFix/>
            </a:blip>
            <a:stretch>
              <a:fillRect/>
            </a:stretch>
          </p:blipFill>
          <p:spPr>
            <a:xfrm rot="-3556352">
              <a:off x="5725871" y="1255849"/>
              <a:ext cx="2225655" cy="2402704"/>
            </a:xfrm>
            <a:prstGeom prst="rect">
              <a:avLst/>
            </a:prstGeom>
            <a:noFill/>
            <a:ln>
              <a:noFill/>
            </a:ln>
          </p:spPr>
        </p:pic>
        <p:sp>
          <p:nvSpPr>
            <p:cNvPr id="1044" name="Google Shape;1044;p106"/>
            <p:cNvSpPr txBox="1"/>
            <p:nvPr/>
          </p:nvSpPr>
          <p:spPr>
            <a:xfrm>
              <a:off x="5865522" y="1623722"/>
              <a:ext cx="1998600" cy="82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900">
                  <a:solidFill>
                    <a:schemeClr val="lt1"/>
                  </a:solidFill>
                </a:rPr>
                <a:t>ε</a:t>
              </a:r>
              <a:r>
                <a:rPr b="1" lang="en" sz="2000">
                  <a:solidFill>
                    <a:schemeClr val="lt1"/>
                  </a:solidFill>
                </a:rPr>
                <a:t>4</a:t>
              </a:r>
              <a:endParaRPr b="1" sz="2000">
                <a:solidFill>
                  <a:schemeClr val="lt1"/>
                </a:solidFill>
              </a:endParaRPr>
            </a:p>
          </p:txBody>
        </p:sp>
        <p:sp>
          <p:nvSpPr>
            <p:cNvPr id="1045" name="Google Shape;1045;p106"/>
            <p:cNvSpPr txBox="1"/>
            <p:nvPr/>
          </p:nvSpPr>
          <p:spPr>
            <a:xfrm>
              <a:off x="5900422" y="2501067"/>
              <a:ext cx="1998600" cy="82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900">
                  <a:solidFill>
                    <a:schemeClr val="lt1"/>
                  </a:solidFill>
                </a:rPr>
                <a:t>ε</a:t>
              </a:r>
              <a:r>
                <a:rPr b="1" lang="en" sz="2000">
                  <a:solidFill>
                    <a:schemeClr val="lt1"/>
                  </a:solidFill>
                </a:rPr>
                <a:t>4</a:t>
              </a:r>
              <a:endParaRPr b="1" sz="2000">
                <a:solidFill>
                  <a:schemeClr val="lt1"/>
                </a:solidFill>
              </a:endParaRPr>
            </a:p>
          </p:txBody>
        </p:sp>
      </p:grpSp>
      <p:grpSp>
        <p:nvGrpSpPr>
          <p:cNvPr id="1046" name="Google Shape;1046;p106"/>
          <p:cNvGrpSpPr/>
          <p:nvPr/>
        </p:nvGrpSpPr>
        <p:grpSpPr>
          <a:xfrm>
            <a:off x="3846982" y="2939103"/>
            <a:ext cx="2492251" cy="1605243"/>
            <a:chOff x="4869699" y="382589"/>
            <a:chExt cx="3584426" cy="2308705"/>
          </a:xfrm>
        </p:grpSpPr>
        <p:pic>
          <p:nvPicPr>
            <p:cNvPr id="1047" name="Google Shape;1047;p106"/>
            <p:cNvPicPr preferRelativeResize="0"/>
            <p:nvPr/>
          </p:nvPicPr>
          <p:blipFill>
            <a:blip r:embed="rId3">
              <a:alphaModFix/>
            </a:blip>
            <a:stretch>
              <a:fillRect/>
            </a:stretch>
          </p:blipFill>
          <p:spPr>
            <a:xfrm rot="-2006737">
              <a:off x="5176644" y="389394"/>
              <a:ext cx="394999" cy="1232526"/>
            </a:xfrm>
            <a:prstGeom prst="rect">
              <a:avLst/>
            </a:prstGeom>
            <a:noFill/>
            <a:ln>
              <a:noFill/>
            </a:ln>
          </p:spPr>
        </p:pic>
        <p:pic>
          <p:nvPicPr>
            <p:cNvPr id="1048" name="Google Shape;1048;p106"/>
            <p:cNvPicPr preferRelativeResize="0"/>
            <p:nvPr/>
          </p:nvPicPr>
          <p:blipFill>
            <a:blip r:embed="rId6">
              <a:alphaModFix/>
            </a:blip>
            <a:stretch>
              <a:fillRect/>
            </a:stretch>
          </p:blipFill>
          <p:spPr>
            <a:xfrm rot="1350498">
              <a:off x="6726722" y="973669"/>
              <a:ext cx="1499861" cy="1487186"/>
            </a:xfrm>
            <a:prstGeom prst="rect">
              <a:avLst/>
            </a:prstGeom>
            <a:noFill/>
            <a:ln>
              <a:noFill/>
            </a:ln>
          </p:spPr>
        </p:pic>
        <p:pic>
          <p:nvPicPr>
            <p:cNvPr id="1049" name="Google Shape;1049;p106"/>
            <p:cNvPicPr preferRelativeResize="0"/>
            <p:nvPr/>
          </p:nvPicPr>
          <p:blipFill>
            <a:blip r:embed="rId3">
              <a:alphaModFix/>
            </a:blip>
            <a:stretch>
              <a:fillRect/>
            </a:stretch>
          </p:blipFill>
          <p:spPr>
            <a:xfrm rot="-1862754">
              <a:off x="5243866" y="1349257"/>
              <a:ext cx="394999" cy="1232526"/>
            </a:xfrm>
            <a:prstGeom prst="rect">
              <a:avLst/>
            </a:prstGeom>
            <a:noFill/>
            <a:ln>
              <a:noFill/>
            </a:ln>
          </p:spPr>
        </p:pic>
      </p:grpSp>
      <p:sp>
        <p:nvSpPr>
          <p:cNvPr id="1050" name="Google Shape;1050;p106"/>
          <p:cNvSpPr txBox="1"/>
          <p:nvPr/>
        </p:nvSpPr>
        <p:spPr>
          <a:xfrm>
            <a:off x="6460050" y="3263475"/>
            <a:ext cx="27912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APOE4 = high risk gene for Alzheimer’s</a:t>
            </a:r>
            <a:endParaRPr sz="1700"/>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4" name="Shape 1054"/>
        <p:cNvGrpSpPr/>
        <p:nvPr/>
      </p:nvGrpSpPr>
      <p:grpSpPr>
        <a:xfrm>
          <a:off x="0" y="0"/>
          <a:ext cx="0" cy="0"/>
          <a:chOff x="0" y="0"/>
          <a:chExt cx="0" cy="0"/>
        </a:xfrm>
      </p:grpSpPr>
      <p:grpSp>
        <p:nvGrpSpPr>
          <p:cNvPr id="1055" name="Google Shape;1055;p107"/>
          <p:cNvGrpSpPr/>
          <p:nvPr/>
        </p:nvGrpSpPr>
        <p:grpSpPr>
          <a:xfrm>
            <a:off x="500479" y="1055080"/>
            <a:ext cx="2575269" cy="1399180"/>
            <a:chOff x="637579" y="1055276"/>
            <a:chExt cx="3154808" cy="1714052"/>
          </a:xfrm>
        </p:grpSpPr>
        <p:pic>
          <p:nvPicPr>
            <p:cNvPr id="1056" name="Google Shape;1056;p107"/>
            <p:cNvPicPr preferRelativeResize="0"/>
            <p:nvPr/>
          </p:nvPicPr>
          <p:blipFill>
            <a:blip r:embed="rId3">
              <a:alphaModFix/>
            </a:blip>
            <a:stretch>
              <a:fillRect/>
            </a:stretch>
          </p:blipFill>
          <p:spPr>
            <a:xfrm rot="-131948">
              <a:off x="1845810" y="1064957"/>
              <a:ext cx="536745" cy="1674838"/>
            </a:xfrm>
            <a:prstGeom prst="rect">
              <a:avLst/>
            </a:prstGeom>
            <a:noFill/>
            <a:ln>
              <a:noFill/>
            </a:ln>
          </p:spPr>
        </p:pic>
        <p:grpSp>
          <p:nvGrpSpPr>
            <p:cNvPr id="1057" name="Google Shape;1057;p107"/>
            <p:cNvGrpSpPr/>
            <p:nvPr/>
          </p:nvGrpSpPr>
          <p:grpSpPr>
            <a:xfrm>
              <a:off x="637579" y="1958255"/>
              <a:ext cx="3154808" cy="811072"/>
              <a:chOff x="385125" y="2679661"/>
              <a:chExt cx="6602779" cy="1697513"/>
            </a:xfrm>
          </p:grpSpPr>
          <p:pic>
            <p:nvPicPr>
              <p:cNvPr id="1058" name="Google Shape;1058;p107"/>
              <p:cNvPicPr preferRelativeResize="0"/>
              <p:nvPr/>
            </p:nvPicPr>
            <p:blipFill rotWithShape="1">
              <a:blip r:embed="rId4">
                <a:alphaModFix/>
              </a:blip>
              <a:srcRect b="0" l="27071" r="0" t="0"/>
              <a:stretch/>
            </p:blipFill>
            <p:spPr>
              <a:xfrm>
                <a:off x="385125" y="2699250"/>
                <a:ext cx="3191824" cy="1677925"/>
              </a:xfrm>
              <a:prstGeom prst="rect">
                <a:avLst/>
              </a:prstGeom>
              <a:noFill/>
              <a:ln>
                <a:noFill/>
              </a:ln>
            </p:spPr>
          </p:pic>
          <p:pic>
            <p:nvPicPr>
              <p:cNvPr id="1059" name="Google Shape;1059;p107"/>
              <p:cNvPicPr preferRelativeResize="0"/>
              <p:nvPr/>
            </p:nvPicPr>
            <p:blipFill rotWithShape="1">
              <a:blip r:embed="rId4">
                <a:alphaModFix/>
              </a:blip>
              <a:srcRect b="0" l="27071" r="0" t="0"/>
              <a:stretch/>
            </p:blipFill>
            <p:spPr>
              <a:xfrm>
                <a:off x="3796079" y="2679661"/>
                <a:ext cx="3191824" cy="1677925"/>
              </a:xfrm>
              <a:prstGeom prst="rect">
                <a:avLst/>
              </a:prstGeom>
              <a:noFill/>
              <a:ln>
                <a:noFill/>
              </a:ln>
            </p:spPr>
          </p:pic>
        </p:grpSp>
      </p:grpSp>
      <p:sp>
        <p:nvSpPr>
          <p:cNvPr id="1060" name="Google Shape;1060;p107"/>
          <p:cNvSpPr txBox="1"/>
          <p:nvPr/>
        </p:nvSpPr>
        <p:spPr>
          <a:xfrm>
            <a:off x="299575" y="85475"/>
            <a:ext cx="3154800" cy="113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t>Amyloid β precursor protein (APP)</a:t>
            </a:r>
            <a:endParaRPr sz="2200"/>
          </a:p>
          <a:p>
            <a:pPr indent="0" lvl="0" marL="0" rtl="0" algn="l">
              <a:spcBef>
                <a:spcPts val="0"/>
              </a:spcBef>
              <a:spcAft>
                <a:spcPts val="0"/>
              </a:spcAft>
              <a:buNone/>
            </a:pPr>
            <a:r>
              <a:t/>
            </a:r>
            <a:endParaRPr sz="1800"/>
          </a:p>
        </p:txBody>
      </p:sp>
      <p:sp>
        <p:nvSpPr>
          <p:cNvPr id="1061" name="Google Shape;1061;p107"/>
          <p:cNvSpPr txBox="1"/>
          <p:nvPr/>
        </p:nvSpPr>
        <p:spPr>
          <a:xfrm>
            <a:off x="4517100" y="986550"/>
            <a:ext cx="14031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lipoprotein</a:t>
            </a:r>
            <a:endParaRPr sz="1700"/>
          </a:p>
        </p:txBody>
      </p:sp>
      <p:cxnSp>
        <p:nvCxnSpPr>
          <p:cNvPr id="1062" name="Google Shape;1062;p107"/>
          <p:cNvCxnSpPr>
            <a:endCxn id="1063" idx="1"/>
          </p:cNvCxnSpPr>
          <p:nvPr/>
        </p:nvCxnSpPr>
        <p:spPr>
          <a:xfrm flipH="1" rot="10800000">
            <a:off x="5622025" y="1278275"/>
            <a:ext cx="796800" cy="258000"/>
          </a:xfrm>
          <a:prstGeom prst="straightConnector1">
            <a:avLst/>
          </a:prstGeom>
          <a:noFill/>
          <a:ln cap="flat" cmpd="sng" w="9525">
            <a:solidFill>
              <a:schemeClr val="dk2"/>
            </a:solidFill>
            <a:prstDash val="solid"/>
            <a:round/>
            <a:headEnd len="med" w="med" type="none"/>
            <a:tailEnd len="med" w="med" type="none"/>
          </a:ln>
        </p:spPr>
      </p:cxnSp>
      <p:sp>
        <p:nvSpPr>
          <p:cNvPr id="1063" name="Google Shape;1063;p107"/>
          <p:cNvSpPr txBox="1"/>
          <p:nvPr/>
        </p:nvSpPr>
        <p:spPr>
          <a:xfrm>
            <a:off x="6418825" y="1055075"/>
            <a:ext cx="27912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APOE = apolipoprotein E </a:t>
            </a:r>
            <a:endParaRPr sz="1700"/>
          </a:p>
        </p:txBody>
      </p:sp>
      <p:grpSp>
        <p:nvGrpSpPr>
          <p:cNvPr id="1064" name="Google Shape;1064;p107"/>
          <p:cNvGrpSpPr/>
          <p:nvPr/>
        </p:nvGrpSpPr>
        <p:grpSpPr>
          <a:xfrm>
            <a:off x="3619036" y="1377932"/>
            <a:ext cx="2513173" cy="1354489"/>
            <a:chOff x="3619036" y="1377932"/>
            <a:chExt cx="2513173" cy="1354489"/>
          </a:xfrm>
        </p:grpSpPr>
        <p:grpSp>
          <p:nvGrpSpPr>
            <p:cNvPr id="1065" name="Google Shape;1065;p107"/>
            <p:cNvGrpSpPr/>
            <p:nvPr/>
          </p:nvGrpSpPr>
          <p:grpSpPr>
            <a:xfrm>
              <a:off x="3619036" y="1377932"/>
              <a:ext cx="2513173" cy="1354489"/>
              <a:chOff x="4839610" y="743230"/>
              <a:chExt cx="3614516" cy="1948065"/>
            </a:xfrm>
          </p:grpSpPr>
          <p:pic>
            <p:nvPicPr>
              <p:cNvPr id="1066" name="Google Shape;1066;p107"/>
              <p:cNvPicPr preferRelativeResize="0"/>
              <p:nvPr/>
            </p:nvPicPr>
            <p:blipFill>
              <a:blip r:embed="rId3">
                <a:alphaModFix/>
              </a:blip>
              <a:stretch>
                <a:fillRect/>
              </a:stretch>
            </p:blipFill>
            <p:spPr>
              <a:xfrm rot="-4412352">
                <a:off x="5289078" y="491004"/>
                <a:ext cx="394999" cy="1232526"/>
              </a:xfrm>
              <a:prstGeom prst="rect">
                <a:avLst/>
              </a:prstGeom>
              <a:noFill/>
              <a:ln>
                <a:noFill/>
              </a:ln>
            </p:spPr>
          </p:pic>
          <p:pic>
            <p:nvPicPr>
              <p:cNvPr id="1067" name="Google Shape;1067;p107"/>
              <p:cNvPicPr preferRelativeResize="0"/>
              <p:nvPr/>
            </p:nvPicPr>
            <p:blipFill>
              <a:blip r:embed="rId5">
                <a:alphaModFix/>
              </a:blip>
              <a:stretch>
                <a:fillRect/>
              </a:stretch>
            </p:blipFill>
            <p:spPr>
              <a:xfrm rot="10800000">
                <a:off x="5789625" y="828950"/>
                <a:ext cx="2584699" cy="1742801"/>
              </a:xfrm>
              <a:prstGeom prst="rect">
                <a:avLst/>
              </a:prstGeom>
              <a:noFill/>
              <a:ln>
                <a:noFill/>
              </a:ln>
            </p:spPr>
          </p:pic>
          <p:pic>
            <p:nvPicPr>
              <p:cNvPr id="1068" name="Google Shape;1068;p107"/>
              <p:cNvPicPr preferRelativeResize="0"/>
              <p:nvPr/>
            </p:nvPicPr>
            <p:blipFill>
              <a:blip r:embed="rId6">
                <a:alphaModFix/>
              </a:blip>
              <a:stretch>
                <a:fillRect/>
              </a:stretch>
            </p:blipFill>
            <p:spPr>
              <a:xfrm rot="1350498">
                <a:off x="6726722" y="973669"/>
                <a:ext cx="1499861" cy="1487186"/>
              </a:xfrm>
              <a:prstGeom prst="rect">
                <a:avLst/>
              </a:prstGeom>
              <a:noFill/>
              <a:ln>
                <a:noFill/>
              </a:ln>
            </p:spPr>
          </p:pic>
          <p:pic>
            <p:nvPicPr>
              <p:cNvPr id="1069" name="Google Shape;1069;p107"/>
              <p:cNvPicPr preferRelativeResize="0"/>
              <p:nvPr/>
            </p:nvPicPr>
            <p:blipFill>
              <a:blip r:embed="rId3">
                <a:alphaModFix/>
              </a:blip>
              <a:stretch>
                <a:fillRect/>
              </a:stretch>
            </p:blipFill>
            <p:spPr>
              <a:xfrm rot="303677">
                <a:off x="5431178" y="1144704"/>
                <a:ext cx="394999" cy="1232526"/>
              </a:xfrm>
              <a:prstGeom prst="rect">
                <a:avLst/>
              </a:prstGeom>
              <a:noFill/>
              <a:ln>
                <a:noFill/>
              </a:ln>
            </p:spPr>
          </p:pic>
        </p:grpSp>
        <p:sp>
          <p:nvSpPr>
            <p:cNvPr id="1070" name="Google Shape;1070;p107"/>
            <p:cNvSpPr txBox="1"/>
            <p:nvPr/>
          </p:nvSpPr>
          <p:spPr>
            <a:xfrm>
              <a:off x="4299550" y="1499000"/>
              <a:ext cx="140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ε2</a:t>
              </a:r>
              <a:endParaRPr b="1"/>
            </a:p>
          </p:txBody>
        </p:sp>
        <p:sp>
          <p:nvSpPr>
            <p:cNvPr id="1071" name="Google Shape;1071;p107"/>
            <p:cNvSpPr txBox="1"/>
            <p:nvPr/>
          </p:nvSpPr>
          <p:spPr>
            <a:xfrm>
              <a:off x="4288761" y="2199693"/>
              <a:ext cx="140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ε3</a:t>
              </a:r>
              <a:endParaRPr b="1"/>
            </a:p>
          </p:txBody>
        </p:sp>
      </p:grpSp>
      <p:sp>
        <p:nvSpPr>
          <p:cNvPr id="1072" name="Google Shape;1072;p107"/>
          <p:cNvSpPr txBox="1"/>
          <p:nvPr/>
        </p:nvSpPr>
        <p:spPr>
          <a:xfrm>
            <a:off x="6599100" y="1432950"/>
            <a:ext cx="25131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the dominant lipid carrier in the brain, critical for Aβ catabolism</a:t>
            </a:r>
            <a:endParaRPr/>
          </a:p>
        </p:txBody>
      </p:sp>
      <p:cxnSp>
        <p:nvCxnSpPr>
          <p:cNvPr id="1073" name="Google Shape;1073;p107"/>
          <p:cNvCxnSpPr/>
          <p:nvPr/>
        </p:nvCxnSpPr>
        <p:spPr>
          <a:xfrm>
            <a:off x="3570450" y="-49450"/>
            <a:ext cx="0" cy="5158200"/>
          </a:xfrm>
          <a:prstGeom prst="straightConnector1">
            <a:avLst/>
          </a:prstGeom>
          <a:noFill/>
          <a:ln cap="flat" cmpd="sng" w="9525">
            <a:solidFill>
              <a:schemeClr val="dk2"/>
            </a:solidFill>
            <a:prstDash val="solid"/>
            <a:round/>
            <a:headEnd len="med" w="med" type="none"/>
            <a:tailEnd len="med" w="med" type="none"/>
          </a:ln>
        </p:spPr>
      </p:cxnSp>
      <p:sp>
        <p:nvSpPr>
          <p:cNvPr id="1074" name="Google Shape;1074;p107"/>
          <p:cNvSpPr txBox="1"/>
          <p:nvPr/>
        </p:nvSpPr>
        <p:spPr>
          <a:xfrm>
            <a:off x="3686525" y="85475"/>
            <a:ext cx="35607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Apolipoprotein = </a:t>
            </a:r>
            <a:endParaRPr sz="1700"/>
          </a:p>
          <a:p>
            <a:pPr indent="0" lvl="0" marL="0" rtl="0" algn="l">
              <a:spcBef>
                <a:spcPts val="0"/>
              </a:spcBef>
              <a:spcAft>
                <a:spcPts val="0"/>
              </a:spcAft>
              <a:buNone/>
            </a:pPr>
            <a:r>
              <a:rPr lang="en" sz="1700"/>
              <a:t>“A.P.O.”lipoprotein = </a:t>
            </a:r>
            <a:endParaRPr sz="1700"/>
          </a:p>
          <a:p>
            <a:pPr indent="0" lvl="0" marL="0" rtl="0" algn="l">
              <a:spcBef>
                <a:spcPts val="0"/>
              </a:spcBef>
              <a:spcAft>
                <a:spcPts val="0"/>
              </a:spcAft>
              <a:buNone/>
            </a:pPr>
            <a:r>
              <a:rPr lang="en" sz="1700"/>
              <a:t>“A Part Of” a lipoprotein</a:t>
            </a:r>
            <a:endParaRPr sz="1700"/>
          </a:p>
        </p:txBody>
      </p:sp>
      <p:grpSp>
        <p:nvGrpSpPr>
          <p:cNvPr id="1075" name="Google Shape;1075;p107"/>
          <p:cNvGrpSpPr/>
          <p:nvPr/>
        </p:nvGrpSpPr>
        <p:grpSpPr>
          <a:xfrm>
            <a:off x="4151861" y="2732426"/>
            <a:ext cx="2438460" cy="2391443"/>
            <a:chOff x="5237399" y="886776"/>
            <a:chExt cx="3202600" cy="3140850"/>
          </a:xfrm>
        </p:grpSpPr>
        <p:pic>
          <p:nvPicPr>
            <p:cNvPr id="1076" name="Google Shape;1076;p107"/>
            <p:cNvPicPr preferRelativeResize="0"/>
            <p:nvPr/>
          </p:nvPicPr>
          <p:blipFill>
            <a:blip r:embed="rId7">
              <a:alphaModFix/>
            </a:blip>
            <a:stretch>
              <a:fillRect/>
            </a:stretch>
          </p:blipFill>
          <p:spPr>
            <a:xfrm rot="-3556352">
              <a:off x="5725871" y="1255849"/>
              <a:ext cx="2225655" cy="2402704"/>
            </a:xfrm>
            <a:prstGeom prst="rect">
              <a:avLst/>
            </a:prstGeom>
            <a:noFill/>
            <a:ln>
              <a:noFill/>
            </a:ln>
          </p:spPr>
        </p:pic>
        <p:sp>
          <p:nvSpPr>
            <p:cNvPr id="1077" name="Google Shape;1077;p107"/>
            <p:cNvSpPr txBox="1"/>
            <p:nvPr/>
          </p:nvSpPr>
          <p:spPr>
            <a:xfrm>
              <a:off x="5865522" y="1623722"/>
              <a:ext cx="1998600" cy="82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900">
                  <a:solidFill>
                    <a:schemeClr val="lt1"/>
                  </a:solidFill>
                </a:rPr>
                <a:t>ε</a:t>
              </a:r>
              <a:r>
                <a:rPr b="1" lang="en" sz="2000">
                  <a:solidFill>
                    <a:schemeClr val="lt1"/>
                  </a:solidFill>
                </a:rPr>
                <a:t>4</a:t>
              </a:r>
              <a:endParaRPr b="1" sz="2000">
                <a:solidFill>
                  <a:schemeClr val="lt1"/>
                </a:solidFill>
              </a:endParaRPr>
            </a:p>
          </p:txBody>
        </p:sp>
        <p:sp>
          <p:nvSpPr>
            <p:cNvPr id="1078" name="Google Shape;1078;p107"/>
            <p:cNvSpPr txBox="1"/>
            <p:nvPr/>
          </p:nvSpPr>
          <p:spPr>
            <a:xfrm>
              <a:off x="5900422" y="2501067"/>
              <a:ext cx="1998600" cy="82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900">
                  <a:solidFill>
                    <a:schemeClr val="lt1"/>
                  </a:solidFill>
                </a:rPr>
                <a:t>ε</a:t>
              </a:r>
              <a:r>
                <a:rPr b="1" lang="en" sz="2000">
                  <a:solidFill>
                    <a:schemeClr val="lt1"/>
                  </a:solidFill>
                </a:rPr>
                <a:t>4</a:t>
              </a:r>
              <a:endParaRPr b="1" sz="2000">
                <a:solidFill>
                  <a:schemeClr val="lt1"/>
                </a:solidFill>
              </a:endParaRPr>
            </a:p>
          </p:txBody>
        </p:sp>
      </p:grpSp>
      <p:grpSp>
        <p:nvGrpSpPr>
          <p:cNvPr id="1079" name="Google Shape;1079;p107"/>
          <p:cNvGrpSpPr/>
          <p:nvPr/>
        </p:nvGrpSpPr>
        <p:grpSpPr>
          <a:xfrm>
            <a:off x="3846982" y="2939103"/>
            <a:ext cx="2492251" cy="1605243"/>
            <a:chOff x="4869699" y="382589"/>
            <a:chExt cx="3584426" cy="2308705"/>
          </a:xfrm>
        </p:grpSpPr>
        <p:pic>
          <p:nvPicPr>
            <p:cNvPr id="1080" name="Google Shape;1080;p107"/>
            <p:cNvPicPr preferRelativeResize="0"/>
            <p:nvPr/>
          </p:nvPicPr>
          <p:blipFill>
            <a:blip r:embed="rId3">
              <a:alphaModFix/>
            </a:blip>
            <a:stretch>
              <a:fillRect/>
            </a:stretch>
          </p:blipFill>
          <p:spPr>
            <a:xfrm rot="-2006737">
              <a:off x="5176644" y="389394"/>
              <a:ext cx="394999" cy="1232526"/>
            </a:xfrm>
            <a:prstGeom prst="rect">
              <a:avLst/>
            </a:prstGeom>
            <a:noFill/>
            <a:ln>
              <a:noFill/>
            </a:ln>
          </p:spPr>
        </p:pic>
        <p:pic>
          <p:nvPicPr>
            <p:cNvPr id="1081" name="Google Shape;1081;p107"/>
            <p:cNvPicPr preferRelativeResize="0"/>
            <p:nvPr/>
          </p:nvPicPr>
          <p:blipFill>
            <a:blip r:embed="rId6">
              <a:alphaModFix/>
            </a:blip>
            <a:stretch>
              <a:fillRect/>
            </a:stretch>
          </p:blipFill>
          <p:spPr>
            <a:xfrm rot="1350498">
              <a:off x="6726722" y="973669"/>
              <a:ext cx="1499861" cy="1487186"/>
            </a:xfrm>
            <a:prstGeom prst="rect">
              <a:avLst/>
            </a:prstGeom>
            <a:noFill/>
            <a:ln>
              <a:noFill/>
            </a:ln>
          </p:spPr>
        </p:pic>
        <p:pic>
          <p:nvPicPr>
            <p:cNvPr id="1082" name="Google Shape;1082;p107"/>
            <p:cNvPicPr preferRelativeResize="0"/>
            <p:nvPr/>
          </p:nvPicPr>
          <p:blipFill>
            <a:blip r:embed="rId3">
              <a:alphaModFix/>
            </a:blip>
            <a:stretch>
              <a:fillRect/>
            </a:stretch>
          </p:blipFill>
          <p:spPr>
            <a:xfrm rot="-1862754">
              <a:off x="5243866" y="1349257"/>
              <a:ext cx="394999" cy="1232526"/>
            </a:xfrm>
            <a:prstGeom prst="rect">
              <a:avLst/>
            </a:prstGeom>
            <a:noFill/>
            <a:ln>
              <a:noFill/>
            </a:ln>
          </p:spPr>
        </p:pic>
      </p:grpSp>
      <p:sp>
        <p:nvSpPr>
          <p:cNvPr id="1083" name="Google Shape;1083;p107"/>
          <p:cNvSpPr txBox="1"/>
          <p:nvPr/>
        </p:nvSpPr>
        <p:spPr>
          <a:xfrm>
            <a:off x="6460050" y="3263475"/>
            <a:ext cx="27912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APOE4 = high risk gene for Alzheimer’s</a:t>
            </a:r>
            <a:endParaRPr sz="1700"/>
          </a:p>
        </p:txBody>
      </p:sp>
      <p:pic>
        <p:nvPicPr>
          <p:cNvPr id="1084" name="Google Shape;1084;p107"/>
          <p:cNvPicPr preferRelativeResize="0"/>
          <p:nvPr/>
        </p:nvPicPr>
        <p:blipFill>
          <a:blip r:embed="rId8">
            <a:alphaModFix/>
          </a:blip>
          <a:stretch>
            <a:fillRect/>
          </a:stretch>
        </p:blipFill>
        <p:spPr>
          <a:xfrm>
            <a:off x="347362" y="3428538"/>
            <a:ext cx="1245971" cy="1262575"/>
          </a:xfrm>
          <a:prstGeom prst="rect">
            <a:avLst/>
          </a:prstGeom>
          <a:noFill/>
          <a:ln>
            <a:noFill/>
          </a:ln>
        </p:spPr>
      </p:pic>
      <p:sp>
        <p:nvSpPr>
          <p:cNvPr id="1085" name="Google Shape;1085;p107"/>
          <p:cNvSpPr txBox="1"/>
          <p:nvPr/>
        </p:nvSpPr>
        <p:spPr>
          <a:xfrm>
            <a:off x="347350" y="2806450"/>
            <a:ext cx="4865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202124"/>
                </a:solidFill>
                <a:highlight>
                  <a:srgbClr val="FFFFFF"/>
                </a:highlight>
                <a:latin typeface="Roboto"/>
                <a:ea typeface="Roboto"/>
                <a:cs typeface="Roboto"/>
                <a:sym typeface="Roboto"/>
              </a:rPr>
              <a:t>Amyloid </a:t>
            </a:r>
            <a:r>
              <a:rPr lang="en" sz="2200">
                <a:solidFill>
                  <a:schemeClr val="dk1"/>
                </a:solidFill>
              </a:rPr>
              <a:t>β </a:t>
            </a:r>
            <a:r>
              <a:rPr lang="en" sz="2200">
                <a:solidFill>
                  <a:srgbClr val="202124"/>
                </a:solidFill>
                <a:highlight>
                  <a:srgbClr val="FFFFFF"/>
                </a:highlight>
                <a:latin typeface="Roboto"/>
                <a:ea typeface="Roboto"/>
                <a:cs typeface="Roboto"/>
                <a:sym typeface="Roboto"/>
              </a:rPr>
              <a:t>plaques </a:t>
            </a:r>
            <a:endParaRPr sz="2200"/>
          </a:p>
        </p:txBody>
      </p:sp>
      <p:sp>
        <p:nvSpPr>
          <p:cNvPr id="1086" name="Google Shape;1086;p107"/>
          <p:cNvSpPr txBox="1"/>
          <p:nvPr/>
        </p:nvSpPr>
        <p:spPr>
          <a:xfrm>
            <a:off x="1710450" y="3428788"/>
            <a:ext cx="18600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aggregates of misfolded proteins that form in the spaces between nerve cells</a:t>
            </a:r>
            <a:endParaRPr sz="1000"/>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pic>
        <p:nvPicPr>
          <p:cNvPr id="1091" name="Google Shape;1091;p108"/>
          <p:cNvPicPr preferRelativeResize="0"/>
          <p:nvPr/>
        </p:nvPicPr>
        <p:blipFill>
          <a:blip r:embed="rId3">
            <a:alphaModFix/>
          </a:blip>
          <a:stretch>
            <a:fillRect/>
          </a:stretch>
        </p:blipFill>
        <p:spPr>
          <a:xfrm>
            <a:off x="12" y="0"/>
            <a:ext cx="9143986" cy="5143500"/>
          </a:xfrm>
          <a:prstGeom prst="rect">
            <a:avLst/>
          </a:prstGeom>
          <a:noFill/>
          <a:ln>
            <a:noFill/>
          </a:ln>
        </p:spPr>
      </p:pic>
      <p:sp>
        <p:nvSpPr>
          <p:cNvPr id="1092" name="Google Shape;1092;p108"/>
          <p:cNvSpPr txBox="1"/>
          <p:nvPr/>
        </p:nvSpPr>
        <p:spPr>
          <a:xfrm>
            <a:off x="6144000" y="4820400"/>
            <a:ext cx="3000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rPr>
              <a:t>National Institute on Aging/National Institutes of Health</a:t>
            </a:r>
            <a:endParaRPr>
              <a:solidFill>
                <a:schemeClr val="lt1"/>
              </a:solidFill>
            </a:endParaRPr>
          </a:p>
        </p:txBody>
      </p:sp>
      <p:sp>
        <p:nvSpPr>
          <p:cNvPr id="1093" name="Google Shape;1093;p108"/>
          <p:cNvSpPr/>
          <p:nvPr/>
        </p:nvSpPr>
        <p:spPr>
          <a:xfrm>
            <a:off x="6058225" y="145875"/>
            <a:ext cx="2879400" cy="8133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94" name="Google Shape;1094;p108"/>
          <p:cNvSpPr txBox="1"/>
          <p:nvPr/>
        </p:nvSpPr>
        <p:spPr>
          <a:xfrm>
            <a:off x="6908300" y="90879"/>
            <a:ext cx="2282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rPr>
              <a:t>Tau protein accumulation within a neuron = neurofibrillary tangles (NFTs)</a:t>
            </a:r>
            <a:endParaRPr b="1" sz="1700"/>
          </a:p>
        </p:txBody>
      </p:sp>
      <p:pic>
        <p:nvPicPr>
          <p:cNvPr id="1095" name="Google Shape;1095;p108"/>
          <p:cNvPicPr preferRelativeResize="0"/>
          <p:nvPr/>
        </p:nvPicPr>
        <p:blipFill>
          <a:blip r:embed="rId4">
            <a:alphaModFix/>
          </a:blip>
          <a:stretch>
            <a:fillRect/>
          </a:stretch>
        </p:blipFill>
        <p:spPr>
          <a:xfrm>
            <a:off x="6058225" y="145875"/>
            <a:ext cx="813400" cy="8134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9" name="Shape 1099"/>
        <p:cNvGrpSpPr/>
        <p:nvPr/>
      </p:nvGrpSpPr>
      <p:grpSpPr>
        <a:xfrm>
          <a:off x="0" y="0"/>
          <a:ext cx="0" cy="0"/>
          <a:chOff x="0" y="0"/>
          <a:chExt cx="0" cy="0"/>
        </a:xfrm>
      </p:grpSpPr>
      <p:sp>
        <p:nvSpPr>
          <p:cNvPr id="1100" name="Google Shape;1100;p109"/>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101" name="Google Shape;1101;p109"/>
          <p:cNvSpPr txBox="1"/>
          <p:nvPr/>
        </p:nvSpPr>
        <p:spPr>
          <a:xfrm>
            <a:off x="1279750" y="504900"/>
            <a:ext cx="80958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u="sng"/>
              <a:t>neurofibrillary tangles</a:t>
            </a:r>
            <a:r>
              <a:rPr lang="en" sz="1800"/>
              <a:t> (NFTs) are composed of modified tau protein.</a:t>
            </a:r>
            <a:endParaRPr sz="1800"/>
          </a:p>
        </p:txBody>
      </p:sp>
      <p:pic>
        <p:nvPicPr>
          <p:cNvPr id="1102" name="Google Shape;1102;p109"/>
          <p:cNvPicPr preferRelativeResize="0"/>
          <p:nvPr/>
        </p:nvPicPr>
        <p:blipFill>
          <a:blip r:embed="rId3">
            <a:alphaModFix/>
          </a:blip>
          <a:stretch>
            <a:fillRect/>
          </a:stretch>
        </p:blipFill>
        <p:spPr>
          <a:xfrm>
            <a:off x="322050" y="1846425"/>
            <a:ext cx="3952647" cy="2668175"/>
          </a:xfrm>
          <a:prstGeom prst="rect">
            <a:avLst/>
          </a:prstGeom>
          <a:noFill/>
          <a:ln>
            <a:noFill/>
          </a:ln>
        </p:spPr>
      </p:pic>
      <p:sp>
        <p:nvSpPr>
          <p:cNvPr id="1103" name="Google Shape;1103;p109"/>
          <p:cNvSpPr txBox="1"/>
          <p:nvPr/>
        </p:nvSpPr>
        <p:spPr>
          <a:xfrm>
            <a:off x="1005350" y="4455850"/>
            <a:ext cx="26565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t>neurofibrils not tangled </a:t>
            </a:r>
            <a:endParaRPr/>
          </a:p>
        </p:txBody>
      </p:sp>
      <p:sp>
        <p:nvSpPr>
          <p:cNvPr id="1104" name="Google Shape;1104;p109"/>
          <p:cNvSpPr txBox="1"/>
          <p:nvPr/>
        </p:nvSpPr>
        <p:spPr>
          <a:xfrm>
            <a:off x="3214300" y="4203575"/>
            <a:ext cx="1214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highlight>
                  <a:schemeClr val="lt1"/>
                </a:highlight>
              </a:rPr>
              <a:t>www1.udel.edu</a:t>
            </a:r>
            <a:endParaRPr sz="700">
              <a:highlight>
                <a:schemeClr val="lt1"/>
              </a:highlight>
            </a:endParaRPr>
          </a:p>
        </p:txBody>
      </p:sp>
      <p:pic>
        <p:nvPicPr>
          <p:cNvPr id="1105" name="Google Shape;1105;p109"/>
          <p:cNvPicPr preferRelativeResize="0"/>
          <p:nvPr/>
        </p:nvPicPr>
        <p:blipFill>
          <a:blip r:embed="rId4">
            <a:alphaModFix/>
          </a:blip>
          <a:stretch>
            <a:fillRect/>
          </a:stretch>
        </p:blipFill>
        <p:spPr>
          <a:xfrm>
            <a:off x="322050" y="400200"/>
            <a:ext cx="813400" cy="8134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9" name="Shape 1109"/>
        <p:cNvGrpSpPr/>
        <p:nvPr/>
      </p:nvGrpSpPr>
      <p:grpSpPr>
        <a:xfrm>
          <a:off x="0" y="0"/>
          <a:ext cx="0" cy="0"/>
          <a:chOff x="0" y="0"/>
          <a:chExt cx="0" cy="0"/>
        </a:xfrm>
      </p:grpSpPr>
      <p:sp>
        <p:nvSpPr>
          <p:cNvPr id="1110" name="Google Shape;1110;p110"/>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111" name="Google Shape;1111;p110"/>
          <p:cNvSpPr txBox="1"/>
          <p:nvPr/>
        </p:nvSpPr>
        <p:spPr>
          <a:xfrm>
            <a:off x="1279750" y="504900"/>
            <a:ext cx="80958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u="sng"/>
              <a:t>neurofibrillary tangles</a:t>
            </a:r>
            <a:r>
              <a:rPr lang="en" sz="1800"/>
              <a:t> (NFTs) are composed of modified tau protein.</a:t>
            </a:r>
            <a:endParaRPr sz="1800"/>
          </a:p>
        </p:txBody>
      </p:sp>
      <p:pic>
        <p:nvPicPr>
          <p:cNvPr id="1112" name="Google Shape;1112;p110"/>
          <p:cNvPicPr preferRelativeResize="0"/>
          <p:nvPr/>
        </p:nvPicPr>
        <p:blipFill>
          <a:blip r:embed="rId3">
            <a:alphaModFix/>
          </a:blip>
          <a:stretch>
            <a:fillRect/>
          </a:stretch>
        </p:blipFill>
        <p:spPr>
          <a:xfrm>
            <a:off x="4400550" y="1846425"/>
            <a:ext cx="4743446" cy="2668175"/>
          </a:xfrm>
          <a:prstGeom prst="rect">
            <a:avLst/>
          </a:prstGeom>
          <a:noFill/>
          <a:ln>
            <a:noFill/>
          </a:ln>
        </p:spPr>
      </p:pic>
      <p:pic>
        <p:nvPicPr>
          <p:cNvPr id="1113" name="Google Shape;1113;p110"/>
          <p:cNvPicPr preferRelativeResize="0"/>
          <p:nvPr/>
        </p:nvPicPr>
        <p:blipFill>
          <a:blip r:embed="rId4">
            <a:alphaModFix/>
          </a:blip>
          <a:stretch>
            <a:fillRect/>
          </a:stretch>
        </p:blipFill>
        <p:spPr>
          <a:xfrm>
            <a:off x="322050" y="1846425"/>
            <a:ext cx="3952647" cy="2668175"/>
          </a:xfrm>
          <a:prstGeom prst="rect">
            <a:avLst/>
          </a:prstGeom>
          <a:noFill/>
          <a:ln>
            <a:noFill/>
          </a:ln>
        </p:spPr>
      </p:pic>
      <p:sp>
        <p:nvSpPr>
          <p:cNvPr id="1114" name="Google Shape;1114;p110"/>
          <p:cNvSpPr txBox="1"/>
          <p:nvPr/>
        </p:nvSpPr>
        <p:spPr>
          <a:xfrm>
            <a:off x="1005350" y="4455850"/>
            <a:ext cx="26565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t>neurofibrils not tangled </a:t>
            </a:r>
            <a:endParaRPr/>
          </a:p>
        </p:txBody>
      </p:sp>
      <p:sp>
        <p:nvSpPr>
          <p:cNvPr id="1115" name="Google Shape;1115;p110"/>
          <p:cNvSpPr txBox="1"/>
          <p:nvPr/>
        </p:nvSpPr>
        <p:spPr>
          <a:xfrm>
            <a:off x="5269950" y="4455850"/>
            <a:ext cx="26565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t>neurofibrillary tangles</a:t>
            </a:r>
            <a:endParaRPr/>
          </a:p>
        </p:txBody>
      </p:sp>
      <p:sp>
        <p:nvSpPr>
          <p:cNvPr id="1116" name="Google Shape;1116;p110"/>
          <p:cNvSpPr txBox="1"/>
          <p:nvPr/>
        </p:nvSpPr>
        <p:spPr>
          <a:xfrm>
            <a:off x="3214300" y="4203575"/>
            <a:ext cx="1214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highlight>
                  <a:schemeClr val="lt1"/>
                </a:highlight>
              </a:rPr>
              <a:t>www1.udel.edu</a:t>
            </a:r>
            <a:endParaRPr sz="700">
              <a:highlight>
                <a:schemeClr val="lt1"/>
              </a:highlight>
            </a:endParaRPr>
          </a:p>
        </p:txBody>
      </p:sp>
      <p:pic>
        <p:nvPicPr>
          <p:cNvPr id="1117" name="Google Shape;1117;p110"/>
          <p:cNvPicPr preferRelativeResize="0"/>
          <p:nvPr/>
        </p:nvPicPr>
        <p:blipFill>
          <a:blip r:embed="rId5">
            <a:alphaModFix/>
          </a:blip>
          <a:stretch>
            <a:fillRect/>
          </a:stretch>
        </p:blipFill>
        <p:spPr>
          <a:xfrm>
            <a:off x="322050" y="400200"/>
            <a:ext cx="813400" cy="8134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1" name="Shape 1121"/>
        <p:cNvGrpSpPr/>
        <p:nvPr/>
      </p:nvGrpSpPr>
      <p:grpSpPr>
        <a:xfrm>
          <a:off x="0" y="0"/>
          <a:ext cx="0" cy="0"/>
          <a:chOff x="0" y="0"/>
          <a:chExt cx="0" cy="0"/>
        </a:xfrm>
      </p:grpSpPr>
      <p:sp>
        <p:nvSpPr>
          <p:cNvPr id="1122" name="Google Shape;1122;p111"/>
          <p:cNvSpPr/>
          <p:nvPr/>
        </p:nvSpPr>
        <p:spPr>
          <a:xfrm>
            <a:off x="6612150" y="1319150"/>
            <a:ext cx="2265000" cy="26040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123" name="Google Shape;1123;p111"/>
          <p:cNvPicPr preferRelativeResize="0"/>
          <p:nvPr/>
        </p:nvPicPr>
        <p:blipFill>
          <a:blip r:embed="rId3">
            <a:alphaModFix/>
          </a:blip>
          <a:stretch>
            <a:fillRect/>
          </a:stretch>
        </p:blipFill>
        <p:spPr>
          <a:xfrm>
            <a:off x="256850" y="944750"/>
            <a:ext cx="6211674" cy="3434250"/>
          </a:xfrm>
          <a:prstGeom prst="rect">
            <a:avLst/>
          </a:prstGeom>
          <a:noFill/>
          <a:ln>
            <a:noFill/>
          </a:ln>
        </p:spPr>
      </p:pic>
      <p:pic>
        <p:nvPicPr>
          <p:cNvPr id="1124" name="Google Shape;1124;p111"/>
          <p:cNvPicPr preferRelativeResize="0"/>
          <p:nvPr/>
        </p:nvPicPr>
        <p:blipFill>
          <a:blip r:embed="rId4">
            <a:alphaModFix/>
          </a:blip>
          <a:stretch>
            <a:fillRect/>
          </a:stretch>
        </p:blipFill>
        <p:spPr>
          <a:xfrm>
            <a:off x="4002150" y="4075175"/>
            <a:ext cx="913000" cy="913000"/>
          </a:xfrm>
          <a:prstGeom prst="rect">
            <a:avLst/>
          </a:prstGeom>
          <a:noFill/>
          <a:ln>
            <a:noFill/>
          </a:ln>
        </p:spPr>
      </p:pic>
      <p:grpSp>
        <p:nvGrpSpPr>
          <p:cNvPr id="1125" name="Google Shape;1125;p111"/>
          <p:cNvGrpSpPr/>
          <p:nvPr/>
        </p:nvGrpSpPr>
        <p:grpSpPr>
          <a:xfrm>
            <a:off x="7124951" y="1757880"/>
            <a:ext cx="1053364" cy="1134277"/>
            <a:chOff x="5873695" y="578656"/>
            <a:chExt cx="3534779" cy="3806300"/>
          </a:xfrm>
        </p:grpSpPr>
        <p:pic>
          <p:nvPicPr>
            <p:cNvPr id="1126" name="Google Shape;1126;p111"/>
            <p:cNvPicPr preferRelativeResize="0"/>
            <p:nvPr/>
          </p:nvPicPr>
          <p:blipFill>
            <a:blip r:embed="rId5">
              <a:alphaModFix/>
            </a:blip>
            <a:stretch>
              <a:fillRect/>
            </a:stretch>
          </p:blipFill>
          <p:spPr>
            <a:xfrm rot="8100000">
              <a:off x="6979757" y="1079250"/>
              <a:ext cx="1270300" cy="1807100"/>
            </a:xfrm>
            <a:prstGeom prst="rect">
              <a:avLst/>
            </a:prstGeom>
            <a:noFill/>
            <a:ln>
              <a:noFill/>
            </a:ln>
          </p:spPr>
        </p:pic>
        <p:grpSp>
          <p:nvGrpSpPr>
            <p:cNvPr id="1127" name="Google Shape;1127;p111"/>
            <p:cNvGrpSpPr/>
            <p:nvPr/>
          </p:nvGrpSpPr>
          <p:grpSpPr>
            <a:xfrm>
              <a:off x="7338921" y="850163"/>
              <a:ext cx="420245" cy="3443180"/>
              <a:chOff x="7763196" y="219950"/>
              <a:chExt cx="420245" cy="3443180"/>
            </a:xfrm>
          </p:grpSpPr>
          <p:pic>
            <p:nvPicPr>
              <p:cNvPr id="1128" name="Google Shape;1128;p111"/>
              <p:cNvPicPr preferRelativeResize="0"/>
              <p:nvPr/>
            </p:nvPicPr>
            <p:blipFill rotWithShape="1">
              <a:blip r:embed="rId5">
                <a:alphaModFix/>
              </a:blip>
              <a:srcRect b="0" l="80099" r="0" t="0"/>
              <a:stretch/>
            </p:blipFill>
            <p:spPr>
              <a:xfrm>
                <a:off x="7930641" y="1856030"/>
                <a:ext cx="252800" cy="1807100"/>
              </a:xfrm>
              <a:prstGeom prst="rect">
                <a:avLst/>
              </a:prstGeom>
              <a:noFill/>
              <a:ln>
                <a:noFill/>
              </a:ln>
            </p:spPr>
          </p:pic>
          <p:pic>
            <p:nvPicPr>
              <p:cNvPr id="1129" name="Google Shape;1129;p111"/>
              <p:cNvPicPr preferRelativeResize="0"/>
              <p:nvPr/>
            </p:nvPicPr>
            <p:blipFill rotWithShape="1">
              <a:blip r:embed="rId5">
                <a:alphaModFix/>
              </a:blip>
              <a:srcRect b="0" l="80099" r="0" t="0"/>
              <a:stretch/>
            </p:blipFill>
            <p:spPr>
              <a:xfrm rot="10800000">
                <a:off x="7763196" y="219950"/>
                <a:ext cx="252800" cy="1807100"/>
              </a:xfrm>
              <a:prstGeom prst="rect">
                <a:avLst/>
              </a:prstGeom>
              <a:noFill/>
              <a:ln>
                <a:noFill/>
              </a:ln>
            </p:spPr>
          </p:pic>
        </p:grpSp>
        <p:pic>
          <p:nvPicPr>
            <p:cNvPr id="1130" name="Google Shape;1130;p111"/>
            <p:cNvPicPr preferRelativeResize="0"/>
            <p:nvPr/>
          </p:nvPicPr>
          <p:blipFill>
            <a:blip r:embed="rId5">
              <a:alphaModFix/>
            </a:blip>
            <a:stretch>
              <a:fillRect/>
            </a:stretch>
          </p:blipFill>
          <p:spPr>
            <a:xfrm rot="1293548">
              <a:off x="6913907" y="2343275"/>
              <a:ext cx="1270300" cy="1807100"/>
            </a:xfrm>
            <a:prstGeom prst="rect">
              <a:avLst/>
            </a:prstGeom>
            <a:noFill/>
            <a:ln>
              <a:noFill/>
            </a:ln>
          </p:spPr>
        </p:pic>
        <p:pic>
          <p:nvPicPr>
            <p:cNvPr id="1131" name="Google Shape;1131;p111"/>
            <p:cNvPicPr preferRelativeResize="0"/>
            <p:nvPr/>
          </p:nvPicPr>
          <p:blipFill>
            <a:blip r:embed="rId5">
              <a:alphaModFix/>
            </a:blip>
            <a:stretch>
              <a:fillRect/>
            </a:stretch>
          </p:blipFill>
          <p:spPr>
            <a:xfrm rot="4981584">
              <a:off x="6734007" y="1812175"/>
              <a:ext cx="1270300" cy="1807100"/>
            </a:xfrm>
            <a:prstGeom prst="rect">
              <a:avLst/>
            </a:prstGeom>
            <a:noFill/>
            <a:ln>
              <a:noFill/>
            </a:ln>
          </p:spPr>
        </p:pic>
        <p:grpSp>
          <p:nvGrpSpPr>
            <p:cNvPr id="1132" name="Google Shape;1132;p111"/>
            <p:cNvGrpSpPr/>
            <p:nvPr/>
          </p:nvGrpSpPr>
          <p:grpSpPr>
            <a:xfrm rot="-2700000">
              <a:off x="6902817" y="856367"/>
              <a:ext cx="1476534" cy="3522398"/>
              <a:chOff x="6025549" y="1621068"/>
              <a:chExt cx="1476548" cy="3522432"/>
            </a:xfrm>
          </p:grpSpPr>
          <p:pic>
            <p:nvPicPr>
              <p:cNvPr id="1133" name="Google Shape;1133;p111"/>
              <p:cNvPicPr preferRelativeResize="0"/>
              <p:nvPr/>
            </p:nvPicPr>
            <p:blipFill rotWithShape="1">
              <a:blip r:embed="rId5">
                <a:alphaModFix/>
              </a:blip>
              <a:srcRect b="0" l="31228" r="0" t="0"/>
              <a:stretch/>
            </p:blipFill>
            <p:spPr>
              <a:xfrm rot="1293512">
                <a:off x="6327013" y="3239118"/>
                <a:ext cx="873619" cy="1807090"/>
              </a:xfrm>
              <a:prstGeom prst="rect">
                <a:avLst/>
              </a:prstGeom>
              <a:noFill/>
              <a:ln>
                <a:noFill/>
              </a:ln>
            </p:spPr>
          </p:pic>
          <p:pic>
            <p:nvPicPr>
              <p:cNvPr id="1134" name="Google Shape;1134;p111"/>
              <p:cNvPicPr preferRelativeResize="0"/>
              <p:nvPr/>
            </p:nvPicPr>
            <p:blipFill rotWithShape="1">
              <a:blip r:embed="rId5">
                <a:alphaModFix/>
              </a:blip>
              <a:srcRect b="0" l="71255" r="0" t="0"/>
              <a:stretch/>
            </p:blipFill>
            <p:spPr>
              <a:xfrm rot="-9506469">
                <a:off x="6767916" y="1630126"/>
                <a:ext cx="373084" cy="1700499"/>
              </a:xfrm>
              <a:prstGeom prst="rect">
                <a:avLst/>
              </a:prstGeom>
              <a:noFill/>
              <a:ln>
                <a:noFill/>
              </a:ln>
            </p:spPr>
          </p:pic>
        </p:grpSp>
        <p:grpSp>
          <p:nvGrpSpPr>
            <p:cNvPr id="1135" name="Google Shape;1135;p111"/>
            <p:cNvGrpSpPr/>
            <p:nvPr/>
          </p:nvGrpSpPr>
          <p:grpSpPr>
            <a:xfrm rot="1079571">
              <a:off x="6757006" y="720576"/>
              <a:ext cx="1476556" cy="3522451"/>
              <a:chOff x="6025549" y="1621068"/>
              <a:chExt cx="1476548" cy="3522432"/>
            </a:xfrm>
          </p:grpSpPr>
          <p:pic>
            <p:nvPicPr>
              <p:cNvPr id="1136" name="Google Shape;1136;p111"/>
              <p:cNvPicPr preferRelativeResize="0"/>
              <p:nvPr/>
            </p:nvPicPr>
            <p:blipFill rotWithShape="1">
              <a:blip r:embed="rId5">
                <a:alphaModFix/>
              </a:blip>
              <a:srcRect b="0" l="31228" r="0" t="0"/>
              <a:stretch/>
            </p:blipFill>
            <p:spPr>
              <a:xfrm rot="1293512">
                <a:off x="6327013" y="3239118"/>
                <a:ext cx="873619" cy="1807090"/>
              </a:xfrm>
              <a:prstGeom prst="rect">
                <a:avLst/>
              </a:prstGeom>
              <a:noFill/>
              <a:ln>
                <a:noFill/>
              </a:ln>
            </p:spPr>
          </p:pic>
          <p:pic>
            <p:nvPicPr>
              <p:cNvPr id="1137" name="Google Shape;1137;p111"/>
              <p:cNvPicPr preferRelativeResize="0"/>
              <p:nvPr/>
            </p:nvPicPr>
            <p:blipFill rotWithShape="1">
              <a:blip r:embed="rId5">
                <a:alphaModFix/>
              </a:blip>
              <a:srcRect b="0" l="71255" r="0" t="0"/>
              <a:stretch/>
            </p:blipFill>
            <p:spPr>
              <a:xfrm rot="-9506469">
                <a:off x="6767916" y="1630126"/>
                <a:ext cx="373084" cy="1700499"/>
              </a:xfrm>
              <a:prstGeom prst="rect">
                <a:avLst/>
              </a:prstGeom>
              <a:noFill/>
              <a:ln>
                <a:noFill/>
              </a:ln>
            </p:spPr>
          </p:pic>
        </p:grpSp>
      </p:grpSp>
      <p:sp>
        <p:nvSpPr>
          <p:cNvPr id="1138" name="Google Shape;1138;p111"/>
          <p:cNvSpPr txBox="1"/>
          <p:nvPr/>
        </p:nvSpPr>
        <p:spPr>
          <a:xfrm>
            <a:off x="6751500" y="2964900"/>
            <a:ext cx="19863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t>Neurofibrillary tangles </a:t>
            </a:r>
            <a:endParaRPr/>
          </a:p>
          <a:p>
            <a:pPr indent="0" lvl="0" marL="0" rtl="0" algn="l">
              <a:lnSpc>
                <a:spcPct val="115000"/>
              </a:lnSpc>
              <a:spcBef>
                <a:spcPts val="0"/>
              </a:spcBef>
              <a:spcAft>
                <a:spcPts val="0"/>
              </a:spcAft>
              <a:buNone/>
            </a:pPr>
            <a:r>
              <a:rPr lang="en"/>
              <a:t>(made of tau protein)</a:t>
            </a:r>
            <a:endParaRPr sz="1000"/>
          </a:p>
        </p:txBody>
      </p:sp>
      <p:sp>
        <p:nvSpPr>
          <p:cNvPr id="1139" name="Google Shape;1139;p111"/>
          <p:cNvSpPr txBox="1"/>
          <p:nvPr/>
        </p:nvSpPr>
        <p:spPr>
          <a:xfrm>
            <a:off x="389525" y="363625"/>
            <a:ext cx="80394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t>Tau's normal function is stabilizing microtubules inside of neurons</a:t>
            </a:r>
            <a:endParaRPr sz="18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