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Lst>
  <p:sldSz cy="5143500" cx="9144000"/>
  <p:notesSz cx="6858000" cy="9144000"/>
  <p:embeddedFontLst>
    <p:embeddedFont>
      <p:font typeface="Roboto"/>
      <p:regular r:id="rId80"/>
      <p:bold r:id="rId81"/>
      <p:italic r:id="rId82"/>
      <p:boldItalic r:id="rId83"/>
    </p:embeddedFont>
    <p:embeddedFont>
      <p:font typeface="Source Code Pro"/>
      <p:regular r:id="rId84"/>
      <p:bold r:id="rId85"/>
      <p:italic r:id="rId86"/>
      <p:boldItalic r:id="rId87"/>
    </p:embeddedFont>
    <p:embeddedFont>
      <p:font typeface="Oswald"/>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12">
          <p15:clr>
            <a:srgbClr val="A4A3A4"/>
          </p15:clr>
        </p15:guide>
        <p15:guide id="2" pos="360">
          <p15:clr>
            <a:srgbClr val="A4A3A4"/>
          </p15:clr>
        </p15:guide>
        <p15:guide id="3" orient="horz" pos="670">
          <p15:clr>
            <a:srgbClr val="9AA0A6"/>
          </p15:clr>
        </p15:guide>
        <p15:guide id="4" pos="81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98381B-C029-4D24-8FD4-65D368BFC6E3}">
  <a:tblStyle styleId="{7998381B-C029-4D24-8FD4-65D368BFC6E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12" orient="horz"/>
        <p:guide pos="360"/>
        <p:guide pos="670" orient="horz"/>
        <p:guide pos="81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SourceCodePro-regular.fntdata"/><Relationship Id="rId83" Type="http://schemas.openxmlformats.org/officeDocument/2006/relationships/font" Target="fonts/Roboto-boldItalic.fntdata"/><Relationship Id="rId42" Type="http://schemas.openxmlformats.org/officeDocument/2006/relationships/slide" Target="slides/slide34.xml"/><Relationship Id="rId86" Type="http://schemas.openxmlformats.org/officeDocument/2006/relationships/font" Target="fonts/SourceCodePro-italic.fntdata"/><Relationship Id="rId41" Type="http://schemas.openxmlformats.org/officeDocument/2006/relationships/slide" Target="slides/slide33.xml"/><Relationship Id="rId85" Type="http://schemas.openxmlformats.org/officeDocument/2006/relationships/font" Target="fonts/SourceCodePro-bold.fntdata"/><Relationship Id="rId44" Type="http://schemas.openxmlformats.org/officeDocument/2006/relationships/slide" Target="slides/slide36.xml"/><Relationship Id="rId88" Type="http://schemas.openxmlformats.org/officeDocument/2006/relationships/font" Target="fonts/Oswald-regular.fntdata"/><Relationship Id="rId43" Type="http://schemas.openxmlformats.org/officeDocument/2006/relationships/slide" Target="slides/slide35.xml"/><Relationship Id="rId87" Type="http://schemas.openxmlformats.org/officeDocument/2006/relationships/font" Target="fonts/SourceCodePro-bold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Oswald-bold.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slide" Target="slides/slide69.xml"/><Relationship Id="rId32" Type="http://schemas.openxmlformats.org/officeDocument/2006/relationships/slide" Target="slides/slide24.xml"/><Relationship Id="rId76" Type="http://schemas.openxmlformats.org/officeDocument/2006/relationships/slide" Target="slides/slide68.xml"/><Relationship Id="rId35" Type="http://schemas.openxmlformats.org/officeDocument/2006/relationships/slide" Target="slides/slide27.xml"/><Relationship Id="rId79" Type="http://schemas.openxmlformats.org/officeDocument/2006/relationships/slide" Target="slides/slide71.xml"/><Relationship Id="rId34" Type="http://schemas.openxmlformats.org/officeDocument/2006/relationships/slide" Target="slides/slide26.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2/hup.470050323"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25e8fc892c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25e8fc892c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STEP-BD [read slide]...Mood elevation sounds good, but it results in more depression in bipolar.  If not for that, subthreshold mood elevation might be the ideal mental state. This is why a depressed bipolar patient  may resist stopping an antidepressant that isn’t working. It did make them feel better but now they are feeling worse because of it.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25e8fc892c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25e8fc892c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recommendation, consistent with tx guidelines…[read] because every brain is different and the antidepressant is not a mood destabilizer for that individual.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25e8fc892c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25e8fc892c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5e8fc892c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25e8fc892c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25e8fc892c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25e8fc892c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bipolar is my patient’s affective disorder?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25e8fc892c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25e8fc892c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MDD, not Bipolar.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25e8fc892c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25e8fc892c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Lithium would have stronger placebo response than omega 3’s.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5e8fc892c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5e8fc892c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not going to present the algorithms today, but will do a drive-by of the algorithms as a  “Psychiatrist Version” for anyone who wants to download the presentation…. OK-- antiDEPRESSANTS are NOT helpful in bipolar depression so you need more than antiDEPRESSANTS in your toolbox.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25e8fc892c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25e8fc892c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4d0b08972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4d0b08972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fea07c3e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fea07c3e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7000"/>
              </a:lnSpc>
              <a:spcBef>
                <a:spcPts val="0"/>
              </a:spcBef>
              <a:spcAft>
                <a:spcPts val="0"/>
              </a:spcAft>
              <a:buNone/>
            </a:pPr>
            <a:r>
              <a:rPr lang="en"/>
              <a:t>And also a link for a single-click download of my psychopharmacology mnemonics book that also serves as a prescriber guide for most anything that crosses the blood-brain barrier.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25e8fc892c_0_2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25e8fc892c_0_2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4d0b0897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4d0b0897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4d0b08972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4d0b08972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4d0b08972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4d0b08972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4d0b08972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4d0b08972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25e8fc892c_0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25e8fc892c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25e8fc892c_0_1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25e8fc892c_0_1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25e8fc892c_0_1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25e8fc892c_0_1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25e8fc892c_0_1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25e8fc892c_0_1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25e8fc892c_0_1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25e8fc892c_0_1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worry, I’ll tell you about the other 9 neuroprotections…</a:t>
            </a:r>
            <a:endParaRPr/>
          </a:p>
          <a:p>
            <a:pPr indent="0" lvl="0" marL="0" rtl="0" algn="l">
              <a:spcBef>
                <a:spcPts val="0"/>
              </a:spcBef>
              <a:spcAft>
                <a:spcPts val="0"/>
              </a:spcAft>
              <a:buNone/>
            </a:pPr>
            <a:r>
              <a:rPr lang="en"/>
              <a:t>Think about disease modifying… donepezil, and memantine don’t do this. </a:t>
            </a:r>
            <a:r>
              <a:rPr lang="en" sz="900">
                <a:solidFill>
                  <a:schemeClr val="dk1"/>
                </a:solidFill>
              </a:rPr>
              <a:t>neurofibrillary tangles composed of tau protein.  2 new antibody treatments that are disease modifying. Prevagen.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4bcbdf8c0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4bcbdf8c0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concerning evidence base, this was the main source I used in formulating my recommendations. I’ll refer to them as the Harvard algorithms. They’re helpful but complicated, even for psychiatrists.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25e8fc892c_0_1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25e8fc892c_0_1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25e8fc892c_0_1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25e8fc892c_0_1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highlight>
                  <a:srgbClr val="FFFFFF"/>
                </a:highlight>
                <a:latin typeface="Roboto"/>
                <a:ea typeface="Roboto"/>
                <a:cs typeface="Roboto"/>
                <a:sym typeface="Roboto"/>
              </a:rPr>
              <a:t>Brain-Derived Neurotrophic Factor is involved</a:t>
            </a:r>
            <a:endParaRPr sz="1050">
              <a:solidFill>
                <a:srgbClr val="1C1D1E"/>
              </a:solidFill>
              <a:highlight>
                <a:srgbClr val="FFFFF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25e8fc892c_0_1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25e8fc892c_0_1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Mitochondrial biogenesis is involved</a:t>
            </a:r>
            <a:endParaRPr sz="1050">
              <a:solidFill>
                <a:srgbClr val="1C1D1E"/>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25e8fc892c_0_1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25e8fc892c_0_1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Again, mitochondria, the powerhouse of the cell</a:t>
            </a:r>
            <a:endParaRPr sz="1050">
              <a:solidFill>
                <a:srgbClr val="1C1D1E"/>
              </a:solidFill>
              <a:highlight>
                <a:srgbClr val="FFFFFF"/>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25e8fc892c_0_1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25e8fc892c_0_1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Throughout the evolution of life, lithium has been present. It’s not surprising that it does things that no other psychotropic can. </a:t>
            </a:r>
            <a:endParaRPr sz="1050">
              <a:solidFill>
                <a:srgbClr val="1C1D1E"/>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25e8fc892c_0_1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25e8fc892c_0_1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Several mechanisms to change the course of neurodegenerative diseases.</a:t>
            </a:r>
            <a:endParaRPr sz="1050">
              <a:solidFill>
                <a:srgbClr val="1C1D1E"/>
              </a:solidFill>
              <a:highlight>
                <a:srgbClr val="FFFFFF"/>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25e8fc892c_0_1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25e8fc892c_0_1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25e8fc892c_0_1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25e8fc892c_0_1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25e8fc892c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25e8fc892c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25e8fc892c_0_1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25e8fc892c_0_1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25e8fc892c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25e8fc892c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bipolar is my patient’s affective disorder?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25e8fc892c_0_1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25e8fc892c_0_1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25e8fc892c_0_1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25e8fc892c_0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25e8fc892c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25e8fc892c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25e8fc892c_0_1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25e8fc892c_0_1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25e8fc892c_0_1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25e8fc892c_0_1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5e8fc892c_0_1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5e8fc892c_0_1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25e8fc892c_0_1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25e8fc892c_0_1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2021 meta-analysis - still appears to be true. Some studies showed fewer homicides.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25e8fc892c_0_2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25e8fc892c_0_2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25e8fc892c_0_1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25e8fc892c_0_1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Denmark has a robust system for measuring trace metals and other contaminants in their water supply.</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25e8fc892c_0_1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25e8fc892c_0_1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Amount of lithium in water around here is low.   Many places have 10x more lithium in water, especially northern texas.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5e8fc892c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25e8fc892c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 antidepressants in bipolar don’t work. In STEP-BD they were slightly inferior to placebo. #2 - They cause rapid cyclers to be depressed more often.  #3 - there are 6 FDA approved medications that are effective in bipolar depression.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25e8fc892c_0_1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25e8fc892c_0_1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CFCFC"/>
                </a:highlight>
                <a:latin typeface="Roboto"/>
                <a:ea typeface="Roboto"/>
                <a:cs typeface="Roboto"/>
                <a:sym typeface="Roboto"/>
              </a:rPr>
              <a:t>Lithium may not only prevent aging of the brain, but aging throughout.  It extended the lifespan and health span of yeast and fruit flies.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25e8fc892c_0_1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25e8fc892c_0_1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a simple answer but we’re learning more every year. The FDA considers aging to be a natural process, but some argue that aging is a disease because it leads to deterioration of every organ system and age-related diseases. It’s a disease everyone develops, but some people age faster than others.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25e8fc892c_0_1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25e8fc892c_0_1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things accelerate the aging process, like Type 2 diabetes, obesity, even lack of sleep. Some things slow the aging process, including calorie restriction, exercise and certain chemicals. </a:t>
            </a:r>
            <a:r>
              <a:rPr lang="en"/>
              <a:t>We age because every one of our cells age. Cells age when damaged mitochondria accumulate.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25e8fc892c_0_1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25e8fc892c_0_1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Lithium improves mitochondrial dysfunction in cells throughout the body, not just in the brain. </a:t>
            </a:r>
            <a:endParaRPr sz="1050">
              <a:solidFill>
                <a:srgbClr val="1C1D1E"/>
              </a:solidFill>
              <a:highlight>
                <a:srgbClr val="FFFFFF"/>
              </a:high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25e8fc892c_0_1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25e8fc892c_0_1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Lithium protects mitochondria and telomeres of chromosomes in every cell in the body.</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25e8fc892c_0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25e8fc892c_0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There are biomarkers that can estimate the biologic age of various organs, including the length of telomeres. Telomeres form protective caps at the ends of chromosomes.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25e8fc892c_0_1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25e8fc892c_0_1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telomeres of people taking lithium were found to be 35% longer, which is theorized to represent a younger biologic age.  Telomeres of WBCs were tested, so this is outside of the brain.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25e8fc892c_0_1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25e8fc892c_0_1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25e8fc892c_0_1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25e8fc892c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Otherwise lithium appears to be cardioprotective, which could be a general anti-aging effect.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25e8fc892c_0_1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25e8fc892c_0_1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25e8fc892c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25e8fc892c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those with antidepressant-induced manic symptoms, continuation of the antidepressant is also certainly a bad idea, and most psychiatrists recognize this.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25e8fc892c_0_1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25e8fc892c_0_1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25e8fc892c_0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25e8fc892c_0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Greater urgency in giving lithium to those with bipolar to preserve brain function and overall health</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25e8fc892c_0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25e8fc892c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CFCFC"/>
                </a:highlight>
                <a:latin typeface="Roboto"/>
                <a:ea typeface="Roboto"/>
                <a:cs typeface="Roboto"/>
                <a:sym typeface="Roboto"/>
              </a:rPr>
              <a:t>Context: There are a handful of anti-aging drugs that longevity researchers are excited about.  Metformin is in the top 3.  Lithium is in the top 12- 15, likely hindered by its bad reputation.   Note that effectively treating any mental illness should extend healthy lifespan, but lithium is the only psychiatric medication that appears to slow aging for mentally healthy adults. </a:t>
            </a:r>
            <a:endParaRPr sz="1200">
              <a:solidFill>
                <a:srgbClr val="333333"/>
              </a:solidFill>
              <a:highlight>
                <a:srgbClr val="FCFCFC"/>
              </a:highlight>
              <a:latin typeface="Roboto"/>
              <a:ea typeface="Roboto"/>
              <a:cs typeface="Roboto"/>
              <a:sym typeface="Roboto"/>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25e8fc892c_0_2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25e8fc892c_0_2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25e8fc892c_0_2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25e8fc892c_0_2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25e8fc892c_0_2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25e8fc892c_0_2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25e8fc892c_0_2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25e8fc892c_0_2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2">
                  <a:extLst>
                    <a:ext uri="{A12FA001-AC4F-418D-AE19-62706E023703}">
                      <ahyp:hlinkClr val="tx"/>
                    </a:ext>
                  </a:extLst>
                </a:hlinkClick>
              </a:rPr>
              <a:t>https://doi.org/10.1002/hup.470050323</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25eb4d4d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225eb4d4d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one of 1 mg elemental lithium.  1 mg would be a reasonable dose if you conceptualize the problem as lithium deficiency. The max OTC dose is 20x stronger than this.The ideal dose has not been defined.</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25e8fc892c_0_1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25e8fc892c_0_1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25e8fc892c_0_2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25e8fc892c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Pregnant women should not be taking low dose lithium supplements. So we probably should not be putting extra lithium in drinking water..(but we are)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25e8fc892c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25e8fc892c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reiterate, the problem with antidepressants in bipolar is not necessary manic switch. For rapid cyclers, there are more depressive cycles.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25e8fc892c_0_2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25e8fc892c_0_2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25e8fc892c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25e8fc892c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INdomethacin is the worse so I should have made him indigo.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25e8fc892c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25e8fc892c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ACID Syndrome does not seem to exist as an independent phenomenon. But for those with a history of manic switching, patients on antidepressants may develop a triad of </a:t>
            </a:r>
            <a:endParaRPr/>
          </a:p>
          <a:p>
            <a:pPr indent="0" lvl="0" marL="0" rtl="0" algn="l">
              <a:spcBef>
                <a:spcPts val="0"/>
              </a:spcBef>
              <a:spcAft>
                <a:spcPts val="0"/>
              </a:spcAft>
              <a:buNone/>
            </a:pPr>
            <a:r>
              <a:rPr lang="en"/>
              <a:t>Chronic dysphoria, irritability and middle insomnia.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25e8fc892c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25e8fc892c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Antidepressants have an undeserved good reputation.  “Mood elevators” may be a better term.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4" name="Google Shape;64;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5" name="Google Shape;6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 name="Google Shape;6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 name="Google Shape;7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7" name="Google Shape;7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3" name="Google Shape;83;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4" name="Google Shape;8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7" name="Google Shape;8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 name="Shape 88"/>
        <p:cNvGrpSpPr/>
        <p:nvPr/>
      </p:nvGrpSpPr>
      <p:grpSpPr>
        <a:xfrm>
          <a:off x="0" y="0"/>
          <a:ext cx="0" cy="0"/>
          <a:chOff x="0" y="0"/>
          <a:chExt cx="0" cy="0"/>
        </a:xfrm>
      </p:grpSpPr>
      <p:sp>
        <p:nvSpPr>
          <p:cNvPr id="89" name="Google Shape;89;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1" name="Google Shape;91;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2" name="Google Shape;92;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3" name="Google Shape;9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sp>
        <p:nvSpPr>
          <p:cNvPr id="95" name="Google Shape;95;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6" name="Google Shape;9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9" name="Google Shape;99;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8" name="Shape 58"/>
        <p:cNvGrpSpPr/>
        <p:nvPr/>
      </p:nvGrpSpPr>
      <p:grpSpPr>
        <a:xfrm>
          <a:off x="0" y="0"/>
          <a:ext cx="0" cy="0"/>
          <a:chOff x="0" y="0"/>
          <a:chExt cx="0" cy="0"/>
        </a:xfrm>
      </p:grpSpPr>
      <p:sp>
        <p:nvSpPr>
          <p:cNvPr id="59" name="Google Shape;5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0" name="Google Shape;6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1" name="Google Shape;6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doi.org/10.1371/journal.pmed.0050045"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hyperlink" Target="https://doi.org/10.1038/s41398-022-02238-9" TargetMode="External"/><Relationship Id="rId6" Type="http://schemas.openxmlformats.org/officeDocument/2006/relationships/hyperlink" Target="https://doi.org/10.1038/s41398-022-02238-9"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35.png"/><Relationship Id="rId6"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hyperlink" Target="https://doi.org/10.3389/fpsyt.2020.586083" TargetMode="External"/><Relationship Id="rId4" Type="http://schemas.openxmlformats.org/officeDocument/2006/relationships/hyperlink" Target="https://www.frontiersin.org/research-topics/11785#articles" TargetMode="External"/><Relationship Id="rId10" Type="http://schemas.openxmlformats.org/officeDocument/2006/relationships/image" Target="../media/image37.png"/><Relationship Id="rId9" Type="http://schemas.openxmlformats.org/officeDocument/2006/relationships/hyperlink" Target="https://www.frontiersin.org/research-topics/11785#articles" TargetMode="External"/><Relationship Id="rId5" Type="http://schemas.openxmlformats.org/officeDocument/2006/relationships/hyperlink" Target="https://www.frontiersin.org/research-topics/11785#articles" TargetMode="External"/><Relationship Id="rId6" Type="http://schemas.openxmlformats.org/officeDocument/2006/relationships/hyperlink" Target="https://www.frontiersin.org/research-topics/11785#articles" TargetMode="External"/><Relationship Id="rId7" Type="http://schemas.openxmlformats.org/officeDocument/2006/relationships/hyperlink" Target="https://www.frontiersin.org/research-topics/11785#articles" TargetMode="External"/><Relationship Id="rId8" Type="http://schemas.openxmlformats.org/officeDocument/2006/relationships/hyperlink" Target="https://www.frontiersin.org/research-topics/11785#articl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hyperlink" Target="https://doi.org/10.3389/fpsyt.2020.586083" TargetMode="External"/><Relationship Id="rId4" Type="http://schemas.openxmlformats.org/officeDocument/2006/relationships/hyperlink" Target="https://www.frontiersin.org/research-topics/11785#articles" TargetMode="External"/><Relationship Id="rId11" Type="http://schemas.openxmlformats.org/officeDocument/2006/relationships/image" Target="../media/image44.png"/><Relationship Id="rId10" Type="http://schemas.openxmlformats.org/officeDocument/2006/relationships/image" Target="../media/image33.png"/><Relationship Id="rId9" Type="http://schemas.openxmlformats.org/officeDocument/2006/relationships/hyperlink" Target="https://www.frontiersin.org/research-topics/11785#articles" TargetMode="External"/><Relationship Id="rId5" Type="http://schemas.openxmlformats.org/officeDocument/2006/relationships/hyperlink" Target="https://www.frontiersin.org/research-topics/11785#articles" TargetMode="External"/><Relationship Id="rId6" Type="http://schemas.openxmlformats.org/officeDocument/2006/relationships/hyperlink" Target="https://www.frontiersin.org/research-topics/11785#articles" TargetMode="External"/><Relationship Id="rId7" Type="http://schemas.openxmlformats.org/officeDocument/2006/relationships/hyperlink" Target="https://www.frontiersin.org/research-topics/11785#articles" TargetMode="External"/><Relationship Id="rId8" Type="http://schemas.openxmlformats.org/officeDocument/2006/relationships/hyperlink" Target="https://www.frontiersin.org/research-topics/11785#article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hyperlink" Target="https://doi.org/10.3389/fpsyt.2020.586083" TargetMode="External"/><Relationship Id="rId4" Type="http://schemas.openxmlformats.org/officeDocument/2006/relationships/hyperlink" Target="https://www.frontiersin.org/research-topics/11785#articles" TargetMode="External"/><Relationship Id="rId10" Type="http://schemas.openxmlformats.org/officeDocument/2006/relationships/image" Target="../media/image40.png"/><Relationship Id="rId9" Type="http://schemas.openxmlformats.org/officeDocument/2006/relationships/hyperlink" Target="https://www.frontiersin.org/research-topics/11785#articles" TargetMode="External"/><Relationship Id="rId5" Type="http://schemas.openxmlformats.org/officeDocument/2006/relationships/hyperlink" Target="https://www.frontiersin.org/research-topics/11785#articles" TargetMode="External"/><Relationship Id="rId6" Type="http://schemas.openxmlformats.org/officeDocument/2006/relationships/hyperlink" Target="https://www.frontiersin.org/research-topics/11785#articles" TargetMode="External"/><Relationship Id="rId7" Type="http://schemas.openxmlformats.org/officeDocument/2006/relationships/hyperlink" Target="https://www.frontiersin.org/research-topics/11785#articles" TargetMode="External"/><Relationship Id="rId8" Type="http://schemas.openxmlformats.org/officeDocument/2006/relationships/hyperlink" Target="https://www.frontiersin.org/research-topics/11785#articl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33.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0.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1.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42.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58.png"/><Relationship Id="rId7"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56.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3.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50.png"/><Relationship Id="rId4"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62.png"/><Relationship Id="rId7"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7"/>
          <p:cNvSpPr txBox="1"/>
          <p:nvPr>
            <p:ph type="ctrTitle"/>
          </p:nvPr>
        </p:nvSpPr>
        <p:spPr>
          <a:xfrm>
            <a:off x="411175" y="339500"/>
            <a:ext cx="8282400" cy="2109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Medication for Bipolar Depression</a:t>
            </a:r>
            <a:endParaRPr/>
          </a:p>
        </p:txBody>
      </p:sp>
      <p:sp>
        <p:nvSpPr>
          <p:cNvPr id="110" name="Google Shape;110;p27"/>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Jason Cafer MD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6"/>
          <p:cNvPicPr preferRelativeResize="0"/>
          <p:nvPr/>
        </p:nvPicPr>
        <p:blipFill>
          <a:blip r:embed="rId3">
            <a:alphaModFix/>
          </a:blip>
          <a:stretch>
            <a:fillRect/>
          </a:stretch>
        </p:blipFill>
        <p:spPr>
          <a:xfrm>
            <a:off x="4572001" y="1007450"/>
            <a:ext cx="4145775" cy="1330525"/>
          </a:xfrm>
          <a:prstGeom prst="rect">
            <a:avLst/>
          </a:prstGeom>
          <a:noFill/>
          <a:ln>
            <a:noFill/>
          </a:ln>
          <a:effectLst>
            <a:outerShdw blurRad="57150" rotWithShape="0" algn="bl" dir="5400000" dist="19050">
              <a:srgbClr val="000000">
                <a:alpha val="50000"/>
              </a:srgbClr>
            </a:outerShdw>
          </a:effectLst>
        </p:spPr>
      </p:pic>
      <p:pic>
        <p:nvPicPr>
          <p:cNvPr id="192" name="Google Shape;192;p36"/>
          <p:cNvPicPr preferRelativeResize="0"/>
          <p:nvPr/>
        </p:nvPicPr>
        <p:blipFill>
          <a:blip r:embed="rId4">
            <a:alphaModFix/>
          </a:blip>
          <a:stretch>
            <a:fillRect/>
          </a:stretch>
        </p:blipFill>
        <p:spPr>
          <a:xfrm>
            <a:off x="4572000" y="2619276"/>
            <a:ext cx="4145775" cy="2125472"/>
          </a:xfrm>
          <a:prstGeom prst="rect">
            <a:avLst/>
          </a:prstGeom>
          <a:noFill/>
          <a:ln>
            <a:noFill/>
          </a:ln>
          <a:effectLst>
            <a:outerShdw blurRad="57150" rotWithShape="0" algn="bl" dir="5400000" dist="19050">
              <a:srgbClr val="000000">
                <a:alpha val="50000"/>
              </a:srgbClr>
            </a:outerShdw>
          </a:effectLst>
        </p:spPr>
      </p:pic>
      <p:sp>
        <p:nvSpPr>
          <p:cNvPr id="193" name="Google Shape;193;p3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6"/>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Antidepressants for Bipolar Disorder</a:t>
            </a:r>
            <a:endParaRPr sz="2400">
              <a:solidFill>
                <a:schemeClr val="lt1"/>
              </a:solidFill>
            </a:endParaRPr>
          </a:p>
        </p:txBody>
      </p:sp>
      <p:sp>
        <p:nvSpPr>
          <p:cNvPr id="195" name="Google Shape;195;p36"/>
          <p:cNvSpPr txBox="1"/>
          <p:nvPr/>
        </p:nvSpPr>
        <p:spPr>
          <a:xfrm>
            <a:off x="893725" y="961250"/>
            <a:ext cx="3229800" cy="337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2E2E2E"/>
                </a:solidFill>
              </a:rPr>
              <a:t>In STEP-BD the most important risk factor for recurrence of </a:t>
            </a:r>
            <a:r>
              <a:rPr b="1" lang="en">
                <a:solidFill>
                  <a:srgbClr val="2E2E2E"/>
                </a:solidFill>
              </a:rPr>
              <a:t>depression</a:t>
            </a:r>
            <a:r>
              <a:rPr lang="en">
                <a:solidFill>
                  <a:srgbClr val="2E2E2E"/>
                </a:solidFill>
              </a:rPr>
              <a:t> was residual </a:t>
            </a:r>
            <a:r>
              <a:rPr b="1" lang="en">
                <a:solidFill>
                  <a:srgbClr val="2E2E2E"/>
                </a:solidFill>
              </a:rPr>
              <a:t>subthreshold mood elevation</a:t>
            </a:r>
            <a:r>
              <a:rPr lang="en">
                <a:solidFill>
                  <a:srgbClr val="2E2E2E"/>
                </a:solidFill>
              </a:rPr>
              <a:t>.</a:t>
            </a:r>
            <a:endParaRPr>
              <a:solidFill>
                <a:srgbClr val="2E2E2E"/>
              </a:solidFill>
            </a:endParaRPr>
          </a:p>
          <a:p>
            <a:pPr indent="0" lvl="0" marL="0" rtl="0" algn="l">
              <a:lnSpc>
                <a:spcPct val="115000"/>
              </a:lnSpc>
              <a:spcBef>
                <a:spcPts val="1200"/>
              </a:spcBef>
              <a:spcAft>
                <a:spcPts val="0"/>
              </a:spcAft>
              <a:buNone/>
            </a:pPr>
            <a:r>
              <a:rPr lang="en">
                <a:solidFill>
                  <a:srgbClr val="2E2E2E"/>
                </a:solidFill>
              </a:rPr>
              <a:t>S</a:t>
            </a:r>
            <a:r>
              <a:rPr lang="en">
                <a:solidFill>
                  <a:srgbClr val="2E2E2E"/>
                </a:solidFill>
              </a:rPr>
              <a:t>ubthreshold mood elevation = why a depressed bipolar patient  may resist stopping an antidepressant that isn’t working.</a:t>
            </a:r>
            <a:endParaRPr>
              <a:solidFill>
                <a:srgbClr val="2E2E2E"/>
              </a:solidFill>
            </a:endParaRPr>
          </a:p>
          <a:p>
            <a:pPr indent="0" lvl="0" marL="0" rtl="0" algn="l">
              <a:lnSpc>
                <a:spcPct val="115000"/>
              </a:lnSpc>
              <a:spcBef>
                <a:spcPts val="1200"/>
              </a:spcBef>
              <a:spcAft>
                <a:spcPts val="0"/>
              </a:spcAft>
              <a:buNone/>
            </a:pPr>
            <a:r>
              <a:rPr lang="en">
                <a:solidFill>
                  <a:srgbClr val="2E2E2E"/>
                </a:solidFill>
              </a:rPr>
              <a:t>It did make them feel better but now they are feeling worse because of it.  </a:t>
            </a:r>
            <a:endParaRPr>
              <a:solidFill>
                <a:srgbClr val="2E2E2E"/>
              </a:solidFill>
            </a:endParaRPr>
          </a:p>
          <a:p>
            <a:pPr indent="0" lvl="0" marL="0" rtl="0" algn="l">
              <a:lnSpc>
                <a:spcPct val="115000"/>
              </a:lnSpc>
              <a:spcBef>
                <a:spcPts val="1200"/>
              </a:spcBef>
              <a:spcAft>
                <a:spcPts val="1200"/>
              </a:spcAft>
              <a:buNone/>
            </a:pPr>
            <a:r>
              <a:t/>
            </a:r>
            <a:endParaRPr sz="1600">
              <a:solidFill>
                <a:srgbClr val="2E2E2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7"/>
          <p:cNvPicPr preferRelativeResize="0"/>
          <p:nvPr/>
        </p:nvPicPr>
        <p:blipFill>
          <a:blip r:embed="rId3">
            <a:alphaModFix/>
          </a:blip>
          <a:stretch>
            <a:fillRect/>
          </a:stretch>
        </p:blipFill>
        <p:spPr>
          <a:xfrm>
            <a:off x="4572001" y="1007450"/>
            <a:ext cx="4145775" cy="1330525"/>
          </a:xfrm>
          <a:prstGeom prst="rect">
            <a:avLst/>
          </a:prstGeom>
          <a:noFill/>
          <a:ln>
            <a:noFill/>
          </a:ln>
          <a:effectLst>
            <a:outerShdw blurRad="57150" rotWithShape="0" algn="bl" dir="5400000" dist="19050">
              <a:srgbClr val="000000">
                <a:alpha val="50000"/>
              </a:srgbClr>
            </a:outerShdw>
          </a:effectLst>
        </p:spPr>
      </p:pic>
      <p:pic>
        <p:nvPicPr>
          <p:cNvPr id="201" name="Google Shape;201;p37"/>
          <p:cNvPicPr preferRelativeResize="0"/>
          <p:nvPr/>
        </p:nvPicPr>
        <p:blipFill>
          <a:blip r:embed="rId4">
            <a:alphaModFix/>
          </a:blip>
          <a:stretch>
            <a:fillRect/>
          </a:stretch>
        </p:blipFill>
        <p:spPr>
          <a:xfrm>
            <a:off x="4572000" y="2619276"/>
            <a:ext cx="4145775" cy="2125472"/>
          </a:xfrm>
          <a:prstGeom prst="rect">
            <a:avLst/>
          </a:prstGeom>
          <a:noFill/>
          <a:ln>
            <a:noFill/>
          </a:ln>
          <a:effectLst>
            <a:outerShdw blurRad="57150" rotWithShape="0" algn="bl" dir="5400000" dist="19050">
              <a:srgbClr val="000000">
                <a:alpha val="50000"/>
              </a:srgbClr>
            </a:outerShdw>
          </a:effectLst>
        </p:spPr>
      </p:pic>
      <p:sp>
        <p:nvSpPr>
          <p:cNvPr id="202" name="Google Shape;202;p3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7"/>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Antidepressants for Bipolar Disorder</a:t>
            </a:r>
            <a:endParaRPr sz="2400">
              <a:solidFill>
                <a:schemeClr val="lt1"/>
              </a:solidFill>
            </a:endParaRPr>
          </a:p>
        </p:txBody>
      </p:sp>
      <p:sp>
        <p:nvSpPr>
          <p:cNvPr id="204" name="Google Shape;204;p37"/>
          <p:cNvSpPr txBox="1"/>
          <p:nvPr/>
        </p:nvSpPr>
        <p:spPr>
          <a:xfrm>
            <a:off x="893725" y="961250"/>
            <a:ext cx="3229800" cy="343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2E2E2E"/>
                </a:solidFill>
              </a:rPr>
              <a:t>Recommendation:</a:t>
            </a:r>
            <a:endParaRPr>
              <a:solidFill>
                <a:srgbClr val="2E2E2E"/>
              </a:solidFill>
            </a:endParaRPr>
          </a:p>
          <a:p>
            <a:pPr indent="0" lvl="0" marL="0" rtl="0" algn="l">
              <a:lnSpc>
                <a:spcPct val="115000"/>
              </a:lnSpc>
              <a:spcBef>
                <a:spcPts val="0"/>
              </a:spcBef>
              <a:spcAft>
                <a:spcPts val="0"/>
              </a:spcAft>
              <a:buNone/>
            </a:pPr>
            <a:r>
              <a:t/>
            </a:r>
            <a:endParaRPr>
              <a:solidFill>
                <a:srgbClr val="2E2E2E"/>
              </a:solidFill>
            </a:endParaRPr>
          </a:p>
          <a:p>
            <a:pPr indent="0" lvl="0" marL="0" rtl="0" algn="l">
              <a:lnSpc>
                <a:spcPct val="115000"/>
              </a:lnSpc>
              <a:spcBef>
                <a:spcPts val="0"/>
              </a:spcBef>
              <a:spcAft>
                <a:spcPts val="0"/>
              </a:spcAft>
              <a:buNone/>
            </a:pPr>
            <a:r>
              <a:rPr lang="en">
                <a:solidFill>
                  <a:srgbClr val="2E2E2E"/>
                </a:solidFill>
              </a:rPr>
              <a:t>For bipolar patients who are depressed, antidepressants should be tapered off.</a:t>
            </a:r>
            <a:endParaRPr>
              <a:solidFill>
                <a:srgbClr val="2E2E2E"/>
              </a:solidFill>
            </a:endParaRPr>
          </a:p>
          <a:p>
            <a:pPr indent="0" lvl="0" marL="0" rtl="0" algn="l">
              <a:lnSpc>
                <a:spcPct val="115000"/>
              </a:lnSpc>
              <a:spcBef>
                <a:spcPts val="0"/>
              </a:spcBef>
              <a:spcAft>
                <a:spcPts val="0"/>
              </a:spcAft>
              <a:buNone/>
            </a:pPr>
            <a:r>
              <a:t/>
            </a:r>
            <a:endParaRPr>
              <a:solidFill>
                <a:srgbClr val="2E2E2E"/>
              </a:solidFill>
            </a:endParaRPr>
          </a:p>
          <a:p>
            <a:pPr indent="0" lvl="0" marL="0" rtl="0" algn="l">
              <a:lnSpc>
                <a:spcPct val="115000"/>
              </a:lnSpc>
              <a:spcBef>
                <a:spcPts val="0"/>
              </a:spcBef>
              <a:spcAft>
                <a:spcPts val="0"/>
              </a:spcAft>
              <a:buNone/>
            </a:pPr>
            <a:r>
              <a:rPr lang="en">
                <a:solidFill>
                  <a:srgbClr val="2E2E2E"/>
                </a:solidFill>
              </a:rPr>
              <a:t>For bipolar patients on an antidepressant with long-term stability, may continue it because it is not a mood destabilizer for that individual. </a:t>
            </a:r>
            <a:endParaRPr>
              <a:solidFill>
                <a:srgbClr val="2E2E2E"/>
              </a:solidFill>
            </a:endParaRPr>
          </a:p>
          <a:p>
            <a:pPr indent="0" lvl="0" marL="0" rtl="0" algn="l">
              <a:lnSpc>
                <a:spcPct val="115000"/>
              </a:lnSpc>
              <a:spcBef>
                <a:spcPts val="1200"/>
              </a:spcBef>
              <a:spcAft>
                <a:spcPts val="0"/>
              </a:spcAft>
              <a:buNone/>
            </a:pPr>
            <a:r>
              <a:t/>
            </a:r>
            <a:endParaRPr>
              <a:solidFill>
                <a:srgbClr val="2E2E2E"/>
              </a:solidFill>
            </a:endParaRPr>
          </a:p>
          <a:p>
            <a:pPr indent="0" lvl="0" marL="0" rtl="0" algn="l">
              <a:lnSpc>
                <a:spcPct val="115000"/>
              </a:lnSpc>
              <a:spcBef>
                <a:spcPts val="1200"/>
              </a:spcBef>
              <a:spcAft>
                <a:spcPts val="1200"/>
              </a:spcAft>
              <a:buNone/>
            </a:pPr>
            <a:r>
              <a:t/>
            </a:r>
            <a:endParaRPr>
              <a:solidFill>
                <a:srgbClr val="2E2E2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8"/>
          <p:cNvPicPr preferRelativeResize="0"/>
          <p:nvPr/>
        </p:nvPicPr>
        <p:blipFill>
          <a:blip r:embed="rId3">
            <a:alphaModFix/>
          </a:blip>
          <a:stretch>
            <a:fillRect/>
          </a:stretch>
        </p:blipFill>
        <p:spPr>
          <a:xfrm>
            <a:off x="457200" y="381000"/>
            <a:ext cx="7185286" cy="4838699"/>
          </a:xfrm>
          <a:prstGeom prst="rect">
            <a:avLst/>
          </a:prstGeom>
          <a:noFill/>
          <a:ln>
            <a:noFill/>
          </a:ln>
        </p:spPr>
      </p:pic>
      <p:sp>
        <p:nvSpPr>
          <p:cNvPr id="210" name="Google Shape;210;p38"/>
          <p:cNvSpPr/>
          <p:nvPr/>
        </p:nvSpPr>
        <p:spPr>
          <a:xfrm>
            <a:off x="4147700" y="2066761"/>
            <a:ext cx="1108800" cy="372000"/>
          </a:xfrm>
          <a:prstGeom prst="ellipse">
            <a:avLst/>
          </a:prstGeom>
          <a:noFill/>
          <a:ln cap="flat" cmpd="sng" w="9525">
            <a:solidFill>
              <a:srgbClr val="00A1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8"/>
          <p:cNvSpPr/>
          <p:nvPr/>
        </p:nvSpPr>
        <p:spPr>
          <a:xfrm>
            <a:off x="7345075" y="2188125"/>
            <a:ext cx="1518900" cy="896100"/>
          </a:xfrm>
          <a:prstGeom prst="wedgeRectCallout">
            <a:avLst>
              <a:gd fmla="val -271506" name="adj1"/>
              <a:gd fmla="val 70338" name="adj2"/>
            </a:avLst>
          </a:prstGeom>
          <a:noFill/>
          <a:ln cap="flat" cmpd="sng" w="9525">
            <a:solidFill>
              <a:srgbClr val="00A1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A185"/>
                </a:solidFill>
              </a:rPr>
              <a:t>“Invincible” </a:t>
            </a:r>
            <a:endParaRPr>
              <a:solidFill>
                <a:srgbClr val="00A185"/>
              </a:solidFill>
            </a:endParaRPr>
          </a:p>
          <a:p>
            <a:pPr indent="0" lvl="0" marL="0" rtl="0" algn="l">
              <a:spcBef>
                <a:spcPts val="0"/>
              </a:spcBef>
              <a:spcAft>
                <a:spcPts val="0"/>
              </a:spcAft>
              <a:buNone/>
            </a:pPr>
            <a:r>
              <a:t/>
            </a:r>
            <a:endParaRPr>
              <a:solidFill>
                <a:srgbClr val="00A185"/>
              </a:solidFill>
            </a:endParaRPr>
          </a:p>
          <a:p>
            <a:pPr indent="0" lvl="0" marL="0" rtl="0" algn="l">
              <a:spcBef>
                <a:spcPts val="0"/>
              </a:spcBef>
              <a:spcAft>
                <a:spcPts val="0"/>
              </a:spcAft>
              <a:buNone/>
            </a:pPr>
            <a:r>
              <a:rPr lang="en">
                <a:solidFill>
                  <a:srgbClr val="00A185"/>
                </a:solidFill>
              </a:rPr>
              <a:t>“Super powers”</a:t>
            </a:r>
            <a:endParaRPr>
              <a:solidFill>
                <a:srgbClr val="00A18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9"/>
          <p:cNvPicPr preferRelativeResize="0"/>
          <p:nvPr/>
        </p:nvPicPr>
        <p:blipFill>
          <a:blip r:embed="rId3">
            <a:alphaModFix/>
          </a:blip>
          <a:stretch>
            <a:fillRect/>
          </a:stretch>
        </p:blipFill>
        <p:spPr>
          <a:xfrm>
            <a:off x="886786" y="1008507"/>
            <a:ext cx="6784801" cy="4182125"/>
          </a:xfrm>
          <a:prstGeom prst="rect">
            <a:avLst/>
          </a:prstGeom>
          <a:noFill/>
          <a:ln>
            <a:noFill/>
          </a:ln>
        </p:spPr>
      </p:pic>
      <p:pic>
        <p:nvPicPr>
          <p:cNvPr id="217" name="Google Shape;217;p39"/>
          <p:cNvPicPr preferRelativeResize="0"/>
          <p:nvPr/>
        </p:nvPicPr>
        <p:blipFill rotWithShape="1">
          <a:blip r:embed="rId4">
            <a:alphaModFix/>
          </a:blip>
          <a:srcRect b="86522" l="0" r="0" t="0"/>
          <a:stretch/>
        </p:blipFill>
        <p:spPr>
          <a:xfrm>
            <a:off x="470125" y="379175"/>
            <a:ext cx="7185576" cy="652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0"/>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0"/>
          <p:cNvSpPr txBox="1"/>
          <p:nvPr/>
        </p:nvSpPr>
        <p:spPr>
          <a:xfrm>
            <a:off x="275075" y="4733199"/>
            <a:ext cx="8809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Terao, T. (2021). Neglected but not negligible aspects of antidepressants and their availability in bipolar depression. Brain and Behavior, 11, e2308. https://doi.org/10.1002/brb3.2308</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224" name="Google Shape;224;p4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0"/>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Mood disorders</a:t>
            </a:r>
            <a:endParaRPr sz="2400">
              <a:solidFill>
                <a:schemeClr val="lt1"/>
              </a:solidFill>
            </a:endParaRPr>
          </a:p>
        </p:txBody>
      </p:sp>
      <p:sp>
        <p:nvSpPr>
          <p:cNvPr id="226" name="Google Shape;226;p40"/>
          <p:cNvSpPr txBox="1"/>
          <p:nvPr/>
        </p:nvSpPr>
        <p:spPr>
          <a:xfrm>
            <a:off x="1086700" y="825600"/>
            <a:ext cx="68478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If I don’t have an MDQ handy</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Have you, or anyone in your family, been suspected of having bipolar disorder?</a:t>
            </a:r>
            <a:endParaRPr i="1"/>
          </a:p>
          <a:p>
            <a:pPr indent="0" lvl="0" marL="0" rtl="0" algn="l">
              <a:spcBef>
                <a:spcPts val="0"/>
              </a:spcBef>
              <a:spcAft>
                <a:spcPts val="0"/>
              </a:spcAft>
              <a:buNone/>
            </a:pPr>
            <a:r>
              <a:t/>
            </a:r>
            <a:endParaRPr i="1"/>
          </a:p>
          <a:p>
            <a:pPr indent="0" lvl="0" marL="0" rtl="0" algn="l">
              <a:spcBef>
                <a:spcPts val="0"/>
              </a:spcBef>
              <a:spcAft>
                <a:spcPts val="0"/>
              </a:spcAft>
              <a:buNone/>
            </a:pPr>
            <a:r>
              <a:rPr i="1" lang="en"/>
              <a:t>Have you ever been in an </a:t>
            </a:r>
            <a:r>
              <a:rPr b="1" i="1" lang="en"/>
              <a:t>elevated mood state</a:t>
            </a:r>
            <a:r>
              <a:rPr i="1" lang="en"/>
              <a:t>--I can explain what that is?</a:t>
            </a:r>
            <a:endParaRPr i="1"/>
          </a:p>
          <a:p>
            <a:pPr indent="0" lvl="0" marL="0" rtl="0" algn="l">
              <a:spcBef>
                <a:spcPts val="0"/>
              </a:spcBef>
              <a:spcAft>
                <a:spcPts val="0"/>
              </a:spcAft>
              <a:buNone/>
            </a:pPr>
            <a:r>
              <a:t/>
            </a:r>
            <a:endParaRPr i="1"/>
          </a:p>
          <a:p>
            <a:pPr indent="0" lvl="0" marL="0" rtl="0" algn="l">
              <a:spcBef>
                <a:spcPts val="0"/>
              </a:spcBef>
              <a:spcAft>
                <a:spcPts val="0"/>
              </a:spcAft>
              <a:buNone/>
            </a:pPr>
            <a:r>
              <a:rPr i="1" lang="en"/>
              <a:t>Has there ever been a time, lasting at least a few days where you were</a:t>
            </a:r>
            <a:endParaRPr i="1"/>
          </a:p>
          <a:p>
            <a:pPr indent="-317500" lvl="0" marL="457200" rtl="0" algn="l">
              <a:spcBef>
                <a:spcPts val="0"/>
              </a:spcBef>
              <a:spcAft>
                <a:spcPts val="0"/>
              </a:spcAft>
              <a:buSzPts val="1400"/>
              <a:buChar char="●"/>
            </a:pPr>
            <a:r>
              <a:rPr i="1" lang="en"/>
              <a:t>n</a:t>
            </a:r>
            <a:r>
              <a:rPr i="1" lang="en"/>
              <a:t>ot your </a:t>
            </a:r>
            <a:r>
              <a:rPr b="1" i="1" lang="en"/>
              <a:t>usual self</a:t>
            </a:r>
            <a:r>
              <a:rPr i="1" lang="en"/>
              <a:t>, </a:t>
            </a:r>
            <a:endParaRPr i="1"/>
          </a:p>
          <a:p>
            <a:pPr indent="-317500" lvl="0" marL="457200" rtl="0" algn="l">
              <a:spcBef>
                <a:spcPts val="0"/>
              </a:spcBef>
              <a:spcAft>
                <a:spcPts val="0"/>
              </a:spcAft>
              <a:buSzPts val="1400"/>
              <a:buChar char="●"/>
            </a:pPr>
            <a:r>
              <a:rPr i="1" lang="en"/>
              <a:t>i</a:t>
            </a:r>
            <a:r>
              <a:rPr i="1" lang="en"/>
              <a:t>n an </a:t>
            </a:r>
            <a:r>
              <a:rPr b="1" i="1" lang="en"/>
              <a:t>intense</a:t>
            </a:r>
            <a:r>
              <a:rPr i="1" lang="en"/>
              <a:t> way, maybe “</a:t>
            </a:r>
            <a:r>
              <a:rPr b="1" i="1" lang="en"/>
              <a:t>high on life</a:t>
            </a:r>
            <a:r>
              <a:rPr i="1" lang="en"/>
              <a:t>” or extremely </a:t>
            </a:r>
            <a:r>
              <a:rPr b="1" i="1" lang="en"/>
              <a:t>irritable</a:t>
            </a:r>
            <a:r>
              <a:rPr i="1" lang="en"/>
              <a:t>,</a:t>
            </a:r>
            <a:endParaRPr i="1"/>
          </a:p>
          <a:p>
            <a:pPr indent="-317500" lvl="0" marL="457200" rtl="0" algn="l">
              <a:spcBef>
                <a:spcPts val="0"/>
              </a:spcBef>
              <a:spcAft>
                <a:spcPts val="0"/>
              </a:spcAft>
              <a:buSzPts val="1400"/>
              <a:buChar char="●"/>
            </a:pPr>
            <a:r>
              <a:rPr i="1" lang="en"/>
              <a:t>m</a:t>
            </a:r>
            <a:r>
              <a:rPr i="1" lang="en"/>
              <a:t>aybe having lots of </a:t>
            </a:r>
            <a:r>
              <a:rPr b="1" i="1" lang="en"/>
              <a:t>big thoughts</a:t>
            </a:r>
            <a:endParaRPr b="1" i="1"/>
          </a:p>
          <a:p>
            <a:pPr indent="-317500" lvl="0" marL="457200" rtl="0" algn="l">
              <a:spcBef>
                <a:spcPts val="0"/>
              </a:spcBef>
              <a:spcAft>
                <a:spcPts val="0"/>
              </a:spcAft>
              <a:buSzPts val="1400"/>
              <a:buChar char="●"/>
            </a:pPr>
            <a:r>
              <a:rPr i="1" lang="en"/>
              <a:t>m</a:t>
            </a:r>
            <a:r>
              <a:rPr i="1" lang="en"/>
              <a:t>aybe </a:t>
            </a:r>
            <a:r>
              <a:rPr b="1" i="1" lang="en"/>
              <a:t>talking</a:t>
            </a:r>
            <a:r>
              <a:rPr i="1" lang="en"/>
              <a:t> more than usual,</a:t>
            </a:r>
            <a:endParaRPr i="1"/>
          </a:p>
          <a:p>
            <a:pPr indent="-317500" lvl="0" marL="457200" rtl="0" algn="l">
              <a:spcBef>
                <a:spcPts val="0"/>
              </a:spcBef>
              <a:spcAft>
                <a:spcPts val="0"/>
              </a:spcAft>
              <a:buSzPts val="1400"/>
              <a:buChar char="●"/>
            </a:pPr>
            <a:r>
              <a:rPr i="1" lang="en"/>
              <a:t>n</a:t>
            </a:r>
            <a:r>
              <a:rPr i="1" lang="en"/>
              <a:t>ot </a:t>
            </a:r>
            <a:r>
              <a:rPr b="1" i="1" lang="en"/>
              <a:t>needing to sleep</a:t>
            </a:r>
            <a:r>
              <a:rPr i="1" lang="en"/>
              <a:t> as much, </a:t>
            </a:r>
            <a:endParaRPr i="1"/>
          </a:p>
          <a:p>
            <a:pPr indent="-317500" lvl="0" marL="457200" rtl="0" algn="l">
              <a:spcBef>
                <a:spcPts val="0"/>
              </a:spcBef>
              <a:spcAft>
                <a:spcPts val="0"/>
              </a:spcAft>
              <a:buSzPts val="1400"/>
              <a:buChar char="●"/>
            </a:pPr>
            <a:r>
              <a:rPr i="1" lang="en"/>
              <a:t>o</a:t>
            </a:r>
            <a:r>
              <a:rPr i="1" lang="en"/>
              <a:t>r possibly feeling </a:t>
            </a:r>
            <a:r>
              <a:rPr b="1" i="1" lang="en"/>
              <a:t>invincible</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Then clarify:</a:t>
            </a:r>
            <a:endParaRPr/>
          </a:p>
          <a:p>
            <a:pPr indent="-317500" lvl="0" marL="457200" rtl="0" algn="l">
              <a:spcBef>
                <a:spcPts val="0"/>
              </a:spcBef>
              <a:spcAft>
                <a:spcPts val="0"/>
              </a:spcAft>
              <a:buSzPts val="1400"/>
              <a:buChar char="●"/>
            </a:pPr>
            <a:r>
              <a:rPr i="1" lang="en">
                <a:solidFill>
                  <a:schemeClr val="dk1"/>
                </a:solidFill>
              </a:rPr>
              <a:t>did you do anything </a:t>
            </a:r>
            <a:r>
              <a:rPr b="1" i="1" lang="en">
                <a:solidFill>
                  <a:schemeClr val="dk1"/>
                </a:solidFill>
              </a:rPr>
              <a:t>risky or outrageous</a:t>
            </a:r>
            <a:r>
              <a:rPr i="1" lang="en">
                <a:solidFill>
                  <a:schemeClr val="dk1"/>
                </a:solidFill>
              </a:rPr>
              <a:t>?</a:t>
            </a:r>
            <a:endParaRPr i="1">
              <a:solidFill>
                <a:schemeClr val="dk1"/>
              </a:solidFill>
            </a:endParaRPr>
          </a:p>
          <a:p>
            <a:pPr indent="-317500" lvl="0" marL="457200" rtl="0" algn="l">
              <a:spcBef>
                <a:spcPts val="0"/>
              </a:spcBef>
              <a:spcAft>
                <a:spcPts val="0"/>
              </a:spcAft>
              <a:buSzPts val="1400"/>
              <a:buChar char="●"/>
            </a:pPr>
            <a:r>
              <a:rPr i="1" lang="en"/>
              <a:t>d</a:t>
            </a:r>
            <a:r>
              <a:rPr i="1" lang="en"/>
              <a:t>o you know what </a:t>
            </a:r>
            <a:r>
              <a:rPr b="1" i="1" lang="en"/>
              <a:t>caused</a:t>
            </a:r>
            <a:r>
              <a:rPr i="1" lang="en"/>
              <a:t> the elevated mood state?</a:t>
            </a:r>
            <a:endParaRPr i="1"/>
          </a:p>
          <a:p>
            <a:pPr indent="0" lvl="0" marL="0" rtl="0" algn="l">
              <a:spcBef>
                <a:spcPts val="0"/>
              </a:spcBef>
              <a:spcAft>
                <a:spcPts val="0"/>
              </a:spcAft>
              <a:buNone/>
            </a:pPr>
            <a:r>
              <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1"/>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1"/>
          <p:cNvSpPr txBox="1"/>
          <p:nvPr/>
        </p:nvSpPr>
        <p:spPr>
          <a:xfrm>
            <a:off x="275075" y="4733199"/>
            <a:ext cx="880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Kirsch I, Deacon BJ, Huedo-Medina TB, Scoboria A, Moore TJ, et al. (2008) Initial Severity and Antidepressant Benefits: A Meta-Analysis of Data Submitted to the Food and Drug Administration. PLOS Medicine 5(2): e45. </a:t>
            </a:r>
            <a:r>
              <a:rPr lang="en" sz="800" u="sng">
                <a:solidFill>
                  <a:schemeClr val="lt1"/>
                </a:solidFill>
                <a:hlinkClick r:id="rId3">
                  <a:extLst>
                    <a:ext uri="{A12FA001-AC4F-418D-AE19-62706E023703}">
                      <ahyp:hlinkClr val="tx"/>
                    </a:ext>
                  </a:extLst>
                </a:hlinkClick>
              </a:rPr>
              <a:t>https://doi.org/10.1371/journal.pmed.0050045</a:t>
            </a:r>
            <a:r>
              <a:rPr lang="en" sz="800">
                <a:solidFill>
                  <a:schemeClr val="lt1"/>
                </a:solidFill>
              </a:rPr>
              <a:t>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233" name="Google Shape;233;p4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1"/>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Antidepressants for </a:t>
            </a:r>
            <a:r>
              <a:rPr b="1" lang="en" sz="2400" u="sng">
                <a:solidFill>
                  <a:schemeClr val="lt1"/>
                </a:solidFill>
              </a:rPr>
              <a:t>Major Depression</a:t>
            </a:r>
            <a:endParaRPr sz="2400" u="sng">
              <a:solidFill>
                <a:schemeClr val="lt1"/>
              </a:solidFill>
            </a:endParaRPr>
          </a:p>
        </p:txBody>
      </p:sp>
      <p:pic>
        <p:nvPicPr>
          <p:cNvPr id="235" name="Google Shape;235;p41"/>
          <p:cNvPicPr preferRelativeResize="0"/>
          <p:nvPr/>
        </p:nvPicPr>
        <p:blipFill>
          <a:blip r:embed="rId4">
            <a:alphaModFix/>
          </a:blip>
          <a:stretch>
            <a:fillRect/>
          </a:stretch>
        </p:blipFill>
        <p:spPr>
          <a:xfrm>
            <a:off x="4061775" y="946862"/>
            <a:ext cx="4748974" cy="3455075"/>
          </a:xfrm>
          <a:prstGeom prst="rect">
            <a:avLst/>
          </a:prstGeom>
          <a:noFill/>
          <a:ln>
            <a:noFill/>
          </a:ln>
        </p:spPr>
      </p:pic>
      <p:sp>
        <p:nvSpPr>
          <p:cNvPr id="236" name="Google Shape;236;p41"/>
          <p:cNvSpPr txBox="1"/>
          <p:nvPr/>
        </p:nvSpPr>
        <p:spPr>
          <a:xfrm>
            <a:off x="893725" y="924700"/>
            <a:ext cx="2736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Meta-analyses of antidepressant medications have reported only modest benefits over placebo treatment.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When unpublished trial data are included, the benefit falls </a:t>
            </a:r>
            <a:r>
              <a:rPr b="1" lang="en" sz="1200"/>
              <a:t>below accepted criteria for clinical significance</a:t>
            </a:r>
            <a:r>
              <a:rPr lang="en" sz="1200"/>
              <a:t> when initial severity of depression is </a:t>
            </a:r>
            <a:r>
              <a:rPr b="1" lang="en" sz="1200"/>
              <a:t>below 28 </a:t>
            </a:r>
            <a:r>
              <a:rPr lang="en" sz="1200"/>
              <a:t>on Hamilton Rating Scale of Depression (HRSD).</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lang="en" sz="1200"/>
              <a:t>The </a:t>
            </a:r>
            <a:r>
              <a:rPr b="1" lang="en" sz="1200"/>
              <a:t>response to placebo</a:t>
            </a:r>
            <a:r>
              <a:rPr lang="en" sz="1200"/>
              <a:t> in these trials was </a:t>
            </a:r>
            <a:r>
              <a:rPr b="1" lang="en" sz="1200"/>
              <a:t>exceptionally large</a:t>
            </a:r>
            <a:r>
              <a:rPr lang="en" sz="1200"/>
              <a:t>, duplicating more than 80% of the improvement observed in the drug groups.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2"/>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Mood disorders</a:t>
            </a:r>
            <a:endParaRPr sz="2400">
              <a:solidFill>
                <a:schemeClr val="lt1"/>
              </a:solidFill>
            </a:endParaRPr>
          </a:p>
        </p:txBody>
      </p:sp>
      <p:sp>
        <p:nvSpPr>
          <p:cNvPr id="243" name="Google Shape;243;p42"/>
          <p:cNvSpPr txBox="1"/>
          <p:nvPr/>
        </p:nvSpPr>
        <p:spPr>
          <a:xfrm>
            <a:off x="963550" y="822500"/>
            <a:ext cx="7852800" cy="514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My perspective:</a:t>
            </a:r>
            <a:endParaRPr/>
          </a:p>
          <a:p>
            <a:pPr indent="0" lvl="0" marL="0" rtl="0" algn="l">
              <a:spcBef>
                <a:spcPts val="0"/>
              </a:spcBef>
              <a:spcAft>
                <a:spcPts val="0"/>
              </a:spcAft>
              <a:buNone/>
            </a:pPr>
            <a:r>
              <a:t/>
            </a:r>
            <a:endParaRPr sz="1100"/>
          </a:p>
          <a:p>
            <a:pPr indent="-317500" lvl="0" marL="457200" rtl="0" algn="l">
              <a:lnSpc>
                <a:spcPct val="115000"/>
              </a:lnSpc>
              <a:spcBef>
                <a:spcPts val="0"/>
              </a:spcBef>
              <a:spcAft>
                <a:spcPts val="0"/>
              </a:spcAft>
              <a:buSzPts val="1400"/>
              <a:buChar char="●"/>
            </a:pPr>
            <a:r>
              <a:rPr lang="en"/>
              <a:t>Antidepressants are ineffective and potentially harmful in bipolar disorder.</a:t>
            </a:r>
            <a:endParaRPr/>
          </a:p>
          <a:p>
            <a:pPr indent="-317500" lvl="0" marL="457200" rtl="0" algn="l">
              <a:lnSpc>
                <a:spcPct val="115000"/>
              </a:lnSpc>
              <a:spcBef>
                <a:spcPts val="1000"/>
              </a:spcBef>
              <a:spcAft>
                <a:spcPts val="0"/>
              </a:spcAft>
              <a:buSzPts val="1400"/>
              <a:buChar char="●"/>
            </a:pPr>
            <a:r>
              <a:rPr lang="en"/>
              <a:t>Manic switch is not the only problem - antidepressants increase frequency of depressive episodes in some individuals with bipolar disorder. </a:t>
            </a:r>
            <a:endParaRPr/>
          </a:p>
          <a:p>
            <a:pPr indent="-317500" lvl="0" marL="457200" rtl="0" algn="l">
              <a:lnSpc>
                <a:spcPct val="115000"/>
              </a:lnSpc>
              <a:spcBef>
                <a:spcPts val="1000"/>
              </a:spcBef>
              <a:spcAft>
                <a:spcPts val="0"/>
              </a:spcAft>
              <a:buSzPts val="1400"/>
              <a:buChar char="●"/>
            </a:pPr>
            <a:r>
              <a:rPr lang="en"/>
              <a:t>4.4% of population is bipolar (a lot of people)</a:t>
            </a:r>
            <a:endParaRPr/>
          </a:p>
          <a:p>
            <a:pPr indent="-317500" lvl="0" marL="457200" rtl="0" algn="l">
              <a:lnSpc>
                <a:spcPct val="115000"/>
              </a:lnSpc>
              <a:spcBef>
                <a:spcPts val="1000"/>
              </a:spcBef>
              <a:spcAft>
                <a:spcPts val="0"/>
              </a:spcAft>
              <a:buSzPts val="1400"/>
              <a:buChar char="●"/>
            </a:pPr>
            <a:r>
              <a:rPr lang="en"/>
              <a:t>Some patients diagnosed with MDD are actually bipolar. </a:t>
            </a:r>
            <a:endParaRPr/>
          </a:p>
          <a:p>
            <a:pPr indent="-317500" lvl="0" marL="457200" rtl="0" algn="l">
              <a:lnSpc>
                <a:spcPct val="115000"/>
              </a:lnSpc>
              <a:spcBef>
                <a:spcPts val="1000"/>
              </a:spcBef>
              <a:spcAft>
                <a:spcPts val="0"/>
              </a:spcAft>
              <a:buSzPts val="1400"/>
              <a:buChar char="●"/>
            </a:pPr>
            <a:r>
              <a:rPr lang="en"/>
              <a:t>When in doubt, where is the harm in treating presumptive MDD as latent bipolar disorder or </a:t>
            </a:r>
            <a:r>
              <a:rPr b="1" lang="en"/>
              <a:t>unspecified mood disorder</a:t>
            </a:r>
            <a:r>
              <a:rPr lang="en"/>
              <a:t>?</a:t>
            </a:r>
            <a:endParaRPr/>
          </a:p>
          <a:p>
            <a:pPr indent="-317500" lvl="0" marL="457200" rtl="0" algn="l">
              <a:lnSpc>
                <a:spcPct val="115000"/>
              </a:lnSpc>
              <a:spcBef>
                <a:spcPts val="1000"/>
              </a:spcBef>
              <a:spcAft>
                <a:spcPts val="0"/>
              </a:spcAft>
              <a:buSzPts val="1400"/>
              <a:buChar char="●"/>
            </a:pPr>
            <a:r>
              <a:rPr lang="en"/>
              <a:t>I would not prescribe an antidepressant to a young person with </a:t>
            </a:r>
            <a:endParaRPr/>
          </a:p>
          <a:p>
            <a:pPr indent="-317500" lvl="1" marL="914400" rtl="0" algn="l">
              <a:lnSpc>
                <a:spcPct val="115000"/>
              </a:lnSpc>
              <a:spcBef>
                <a:spcPts val="1000"/>
              </a:spcBef>
              <a:spcAft>
                <a:spcPts val="0"/>
              </a:spcAft>
              <a:buSzPts val="1400"/>
              <a:buChar char="○"/>
            </a:pPr>
            <a:r>
              <a:rPr lang="en"/>
              <a:t>a 1st degree relative with bipolar disorder and </a:t>
            </a:r>
            <a:endParaRPr/>
          </a:p>
          <a:p>
            <a:pPr indent="-317500" lvl="1" marL="914400" rtl="0" algn="l">
              <a:lnSpc>
                <a:spcPct val="115000"/>
              </a:lnSpc>
              <a:spcBef>
                <a:spcPts val="1000"/>
              </a:spcBef>
              <a:spcAft>
                <a:spcPts val="0"/>
              </a:spcAft>
              <a:buSzPts val="1400"/>
              <a:buChar char="○"/>
            </a:pPr>
            <a:r>
              <a:rPr lang="en"/>
              <a:t>depressive episode characteristic of a bipolar disorder (excessive sleeping) </a:t>
            </a:r>
            <a:endParaRPr/>
          </a:p>
          <a:p>
            <a:pPr indent="0" lvl="0" marL="457200" rtl="0" algn="l">
              <a:lnSpc>
                <a:spcPct val="115000"/>
              </a:lnSpc>
              <a:spcBef>
                <a:spcPts val="1000"/>
              </a:spcBef>
              <a:spcAft>
                <a:spcPts val="0"/>
              </a:spcAft>
              <a:buNone/>
            </a:pPr>
            <a:r>
              <a:t/>
            </a:r>
            <a:endParaRPr sz="1000"/>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cxnSp>
        <p:nvCxnSpPr>
          <p:cNvPr id="248" name="Google Shape;248;p43"/>
          <p:cNvCxnSpPr/>
          <p:nvPr/>
        </p:nvCxnSpPr>
        <p:spPr>
          <a:xfrm>
            <a:off x="6927125" y="257175"/>
            <a:ext cx="0" cy="1143000"/>
          </a:xfrm>
          <a:prstGeom prst="straightConnector1">
            <a:avLst/>
          </a:prstGeom>
          <a:noFill/>
          <a:ln cap="flat" cmpd="sng" w="9525">
            <a:solidFill>
              <a:schemeClr val="dk2"/>
            </a:solidFill>
            <a:prstDash val="solid"/>
            <a:round/>
            <a:headEnd len="med" w="med" type="none"/>
            <a:tailEnd len="med" w="med" type="none"/>
          </a:ln>
        </p:spPr>
      </p:cxnSp>
      <p:cxnSp>
        <p:nvCxnSpPr>
          <p:cNvPr id="249" name="Google Shape;249;p43"/>
          <p:cNvCxnSpPr/>
          <p:nvPr/>
        </p:nvCxnSpPr>
        <p:spPr>
          <a:xfrm rot="10800000">
            <a:off x="1371675" y="1809750"/>
            <a:ext cx="3686100" cy="0"/>
          </a:xfrm>
          <a:prstGeom prst="straightConnector1">
            <a:avLst/>
          </a:prstGeom>
          <a:noFill/>
          <a:ln cap="flat" cmpd="sng" w="9525">
            <a:solidFill>
              <a:schemeClr val="dk2"/>
            </a:solidFill>
            <a:prstDash val="solid"/>
            <a:round/>
            <a:headEnd len="med" w="med" type="none"/>
            <a:tailEnd len="med" w="med" type="none"/>
          </a:ln>
        </p:spPr>
      </p:cxnSp>
      <p:cxnSp>
        <p:nvCxnSpPr>
          <p:cNvPr id="250" name="Google Shape;250;p43"/>
          <p:cNvCxnSpPr/>
          <p:nvPr/>
        </p:nvCxnSpPr>
        <p:spPr>
          <a:xfrm>
            <a:off x="3214725" y="494175"/>
            <a:ext cx="0" cy="867900"/>
          </a:xfrm>
          <a:prstGeom prst="straightConnector1">
            <a:avLst/>
          </a:prstGeom>
          <a:noFill/>
          <a:ln cap="flat" cmpd="sng" w="9525">
            <a:solidFill>
              <a:schemeClr val="dk2"/>
            </a:solidFill>
            <a:prstDash val="solid"/>
            <a:round/>
            <a:headEnd len="med" w="med" type="none"/>
            <a:tailEnd len="med" w="med" type="none"/>
          </a:ln>
        </p:spPr>
      </p:cxnSp>
      <p:cxnSp>
        <p:nvCxnSpPr>
          <p:cNvPr id="251" name="Google Shape;251;p43"/>
          <p:cNvCxnSpPr/>
          <p:nvPr/>
        </p:nvCxnSpPr>
        <p:spPr>
          <a:xfrm>
            <a:off x="3190875" y="1362075"/>
            <a:ext cx="0" cy="119070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43"/>
          <p:cNvCxnSpPr/>
          <p:nvPr/>
        </p:nvCxnSpPr>
        <p:spPr>
          <a:xfrm rot="10800000">
            <a:off x="4432350" y="2857500"/>
            <a:ext cx="1377900" cy="0"/>
          </a:xfrm>
          <a:prstGeom prst="straightConnector1">
            <a:avLst/>
          </a:prstGeom>
          <a:noFill/>
          <a:ln cap="flat" cmpd="sng" w="9525">
            <a:solidFill>
              <a:schemeClr val="dk2"/>
            </a:solidFill>
            <a:prstDash val="solid"/>
            <a:round/>
            <a:headEnd len="med" w="med" type="none"/>
            <a:tailEnd len="med" w="med" type="none"/>
          </a:ln>
        </p:spPr>
      </p:cxnSp>
      <p:cxnSp>
        <p:nvCxnSpPr>
          <p:cNvPr id="253" name="Google Shape;253;p43"/>
          <p:cNvCxnSpPr/>
          <p:nvPr/>
        </p:nvCxnSpPr>
        <p:spPr>
          <a:xfrm>
            <a:off x="4432350" y="2857496"/>
            <a:ext cx="0" cy="504900"/>
          </a:xfrm>
          <a:prstGeom prst="straightConnector1">
            <a:avLst/>
          </a:prstGeom>
          <a:noFill/>
          <a:ln cap="flat" cmpd="sng" w="9525">
            <a:solidFill>
              <a:schemeClr val="dk2"/>
            </a:solidFill>
            <a:prstDash val="solid"/>
            <a:round/>
            <a:headEnd len="med" w="med" type="none"/>
            <a:tailEnd len="med" w="med" type="none"/>
          </a:ln>
        </p:spPr>
      </p:cxnSp>
      <p:cxnSp>
        <p:nvCxnSpPr>
          <p:cNvPr id="254" name="Google Shape;254;p43"/>
          <p:cNvCxnSpPr/>
          <p:nvPr/>
        </p:nvCxnSpPr>
        <p:spPr>
          <a:xfrm flipH="1">
            <a:off x="5105413" y="2166724"/>
            <a:ext cx="5700" cy="690900"/>
          </a:xfrm>
          <a:prstGeom prst="straightConnector1">
            <a:avLst/>
          </a:prstGeom>
          <a:noFill/>
          <a:ln cap="flat" cmpd="sng" w="9525">
            <a:solidFill>
              <a:schemeClr val="dk2"/>
            </a:solidFill>
            <a:prstDash val="solid"/>
            <a:round/>
            <a:headEnd len="med" w="med" type="none"/>
            <a:tailEnd len="med" w="med" type="none"/>
          </a:ln>
        </p:spPr>
      </p:cxnSp>
      <p:cxnSp>
        <p:nvCxnSpPr>
          <p:cNvPr id="255" name="Google Shape;255;p43"/>
          <p:cNvCxnSpPr/>
          <p:nvPr/>
        </p:nvCxnSpPr>
        <p:spPr>
          <a:xfrm>
            <a:off x="5810250" y="2853346"/>
            <a:ext cx="0" cy="504900"/>
          </a:xfrm>
          <a:prstGeom prst="straightConnector1">
            <a:avLst/>
          </a:prstGeom>
          <a:noFill/>
          <a:ln cap="flat" cmpd="sng" w="9525">
            <a:solidFill>
              <a:schemeClr val="dk2"/>
            </a:solidFill>
            <a:prstDash val="solid"/>
            <a:round/>
            <a:headEnd len="med" w="med" type="none"/>
            <a:tailEnd len="med" w="med" type="none"/>
          </a:ln>
        </p:spPr>
      </p:cxnSp>
      <p:cxnSp>
        <p:nvCxnSpPr>
          <p:cNvPr id="256" name="Google Shape;256;p43"/>
          <p:cNvCxnSpPr/>
          <p:nvPr/>
        </p:nvCxnSpPr>
        <p:spPr>
          <a:xfrm>
            <a:off x="1370788" y="1810899"/>
            <a:ext cx="0" cy="490800"/>
          </a:xfrm>
          <a:prstGeom prst="straightConnector1">
            <a:avLst/>
          </a:prstGeom>
          <a:noFill/>
          <a:ln cap="flat" cmpd="sng" w="9525">
            <a:solidFill>
              <a:schemeClr val="dk2"/>
            </a:solidFill>
            <a:prstDash val="solid"/>
            <a:round/>
            <a:headEnd len="med" w="med" type="none"/>
            <a:tailEnd len="med" w="med" type="none"/>
          </a:ln>
        </p:spPr>
      </p:cxnSp>
      <p:cxnSp>
        <p:nvCxnSpPr>
          <p:cNvPr id="257" name="Google Shape;257;p43"/>
          <p:cNvCxnSpPr/>
          <p:nvPr/>
        </p:nvCxnSpPr>
        <p:spPr>
          <a:xfrm>
            <a:off x="5055638" y="1799749"/>
            <a:ext cx="0" cy="490800"/>
          </a:xfrm>
          <a:prstGeom prst="straightConnector1">
            <a:avLst/>
          </a:prstGeom>
          <a:noFill/>
          <a:ln cap="flat" cmpd="sng" w="9525">
            <a:solidFill>
              <a:schemeClr val="dk2"/>
            </a:solidFill>
            <a:prstDash val="solid"/>
            <a:round/>
            <a:headEnd len="med" w="med" type="none"/>
            <a:tailEnd len="med" w="med" type="none"/>
          </a:ln>
        </p:spPr>
      </p:cxnSp>
      <p:sp>
        <p:nvSpPr>
          <p:cNvPr id="258" name="Google Shape;258;p43"/>
          <p:cNvSpPr/>
          <p:nvPr/>
        </p:nvSpPr>
        <p:spPr>
          <a:xfrm>
            <a:off x="582700" y="2063891"/>
            <a:ext cx="1538100" cy="579000"/>
          </a:xfrm>
          <a:prstGeom prst="roundRect">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Psychotic</a:t>
            </a:r>
            <a:endParaRPr sz="1800">
              <a:solidFill>
                <a:srgbClr val="FFFFFF"/>
              </a:solidFill>
            </a:endParaRPr>
          </a:p>
        </p:txBody>
      </p:sp>
      <p:sp>
        <p:nvSpPr>
          <p:cNvPr id="259" name="Google Shape;259;p43"/>
          <p:cNvSpPr/>
          <p:nvPr/>
        </p:nvSpPr>
        <p:spPr>
          <a:xfrm>
            <a:off x="4260950" y="2044525"/>
            <a:ext cx="1589400" cy="579000"/>
          </a:xfrm>
          <a:prstGeom prst="roundRect">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treatment-</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resistant</a:t>
            </a:r>
            <a:endParaRPr>
              <a:solidFill>
                <a:srgbClr val="FFFFFF"/>
              </a:solidFill>
              <a:latin typeface="Roboto"/>
              <a:ea typeface="Roboto"/>
              <a:cs typeface="Roboto"/>
              <a:sym typeface="Roboto"/>
            </a:endParaRPr>
          </a:p>
        </p:txBody>
      </p:sp>
      <p:sp>
        <p:nvSpPr>
          <p:cNvPr id="260" name="Google Shape;260;p43"/>
          <p:cNvSpPr/>
          <p:nvPr/>
        </p:nvSpPr>
        <p:spPr>
          <a:xfrm>
            <a:off x="3573013" y="3086899"/>
            <a:ext cx="1538100" cy="579000"/>
          </a:xfrm>
          <a:prstGeom prst="roundRect">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with comorbidity</a:t>
            </a:r>
            <a:endParaRPr>
              <a:solidFill>
                <a:srgbClr val="FFFFFF"/>
              </a:solidFill>
              <a:latin typeface="Roboto"/>
              <a:ea typeface="Roboto"/>
              <a:cs typeface="Roboto"/>
              <a:sym typeface="Roboto"/>
            </a:endParaRPr>
          </a:p>
        </p:txBody>
      </p:sp>
      <p:sp>
        <p:nvSpPr>
          <p:cNvPr id="261" name="Google Shape;261;p43"/>
          <p:cNvSpPr/>
          <p:nvPr/>
        </p:nvSpPr>
        <p:spPr>
          <a:xfrm>
            <a:off x="5201788" y="3086899"/>
            <a:ext cx="1538100" cy="579000"/>
          </a:xfrm>
          <a:prstGeom prst="roundRect">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without comorbidity</a:t>
            </a:r>
            <a:endParaRPr>
              <a:solidFill>
                <a:srgbClr val="FFFFFF"/>
              </a:solidFill>
              <a:latin typeface="Roboto"/>
              <a:ea typeface="Roboto"/>
              <a:cs typeface="Roboto"/>
              <a:sym typeface="Roboto"/>
            </a:endParaRPr>
          </a:p>
        </p:txBody>
      </p:sp>
      <p:sp>
        <p:nvSpPr>
          <p:cNvPr id="262" name="Google Shape;262;p43"/>
          <p:cNvSpPr/>
          <p:nvPr/>
        </p:nvSpPr>
        <p:spPr>
          <a:xfrm>
            <a:off x="6158065" y="1137101"/>
            <a:ext cx="1538100" cy="442500"/>
          </a:xfrm>
          <a:prstGeom prst="roundRect">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Bipolar</a:t>
            </a:r>
            <a:endParaRPr sz="1800">
              <a:solidFill>
                <a:srgbClr val="FFFFFF"/>
              </a:solidFill>
            </a:endParaRPr>
          </a:p>
        </p:txBody>
      </p:sp>
      <p:sp>
        <p:nvSpPr>
          <p:cNvPr id="263" name="Google Shape;263;p43"/>
          <p:cNvSpPr/>
          <p:nvPr/>
        </p:nvSpPr>
        <p:spPr>
          <a:xfrm>
            <a:off x="2461272" y="1137101"/>
            <a:ext cx="1538100" cy="442500"/>
          </a:xfrm>
          <a:prstGeom prst="roundRect">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Unipolar</a:t>
            </a:r>
            <a:endParaRPr sz="1800">
              <a:solidFill>
                <a:srgbClr val="FFFFFF"/>
              </a:solidFill>
            </a:endParaRPr>
          </a:p>
        </p:txBody>
      </p:sp>
      <p:sp>
        <p:nvSpPr>
          <p:cNvPr id="264" name="Google Shape;264;p43"/>
          <p:cNvSpPr/>
          <p:nvPr/>
        </p:nvSpPr>
        <p:spPr>
          <a:xfrm>
            <a:off x="2396175" y="2044525"/>
            <a:ext cx="1589400" cy="579000"/>
          </a:xfrm>
          <a:prstGeom prst="roundRect">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severe </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melancholic</a:t>
            </a:r>
            <a:endParaRPr>
              <a:solidFill>
                <a:srgbClr val="FFFFFF"/>
              </a:solidFill>
              <a:latin typeface="Roboto"/>
              <a:ea typeface="Roboto"/>
              <a:cs typeface="Roboto"/>
              <a:sym typeface="Roboto"/>
            </a:endParaRPr>
          </a:p>
        </p:txBody>
      </p:sp>
      <p:sp>
        <p:nvSpPr>
          <p:cNvPr id="265" name="Google Shape;265;p43"/>
          <p:cNvSpPr/>
          <p:nvPr/>
        </p:nvSpPr>
        <p:spPr>
          <a:xfrm>
            <a:off x="0" y="0"/>
            <a:ext cx="9144000" cy="718800"/>
          </a:xfrm>
          <a:prstGeom prst="rect">
            <a:avLst/>
          </a:prstGeom>
          <a:solidFill>
            <a:srgbClr val="4285F4"/>
          </a:solidFill>
          <a:ln cap="flat" cmpd="sng" w="952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285F4"/>
              </a:solidFill>
              <a:highlight>
                <a:srgbClr val="4285F4"/>
              </a:highlight>
            </a:endParaRPr>
          </a:p>
        </p:txBody>
      </p:sp>
      <p:sp>
        <p:nvSpPr>
          <p:cNvPr id="266" name="Google Shape;266;p43"/>
          <p:cNvSpPr txBox="1"/>
          <p:nvPr/>
        </p:nvSpPr>
        <p:spPr>
          <a:xfrm>
            <a:off x="468400" y="-99300"/>
            <a:ext cx="8222100" cy="767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rgbClr val="FFFFFF"/>
                </a:solidFill>
                <a:latin typeface="Roboto"/>
                <a:ea typeface="Roboto"/>
                <a:cs typeface="Roboto"/>
                <a:sym typeface="Roboto"/>
              </a:rPr>
              <a:t>Depression</a:t>
            </a:r>
            <a:endParaRPr sz="2700">
              <a:solidFill>
                <a:srgbClr val="FFFFFF"/>
              </a:solidFill>
              <a:latin typeface="Roboto"/>
              <a:ea typeface="Roboto"/>
              <a:cs typeface="Roboto"/>
              <a:sym typeface="Roboto"/>
            </a:endParaRPr>
          </a:p>
        </p:txBody>
      </p:sp>
      <p:sp>
        <p:nvSpPr>
          <p:cNvPr id="267" name="Google Shape;267;p43"/>
          <p:cNvSpPr txBox="1"/>
          <p:nvPr/>
        </p:nvSpPr>
        <p:spPr>
          <a:xfrm>
            <a:off x="767900" y="4056975"/>
            <a:ext cx="7009500" cy="767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n">
                <a:solidFill>
                  <a:srgbClr val="4285F4"/>
                </a:solidFill>
                <a:latin typeface="Roboto"/>
                <a:ea typeface="Roboto"/>
                <a:cs typeface="Roboto"/>
                <a:sym typeface="Roboto"/>
              </a:rPr>
              <a:t>Melancholia - </a:t>
            </a:r>
            <a:endParaRPr i="1">
              <a:solidFill>
                <a:srgbClr val="4285F4"/>
              </a:solidFill>
              <a:latin typeface="Roboto"/>
              <a:ea typeface="Roboto"/>
              <a:cs typeface="Roboto"/>
              <a:sym typeface="Roboto"/>
            </a:endParaRPr>
          </a:p>
          <a:p>
            <a:pPr indent="0" lvl="0" marL="0" rtl="0" algn="l">
              <a:spcBef>
                <a:spcPts val="0"/>
              </a:spcBef>
              <a:spcAft>
                <a:spcPts val="0"/>
              </a:spcAft>
              <a:buNone/>
            </a:pPr>
            <a:r>
              <a:rPr i="1" lang="en">
                <a:solidFill>
                  <a:srgbClr val="4285F4"/>
                </a:solidFill>
                <a:latin typeface="Roboto"/>
                <a:ea typeface="Roboto"/>
                <a:cs typeface="Roboto"/>
                <a:sym typeface="Roboto"/>
              </a:rPr>
              <a:t>both prominent loss of pleasure and reactivity to usually pleasurable stimuli and additional somatic manifestations, including psychomotor agitation or retardation, weight loss, diurnal variation (worse in morning), and excessive guilt.</a:t>
            </a:r>
            <a:endParaRPr i="1">
              <a:solidFill>
                <a:srgbClr val="4285F4"/>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4"/>
          <p:cNvSpPr/>
          <p:nvPr/>
        </p:nvSpPr>
        <p:spPr>
          <a:xfrm>
            <a:off x="6006575" y="655600"/>
            <a:ext cx="2745300" cy="2181900"/>
          </a:xfrm>
          <a:prstGeom prst="rect">
            <a:avLst/>
          </a:prstGeom>
          <a:solidFill>
            <a:srgbClr val="FFFFFF"/>
          </a:solidFill>
          <a:ln cap="flat" cmpd="sng" w="19050">
            <a:solidFill>
              <a:srgbClr val="A61C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4"/>
          <p:cNvSpPr txBox="1"/>
          <p:nvPr/>
        </p:nvSpPr>
        <p:spPr>
          <a:xfrm>
            <a:off x="6168875" y="762800"/>
            <a:ext cx="25452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solidFill>
                  <a:srgbClr val="000000"/>
                </a:solidFill>
                <a:latin typeface="Roboto"/>
                <a:ea typeface="Roboto"/>
                <a:cs typeface="Roboto"/>
                <a:sym typeface="Roboto"/>
              </a:rPr>
              <a:t>Only if </a:t>
            </a:r>
            <a:r>
              <a:rPr lang="en" u="sng">
                <a:solidFill>
                  <a:srgbClr val="000000"/>
                </a:solidFill>
                <a:latin typeface="Roboto"/>
                <a:ea typeface="Roboto"/>
                <a:cs typeface="Roboto"/>
                <a:sym typeface="Roboto"/>
              </a:rPr>
              <a:t>not</a:t>
            </a:r>
            <a:r>
              <a:rPr lang="en">
                <a:solidFill>
                  <a:srgbClr val="000000"/>
                </a:solidFill>
                <a:latin typeface="Roboto"/>
                <a:ea typeface="Roboto"/>
                <a:cs typeface="Roboto"/>
                <a:sym typeface="Roboto"/>
              </a:rPr>
              <a:t> bipolar I, mixed episode, rapid cycling or history of (hypo)manic switching, may use:</a:t>
            </a:r>
            <a:endParaRPr>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bupropion </a:t>
            </a:r>
            <a:endParaRPr>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fluoxetine + olanzapine combo</a:t>
            </a:r>
            <a:endParaRPr>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other SSRIs </a:t>
            </a:r>
            <a:r>
              <a:rPr i="1" lang="en">
                <a:solidFill>
                  <a:srgbClr val="000000"/>
                </a:solidFill>
                <a:latin typeface="Roboto"/>
                <a:ea typeface="Roboto"/>
                <a:cs typeface="Roboto"/>
                <a:sym typeface="Roboto"/>
              </a:rPr>
              <a:t>(less desirable)</a:t>
            </a:r>
            <a:endParaRPr i="1">
              <a:solidFill>
                <a:srgbClr val="000000"/>
              </a:solidFill>
            </a:endParaRPr>
          </a:p>
        </p:txBody>
      </p:sp>
      <p:sp>
        <p:nvSpPr>
          <p:cNvPr id="274" name="Google Shape;274;p44"/>
          <p:cNvSpPr txBox="1"/>
          <p:nvPr/>
        </p:nvSpPr>
        <p:spPr>
          <a:xfrm>
            <a:off x="1886593" y="1191150"/>
            <a:ext cx="3723000" cy="3426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u="sng">
                <a:solidFill>
                  <a:srgbClr val="000000"/>
                </a:solidFill>
                <a:latin typeface="Roboto"/>
                <a:ea typeface="Roboto"/>
                <a:cs typeface="Roboto"/>
                <a:sym typeface="Roboto"/>
              </a:rPr>
              <a:t>Step 1 (if not ECT or IV ketamine)</a:t>
            </a:r>
            <a:endParaRPr>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latin typeface="Roboto"/>
                <a:ea typeface="Roboto"/>
                <a:cs typeface="Roboto"/>
                <a:sym typeface="Roboto"/>
              </a:rPr>
              <a:t>lamotrigine</a:t>
            </a:r>
            <a:endParaRPr>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latin typeface="Roboto"/>
                <a:ea typeface="Roboto"/>
                <a:cs typeface="Roboto"/>
                <a:sym typeface="Roboto"/>
              </a:rPr>
              <a:t>lithium &gt; 0.8 </a:t>
            </a:r>
            <a:endParaRPr>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quetiapine</a:t>
            </a:r>
            <a:endParaRPr>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lurasidone </a:t>
            </a:r>
            <a:r>
              <a:rPr lang="en">
                <a:latin typeface="Roboto"/>
                <a:ea typeface="Roboto"/>
                <a:cs typeface="Roboto"/>
                <a:sym typeface="Roboto"/>
              </a:rPr>
              <a:t>$$$</a:t>
            </a:r>
            <a:endParaRPr>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i="1" lang="en">
                <a:solidFill>
                  <a:srgbClr val="000000"/>
                </a:solidFill>
                <a:latin typeface="Roboto"/>
                <a:ea typeface="Roboto"/>
                <a:cs typeface="Roboto"/>
                <a:sym typeface="Roboto"/>
              </a:rPr>
              <a:t>lumateperone $$$</a:t>
            </a:r>
            <a:endParaRPr i="1">
              <a:solidFill>
                <a:srgbClr val="000000"/>
              </a:solidFill>
              <a:latin typeface="Roboto"/>
              <a:ea typeface="Roboto"/>
              <a:cs typeface="Roboto"/>
              <a:sym typeface="Roboto"/>
            </a:endParaRPr>
          </a:p>
          <a:p>
            <a:pPr indent="-317500" lvl="0" marL="457200" rtl="0" algn="l">
              <a:lnSpc>
                <a:spcPct val="90000"/>
              </a:lnSpc>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cariprazine (less effective) $$$</a:t>
            </a:r>
            <a:endParaRPr>
              <a:solidFill>
                <a:srgbClr val="000000"/>
              </a:solidFill>
              <a:latin typeface="Roboto"/>
              <a:ea typeface="Roboto"/>
              <a:cs typeface="Roboto"/>
              <a:sym typeface="Roboto"/>
            </a:endParaRPr>
          </a:p>
          <a:p>
            <a:pPr indent="0" lvl="0" marL="457200" rtl="0" algn="l">
              <a:lnSpc>
                <a:spcPct val="90000"/>
              </a:lnSpc>
              <a:spcBef>
                <a:spcPts val="0"/>
              </a:spcBef>
              <a:spcAft>
                <a:spcPts val="0"/>
              </a:spcAft>
              <a:buNone/>
            </a:pPr>
            <a:r>
              <a:t/>
            </a:r>
            <a:endParaRPr sz="1000">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rPr lang="en">
                <a:solidFill>
                  <a:srgbClr val="000000"/>
                </a:solidFill>
                <a:latin typeface="Roboto"/>
                <a:ea typeface="Roboto"/>
                <a:cs typeface="Roboto"/>
                <a:sym typeface="Roboto"/>
              </a:rPr>
              <a:t>Taper antidepressants</a:t>
            </a:r>
            <a:endParaRPr>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t/>
            </a:r>
            <a:endParaRPr sz="1000">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rPr i="1" lang="en">
                <a:solidFill>
                  <a:srgbClr val="000000"/>
                </a:solidFill>
                <a:latin typeface="Roboto"/>
                <a:ea typeface="Roboto"/>
                <a:cs typeface="Roboto"/>
                <a:sym typeface="Roboto"/>
              </a:rPr>
              <a:t>Why not add Omega 3 ‘s and/or light therapy?</a:t>
            </a:r>
            <a:endParaRPr i="1">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t/>
            </a:r>
            <a:endParaRPr sz="1000">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rPr lang="en" u="sng">
                <a:solidFill>
                  <a:srgbClr val="000000"/>
                </a:solidFill>
                <a:latin typeface="Roboto"/>
                <a:ea typeface="Roboto"/>
                <a:cs typeface="Roboto"/>
                <a:sym typeface="Roboto"/>
              </a:rPr>
              <a:t>Steps 2 - 4</a:t>
            </a:r>
            <a:r>
              <a:rPr lang="en">
                <a:solidFill>
                  <a:srgbClr val="000000"/>
                </a:solidFill>
                <a:latin typeface="Roboto"/>
                <a:ea typeface="Roboto"/>
                <a:cs typeface="Roboto"/>
                <a:sym typeface="Roboto"/>
              </a:rPr>
              <a:t>: combos of the above</a:t>
            </a:r>
            <a:endParaRPr>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t/>
            </a:r>
            <a:endParaRPr sz="1200">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rPr lang="en" u="sng">
                <a:solidFill>
                  <a:srgbClr val="000000"/>
                </a:solidFill>
                <a:latin typeface="Roboto"/>
                <a:ea typeface="Roboto"/>
                <a:cs typeface="Roboto"/>
                <a:sym typeface="Roboto"/>
              </a:rPr>
              <a:t>Step 5 (augment with):</a:t>
            </a:r>
            <a:endParaRPr u="sng">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rPr lang="en">
                <a:solidFill>
                  <a:srgbClr val="000000"/>
                </a:solidFill>
                <a:latin typeface="Roboto"/>
                <a:ea typeface="Roboto"/>
                <a:cs typeface="Roboto"/>
                <a:sym typeface="Roboto"/>
              </a:rPr>
              <a:t>valproate</a:t>
            </a:r>
            <a:endParaRPr>
              <a:solidFill>
                <a:srgbClr val="000000"/>
              </a:solidFill>
              <a:latin typeface="Roboto"/>
              <a:ea typeface="Roboto"/>
              <a:cs typeface="Roboto"/>
              <a:sym typeface="Roboto"/>
            </a:endParaRPr>
          </a:p>
          <a:p>
            <a:pPr indent="0" lvl="0" marL="0" rtl="0" algn="l">
              <a:lnSpc>
                <a:spcPct val="90000"/>
              </a:lnSpc>
              <a:spcBef>
                <a:spcPts val="0"/>
              </a:spcBef>
              <a:spcAft>
                <a:spcPts val="0"/>
              </a:spcAft>
              <a:buNone/>
            </a:pPr>
            <a:r>
              <a:t/>
            </a:r>
            <a:endParaRPr sz="1000">
              <a:solidFill>
                <a:srgbClr val="000000"/>
              </a:solidFill>
            </a:endParaRPr>
          </a:p>
          <a:p>
            <a:pPr indent="0" lvl="0" marL="0" rtl="0" algn="l">
              <a:lnSpc>
                <a:spcPct val="90000"/>
              </a:lnSpc>
              <a:spcBef>
                <a:spcPts val="0"/>
              </a:spcBef>
              <a:spcAft>
                <a:spcPts val="0"/>
              </a:spcAft>
              <a:buNone/>
            </a:pPr>
            <a:r>
              <a:rPr i="1" lang="en">
                <a:solidFill>
                  <a:srgbClr val="000000"/>
                </a:solidFill>
                <a:latin typeface="Roboto"/>
                <a:ea typeface="Roboto"/>
                <a:cs typeface="Roboto"/>
                <a:sym typeface="Roboto"/>
              </a:rPr>
              <a:t>Why not add T3 or pramipexole?</a:t>
            </a:r>
            <a:endParaRPr i="1">
              <a:solidFill>
                <a:srgbClr val="000000"/>
              </a:solidFill>
            </a:endParaRPr>
          </a:p>
        </p:txBody>
      </p:sp>
      <p:grpSp>
        <p:nvGrpSpPr>
          <p:cNvPr id="275" name="Google Shape;275;p44"/>
          <p:cNvGrpSpPr/>
          <p:nvPr/>
        </p:nvGrpSpPr>
        <p:grpSpPr>
          <a:xfrm>
            <a:off x="1911125" y="570650"/>
            <a:ext cx="3474645" cy="484500"/>
            <a:chOff x="-12852" y="-204367"/>
            <a:chExt cx="3436500" cy="484500"/>
          </a:xfrm>
        </p:grpSpPr>
        <p:sp>
          <p:nvSpPr>
            <p:cNvPr id="276" name="Google Shape;276;p44"/>
            <p:cNvSpPr/>
            <p:nvPr/>
          </p:nvSpPr>
          <p:spPr>
            <a:xfrm>
              <a:off x="-12852" y="-204367"/>
              <a:ext cx="3436500" cy="484500"/>
            </a:xfrm>
            <a:prstGeom prst="rect">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285F4"/>
                </a:solidFill>
                <a:highlight>
                  <a:srgbClr val="4285F4"/>
                </a:highlight>
              </a:endParaRPr>
            </a:p>
          </p:txBody>
        </p:sp>
        <p:sp>
          <p:nvSpPr>
            <p:cNvPr id="277" name="Google Shape;277;p44"/>
            <p:cNvSpPr txBox="1"/>
            <p:nvPr/>
          </p:nvSpPr>
          <p:spPr>
            <a:xfrm>
              <a:off x="242703" y="-189239"/>
              <a:ext cx="2832600" cy="3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Roboto"/>
                  <a:ea typeface="Roboto"/>
                  <a:cs typeface="Roboto"/>
                  <a:sym typeface="Roboto"/>
                </a:rPr>
                <a:t>Bipolar Depression</a:t>
              </a:r>
              <a:endParaRPr sz="2000">
                <a:solidFill>
                  <a:srgbClr val="FFFFFF"/>
                </a:solidFill>
                <a:latin typeface="Roboto"/>
                <a:ea typeface="Roboto"/>
                <a:cs typeface="Roboto"/>
                <a:sym typeface="Roboto"/>
              </a:endParaRPr>
            </a:p>
          </p:txBody>
        </p:sp>
      </p:grpSp>
      <p:sp>
        <p:nvSpPr>
          <p:cNvPr id="278" name="Google Shape;278;p44"/>
          <p:cNvSpPr txBox="1"/>
          <p:nvPr/>
        </p:nvSpPr>
        <p:spPr>
          <a:xfrm>
            <a:off x="6261725" y="2920625"/>
            <a:ext cx="23595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solidFill>
                  <a:srgbClr val="000000"/>
                </a:solidFill>
                <a:latin typeface="Roboto"/>
                <a:ea typeface="Roboto"/>
                <a:cs typeface="Roboto"/>
                <a:sym typeface="Roboto"/>
              </a:rPr>
              <a:t>Then: ECT or IV ketamine (if ECT</a:t>
            </a:r>
            <a:r>
              <a:rPr lang="en">
                <a:latin typeface="Roboto"/>
                <a:ea typeface="Roboto"/>
                <a:cs typeface="Roboto"/>
                <a:sym typeface="Roboto"/>
              </a:rPr>
              <a:t> </a:t>
            </a:r>
            <a:r>
              <a:rPr lang="en">
                <a:latin typeface="Roboto"/>
                <a:ea typeface="Roboto"/>
                <a:cs typeface="Roboto"/>
                <a:sym typeface="Roboto"/>
              </a:rPr>
              <a:t>declined</a:t>
            </a:r>
            <a:r>
              <a:rPr lang="en">
                <a:solidFill>
                  <a:srgbClr val="000000"/>
                </a:solidFill>
                <a:latin typeface="Roboto"/>
                <a:ea typeface="Roboto"/>
                <a:cs typeface="Roboto"/>
                <a:sym typeface="Roboto"/>
              </a:rPr>
              <a:t>)</a:t>
            </a:r>
            <a:endParaRPr>
              <a:solidFill>
                <a:srgbClr val="000000"/>
              </a:solidFill>
              <a:latin typeface="Roboto"/>
              <a:ea typeface="Roboto"/>
              <a:cs typeface="Roboto"/>
              <a:sym typeface="Roboto"/>
            </a:endParaRPr>
          </a:p>
        </p:txBody>
      </p:sp>
      <p:pic>
        <p:nvPicPr>
          <p:cNvPr id="279" name="Google Shape;279;p44"/>
          <p:cNvPicPr preferRelativeResize="0"/>
          <p:nvPr/>
        </p:nvPicPr>
        <p:blipFill>
          <a:blip r:embed="rId3">
            <a:alphaModFix/>
          </a:blip>
          <a:stretch>
            <a:fillRect/>
          </a:stretch>
        </p:blipFill>
        <p:spPr>
          <a:xfrm>
            <a:off x="453375" y="525275"/>
            <a:ext cx="1222751" cy="18341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aphicFrame>
        <p:nvGraphicFramePr>
          <p:cNvPr id="284" name="Google Shape;284;p45"/>
          <p:cNvGraphicFramePr/>
          <p:nvPr/>
        </p:nvGraphicFramePr>
        <p:xfrm>
          <a:off x="241500" y="510500"/>
          <a:ext cx="3000000" cy="3000000"/>
        </p:xfrm>
        <a:graphic>
          <a:graphicData uri="http://schemas.openxmlformats.org/drawingml/2006/table">
            <a:tbl>
              <a:tblPr>
                <a:noFill/>
                <a:tableStyleId>{7998381B-C029-4D24-8FD4-65D368BFC6E3}</a:tableStyleId>
              </a:tblPr>
              <a:tblGrid>
                <a:gridCol w="1186750"/>
                <a:gridCol w="1165400"/>
                <a:gridCol w="2128475"/>
                <a:gridCol w="1922875"/>
                <a:gridCol w="2374750"/>
              </a:tblGrid>
              <a:tr h="100000">
                <a:tc>
                  <a:txBody>
                    <a:bodyPr/>
                    <a:lstStyle/>
                    <a:p>
                      <a:pPr indent="0" lvl="0" marL="0" rtl="0" algn="l">
                        <a:spcBef>
                          <a:spcPts val="0"/>
                        </a:spcBef>
                        <a:spcAft>
                          <a:spcPts val="0"/>
                        </a:spcAft>
                        <a:buNone/>
                      </a:pPr>
                      <a:r>
                        <a:t/>
                      </a:r>
                      <a:endParaRPr b="1" sz="1000"/>
                    </a:p>
                  </a:txBody>
                  <a:tcPr marT="91425" marB="91425" marR="91425" marL="91425">
                    <a:solidFill>
                      <a:srgbClr val="FFF2CC"/>
                    </a:solidFill>
                  </a:tcPr>
                </a:tc>
                <a:tc>
                  <a:txBody>
                    <a:bodyPr/>
                    <a:lstStyle/>
                    <a:p>
                      <a:pPr indent="0" lvl="0" marL="0" rtl="0" algn="l">
                        <a:spcBef>
                          <a:spcPts val="0"/>
                        </a:spcBef>
                        <a:spcAft>
                          <a:spcPts val="0"/>
                        </a:spcAft>
                        <a:buNone/>
                      </a:pPr>
                      <a:r>
                        <a:t/>
                      </a:r>
                      <a:endParaRPr b="1" sz="600"/>
                    </a:p>
                  </a:txBody>
                  <a:tcPr marT="91425" marB="91425" marR="91425" marL="91425">
                    <a:solidFill>
                      <a:srgbClr val="FFF2CC"/>
                    </a:solidFill>
                  </a:tcPr>
                </a:tc>
                <a:tc>
                  <a:txBody>
                    <a:bodyPr/>
                    <a:lstStyle/>
                    <a:p>
                      <a:pPr indent="0" lvl="0" marL="0" rtl="0" algn="l">
                        <a:spcBef>
                          <a:spcPts val="0"/>
                        </a:spcBef>
                        <a:spcAft>
                          <a:spcPts val="0"/>
                        </a:spcAft>
                        <a:buNone/>
                      </a:pPr>
                      <a:r>
                        <a:rPr b="1" lang="en" sz="1000"/>
                        <a:t>Pro</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Con</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Dose</a:t>
                      </a:r>
                      <a:endParaRPr b="1" sz="1000"/>
                    </a:p>
                  </a:txBody>
                  <a:tcPr marT="91425" marB="91425" marR="91425" marL="91425">
                    <a:solidFill>
                      <a:srgbClr val="FFF2CC"/>
                    </a:solidFill>
                  </a:tcPr>
                </a:tc>
              </a:tr>
              <a:tr h="248075">
                <a:tc>
                  <a:txBody>
                    <a:bodyPr/>
                    <a:lstStyle/>
                    <a:p>
                      <a:pPr indent="0" lvl="0" marL="0" rtl="0" algn="l">
                        <a:spcBef>
                          <a:spcPts val="0"/>
                        </a:spcBef>
                        <a:spcAft>
                          <a:spcPts val="0"/>
                        </a:spcAft>
                        <a:buNone/>
                      </a:pPr>
                      <a:r>
                        <a:rPr lang="en" sz="1200"/>
                        <a:t>Quetiapine (SEROQUEL)</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2nd-gen antipsychotic</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Evidence for preventing mania and depression.</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Sedation, weight gain, DM</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50 mg PO HS x 1</a:t>
                      </a:r>
                      <a:endParaRPr sz="1200"/>
                    </a:p>
                    <a:p>
                      <a:pPr indent="0" lvl="0" marL="0" rtl="0" algn="l">
                        <a:spcBef>
                          <a:spcPts val="0"/>
                        </a:spcBef>
                        <a:spcAft>
                          <a:spcPts val="0"/>
                        </a:spcAft>
                        <a:buNone/>
                      </a:pPr>
                      <a:r>
                        <a:rPr lang="en" sz="1200"/>
                        <a:t>100 mg HS x 1</a:t>
                      </a:r>
                      <a:endParaRPr sz="1200"/>
                    </a:p>
                    <a:p>
                      <a:pPr indent="0" lvl="0" marL="0" rtl="0" algn="l">
                        <a:spcBef>
                          <a:spcPts val="0"/>
                        </a:spcBef>
                        <a:spcAft>
                          <a:spcPts val="0"/>
                        </a:spcAft>
                        <a:buNone/>
                      </a:pPr>
                      <a:r>
                        <a:rPr lang="en" sz="1200"/>
                        <a:t>200 mg HS x 1</a:t>
                      </a:r>
                      <a:endParaRPr sz="1200"/>
                    </a:p>
                    <a:p>
                      <a:pPr indent="0" lvl="0" marL="0" rtl="0" algn="l">
                        <a:spcBef>
                          <a:spcPts val="0"/>
                        </a:spcBef>
                        <a:spcAft>
                          <a:spcPts val="0"/>
                        </a:spcAft>
                        <a:buNone/>
                      </a:pPr>
                      <a:r>
                        <a:rPr lang="en" sz="1200"/>
                        <a:t>then 300 mg HS = target = max</a:t>
                      </a:r>
                      <a:endParaRPr sz="1200"/>
                    </a:p>
                  </a:txBody>
                  <a:tcPr marT="91425" marB="91425" marR="91425" marL="91425">
                    <a:solidFill>
                      <a:srgbClr val="FFFF00"/>
                    </a:solidFill>
                  </a:tcPr>
                </a:tc>
              </a:tr>
              <a:tr h="148850">
                <a:tc>
                  <a:txBody>
                    <a:bodyPr/>
                    <a:lstStyle/>
                    <a:p>
                      <a:pPr indent="0" lvl="0" marL="0" rtl="0" algn="l">
                        <a:spcBef>
                          <a:spcPts val="0"/>
                        </a:spcBef>
                        <a:spcAft>
                          <a:spcPts val="0"/>
                        </a:spcAft>
                        <a:buNone/>
                      </a:pPr>
                      <a:r>
                        <a:rPr lang="en" sz="1200"/>
                        <a:t>Lurasidone </a:t>
                      </a:r>
                      <a:endParaRPr sz="1200"/>
                    </a:p>
                    <a:p>
                      <a:pPr indent="0" lvl="0" marL="0" rtl="0" algn="l">
                        <a:spcBef>
                          <a:spcPts val="0"/>
                        </a:spcBef>
                        <a:spcAft>
                          <a:spcPts val="0"/>
                        </a:spcAft>
                        <a:buNone/>
                      </a:pPr>
                      <a:r>
                        <a:rPr lang="en" sz="1200"/>
                        <a:t>(LATUDA)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Weight neutral, larger effect size (NNT = 5)</a:t>
                      </a:r>
                      <a:endParaRPr sz="1200"/>
                    </a:p>
                  </a:txBody>
                  <a:tcPr marT="91425" marB="91425" marR="91425" marL="91425"/>
                </a:tc>
                <a:tc>
                  <a:txBody>
                    <a:bodyPr/>
                    <a:lstStyle/>
                    <a:p>
                      <a:pPr indent="0" lvl="0" marL="0" rtl="0" algn="l">
                        <a:spcBef>
                          <a:spcPts val="0"/>
                        </a:spcBef>
                        <a:spcAft>
                          <a:spcPts val="0"/>
                        </a:spcAft>
                        <a:buNone/>
                      </a:pPr>
                      <a:r>
                        <a:rPr lang="en" sz="1200"/>
                        <a:t>Sedation, risk of tardive dyskinesia, still $$$$</a:t>
                      </a:r>
                      <a:endParaRPr sz="1200"/>
                    </a:p>
                  </a:txBody>
                  <a:tcPr marT="91425" marB="91425" marR="91425" marL="91425"/>
                </a:tc>
                <a:tc>
                  <a:txBody>
                    <a:bodyPr/>
                    <a:lstStyle/>
                    <a:p>
                      <a:pPr indent="0" lvl="0" marL="0" rtl="0" algn="l">
                        <a:spcBef>
                          <a:spcPts val="0"/>
                        </a:spcBef>
                        <a:spcAft>
                          <a:spcPts val="0"/>
                        </a:spcAft>
                        <a:buNone/>
                      </a:pPr>
                      <a:r>
                        <a:rPr lang="en" sz="1200"/>
                        <a:t>Start 20 mg, Max ~80 mg</a:t>
                      </a:r>
                      <a:endParaRPr sz="1200"/>
                    </a:p>
                    <a:p>
                      <a:pPr indent="0" lvl="0" marL="0" rtl="0" algn="l">
                        <a:spcBef>
                          <a:spcPts val="0"/>
                        </a:spcBef>
                        <a:spcAft>
                          <a:spcPts val="0"/>
                        </a:spcAft>
                        <a:buNone/>
                      </a:pPr>
                      <a:r>
                        <a:rPr lang="en" sz="1200"/>
                        <a:t>(FDA max 120 mg) with food</a:t>
                      </a:r>
                      <a:endParaRPr sz="1200"/>
                    </a:p>
                  </a:txBody>
                  <a:tcPr marT="91425" marB="91425" marR="91425" marL="91425"/>
                </a:tc>
              </a:tr>
              <a:tr h="148850">
                <a:tc>
                  <a:txBody>
                    <a:bodyPr/>
                    <a:lstStyle/>
                    <a:p>
                      <a:pPr indent="0" lvl="0" marL="0" rtl="0" algn="l">
                        <a:spcBef>
                          <a:spcPts val="0"/>
                        </a:spcBef>
                        <a:spcAft>
                          <a:spcPts val="0"/>
                        </a:spcAft>
                        <a:buNone/>
                      </a:pPr>
                      <a:r>
                        <a:rPr lang="en" sz="1200"/>
                        <a:t>Lumateperone (CAPLYTA)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Minimal reported side effects other than sedation </a:t>
                      </a:r>
                      <a:endParaRPr sz="1200"/>
                    </a:p>
                  </a:txBody>
                  <a:tcPr marT="91425" marB="91425" marR="91425" marL="91425"/>
                </a:tc>
                <a:tc>
                  <a:txBody>
                    <a:bodyPr/>
                    <a:lstStyle/>
                    <a:p>
                      <a:pPr indent="0" lvl="0" marL="0" rtl="0" algn="l">
                        <a:spcBef>
                          <a:spcPts val="0"/>
                        </a:spcBef>
                        <a:spcAft>
                          <a:spcPts val="0"/>
                        </a:spcAft>
                        <a:buNone/>
                      </a:pPr>
                      <a:r>
                        <a:rPr lang="en" sz="1200"/>
                        <a:t>New, expensive</a:t>
                      </a:r>
                      <a:endParaRPr sz="1200"/>
                    </a:p>
                  </a:txBody>
                  <a:tcPr marT="91425" marB="91425" marR="91425" marL="91425"/>
                </a:tc>
                <a:tc>
                  <a:txBody>
                    <a:bodyPr/>
                    <a:lstStyle/>
                    <a:p>
                      <a:pPr indent="0" lvl="0" marL="0" rtl="0" algn="l">
                        <a:spcBef>
                          <a:spcPts val="0"/>
                        </a:spcBef>
                        <a:spcAft>
                          <a:spcPts val="0"/>
                        </a:spcAft>
                        <a:buNone/>
                      </a:pPr>
                      <a:r>
                        <a:rPr lang="en" sz="1200"/>
                        <a:t>42 mg is the only dose</a:t>
                      </a:r>
                      <a:endParaRPr sz="1200"/>
                    </a:p>
                  </a:txBody>
                  <a:tcPr marT="91425" marB="91425" marR="91425" marL="91425"/>
                </a:tc>
              </a:tr>
              <a:tr h="148850">
                <a:tc>
                  <a:txBody>
                    <a:bodyPr/>
                    <a:lstStyle/>
                    <a:p>
                      <a:pPr indent="0" lvl="0" marL="0" rtl="0" algn="l">
                        <a:spcBef>
                          <a:spcPts val="0"/>
                        </a:spcBef>
                        <a:spcAft>
                          <a:spcPts val="0"/>
                        </a:spcAft>
                        <a:buNone/>
                      </a:pPr>
                      <a:r>
                        <a:rPr lang="en" sz="1200"/>
                        <a:t>Cariprazine</a:t>
                      </a:r>
                      <a:endParaRPr sz="1200"/>
                    </a:p>
                    <a:p>
                      <a:pPr indent="0" lvl="0" marL="0" rtl="0" algn="l">
                        <a:spcBef>
                          <a:spcPts val="0"/>
                        </a:spcBef>
                        <a:spcAft>
                          <a:spcPts val="0"/>
                        </a:spcAft>
                        <a:buNone/>
                      </a:pPr>
                      <a:r>
                        <a:rPr lang="en" sz="1200"/>
                        <a:t>(VRAYLAR)</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Less sedating that other 2nd-gen antipsychotics </a:t>
                      </a:r>
                      <a:endParaRPr sz="1200"/>
                    </a:p>
                  </a:txBody>
                  <a:tcPr marT="91425" marB="91425" marR="91425" marL="91425"/>
                </a:tc>
                <a:tc>
                  <a:txBody>
                    <a:bodyPr/>
                    <a:lstStyle/>
                    <a:p>
                      <a:pPr indent="0" lvl="0" marL="0" rtl="0" algn="l">
                        <a:spcBef>
                          <a:spcPts val="0"/>
                        </a:spcBef>
                        <a:spcAft>
                          <a:spcPts val="0"/>
                        </a:spcAft>
                        <a:buNone/>
                      </a:pPr>
                      <a:r>
                        <a:rPr lang="en" sz="1200"/>
                        <a:t>Akathisia, smaller effect size (NNT = 7)</a:t>
                      </a:r>
                      <a:endParaRPr sz="1200"/>
                    </a:p>
                  </a:txBody>
                  <a:tcPr marT="91425" marB="91425" marR="91425" marL="91425"/>
                </a:tc>
                <a:tc>
                  <a:txBody>
                    <a:bodyPr/>
                    <a:lstStyle/>
                    <a:p>
                      <a:pPr indent="0" lvl="0" marL="0" rtl="0" algn="l">
                        <a:spcBef>
                          <a:spcPts val="0"/>
                        </a:spcBef>
                        <a:spcAft>
                          <a:spcPts val="0"/>
                        </a:spcAft>
                        <a:buNone/>
                      </a:pPr>
                      <a:r>
                        <a:rPr lang="en" sz="1200"/>
                        <a:t>1.5 mg x 14 days,</a:t>
                      </a:r>
                      <a:endParaRPr sz="1200"/>
                    </a:p>
                    <a:p>
                      <a:pPr indent="0" lvl="0" marL="0" rtl="0" algn="l">
                        <a:spcBef>
                          <a:spcPts val="0"/>
                        </a:spcBef>
                        <a:spcAft>
                          <a:spcPts val="0"/>
                        </a:spcAft>
                        <a:buNone/>
                      </a:pPr>
                      <a:r>
                        <a:rPr lang="en" sz="1200"/>
                        <a:t>then 3 mg if needed</a:t>
                      </a:r>
                      <a:endParaRPr sz="1200"/>
                    </a:p>
                  </a:txBody>
                  <a:tcPr marT="91425" marB="91425" marR="91425" marL="91425"/>
                </a:tc>
              </a:tr>
              <a:tr h="248075">
                <a:tc>
                  <a:txBody>
                    <a:bodyPr/>
                    <a:lstStyle/>
                    <a:p>
                      <a:pPr indent="0" lvl="0" marL="0" rtl="0" algn="l">
                        <a:spcBef>
                          <a:spcPts val="0"/>
                        </a:spcBef>
                        <a:spcAft>
                          <a:spcPts val="0"/>
                        </a:spcAft>
                        <a:buNone/>
                      </a:pPr>
                      <a:r>
                        <a:rPr lang="en" sz="1200"/>
                        <a:t>Lamotrigine </a:t>
                      </a:r>
                      <a:endParaRPr sz="1200"/>
                    </a:p>
                    <a:p>
                      <a:pPr indent="0" lvl="0" marL="0" rtl="0" algn="l">
                        <a:spcBef>
                          <a:spcPts val="0"/>
                        </a:spcBef>
                        <a:spcAft>
                          <a:spcPts val="0"/>
                        </a:spcAft>
                        <a:buNone/>
                      </a:pPr>
                      <a:r>
                        <a:rPr lang="en" sz="1200"/>
                        <a:t>(LAMICTAL)</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Minimal if any side effects</a:t>
                      </a:r>
                      <a:endParaRPr sz="1200"/>
                    </a:p>
                  </a:txBody>
                  <a:tcPr marT="91425" marB="91425" marR="91425" marL="91425"/>
                </a:tc>
                <a:tc>
                  <a:txBody>
                    <a:bodyPr/>
                    <a:lstStyle/>
                    <a:p>
                      <a:pPr indent="0" lvl="0" marL="0" rtl="0" algn="l">
                        <a:spcBef>
                          <a:spcPts val="0"/>
                        </a:spcBef>
                        <a:spcAft>
                          <a:spcPts val="0"/>
                        </a:spcAft>
                        <a:buNone/>
                      </a:pPr>
                      <a:r>
                        <a:rPr lang="en" sz="1200"/>
                        <a:t>5-week titration needed due to risk of Stevens-Johnson. Does not prevent mania.</a:t>
                      </a:r>
                      <a:endParaRPr sz="1200"/>
                    </a:p>
                  </a:txBody>
                  <a:tcPr marT="91425" marB="91425" marR="91425" marL="91425"/>
                </a:tc>
                <a:tc>
                  <a:txBody>
                    <a:bodyPr/>
                    <a:lstStyle/>
                    <a:p>
                      <a:pPr indent="0" lvl="0" marL="0" rtl="0" algn="l">
                        <a:spcBef>
                          <a:spcPts val="0"/>
                        </a:spcBef>
                        <a:spcAft>
                          <a:spcPts val="0"/>
                        </a:spcAft>
                        <a:buNone/>
                      </a:pPr>
                      <a:r>
                        <a:rPr lang="en" sz="1200"/>
                        <a:t>25 mg x 2 wk</a:t>
                      </a:r>
                      <a:endParaRPr sz="1200"/>
                    </a:p>
                    <a:p>
                      <a:pPr indent="0" lvl="0" marL="0" rtl="0" algn="l">
                        <a:spcBef>
                          <a:spcPts val="0"/>
                        </a:spcBef>
                        <a:spcAft>
                          <a:spcPts val="0"/>
                        </a:spcAft>
                        <a:buNone/>
                      </a:pPr>
                      <a:r>
                        <a:rPr lang="en" sz="1200"/>
                        <a:t>50 mg x 2 wk</a:t>
                      </a:r>
                      <a:endParaRPr sz="1200"/>
                    </a:p>
                    <a:p>
                      <a:pPr indent="0" lvl="0" marL="0" rtl="0" algn="l">
                        <a:spcBef>
                          <a:spcPts val="0"/>
                        </a:spcBef>
                        <a:spcAft>
                          <a:spcPts val="0"/>
                        </a:spcAft>
                        <a:buNone/>
                      </a:pPr>
                      <a:r>
                        <a:rPr lang="en" sz="1200"/>
                        <a:t>100 mg x 1 wk</a:t>
                      </a:r>
                      <a:endParaRPr sz="1200"/>
                    </a:p>
                    <a:p>
                      <a:pPr indent="0" lvl="0" marL="0" rtl="0" algn="l">
                        <a:spcBef>
                          <a:spcPts val="0"/>
                        </a:spcBef>
                        <a:spcAft>
                          <a:spcPts val="0"/>
                        </a:spcAft>
                        <a:buNone/>
                      </a:pPr>
                      <a:r>
                        <a:rPr lang="en" sz="1200"/>
                        <a:t>then may increase to 200 mg </a:t>
                      </a:r>
                      <a:endParaRPr sz="1200"/>
                    </a:p>
                  </a:txBody>
                  <a:tcPr marT="91425" marB="91425" marR="91425" marL="91425"/>
                </a:tc>
              </a:tr>
              <a:tr h="198450">
                <a:tc>
                  <a:txBody>
                    <a:bodyPr/>
                    <a:lstStyle/>
                    <a:p>
                      <a:pPr indent="0" lvl="0" marL="0" rtl="0" algn="l">
                        <a:spcBef>
                          <a:spcPts val="0"/>
                        </a:spcBef>
                        <a:spcAft>
                          <a:spcPts val="0"/>
                        </a:spcAft>
                        <a:buNone/>
                      </a:pPr>
                      <a:r>
                        <a:rPr lang="en" sz="1200"/>
                        <a:t>Lithium &gt;0.8</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Anti-suicide and neuroprotective effects</a:t>
                      </a:r>
                      <a:endParaRPr sz="1200"/>
                    </a:p>
                  </a:txBody>
                  <a:tcPr marT="91425" marB="91425" marR="91425" marL="91425"/>
                </a:tc>
                <a:tc>
                  <a:txBody>
                    <a:bodyPr/>
                    <a:lstStyle/>
                    <a:p>
                      <a:pPr indent="0" lvl="0" marL="0" rtl="0" algn="l">
                        <a:spcBef>
                          <a:spcPts val="0"/>
                        </a:spcBef>
                        <a:spcAft>
                          <a:spcPts val="0"/>
                        </a:spcAft>
                        <a:buNone/>
                      </a:pPr>
                      <a:r>
                        <a:rPr lang="en" sz="1200"/>
                        <a:t>Potentially for serious toxicity.</a:t>
                      </a:r>
                      <a:endParaRPr sz="1200"/>
                    </a:p>
                  </a:txBody>
                  <a:tcPr marT="91425" marB="91425" marR="91425" marL="91425"/>
                </a:tc>
                <a:tc>
                  <a:txBody>
                    <a:bodyPr/>
                    <a:lstStyle/>
                    <a:p>
                      <a:pPr indent="0" lvl="0" marL="0" rtl="0" algn="l">
                        <a:spcBef>
                          <a:spcPts val="0"/>
                        </a:spcBef>
                        <a:spcAft>
                          <a:spcPts val="0"/>
                        </a:spcAft>
                        <a:buNone/>
                      </a:pPr>
                      <a:r>
                        <a:rPr lang="en" sz="1200"/>
                        <a:t>Start 300-450 mg BID and target 0.8 if monotherapy, possibly 0.6 as adjunct.</a:t>
                      </a:r>
                      <a:endParaRPr sz="1200"/>
                    </a:p>
                  </a:txBody>
                  <a:tcPr marT="91425" marB="91425" marR="91425" marL="91425"/>
                </a:tc>
              </a:tr>
            </a:tbl>
          </a:graphicData>
        </a:graphic>
      </p:graphicFrame>
      <p:sp>
        <p:nvSpPr>
          <p:cNvPr id="285" name="Google Shape;285;p45"/>
          <p:cNvSpPr txBox="1"/>
          <p:nvPr/>
        </p:nvSpPr>
        <p:spPr>
          <a:xfrm>
            <a:off x="241500" y="131900"/>
            <a:ext cx="51366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latin typeface="Roboto"/>
                <a:ea typeface="Roboto"/>
                <a:cs typeface="Roboto"/>
                <a:sym typeface="Roboto"/>
              </a:rPr>
              <a:t>Evidence-based 1st-line treatments for bipolar depression</a:t>
            </a:r>
            <a:endParaRPr>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8"/>
          <p:cNvPicPr preferRelativeResize="0"/>
          <p:nvPr/>
        </p:nvPicPr>
        <p:blipFill rotWithShape="1">
          <a:blip r:embed="rId3">
            <a:alphaModFix/>
          </a:blip>
          <a:srcRect b="0" l="0" r="0" t="40539"/>
          <a:stretch/>
        </p:blipFill>
        <p:spPr>
          <a:xfrm>
            <a:off x="-14950" y="0"/>
            <a:ext cx="9173900" cy="1077475"/>
          </a:xfrm>
          <a:prstGeom prst="rect">
            <a:avLst/>
          </a:prstGeom>
          <a:noFill/>
          <a:ln>
            <a:noFill/>
          </a:ln>
        </p:spPr>
      </p:pic>
      <p:sp>
        <p:nvSpPr>
          <p:cNvPr id="116" name="Google Shape;116;p28"/>
          <p:cNvSpPr txBox="1"/>
          <p:nvPr>
            <p:ph idx="4294967295" type="ctrTitle"/>
          </p:nvPr>
        </p:nvSpPr>
        <p:spPr>
          <a:xfrm>
            <a:off x="3432900" y="145829"/>
            <a:ext cx="2278200" cy="561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Jason Cafer MD</a:t>
            </a:r>
            <a:endParaRPr>
              <a:solidFill>
                <a:schemeClr val="lt1"/>
              </a:solidFill>
            </a:endParaRPr>
          </a:p>
        </p:txBody>
      </p:sp>
      <p:sp>
        <p:nvSpPr>
          <p:cNvPr id="117" name="Google Shape;117;p28"/>
          <p:cNvSpPr txBox="1"/>
          <p:nvPr/>
        </p:nvSpPr>
        <p:spPr>
          <a:xfrm>
            <a:off x="1069775" y="1283625"/>
            <a:ext cx="6825600" cy="1291200"/>
          </a:xfrm>
          <a:prstGeom prst="rect">
            <a:avLst/>
          </a:prstGeom>
          <a:noFill/>
          <a:ln>
            <a:noFill/>
          </a:ln>
        </p:spPr>
        <p:txBody>
          <a:bodyPr anchorCtr="0" anchor="t" bIns="91425" lIns="91425" spcFirstLastPara="1" rIns="91425" wrap="square" tIns="91425">
            <a:spAutoFit/>
          </a:bodyPr>
          <a:lstStyle/>
          <a:p>
            <a:pPr indent="0" lvl="0" marL="0" rtl="0" algn="l">
              <a:lnSpc>
                <a:spcPct val="127000"/>
              </a:lnSpc>
              <a:spcBef>
                <a:spcPts val="0"/>
              </a:spcBef>
              <a:spcAft>
                <a:spcPts val="0"/>
              </a:spcAft>
              <a:buNone/>
            </a:pPr>
            <a:r>
              <a:rPr lang="en" sz="2200">
                <a:latin typeface="Oswald"/>
                <a:ea typeface="Oswald"/>
                <a:cs typeface="Oswald"/>
                <a:sym typeface="Oswald"/>
              </a:rPr>
              <a:t>Conflict of interest statement</a:t>
            </a:r>
            <a:endParaRPr sz="2200">
              <a:latin typeface="Oswald"/>
              <a:ea typeface="Oswald"/>
              <a:cs typeface="Oswald"/>
              <a:sym typeface="Oswald"/>
            </a:endParaRPr>
          </a:p>
          <a:p>
            <a:pPr indent="0" lvl="0" marL="0" rtl="0" algn="l">
              <a:lnSpc>
                <a:spcPct val="127000"/>
              </a:lnSpc>
              <a:spcBef>
                <a:spcPts val="0"/>
              </a:spcBef>
              <a:spcAft>
                <a:spcPts val="0"/>
              </a:spcAft>
              <a:buNone/>
            </a:pPr>
            <a:r>
              <a:t/>
            </a:r>
            <a:endParaRPr sz="600">
              <a:latin typeface="Oswald"/>
              <a:ea typeface="Oswald"/>
              <a:cs typeface="Oswald"/>
              <a:sym typeface="Oswald"/>
            </a:endParaRPr>
          </a:p>
          <a:p>
            <a:pPr indent="0" lvl="0" marL="0" rtl="0" algn="l">
              <a:lnSpc>
                <a:spcPct val="127000"/>
              </a:lnSpc>
              <a:spcBef>
                <a:spcPts val="0"/>
              </a:spcBef>
              <a:spcAft>
                <a:spcPts val="0"/>
              </a:spcAft>
              <a:buNone/>
            </a:pPr>
            <a:r>
              <a:rPr lang="en" sz="1600">
                <a:latin typeface="Oswald"/>
                <a:ea typeface="Oswald"/>
                <a:cs typeface="Oswald"/>
                <a:sym typeface="Oswald"/>
              </a:rPr>
              <a:t>No relevant financial or other interests in any pharmaceutical or other products pertaining to this educational activity with the exception of:</a:t>
            </a:r>
            <a:endParaRPr sz="1600">
              <a:latin typeface="Oswald"/>
              <a:ea typeface="Oswald"/>
              <a:cs typeface="Oswald"/>
              <a:sym typeface="Oswald"/>
            </a:endParaRPr>
          </a:p>
        </p:txBody>
      </p:sp>
      <p:pic>
        <p:nvPicPr>
          <p:cNvPr id="118" name="Google Shape;118;p28"/>
          <p:cNvPicPr preferRelativeResize="0"/>
          <p:nvPr/>
        </p:nvPicPr>
        <p:blipFill>
          <a:blip r:embed="rId4">
            <a:alphaModFix/>
          </a:blip>
          <a:stretch>
            <a:fillRect/>
          </a:stretch>
        </p:blipFill>
        <p:spPr>
          <a:xfrm>
            <a:off x="1210724" y="2652221"/>
            <a:ext cx="1554875" cy="2155500"/>
          </a:xfrm>
          <a:prstGeom prst="rect">
            <a:avLst/>
          </a:prstGeom>
          <a:noFill/>
          <a:ln>
            <a:noFill/>
          </a:ln>
        </p:spPr>
      </p:pic>
      <p:sp>
        <p:nvSpPr>
          <p:cNvPr id="119" name="Google Shape;119;p28"/>
          <p:cNvSpPr txBox="1"/>
          <p:nvPr/>
        </p:nvSpPr>
        <p:spPr>
          <a:xfrm>
            <a:off x="2885575" y="2780975"/>
            <a:ext cx="2963100" cy="431100"/>
          </a:xfrm>
          <a:prstGeom prst="rect">
            <a:avLst/>
          </a:prstGeom>
          <a:noFill/>
          <a:ln>
            <a:noFill/>
          </a:ln>
        </p:spPr>
        <p:txBody>
          <a:bodyPr anchorCtr="0" anchor="t" bIns="91425" lIns="91425" spcFirstLastPara="1" rIns="91425" wrap="square" tIns="91425">
            <a:spAutoFit/>
          </a:bodyPr>
          <a:lstStyle/>
          <a:p>
            <a:pPr indent="0" lvl="0" marL="0" rtl="0" algn="l">
              <a:lnSpc>
                <a:spcPct val="127000"/>
              </a:lnSpc>
              <a:spcBef>
                <a:spcPts val="0"/>
              </a:spcBef>
              <a:spcAft>
                <a:spcPts val="0"/>
              </a:spcAft>
              <a:buNone/>
            </a:pPr>
            <a:r>
              <a:rPr lang="en" sz="1600">
                <a:latin typeface="Oswald"/>
                <a:ea typeface="Oswald"/>
                <a:cs typeface="Oswald"/>
                <a:sym typeface="Oswald"/>
              </a:rPr>
              <a:t>Owner of CaferMed Publishing</a:t>
            </a:r>
            <a:endParaRPr sz="1600">
              <a:latin typeface="Oswald"/>
              <a:ea typeface="Oswald"/>
              <a:cs typeface="Oswald"/>
              <a:sym typeface="Oswa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aphicFrame>
        <p:nvGraphicFramePr>
          <p:cNvPr id="290" name="Google Shape;290;p46"/>
          <p:cNvGraphicFramePr/>
          <p:nvPr/>
        </p:nvGraphicFramePr>
        <p:xfrm>
          <a:off x="241500" y="510500"/>
          <a:ext cx="3000000" cy="3000000"/>
        </p:xfrm>
        <a:graphic>
          <a:graphicData uri="http://schemas.openxmlformats.org/drawingml/2006/table">
            <a:tbl>
              <a:tblPr>
                <a:noFill/>
                <a:tableStyleId>{7998381B-C029-4D24-8FD4-65D368BFC6E3}</a:tableStyleId>
              </a:tblPr>
              <a:tblGrid>
                <a:gridCol w="1186750"/>
                <a:gridCol w="1165400"/>
                <a:gridCol w="2128475"/>
                <a:gridCol w="1922875"/>
                <a:gridCol w="2374750"/>
              </a:tblGrid>
              <a:tr h="100000">
                <a:tc>
                  <a:txBody>
                    <a:bodyPr/>
                    <a:lstStyle/>
                    <a:p>
                      <a:pPr indent="0" lvl="0" marL="0" rtl="0" algn="l">
                        <a:spcBef>
                          <a:spcPts val="0"/>
                        </a:spcBef>
                        <a:spcAft>
                          <a:spcPts val="0"/>
                        </a:spcAft>
                        <a:buNone/>
                      </a:pPr>
                      <a:r>
                        <a:t/>
                      </a:r>
                      <a:endParaRPr b="1" sz="1000"/>
                    </a:p>
                  </a:txBody>
                  <a:tcPr marT="91425" marB="91425" marR="91425" marL="91425">
                    <a:solidFill>
                      <a:srgbClr val="FFF2CC"/>
                    </a:solidFill>
                  </a:tcPr>
                </a:tc>
                <a:tc>
                  <a:txBody>
                    <a:bodyPr/>
                    <a:lstStyle/>
                    <a:p>
                      <a:pPr indent="0" lvl="0" marL="0" rtl="0" algn="l">
                        <a:spcBef>
                          <a:spcPts val="0"/>
                        </a:spcBef>
                        <a:spcAft>
                          <a:spcPts val="0"/>
                        </a:spcAft>
                        <a:buNone/>
                      </a:pPr>
                      <a:r>
                        <a:t/>
                      </a:r>
                      <a:endParaRPr b="1" sz="600"/>
                    </a:p>
                  </a:txBody>
                  <a:tcPr marT="91425" marB="91425" marR="91425" marL="91425">
                    <a:solidFill>
                      <a:srgbClr val="FFF2CC"/>
                    </a:solidFill>
                  </a:tcPr>
                </a:tc>
                <a:tc>
                  <a:txBody>
                    <a:bodyPr/>
                    <a:lstStyle/>
                    <a:p>
                      <a:pPr indent="0" lvl="0" marL="0" rtl="0" algn="l">
                        <a:spcBef>
                          <a:spcPts val="0"/>
                        </a:spcBef>
                        <a:spcAft>
                          <a:spcPts val="0"/>
                        </a:spcAft>
                        <a:buNone/>
                      </a:pPr>
                      <a:r>
                        <a:rPr b="1" lang="en" sz="1000"/>
                        <a:t>Pro</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Con</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Dose</a:t>
                      </a:r>
                      <a:endParaRPr b="1" sz="1000"/>
                    </a:p>
                  </a:txBody>
                  <a:tcPr marT="91425" marB="91425" marR="91425" marL="91425">
                    <a:solidFill>
                      <a:srgbClr val="FFF2CC"/>
                    </a:solidFill>
                  </a:tcPr>
                </a:tc>
              </a:tr>
              <a:tr h="248075">
                <a:tc>
                  <a:txBody>
                    <a:bodyPr/>
                    <a:lstStyle/>
                    <a:p>
                      <a:pPr indent="0" lvl="0" marL="0" rtl="0" algn="l">
                        <a:spcBef>
                          <a:spcPts val="0"/>
                        </a:spcBef>
                        <a:spcAft>
                          <a:spcPts val="0"/>
                        </a:spcAft>
                        <a:buNone/>
                      </a:pPr>
                      <a:r>
                        <a:rPr lang="en" sz="1200"/>
                        <a:t>Quetiapine (SEROQUEL)</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Evidence for preventing mania and depression.</a:t>
                      </a:r>
                      <a:endParaRPr sz="1200"/>
                    </a:p>
                  </a:txBody>
                  <a:tcPr marT="91425" marB="91425" marR="91425" marL="91425"/>
                </a:tc>
                <a:tc>
                  <a:txBody>
                    <a:bodyPr/>
                    <a:lstStyle/>
                    <a:p>
                      <a:pPr indent="0" lvl="0" marL="0" rtl="0" algn="l">
                        <a:spcBef>
                          <a:spcPts val="0"/>
                        </a:spcBef>
                        <a:spcAft>
                          <a:spcPts val="0"/>
                        </a:spcAft>
                        <a:buNone/>
                      </a:pPr>
                      <a:r>
                        <a:rPr lang="en" sz="1200"/>
                        <a:t>Sedation, weight gain, DM</a:t>
                      </a:r>
                      <a:endParaRPr sz="1200"/>
                    </a:p>
                  </a:txBody>
                  <a:tcPr marT="91425" marB="91425" marR="91425" marL="91425"/>
                </a:tc>
                <a:tc>
                  <a:txBody>
                    <a:bodyPr/>
                    <a:lstStyle/>
                    <a:p>
                      <a:pPr indent="0" lvl="0" marL="0" rtl="0" algn="l">
                        <a:spcBef>
                          <a:spcPts val="0"/>
                        </a:spcBef>
                        <a:spcAft>
                          <a:spcPts val="0"/>
                        </a:spcAft>
                        <a:buNone/>
                      </a:pPr>
                      <a:r>
                        <a:rPr lang="en" sz="1200"/>
                        <a:t>50 mg PO HS x 1</a:t>
                      </a:r>
                      <a:endParaRPr sz="1200"/>
                    </a:p>
                    <a:p>
                      <a:pPr indent="0" lvl="0" marL="0" rtl="0" algn="l">
                        <a:spcBef>
                          <a:spcPts val="0"/>
                        </a:spcBef>
                        <a:spcAft>
                          <a:spcPts val="0"/>
                        </a:spcAft>
                        <a:buNone/>
                      </a:pPr>
                      <a:r>
                        <a:rPr lang="en" sz="1200"/>
                        <a:t>100 mg HS x 1</a:t>
                      </a:r>
                      <a:endParaRPr sz="1200"/>
                    </a:p>
                    <a:p>
                      <a:pPr indent="0" lvl="0" marL="0" rtl="0" algn="l">
                        <a:spcBef>
                          <a:spcPts val="0"/>
                        </a:spcBef>
                        <a:spcAft>
                          <a:spcPts val="0"/>
                        </a:spcAft>
                        <a:buNone/>
                      </a:pPr>
                      <a:r>
                        <a:rPr lang="en" sz="1200"/>
                        <a:t>200 mg HS x 1</a:t>
                      </a:r>
                      <a:endParaRPr sz="1200"/>
                    </a:p>
                    <a:p>
                      <a:pPr indent="0" lvl="0" marL="0" rtl="0" algn="l">
                        <a:spcBef>
                          <a:spcPts val="0"/>
                        </a:spcBef>
                        <a:spcAft>
                          <a:spcPts val="0"/>
                        </a:spcAft>
                        <a:buNone/>
                      </a:pPr>
                      <a:r>
                        <a:rPr lang="en" sz="1200"/>
                        <a:t>t</a:t>
                      </a:r>
                      <a:r>
                        <a:rPr lang="en" sz="1200"/>
                        <a:t>hen 300 mg HS = target = max</a:t>
                      </a:r>
                      <a:endParaRPr sz="1200"/>
                    </a:p>
                  </a:txBody>
                  <a:tcPr marT="91425" marB="91425" marR="91425" marL="91425"/>
                </a:tc>
              </a:tr>
              <a:tr h="148850">
                <a:tc>
                  <a:txBody>
                    <a:bodyPr/>
                    <a:lstStyle/>
                    <a:p>
                      <a:pPr indent="0" lvl="0" marL="0" rtl="0" algn="l">
                        <a:spcBef>
                          <a:spcPts val="0"/>
                        </a:spcBef>
                        <a:spcAft>
                          <a:spcPts val="0"/>
                        </a:spcAft>
                        <a:buNone/>
                      </a:pPr>
                      <a:r>
                        <a:rPr lang="en" sz="1200"/>
                        <a:t>Lurasidone </a:t>
                      </a:r>
                      <a:endParaRPr sz="1200"/>
                    </a:p>
                    <a:p>
                      <a:pPr indent="0" lvl="0" marL="0" rtl="0" algn="l">
                        <a:spcBef>
                          <a:spcPts val="0"/>
                        </a:spcBef>
                        <a:spcAft>
                          <a:spcPts val="0"/>
                        </a:spcAft>
                        <a:buNone/>
                      </a:pPr>
                      <a:r>
                        <a:rPr lang="en" sz="1200"/>
                        <a:t>(LATUDA)</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2nd-gen antipsychotic</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Weight neutral, larger effect size (NNT = 5)</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Sedation, risk of tardive dyskinesia, still $$$$</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Start 20 mg, Max ~80 mg</a:t>
                      </a:r>
                      <a:endParaRPr sz="1200"/>
                    </a:p>
                    <a:p>
                      <a:pPr indent="0" lvl="0" marL="0" rtl="0" algn="l">
                        <a:spcBef>
                          <a:spcPts val="0"/>
                        </a:spcBef>
                        <a:spcAft>
                          <a:spcPts val="0"/>
                        </a:spcAft>
                        <a:buNone/>
                      </a:pPr>
                      <a:r>
                        <a:rPr lang="en" sz="1200"/>
                        <a:t>(FDA max 120 mg) with food</a:t>
                      </a:r>
                      <a:endParaRPr sz="1200"/>
                    </a:p>
                  </a:txBody>
                  <a:tcPr marT="91425" marB="91425" marR="91425" marL="91425">
                    <a:solidFill>
                      <a:srgbClr val="FFFF00"/>
                    </a:solidFill>
                  </a:tcPr>
                </a:tc>
              </a:tr>
              <a:tr h="148850">
                <a:tc>
                  <a:txBody>
                    <a:bodyPr/>
                    <a:lstStyle/>
                    <a:p>
                      <a:pPr indent="0" lvl="0" marL="0" rtl="0" algn="l">
                        <a:spcBef>
                          <a:spcPts val="0"/>
                        </a:spcBef>
                        <a:spcAft>
                          <a:spcPts val="0"/>
                        </a:spcAft>
                        <a:buNone/>
                      </a:pPr>
                      <a:r>
                        <a:rPr lang="en" sz="1200"/>
                        <a:t>Lumateperone (CAPLYTA)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Minimal reported side effects other than sedation </a:t>
                      </a:r>
                      <a:endParaRPr sz="1200"/>
                    </a:p>
                  </a:txBody>
                  <a:tcPr marT="91425" marB="91425" marR="91425" marL="91425"/>
                </a:tc>
                <a:tc>
                  <a:txBody>
                    <a:bodyPr/>
                    <a:lstStyle/>
                    <a:p>
                      <a:pPr indent="0" lvl="0" marL="0" rtl="0" algn="l">
                        <a:spcBef>
                          <a:spcPts val="0"/>
                        </a:spcBef>
                        <a:spcAft>
                          <a:spcPts val="0"/>
                        </a:spcAft>
                        <a:buNone/>
                      </a:pPr>
                      <a:r>
                        <a:rPr lang="en" sz="1200"/>
                        <a:t>New, expensive</a:t>
                      </a:r>
                      <a:endParaRPr sz="1200"/>
                    </a:p>
                  </a:txBody>
                  <a:tcPr marT="91425" marB="91425" marR="91425" marL="91425"/>
                </a:tc>
                <a:tc>
                  <a:txBody>
                    <a:bodyPr/>
                    <a:lstStyle/>
                    <a:p>
                      <a:pPr indent="0" lvl="0" marL="0" rtl="0" algn="l">
                        <a:spcBef>
                          <a:spcPts val="0"/>
                        </a:spcBef>
                        <a:spcAft>
                          <a:spcPts val="0"/>
                        </a:spcAft>
                        <a:buNone/>
                      </a:pPr>
                      <a:r>
                        <a:rPr lang="en" sz="1200"/>
                        <a:t>42 mg is the only dose</a:t>
                      </a:r>
                      <a:endParaRPr sz="1200"/>
                    </a:p>
                  </a:txBody>
                  <a:tcPr marT="91425" marB="91425" marR="91425" marL="91425"/>
                </a:tc>
              </a:tr>
              <a:tr h="148850">
                <a:tc>
                  <a:txBody>
                    <a:bodyPr/>
                    <a:lstStyle/>
                    <a:p>
                      <a:pPr indent="0" lvl="0" marL="0" rtl="0" algn="l">
                        <a:spcBef>
                          <a:spcPts val="0"/>
                        </a:spcBef>
                        <a:spcAft>
                          <a:spcPts val="0"/>
                        </a:spcAft>
                        <a:buNone/>
                      </a:pPr>
                      <a:r>
                        <a:rPr lang="en" sz="1200"/>
                        <a:t>Cariprazine</a:t>
                      </a:r>
                      <a:endParaRPr sz="1200"/>
                    </a:p>
                    <a:p>
                      <a:pPr indent="0" lvl="0" marL="0" rtl="0" algn="l">
                        <a:spcBef>
                          <a:spcPts val="0"/>
                        </a:spcBef>
                        <a:spcAft>
                          <a:spcPts val="0"/>
                        </a:spcAft>
                        <a:buNone/>
                      </a:pPr>
                      <a:r>
                        <a:rPr lang="en" sz="1200"/>
                        <a:t>(VRAYLAR)</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Less sedating that other 2nd-gen antipsychotics </a:t>
                      </a:r>
                      <a:endParaRPr sz="1200"/>
                    </a:p>
                  </a:txBody>
                  <a:tcPr marT="91425" marB="91425" marR="91425" marL="91425"/>
                </a:tc>
                <a:tc>
                  <a:txBody>
                    <a:bodyPr/>
                    <a:lstStyle/>
                    <a:p>
                      <a:pPr indent="0" lvl="0" marL="0" rtl="0" algn="l">
                        <a:spcBef>
                          <a:spcPts val="0"/>
                        </a:spcBef>
                        <a:spcAft>
                          <a:spcPts val="0"/>
                        </a:spcAft>
                        <a:buNone/>
                      </a:pPr>
                      <a:r>
                        <a:rPr lang="en" sz="1200"/>
                        <a:t>Akathisia, smaller effect size (NNT = 7)</a:t>
                      </a:r>
                      <a:endParaRPr sz="1200"/>
                    </a:p>
                  </a:txBody>
                  <a:tcPr marT="91425" marB="91425" marR="91425" marL="91425"/>
                </a:tc>
                <a:tc>
                  <a:txBody>
                    <a:bodyPr/>
                    <a:lstStyle/>
                    <a:p>
                      <a:pPr indent="0" lvl="0" marL="0" rtl="0" algn="l">
                        <a:spcBef>
                          <a:spcPts val="0"/>
                        </a:spcBef>
                        <a:spcAft>
                          <a:spcPts val="0"/>
                        </a:spcAft>
                        <a:buNone/>
                      </a:pPr>
                      <a:r>
                        <a:rPr lang="en" sz="1200"/>
                        <a:t>1.5 mg x 14 days,</a:t>
                      </a:r>
                      <a:endParaRPr sz="1200"/>
                    </a:p>
                    <a:p>
                      <a:pPr indent="0" lvl="0" marL="0" rtl="0" algn="l">
                        <a:spcBef>
                          <a:spcPts val="0"/>
                        </a:spcBef>
                        <a:spcAft>
                          <a:spcPts val="0"/>
                        </a:spcAft>
                        <a:buNone/>
                      </a:pPr>
                      <a:r>
                        <a:rPr lang="en" sz="1200"/>
                        <a:t>then 3 mg if needed</a:t>
                      </a:r>
                      <a:endParaRPr sz="1200"/>
                    </a:p>
                  </a:txBody>
                  <a:tcPr marT="91425" marB="91425" marR="91425" marL="91425"/>
                </a:tc>
              </a:tr>
              <a:tr h="248075">
                <a:tc>
                  <a:txBody>
                    <a:bodyPr/>
                    <a:lstStyle/>
                    <a:p>
                      <a:pPr indent="0" lvl="0" marL="0" rtl="0" algn="l">
                        <a:spcBef>
                          <a:spcPts val="0"/>
                        </a:spcBef>
                        <a:spcAft>
                          <a:spcPts val="0"/>
                        </a:spcAft>
                        <a:buNone/>
                      </a:pPr>
                      <a:r>
                        <a:rPr lang="en" sz="1200"/>
                        <a:t>Lamotrigine </a:t>
                      </a:r>
                      <a:endParaRPr sz="1200"/>
                    </a:p>
                    <a:p>
                      <a:pPr indent="0" lvl="0" marL="0" rtl="0" algn="l">
                        <a:spcBef>
                          <a:spcPts val="0"/>
                        </a:spcBef>
                        <a:spcAft>
                          <a:spcPts val="0"/>
                        </a:spcAft>
                        <a:buNone/>
                      </a:pPr>
                      <a:r>
                        <a:rPr lang="en" sz="1200"/>
                        <a:t>(LAMICTAL)</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Minimal if any side effects</a:t>
                      </a:r>
                      <a:endParaRPr sz="1200"/>
                    </a:p>
                  </a:txBody>
                  <a:tcPr marT="91425" marB="91425" marR="91425" marL="91425"/>
                </a:tc>
                <a:tc>
                  <a:txBody>
                    <a:bodyPr/>
                    <a:lstStyle/>
                    <a:p>
                      <a:pPr indent="0" lvl="0" marL="0" rtl="0" algn="l">
                        <a:spcBef>
                          <a:spcPts val="0"/>
                        </a:spcBef>
                        <a:spcAft>
                          <a:spcPts val="0"/>
                        </a:spcAft>
                        <a:buNone/>
                      </a:pPr>
                      <a:r>
                        <a:rPr lang="en" sz="1200"/>
                        <a:t>5-week titration needed due to risk of </a:t>
                      </a:r>
                      <a:r>
                        <a:rPr lang="en" sz="1200"/>
                        <a:t>Stevens</a:t>
                      </a:r>
                      <a:r>
                        <a:rPr lang="en" sz="1200"/>
                        <a:t>-Johnson. Does not prevent mania.</a:t>
                      </a:r>
                      <a:endParaRPr sz="1200"/>
                    </a:p>
                  </a:txBody>
                  <a:tcPr marT="91425" marB="91425" marR="91425" marL="91425"/>
                </a:tc>
                <a:tc>
                  <a:txBody>
                    <a:bodyPr/>
                    <a:lstStyle/>
                    <a:p>
                      <a:pPr indent="0" lvl="0" marL="0" rtl="0" algn="l">
                        <a:spcBef>
                          <a:spcPts val="0"/>
                        </a:spcBef>
                        <a:spcAft>
                          <a:spcPts val="0"/>
                        </a:spcAft>
                        <a:buNone/>
                      </a:pPr>
                      <a:r>
                        <a:rPr lang="en" sz="1200"/>
                        <a:t>25 mg x 2 wk</a:t>
                      </a:r>
                      <a:endParaRPr sz="1200"/>
                    </a:p>
                    <a:p>
                      <a:pPr indent="0" lvl="0" marL="0" rtl="0" algn="l">
                        <a:spcBef>
                          <a:spcPts val="0"/>
                        </a:spcBef>
                        <a:spcAft>
                          <a:spcPts val="0"/>
                        </a:spcAft>
                        <a:buNone/>
                      </a:pPr>
                      <a:r>
                        <a:rPr lang="en" sz="1200"/>
                        <a:t>50 mg x 2 wk</a:t>
                      </a:r>
                      <a:endParaRPr sz="1200"/>
                    </a:p>
                    <a:p>
                      <a:pPr indent="0" lvl="0" marL="0" rtl="0" algn="l">
                        <a:spcBef>
                          <a:spcPts val="0"/>
                        </a:spcBef>
                        <a:spcAft>
                          <a:spcPts val="0"/>
                        </a:spcAft>
                        <a:buNone/>
                      </a:pPr>
                      <a:r>
                        <a:rPr lang="en" sz="1200"/>
                        <a:t>100 mg x 1 wk</a:t>
                      </a:r>
                      <a:endParaRPr sz="1200"/>
                    </a:p>
                    <a:p>
                      <a:pPr indent="0" lvl="0" marL="0" rtl="0" algn="l">
                        <a:spcBef>
                          <a:spcPts val="0"/>
                        </a:spcBef>
                        <a:spcAft>
                          <a:spcPts val="0"/>
                        </a:spcAft>
                        <a:buNone/>
                      </a:pPr>
                      <a:r>
                        <a:rPr lang="en" sz="1200"/>
                        <a:t>t</a:t>
                      </a:r>
                      <a:r>
                        <a:rPr lang="en" sz="1200"/>
                        <a:t>hen may increase to 200 mg </a:t>
                      </a:r>
                      <a:endParaRPr sz="1200"/>
                    </a:p>
                  </a:txBody>
                  <a:tcPr marT="91425" marB="91425" marR="91425" marL="91425"/>
                </a:tc>
              </a:tr>
              <a:tr h="198450">
                <a:tc>
                  <a:txBody>
                    <a:bodyPr/>
                    <a:lstStyle/>
                    <a:p>
                      <a:pPr indent="0" lvl="0" marL="0" rtl="0" algn="l">
                        <a:spcBef>
                          <a:spcPts val="0"/>
                        </a:spcBef>
                        <a:spcAft>
                          <a:spcPts val="0"/>
                        </a:spcAft>
                        <a:buNone/>
                      </a:pPr>
                      <a:r>
                        <a:rPr lang="en" sz="1200"/>
                        <a:t>Lithium &gt;0.8</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Anti-suicide and neuroprotective effects</a:t>
                      </a:r>
                      <a:endParaRPr sz="1200"/>
                    </a:p>
                  </a:txBody>
                  <a:tcPr marT="91425" marB="91425" marR="91425" marL="91425"/>
                </a:tc>
                <a:tc>
                  <a:txBody>
                    <a:bodyPr/>
                    <a:lstStyle/>
                    <a:p>
                      <a:pPr indent="0" lvl="0" marL="0" rtl="0" algn="l">
                        <a:spcBef>
                          <a:spcPts val="0"/>
                        </a:spcBef>
                        <a:spcAft>
                          <a:spcPts val="0"/>
                        </a:spcAft>
                        <a:buNone/>
                      </a:pPr>
                      <a:r>
                        <a:rPr lang="en" sz="1200"/>
                        <a:t>Potentially for serious toxicity.</a:t>
                      </a:r>
                      <a:endParaRPr sz="1200"/>
                    </a:p>
                  </a:txBody>
                  <a:tcPr marT="91425" marB="91425" marR="91425" marL="91425"/>
                </a:tc>
                <a:tc>
                  <a:txBody>
                    <a:bodyPr/>
                    <a:lstStyle/>
                    <a:p>
                      <a:pPr indent="0" lvl="0" marL="0" rtl="0" algn="l">
                        <a:spcBef>
                          <a:spcPts val="0"/>
                        </a:spcBef>
                        <a:spcAft>
                          <a:spcPts val="0"/>
                        </a:spcAft>
                        <a:buNone/>
                      </a:pPr>
                      <a:r>
                        <a:rPr lang="en" sz="1200"/>
                        <a:t>Start 300-450 mg BID and target 0.8 if monotherapy, possibly 0.6 as adjunct.</a:t>
                      </a:r>
                      <a:endParaRPr sz="1200"/>
                    </a:p>
                  </a:txBody>
                  <a:tcPr marT="91425" marB="91425" marR="91425" marL="91425"/>
                </a:tc>
              </a:tr>
            </a:tbl>
          </a:graphicData>
        </a:graphic>
      </p:graphicFrame>
      <p:sp>
        <p:nvSpPr>
          <p:cNvPr id="291" name="Google Shape;291;p46"/>
          <p:cNvSpPr txBox="1"/>
          <p:nvPr/>
        </p:nvSpPr>
        <p:spPr>
          <a:xfrm>
            <a:off x="241500" y="131900"/>
            <a:ext cx="51366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latin typeface="Roboto"/>
                <a:ea typeface="Roboto"/>
                <a:cs typeface="Roboto"/>
                <a:sym typeface="Roboto"/>
              </a:rPr>
              <a:t>Evidence-based 1st-line treatments for bipolar depression</a:t>
            </a:r>
            <a:endParaRPr>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aphicFrame>
        <p:nvGraphicFramePr>
          <p:cNvPr id="296" name="Google Shape;296;p47"/>
          <p:cNvGraphicFramePr/>
          <p:nvPr/>
        </p:nvGraphicFramePr>
        <p:xfrm>
          <a:off x="241500" y="510500"/>
          <a:ext cx="3000000" cy="3000000"/>
        </p:xfrm>
        <a:graphic>
          <a:graphicData uri="http://schemas.openxmlformats.org/drawingml/2006/table">
            <a:tbl>
              <a:tblPr>
                <a:noFill/>
                <a:tableStyleId>{7998381B-C029-4D24-8FD4-65D368BFC6E3}</a:tableStyleId>
              </a:tblPr>
              <a:tblGrid>
                <a:gridCol w="1186750"/>
                <a:gridCol w="1165400"/>
                <a:gridCol w="2128475"/>
                <a:gridCol w="1922875"/>
                <a:gridCol w="2374750"/>
              </a:tblGrid>
              <a:tr h="100000">
                <a:tc>
                  <a:txBody>
                    <a:bodyPr/>
                    <a:lstStyle/>
                    <a:p>
                      <a:pPr indent="0" lvl="0" marL="0" rtl="0" algn="l">
                        <a:spcBef>
                          <a:spcPts val="0"/>
                        </a:spcBef>
                        <a:spcAft>
                          <a:spcPts val="0"/>
                        </a:spcAft>
                        <a:buNone/>
                      </a:pPr>
                      <a:r>
                        <a:t/>
                      </a:r>
                      <a:endParaRPr b="1" sz="1000"/>
                    </a:p>
                  </a:txBody>
                  <a:tcPr marT="91425" marB="91425" marR="91425" marL="91425">
                    <a:solidFill>
                      <a:srgbClr val="FFF2CC"/>
                    </a:solidFill>
                  </a:tcPr>
                </a:tc>
                <a:tc>
                  <a:txBody>
                    <a:bodyPr/>
                    <a:lstStyle/>
                    <a:p>
                      <a:pPr indent="0" lvl="0" marL="0" rtl="0" algn="l">
                        <a:spcBef>
                          <a:spcPts val="0"/>
                        </a:spcBef>
                        <a:spcAft>
                          <a:spcPts val="0"/>
                        </a:spcAft>
                        <a:buNone/>
                      </a:pPr>
                      <a:r>
                        <a:t/>
                      </a:r>
                      <a:endParaRPr b="1" sz="600"/>
                    </a:p>
                  </a:txBody>
                  <a:tcPr marT="91425" marB="91425" marR="91425" marL="91425">
                    <a:solidFill>
                      <a:srgbClr val="FFF2CC"/>
                    </a:solidFill>
                  </a:tcPr>
                </a:tc>
                <a:tc>
                  <a:txBody>
                    <a:bodyPr/>
                    <a:lstStyle/>
                    <a:p>
                      <a:pPr indent="0" lvl="0" marL="0" rtl="0" algn="l">
                        <a:spcBef>
                          <a:spcPts val="0"/>
                        </a:spcBef>
                        <a:spcAft>
                          <a:spcPts val="0"/>
                        </a:spcAft>
                        <a:buNone/>
                      </a:pPr>
                      <a:r>
                        <a:rPr b="1" lang="en" sz="1000"/>
                        <a:t>Pro</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Con</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Dose</a:t>
                      </a:r>
                      <a:endParaRPr b="1" sz="1000"/>
                    </a:p>
                  </a:txBody>
                  <a:tcPr marT="91425" marB="91425" marR="91425" marL="91425">
                    <a:solidFill>
                      <a:srgbClr val="FFF2CC"/>
                    </a:solidFill>
                  </a:tcPr>
                </a:tc>
              </a:tr>
              <a:tr h="248075">
                <a:tc>
                  <a:txBody>
                    <a:bodyPr/>
                    <a:lstStyle/>
                    <a:p>
                      <a:pPr indent="0" lvl="0" marL="0" rtl="0" algn="l">
                        <a:spcBef>
                          <a:spcPts val="0"/>
                        </a:spcBef>
                        <a:spcAft>
                          <a:spcPts val="0"/>
                        </a:spcAft>
                        <a:buNone/>
                      </a:pPr>
                      <a:r>
                        <a:rPr lang="en" sz="1200"/>
                        <a:t>Quetiapine (SEROQUEL)</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Evidence for preventing mania and depression.</a:t>
                      </a:r>
                      <a:endParaRPr sz="1200"/>
                    </a:p>
                  </a:txBody>
                  <a:tcPr marT="91425" marB="91425" marR="91425" marL="91425"/>
                </a:tc>
                <a:tc>
                  <a:txBody>
                    <a:bodyPr/>
                    <a:lstStyle/>
                    <a:p>
                      <a:pPr indent="0" lvl="0" marL="0" rtl="0" algn="l">
                        <a:spcBef>
                          <a:spcPts val="0"/>
                        </a:spcBef>
                        <a:spcAft>
                          <a:spcPts val="0"/>
                        </a:spcAft>
                        <a:buNone/>
                      </a:pPr>
                      <a:r>
                        <a:rPr lang="en" sz="1200"/>
                        <a:t>Sedation, weight gain, DM</a:t>
                      </a:r>
                      <a:endParaRPr sz="1200"/>
                    </a:p>
                  </a:txBody>
                  <a:tcPr marT="91425" marB="91425" marR="91425" marL="91425"/>
                </a:tc>
                <a:tc>
                  <a:txBody>
                    <a:bodyPr/>
                    <a:lstStyle/>
                    <a:p>
                      <a:pPr indent="0" lvl="0" marL="0" rtl="0" algn="l">
                        <a:spcBef>
                          <a:spcPts val="0"/>
                        </a:spcBef>
                        <a:spcAft>
                          <a:spcPts val="0"/>
                        </a:spcAft>
                        <a:buNone/>
                      </a:pPr>
                      <a:r>
                        <a:rPr lang="en" sz="1200"/>
                        <a:t>50 mg PO HS x 1</a:t>
                      </a:r>
                      <a:endParaRPr sz="1200"/>
                    </a:p>
                    <a:p>
                      <a:pPr indent="0" lvl="0" marL="0" rtl="0" algn="l">
                        <a:spcBef>
                          <a:spcPts val="0"/>
                        </a:spcBef>
                        <a:spcAft>
                          <a:spcPts val="0"/>
                        </a:spcAft>
                        <a:buNone/>
                      </a:pPr>
                      <a:r>
                        <a:rPr lang="en" sz="1200"/>
                        <a:t>100 mg HS x 1</a:t>
                      </a:r>
                      <a:endParaRPr sz="1200"/>
                    </a:p>
                    <a:p>
                      <a:pPr indent="0" lvl="0" marL="0" rtl="0" algn="l">
                        <a:spcBef>
                          <a:spcPts val="0"/>
                        </a:spcBef>
                        <a:spcAft>
                          <a:spcPts val="0"/>
                        </a:spcAft>
                        <a:buNone/>
                      </a:pPr>
                      <a:r>
                        <a:rPr lang="en" sz="1200"/>
                        <a:t>200 mg HS x 1</a:t>
                      </a:r>
                      <a:endParaRPr sz="1200"/>
                    </a:p>
                    <a:p>
                      <a:pPr indent="0" lvl="0" marL="0" rtl="0" algn="l">
                        <a:spcBef>
                          <a:spcPts val="0"/>
                        </a:spcBef>
                        <a:spcAft>
                          <a:spcPts val="0"/>
                        </a:spcAft>
                        <a:buNone/>
                      </a:pPr>
                      <a:r>
                        <a:rPr lang="en" sz="1200"/>
                        <a:t>then 300 mg HS = target = max</a:t>
                      </a:r>
                      <a:endParaRPr sz="1200"/>
                    </a:p>
                  </a:txBody>
                  <a:tcPr marT="91425" marB="91425" marR="91425" marL="91425"/>
                </a:tc>
              </a:tr>
              <a:tr h="148850">
                <a:tc>
                  <a:txBody>
                    <a:bodyPr/>
                    <a:lstStyle/>
                    <a:p>
                      <a:pPr indent="0" lvl="0" marL="0" rtl="0" algn="l">
                        <a:spcBef>
                          <a:spcPts val="0"/>
                        </a:spcBef>
                        <a:spcAft>
                          <a:spcPts val="0"/>
                        </a:spcAft>
                        <a:buNone/>
                      </a:pPr>
                      <a:r>
                        <a:rPr lang="en" sz="1200"/>
                        <a:t>Lurasidone </a:t>
                      </a:r>
                      <a:endParaRPr sz="1200"/>
                    </a:p>
                    <a:p>
                      <a:pPr indent="0" lvl="0" marL="0" rtl="0" algn="l">
                        <a:spcBef>
                          <a:spcPts val="0"/>
                        </a:spcBef>
                        <a:spcAft>
                          <a:spcPts val="0"/>
                        </a:spcAft>
                        <a:buNone/>
                      </a:pPr>
                      <a:r>
                        <a:rPr lang="en" sz="1200"/>
                        <a:t>(LATUDA)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Weight neutral, larger effect size (NNT = 5)</a:t>
                      </a:r>
                      <a:endParaRPr sz="1200"/>
                    </a:p>
                  </a:txBody>
                  <a:tcPr marT="91425" marB="91425" marR="91425" marL="91425"/>
                </a:tc>
                <a:tc>
                  <a:txBody>
                    <a:bodyPr/>
                    <a:lstStyle/>
                    <a:p>
                      <a:pPr indent="0" lvl="0" marL="0" rtl="0" algn="l">
                        <a:spcBef>
                          <a:spcPts val="0"/>
                        </a:spcBef>
                        <a:spcAft>
                          <a:spcPts val="0"/>
                        </a:spcAft>
                        <a:buNone/>
                      </a:pPr>
                      <a:r>
                        <a:rPr lang="en" sz="1200"/>
                        <a:t>Sedation, risk of tardive dyskinesia, still $$$$</a:t>
                      </a:r>
                      <a:endParaRPr sz="1200"/>
                    </a:p>
                  </a:txBody>
                  <a:tcPr marT="91425" marB="91425" marR="91425" marL="91425"/>
                </a:tc>
                <a:tc>
                  <a:txBody>
                    <a:bodyPr/>
                    <a:lstStyle/>
                    <a:p>
                      <a:pPr indent="0" lvl="0" marL="0" rtl="0" algn="l">
                        <a:spcBef>
                          <a:spcPts val="0"/>
                        </a:spcBef>
                        <a:spcAft>
                          <a:spcPts val="0"/>
                        </a:spcAft>
                        <a:buNone/>
                      </a:pPr>
                      <a:r>
                        <a:rPr lang="en" sz="1200"/>
                        <a:t>Start 20 mg, Max ~80 mg</a:t>
                      </a:r>
                      <a:endParaRPr sz="1200"/>
                    </a:p>
                    <a:p>
                      <a:pPr indent="0" lvl="0" marL="0" rtl="0" algn="l">
                        <a:spcBef>
                          <a:spcPts val="0"/>
                        </a:spcBef>
                        <a:spcAft>
                          <a:spcPts val="0"/>
                        </a:spcAft>
                        <a:buNone/>
                      </a:pPr>
                      <a:r>
                        <a:rPr lang="en" sz="1200"/>
                        <a:t>(FDA max 120 mg) with food</a:t>
                      </a:r>
                      <a:endParaRPr sz="1200"/>
                    </a:p>
                  </a:txBody>
                  <a:tcPr marT="91425" marB="91425" marR="91425" marL="91425"/>
                </a:tc>
              </a:tr>
              <a:tr h="148850">
                <a:tc>
                  <a:txBody>
                    <a:bodyPr/>
                    <a:lstStyle/>
                    <a:p>
                      <a:pPr indent="0" lvl="0" marL="0" rtl="0" algn="l">
                        <a:spcBef>
                          <a:spcPts val="0"/>
                        </a:spcBef>
                        <a:spcAft>
                          <a:spcPts val="0"/>
                        </a:spcAft>
                        <a:buNone/>
                      </a:pPr>
                      <a:r>
                        <a:rPr lang="en" sz="1200"/>
                        <a:t>Lumateperone (CAPLYTA)</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2nd-gen antipsychotic</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Minimal reported side effects other than sedation </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New, expensive</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42 mg is the only dose</a:t>
                      </a:r>
                      <a:endParaRPr sz="1200"/>
                    </a:p>
                  </a:txBody>
                  <a:tcPr marT="91425" marB="91425" marR="91425" marL="91425">
                    <a:solidFill>
                      <a:srgbClr val="FFFF00"/>
                    </a:solidFill>
                  </a:tcPr>
                </a:tc>
              </a:tr>
              <a:tr h="148850">
                <a:tc>
                  <a:txBody>
                    <a:bodyPr/>
                    <a:lstStyle/>
                    <a:p>
                      <a:pPr indent="0" lvl="0" marL="0" rtl="0" algn="l">
                        <a:spcBef>
                          <a:spcPts val="0"/>
                        </a:spcBef>
                        <a:spcAft>
                          <a:spcPts val="0"/>
                        </a:spcAft>
                        <a:buNone/>
                      </a:pPr>
                      <a:r>
                        <a:rPr lang="en" sz="1200"/>
                        <a:t>Cariprazine</a:t>
                      </a:r>
                      <a:endParaRPr sz="1200"/>
                    </a:p>
                    <a:p>
                      <a:pPr indent="0" lvl="0" marL="0" rtl="0" algn="l">
                        <a:spcBef>
                          <a:spcPts val="0"/>
                        </a:spcBef>
                        <a:spcAft>
                          <a:spcPts val="0"/>
                        </a:spcAft>
                        <a:buNone/>
                      </a:pPr>
                      <a:r>
                        <a:rPr lang="en" sz="1200"/>
                        <a:t>(VRAYLAR)</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Less sedating that other 2nd-gen antipsychotics </a:t>
                      </a:r>
                      <a:endParaRPr sz="1200"/>
                    </a:p>
                  </a:txBody>
                  <a:tcPr marT="91425" marB="91425" marR="91425" marL="91425"/>
                </a:tc>
                <a:tc>
                  <a:txBody>
                    <a:bodyPr/>
                    <a:lstStyle/>
                    <a:p>
                      <a:pPr indent="0" lvl="0" marL="0" rtl="0" algn="l">
                        <a:spcBef>
                          <a:spcPts val="0"/>
                        </a:spcBef>
                        <a:spcAft>
                          <a:spcPts val="0"/>
                        </a:spcAft>
                        <a:buNone/>
                      </a:pPr>
                      <a:r>
                        <a:rPr lang="en" sz="1200"/>
                        <a:t>Akathisia, smaller effect size (NNT = 7)</a:t>
                      </a:r>
                      <a:endParaRPr sz="1200"/>
                    </a:p>
                  </a:txBody>
                  <a:tcPr marT="91425" marB="91425" marR="91425" marL="91425"/>
                </a:tc>
                <a:tc>
                  <a:txBody>
                    <a:bodyPr/>
                    <a:lstStyle/>
                    <a:p>
                      <a:pPr indent="0" lvl="0" marL="0" rtl="0" algn="l">
                        <a:spcBef>
                          <a:spcPts val="0"/>
                        </a:spcBef>
                        <a:spcAft>
                          <a:spcPts val="0"/>
                        </a:spcAft>
                        <a:buNone/>
                      </a:pPr>
                      <a:r>
                        <a:rPr lang="en" sz="1200"/>
                        <a:t>1.5 mg x 14 days,</a:t>
                      </a:r>
                      <a:endParaRPr sz="1200"/>
                    </a:p>
                    <a:p>
                      <a:pPr indent="0" lvl="0" marL="0" rtl="0" algn="l">
                        <a:spcBef>
                          <a:spcPts val="0"/>
                        </a:spcBef>
                        <a:spcAft>
                          <a:spcPts val="0"/>
                        </a:spcAft>
                        <a:buNone/>
                      </a:pPr>
                      <a:r>
                        <a:rPr lang="en" sz="1200"/>
                        <a:t>then 3 mg if needed</a:t>
                      </a:r>
                      <a:endParaRPr sz="1200"/>
                    </a:p>
                  </a:txBody>
                  <a:tcPr marT="91425" marB="91425" marR="91425" marL="91425"/>
                </a:tc>
              </a:tr>
              <a:tr h="248075">
                <a:tc>
                  <a:txBody>
                    <a:bodyPr/>
                    <a:lstStyle/>
                    <a:p>
                      <a:pPr indent="0" lvl="0" marL="0" rtl="0" algn="l">
                        <a:spcBef>
                          <a:spcPts val="0"/>
                        </a:spcBef>
                        <a:spcAft>
                          <a:spcPts val="0"/>
                        </a:spcAft>
                        <a:buNone/>
                      </a:pPr>
                      <a:r>
                        <a:rPr lang="en" sz="1200"/>
                        <a:t>Lamotrigine </a:t>
                      </a:r>
                      <a:endParaRPr sz="1200"/>
                    </a:p>
                    <a:p>
                      <a:pPr indent="0" lvl="0" marL="0" rtl="0" algn="l">
                        <a:spcBef>
                          <a:spcPts val="0"/>
                        </a:spcBef>
                        <a:spcAft>
                          <a:spcPts val="0"/>
                        </a:spcAft>
                        <a:buNone/>
                      </a:pPr>
                      <a:r>
                        <a:rPr lang="en" sz="1200"/>
                        <a:t>(LAMICTAL)</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Minimal if any side effects</a:t>
                      </a:r>
                      <a:endParaRPr sz="1200"/>
                    </a:p>
                  </a:txBody>
                  <a:tcPr marT="91425" marB="91425" marR="91425" marL="91425"/>
                </a:tc>
                <a:tc>
                  <a:txBody>
                    <a:bodyPr/>
                    <a:lstStyle/>
                    <a:p>
                      <a:pPr indent="0" lvl="0" marL="0" rtl="0" algn="l">
                        <a:spcBef>
                          <a:spcPts val="0"/>
                        </a:spcBef>
                        <a:spcAft>
                          <a:spcPts val="0"/>
                        </a:spcAft>
                        <a:buNone/>
                      </a:pPr>
                      <a:r>
                        <a:rPr lang="en" sz="1200"/>
                        <a:t>5-week titration needed due to risk of Stevens-Johnson. Does not prevent mania.</a:t>
                      </a:r>
                      <a:endParaRPr sz="1200"/>
                    </a:p>
                  </a:txBody>
                  <a:tcPr marT="91425" marB="91425" marR="91425" marL="91425"/>
                </a:tc>
                <a:tc>
                  <a:txBody>
                    <a:bodyPr/>
                    <a:lstStyle/>
                    <a:p>
                      <a:pPr indent="0" lvl="0" marL="0" rtl="0" algn="l">
                        <a:spcBef>
                          <a:spcPts val="0"/>
                        </a:spcBef>
                        <a:spcAft>
                          <a:spcPts val="0"/>
                        </a:spcAft>
                        <a:buNone/>
                      </a:pPr>
                      <a:r>
                        <a:rPr lang="en" sz="1200"/>
                        <a:t>25 mg x 2 wk</a:t>
                      </a:r>
                      <a:endParaRPr sz="1200"/>
                    </a:p>
                    <a:p>
                      <a:pPr indent="0" lvl="0" marL="0" rtl="0" algn="l">
                        <a:spcBef>
                          <a:spcPts val="0"/>
                        </a:spcBef>
                        <a:spcAft>
                          <a:spcPts val="0"/>
                        </a:spcAft>
                        <a:buNone/>
                      </a:pPr>
                      <a:r>
                        <a:rPr lang="en" sz="1200"/>
                        <a:t>50 mg x 2 wk</a:t>
                      </a:r>
                      <a:endParaRPr sz="1200"/>
                    </a:p>
                    <a:p>
                      <a:pPr indent="0" lvl="0" marL="0" rtl="0" algn="l">
                        <a:spcBef>
                          <a:spcPts val="0"/>
                        </a:spcBef>
                        <a:spcAft>
                          <a:spcPts val="0"/>
                        </a:spcAft>
                        <a:buNone/>
                      </a:pPr>
                      <a:r>
                        <a:rPr lang="en" sz="1200"/>
                        <a:t>100 mg x 1 wk</a:t>
                      </a:r>
                      <a:endParaRPr sz="1200"/>
                    </a:p>
                    <a:p>
                      <a:pPr indent="0" lvl="0" marL="0" rtl="0" algn="l">
                        <a:spcBef>
                          <a:spcPts val="0"/>
                        </a:spcBef>
                        <a:spcAft>
                          <a:spcPts val="0"/>
                        </a:spcAft>
                        <a:buNone/>
                      </a:pPr>
                      <a:r>
                        <a:rPr lang="en" sz="1200"/>
                        <a:t>then may increase to 200 mg </a:t>
                      </a:r>
                      <a:endParaRPr sz="1200"/>
                    </a:p>
                  </a:txBody>
                  <a:tcPr marT="91425" marB="91425" marR="91425" marL="91425"/>
                </a:tc>
              </a:tr>
              <a:tr h="198450">
                <a:tc>
                  <a:txBody>
                    <a:bodyPr/>
                    <a:lstStyle/>
                    <a:p>
                      <a:pPr indent="0" lvl="0" marL="0" rtl="0" algn="l">
                        <a:spcBef>
                          <a:spcPts val="0"/>
                        </a:spcBef>
                        <a:spcAft>
                          <a:spcPts val="0"/>
                        </a:spcAft>
                        <a:buNone/>
                      </a:pPr>
                      <a:r>
                        <a:rPr lang="en" sz="1200"/>
                        <a:t>Lithium &gt;0.8</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Anti-suicide and neuroprotective effects</a:t>
                      </a:r>
                      <a:endParaRPr sz="1200"/>
                    </a:p>
                  </a:txBody>
                  <a:tcPr marT="91425" marB="91425" marR="91425" marL="91425"/>
                </a:tc>
                <a:tc>
                  <a:txBody>
                    <a:bodyPr/>
                    <a:lstStyle/>
                    <a:p>
                      <a:pPr indent="0" lvl="0" marL="0" rtl="0" algn="l">
                        <a:spcBef>
                          <a:spcPts val="0"/>
                        </a:spcBef>
                        <a:spcAft>
                          <a:spcPts val="0"/>
                        </a:spcAft>
                        <a:buNone/>
                      </a:pPr>
                      <a:r>
                        <a:rPr lang="en" sz="1200"/>
                        <a:t>Potentially for serious toxicity.</a:t>
                      </a:r>
                      <a:endParaRPr sz="1200"/>
                    </a:p>
                  </a:txBody>
                  <a:tcPr marT="91425" marB="91425" marR="91425" marL="91425"/>
                </a:tc>
                <a:tc>
                  <a:txBody>
                    <a:bodyPr/>
                    <a:lstStyle/>
                    <a:p>
                      <a:pPr indent="0" lvl="0" marL="0" rtl="0" algn="l">
                        <a:spcBef>
                          <a:spcPts val="0"/>
                        </a:spcBef>
                        <a:spcAft>
                          <a:spcPts val="0"/>
                        </a:spcAft>
                        <a:buNone/>
                      </a:pPr>
                      <a:r>
                        <a:rPr lang="en" sz="1200"/>
                        <a:t>Start 300-450 mg BID and target 0.8 if monotherapy, possibly 0.6 as adjunct.</a:t>
                      </a:r>
                      <a:endParaRPr sz="1200"/>
                    </a:p>
                  </a:txBody>
                  <a:tcPr marT="91425" marB="91425" marR="91425" marL="91425"/>
                </a:tc>
              </a:tr>
            </a:tbl>
          </a:graphicData>
        </a:graphic>
      </p:graphicFrame>
      <p:sp>
        <p:nvSpPr>
          <p:cNvPr id="297" name="Google Shape;297;p47"/>
          <p:cNvSpPr txBox="1"/>
          <p:nvPr/>
        </p:nvSpPr>
        <p:spPr>
          <a:xfrm>
            <a:off x="241500" y="131900"/>
            <a:ext cx="51366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latin typeface="Roboto"/>
                <a:ea typeface="Roboto"/>
                <a:cs typeface="Roboto"/>
                <a:sym typeface="Roboto"/>
              </a:rPr>
              <a:t>Evidence-based 1st-line treatments for bipolar depression</a:t>
            </a:r>
            <a:endParaRPr>
              <a:solidFill>
                <a:srgbClr val="000000"/>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graphicFrame>
        <p:nvGraphicFramePr>
          <p:cNvPr id="302" name="Google Shape;302;p48"/>
          <p:cNvGraphicFramePr/>
          <p:nvPr/>
        </p:nvGraphicFramePr>
        <p:xfrm>
          <a:off x="241500" y="510500"/>
          <a:ext cx="3000000" cy="3000000"/>
        </p:xfrm>
        <a:graphic>
          <a:graphicData uri="http://schemas.openxmlformats.org/drawingml/2006/table">
            <a:tbl>
              <a:tblPr>
                <a:noFill/>
                <a:tableStyleId>{7998381B-C029-4D24-8FD4-65D368BFC6E3}</a:tableStyleId>
              </a:tblPr>
              <a:tblGrid>
                <a:gridCol w="1186750"/>
                <a:gridCol w="1165400"/>
                <a:gridCol w="2128475"/>
                <a:gridCol w="1922875"/>
                <a:gridCol w="2374750"/>
              </a:tblGrid>
              <a:tr h="100000">
                <a:tc>
                  <a:txBody>
                    <a:bodyPr/>
                    <a:lstStyle/>
                    <a:p>
                      <a:pPr indent="0" lvl="0" marL="0" rtl="0" algn="l">
                        <a:spcBef>
                          <a:spcPts val="0"/>
                        </a:spcBef>
                        <a:spcAft>
                          <a:spcPts val="0"/>
                        </a:spcAft>
                        <a:buNone/>
                      </a:pPr>
                      <a:r>
                        <a:t/>
                      </a:r>
                      <a:endParaRPr b="1" sz="1000"/>
                    </a:p>
                  </a:txBody>
                  <a:tcPr marT="91425" marB="91425" marR="91425" marL="91425">
                    <a:solidFill>
                      <a:srgbClr val="FFF2CC"/>
                    </a:solidFill>
                  </a:tcPr>
                </a:tc>
                <a:tc>
                  <a:txBody>
                    <a:bodyPr/>
                    <a:lstStyle/>
                    <a:p>
                      <a:pPr indent="0" lvl="0" marL="0" rtl="0" algn="l">
                        <a:spcBef>
                          <a:spcPts val="0"/>
                        </a:spcBef>
                        <a:spcAft>
                          <a:spcPts val="0"/>
                        </a:spcAft>
                        <a:buNone/>
                      </a:pPr>
                      <a:r>
                        <a:t/>
                      </a:r>
                      <a:endParaRPr b="1" sz="600"/>
                    </a:p>
                  </a:txBody>
                  <a:tcPr marT="91425" marB="91425" marR="91425" marL="91425">
                    <a:solidFill>
                      <a:srgbClr val="FFF2CC"/>
                    </a:solidFill>
                  </a:tcPr>
                </a:tc>
                <a:tc>
                  <a:txBody>
                    <a:bodyPr/>
                    <a:lstStyle/>
                    <a:p>
                      <a:pPr indent="0" lvl="0" marL="0" rtl="0" algn="l">
                        <a:spcBef>
                          <a:spcPts val="0"/>
                        </a:spcBef>
                        <a:spcAft>
                          <a:spcPts val="0"/>
                        </a:spcAft>
                        <a:buNone/>
                      </a:pPr>
                      <a:r>
                        <a:rPr b="1" lang="en" sz="1000"/>
                        <a:t>Pro</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Con</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Dose</a:t>
                      </a:r>
                      <a:endParaRPr b="1" sz="1000"/>
                    </a:p>
                  </a:txBody>
                  <a:tcPr marT="91425" marB="91425" marR="91425" marL="91425">
                    <a:solidFill>
                      <a:srgbClr val="FFF2CC"/>
                    </a:solidFill>
                  </a:tcPr>
                </a:tc>
              </a:tr>
              <a:tr h="248075">
                <a:tc>
                  <a:txBody>
                    <a:bodyPr/>
                    <a:lstStyle/>
                    <a:p>
                      <a:pPr indent="0" lvl="0" marL="0" rtl="0" algn="l">
                        <a:spcBef>
                          <a:spcPts val="0"/>
                        </a:spcBef>
                        <a:spcAft>
                          <a:spcPts val="0"/>
                        </a:spcAft>
                        <a:buNone/>
                      </a:pPr>
                      <a:r>
                        <a:rPr lang="en" sz="1200"/>
                        <a:t>Quetiapine (SEROQUEL)</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Evidence for preventing mania and depression.</a:t>
                      </a:r>
                      <a:endParaRPr sz="1200"/>
                    </a:p>
                  </a:txBody>
                  <a:tcPr marT="91425" marB="91425" marR="91425" marL="91425"/>
                </a:tc>
                <a:tc>
                  <a:txBody>
                    <a:bodyPr/>
                    <a:lstStyle/>
                    <a:p>
                      <a:pPr indent="0" lvl="0" marL="0" rtl="0" algn="l">
                        <a:spcBef>
                          <a:spcPts val="0"/>
                        </a:spcBef>
                        <a:spcAft>
                          <a:spcPts val="0"/>
                        </a:spcAft>
                        <a:buNone/>
                      </a:pPr>
                      <a:r>
                        <a:rPr lang="en" sz="1200"/>
                        <a:t>Sedation, weight gain, DM</a:t>
                      </a:r>
                      <a:endParaRPr sz="1200"/>
                    </a:p>
                  </a:txBody>
                  <a:tcPr marT="91425" marB="91425" marR="91425" marL="91425"/>
                </a:tc>
                <a:tc>
                  <a:txBody>
                    <a:bodyPr/>
                    <a:lstStyle/>
                    <a:p>
                      <a:pPr indent="0" lvl="0" marL="0" rtl="0" algn="l">
                        <a:spcBef>
                          <a:spcPts val="0"/>
                        </a:spcBef>
                        <a:spcAft>
                          <a:spcPts val="0"/>
                        </a:spcAft>
                        <a:buNone/>
                      </a:pPr>
                      <a:r>
                        <a:rPr lang="en" sz="1200"/>
                        <a:t>50 mg PO HS x 1</a:t>
                      </a:r>
                      <a:endParaRPr sz="1200"/>
                    </a:p>
                    <a:p>
                      <a:pPr indent="0" lvl="0" marL="0" rtl="0" algn="l">
                        <a:spcBef>
                          <a:spcPts val="0"/>
                        </a:spcBef>
                        <a:spcAft>
                          <a:spcPts val="0"/>
                        </a:spcAft>
                        <a:buNone/>
                      </a:pPr>
                      <a:r>
                        <a:rPr lang="en" sz="1200"/>
                        <a:t>100 mg HS x 1</a:t>
                      </a:r>
                      <a:endParaRPr sz="1200"/>
                    </a:p>
                    <a:p>
                      <a:pPr indent="0" lvl="0" marL="0" rtl="0" algn="l">
                        <a:spcBef>
                          <a:spcPts val="0"/>
                        </a:spcBef>
                        <a:spcAft>
                          <a:spcPts val="0"/>
                        </a:spcAft>
                        <a:buNone/>
                      </a:pPr>
                      <a:r>
                        <a:rPr lang="en" sz="1200"/>
                        <a:t>200 mg HS x 1</a:t>
                      </a:r>
                      <a:endParaRPr sz="1200"/>
                    </a:p>
                    <a:p>
                      <a:pPr indent="0" lvl="0" marL="0" rtl="0" algn="l">
                        <a:spcBef>
                          <a:spcPts val="0"/>
                        </a:spcBef>
                        <a:spcAft>
                          <a:spcPts val="0"/>
                        </a:spcAft>
                        <a:buNone/>
                      </a:pPr>
                      <a:r>
                        <a:rPr lang="en" sz="1200"/>
                        <a:t>then 300 mg HS = target = max</a:t>
                      </a:r>
                      <a:endParaRPr sz="1200"/>
                    </a:p>
                  </a:txBody>
                  <a:tcPr marT="91425" marB="91425" marR="91425" marL="91425"/>
                </a:tc>
              </a:tr>
              <a:tr h="148850">
                <a:tc>
                  <a:txBody>
                    <a:bodyPr/>
                    <a:lstStyle/>
                    <a:p>
                      <a:pPr indent="0" lvl="0" marL="0" rtl="0" algn="l">
                        <a:spcBef>
                          <a:spcPts val="0"/>
                        </a:spcBef>
                        <a:spcAft>
                          <a:spcPts val="0"/>
                        </a:spcAft>
                        <a:buNone/>
                      </a:pPr>
                      <a:r>
                        <a:rPr lang="en" sz="1200"/>
                        <a:t>Lurasidone </a:t>
                      </a:r>
                      <a:endParaRPr sz="1200"/>
                    </a:p>
                    <a:p>
                      <a:pPr indent="0" lvl="0" marL="0" rtl="0" algn="l">
                        <a:spcBef>
                          <a:spcPts val="0"/>
                        </a:spcBef>
                        <a:spcAft>
                          <a:spcPts val="0"/>
                        </a:spcAft>
                        <a:buNone/>
                      </a:pPr>
                      <a:r>
                        <a:rPr lang="en" sz="1200"/>
                        <a:t>(LATUDA)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Weight neutral, larger effect size (NNT = 5)</a:t>
                      </a:r>
                      <a:endParaRPr sz="1200"/>
                    </a:p>
                  </a:txBody>
                  <a:tcPr marT="91425" marB="91425" marR="91425" marL="91425"/>
                </a:tc>
                <a:tc>
                  <a:txBody>
                    <a:bodyPr/>
                    <a:lstStyle/>
                    <a:p>
                      <a:pPr indent="0" lvl="0" marL="0" rtl="0" algn="l">
                        <a:spcBef>
                          <a:spcPts val="0"/>
                        </a:spcBef>
                        <a:spcAft>
                          <a:spcPts val="0"/>
                        </a:spcAft>
                        <a:buNone/>
                      </a:pPr>
                      <a:r>
                        <a:rPr lang="en" sz="1200"/>
                        <a:t>Sedation, risk of tardive dyskinesia, still $$$$</a:t>
                      </a:r>
                      <a:endParaRPr sz="1200"/>
                    </a:p>
                  </a:txBody>
                  <a:tcPr marT="91425" marB="91425" marR="91425" marL="91425"/>
                </a:tc>
                <a:tc>
                  <a:txBody>
                    <a:bodyPr/>
                    <a:lstStyle/>
                    <a:p>
                      <a:pPr indent="0" lvl="0" marL="0" rtl="0" algn="l">
                        <a:spcBef>
                          <a:spcPts val="0"/>
                        </a:spcBef>
                        <a:spcAft>
                          <a:spcPts val="0"/>
                        </a:spcAft>
                        <a:buNone/>
                      </a:pPr>
                      <a:r>
                        <a:rPr lang="en" sz="1200"/>
                        <a:t>Start 20 mg, Max ~80 mg</a:t>
                      </a:r>
                      <a:endParaRPr sz="1200"/>
                    </a:p>
                    <a:p>
                      <a:pPr indent="0" lvl="0" marL="0" rtl="0" algn="l">
                        <a:spcBef>
                          <a:spcPts val="0"/>
                        </a:spcBef>
                        <a:spcAft>
                          <a:spcPts val="0"/>
                        </a:spcAft>
                        <a:buNone/>
                      </a:pPr>
                      <a:r>
                        <a:rPr lang="en" sz="1200"/>
                        <a:t>(FDA max 120 mg) with food</a:t>
                      </a:r>
                      <a:endParaRPr sz="1200"/>
                    </a:p>
                  </a:txBody>
                  <a:tcPr marT="91425" marB="91425" marR="91425" marL="91425"/>
                </a:tc>
              </a:tr>
              <a:tr h="148850">
                <a:tc>
                  <a:txBody>
                    <a:bodyPr/>
                    <a:lstStyle/>
                    <a:p>
                      <a:pPr indent="0" lvl="0" marL="0" rtl="0" algn="l">
                        <a:spcBef>
                          <a:spcPts val="0"/>
                        </a:spcBef>
                        <a:spcAft>
                          <a:spcPts val="0"/>
                        </a:spcAft>
                        <a:buNone/>
                      </a:pPr>
                      <a:r>
                        <a:rPr lang="en" sz="1200"/>
                        <a:t>Lumateperone (CAPLYTA)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Minimal reported side effects other than sedation </a:t>
                      </a:r>
                      <a:endParaRPr sz="1200"/>
                    </a:p>
                  </a:txBody>
                  <a:tcPr marT="91425" marB="91425" marR="91425" marL="91425"/>
                </a:tc>
                <a:tc>
                  <a:txBody>
                    <a:bodyPr/>
                    <a:lstStyle/>
                    <a:p>
                      <a:pPr indent="0" lvl="0" marL="0" rtl="0" algn="l">
                        <a:spcBef>
                          <a:spcPts val="0"/>
                        </a:spcBef>
                        <a:spcAft>
                          <a:spcPts val="0"/>
                        </a:spcAft>
                        <a:buNone/>
                      </a:pPr>
                      <a:r>
                        <a:rPr lang="en" sz="1200"/>
                        <a:t>New, expensive</a:t>
                      </a:r>
                      <a:endParaRPr sz="1200"/>
                    </a:p>
                  </a:txBody>
                  <a:tcPr marT="91425" marB="91425" marR="91425" marL="91425"/>
                </a:tc>
                <a:tc>
                  <a:txBody>
                    <a:bodyPr/>
                    <a:lstStyle/>
                    <a:p>
                      <a:pPr indent="0" lvl="0" marL="0" rtl="0" algn="l">
                        <a:spcBef>
                          <a:spcPts val="0"/>
                        </a:spcBef>
                        <a:spcAft>
                          <a:spcPts val="0"/>
                        </a:spcAft>
                        <a:buNone/>
                      </a:pPr>
                      <a:r>
                        <a:rPr lang="en" sz="1200"/>
                        <a:t>42 mg is the only dose</a:t>
                      </a:r>
                      <a:endParaRPr sz="1200"/>
                    </a:p>
                  </a:txBody>
                  <a:tcPr marT="91425" marB="91425" marR="91425" marL="91425"/>
                </a:tc>
              </a:tr>
              <a:tr h="148850">
                <a:tc>
                  <a:txBody>
                    <a:bodyPr/>
                    <a:lstStyle/>
                    <a:p>
                      <a:pPr indent="0" lvl="0" marL="0" rtl="0" algn="l">
                        <a:spcBef>
                          <a:spcPts val="0"/>
                        </a:spcBef>
                        <a:spcAft>
                          <a:spcPts val="0"/>
                        </a:spcAft>
                        <a:buNone/>
                      </a:pPr>
                      <a:r>
                        <a:rPr lang="en" sz="1200"/>
                        <a:t>Cariprazine</a:t>
                      </a:r>
                      <a:endParaRPr sz="1200"/>
                    </a:p>
                    <a:p>
                      <a:pPr indent="0" lvl="0" marL="0" rtl="0" algn="l">
                        <a:spcBef>
                          <a:spcPts val="0"/>
                        </a:spcBef>
                        <a:spcAft>
                          <a:spcPts val="0"/>
                        </a:spcAft>
                        <a:buNone/>
                      </a:pPr>
                      <a:r>
                        <a:rPr lang="en" sz="1200"/>
                        <a:t>(VRAYLAR)</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2nd-gen antipsychotic</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Less sedating that other 2nd-gen antipsychotics </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Akathisia, smaller effect size (NNT = 7)</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1.5 mg x 14 days,</a:t>
                      </a:r>
                      <a:endParaRPr sz="1200"/>
                    </a:p>
                    <a:p>
                      <a:pPr indent="0" lvl="0" marL="0" rtl="0" algn="l">
                        <a:spcBef>
                          <a:spcPts val="0"/>
                        </a:spcBef>
                        <a:spcAft>
                          <a:spcPts val="0"/>
                        </a:spcAft>
                        <a:buNone/>
                      </a:pPr>
                      <a:r>
                        <a:rPr lang="en" sz="1200"/>
                        <a:t>then 3 mg if needed</a:t>
                      </a:r>
                      <a:endParaRPr sz="1200"/>
                    </a:p>
                  </a:txBody>
                  <a:tcPr marT="91425" marB="91425" marR="91425" marL="91425">
                    <a:solidFill>
                      <a:srgbClr val="FFFF00"/>
                    </a:solidFill>
                  </a:tcPr>
                </a:tc>
              </a:tr>
              <a:tr h="248075">
                <a:tc>
                  <a:txBody>
                    <a:bodyPr/>
                    <a:lstStyle/>
                    <a:p>
                      <a:pPr indent="0" lvl="0" marL="0" rtl="0" algn="l">
                        <a:spcBef>
                          <a:spcPts val="0"/>
                        </a:spcBef>
                        <a:spcAft>
                          <a:spcPts val="0"/>
                        </a:spcAft>
                        <a:buNone/>
                      </a:pPr>
                      <a:r>
                        <a:rPr lang="en" sz="1200"/>
                        <a:t>Lamotrigine </a:t>
                      </a:r>
                      <a:endParaRPr sz="1200"/>
                    </a:p>
                    <a:p>
                      <a:pPr indent="0" lvl="0" marL="0" rtl="0" algn="l">
                        <a:spcBef>
                          <a:spcPts val="0"/>
                        </a:spcBef>
                        <a:spcAft>
                          <a:spcPts val="0"/>
                        </a:spcAft>
                        <a:buNone/>
                      </a:pPr>
                      <a:r>
                        <a:rPr lang="en" sz="1200"/>
                        <a:t>(LAMICTAL)</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Minimal if any side effects</a:t>
                      </a:r>
                      <a:endParaRPr sz="1200"/>
                    </a:p>
                  </a:txBody>
                  <a:tcPr marT="91425" marB="91425" marR="91425" marL="91425"/>
                </a:tc>
                <a:tc>
                  <a:txBody>
                    <a:bodyPr/>
                    <a:lstStyle/>
                    <a:p>
                      <a:pPr indent="0" lvl="0" marL="0" rtl="0" algn="l">
                        <a:spcBef>
                          <a:spcPts val="0"/>
                        </a:spcBef>
                        <a:spcAft>
                          <a:spcPts val="0"/>
                        </a:spcAft>
                        <a:buNone/>
                      </a:pPr>
                      <a:r>
                        <a:rPr lang="en" sz="1200"/>
                        <a:t>5-week titration needed due to risk of Stevens-Johnson. Does not prevent mania.</a:t>
                      </a:r>
                      <a:endParaRPr sz="1200"/>
                    </a:p>
                  </a:txBody>
                  <a:tcPr marT="91425" marB="91425" marR="91425" marL="91425"/>
                </a:tc>
                <a:tc>
                  <a:txBody>
                    <a:bodyPr/>
                    <a:lstStyle/>
                    <a:p>
                      <a:pPr indent="0" lvl="0" marL="0" rtl="0" algn="l">
                        <a:spcBef>
                          <a:spcPts val="0"/>
                        </a:spcBef>
                        <a:spcAft>
                          <a:spcPts val="0"/>
                        </a:spcAft>
                        <a:buNone/>
                      </a:pPr>
                      <a:r>
                        <a:rPr lang="en" sz="1200"/>
                        <a:t>25 mg x 2 wk</a:t>
                      </a:r>
                      <a:endParaRPr sz="1200"/>
                    </a:p>
                    <a:p>
                      <a:pPr indent="0" lvl="0" marL="0" rtl="0" algn="l">
                        <a:spcBef>
                          <a:spcPts val="0"/>
                        </a:spcBef>
                        <a:spcAft>
                          <a:spcPts val="0"/>
                        </a:spcAft>
                        <a:buNone/>
                      </a:pPr>
                      <a:r>
                        <a:rPr lang="en" sz="1200"/>
                        <a:t>50 mg x 2 wk</a:t>
                      </a:r>
                      <a:endParaRPr sz="1200"/>
                    </a:p>
                    <a:p>
                      <a:pPr indent="0" lvl="0" marL="0" rtl="0" algn="l">
                        <a:spcBef>
                          <a:spcPts val="0"/>
                        </a:spcBef>
                        <a:spcAft>
                          <a:spcPts val="0"/>
                        </a:spcAft>
                        <a:buNone/>
                      </a:pPr>
                      <a:r>
                        <a:rPr lang="en" sz="1200"/>
                        <a:t>100 mg x 1 wk</a:t>
                      </a:r>
                      <a:endParaRPr sz="1200"/>
                    </a:p>
                    <a:p>
                      <a:pPr indent="0" lvl="0" marL="0" rtl="0" algn="l">
                        <a:spcBef>
                          <a:spcPts val="0"/>
                        </a:spcBef>
                        <a:spcAft>
                          <a:spcPts val="0"/>
                        </a:spcAft>
                        <a:buNone/>
                      </a:pPr>
                      <a:r>
                        <a:rPr lang="en" sz="1200"/>
                        <a:t>then may increase to 200 mg </a:t>
                      </a:r>
                      <a:endParaRPr sz="1200"/>
                    </a:p>
                  </a:txBody>
                  <a:tcPr marT="91425" marB="91425" marR="91425" marL="91425"/>
                </a:tc>
              </a:tr>
              <a:tr h="198450">
                <a:tc>
                  <a:txBody>
                    <a:bodyPr/>
                    <a:lstStyle/>
                    <a:p>
                      <a:pPr indent="0" lvl="0" marL="0" rtl="0" algn="l">
                        <a:spcBef>
                          <a:spcPts val="0"/>
                        </a:spcBef>
                        <a:spcAft>
                          <a:spcPts val="0"/>
                        </a:spcAft>
                        <a:buNone/>
                      </a:pPr>
                      <a:r>
                        <a:rPr lang="en" sz="1200"/>
                        <a:t>Lithium &gt;0.8</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Anti-suicide and neuroprotective effects</a:t>
                      </a:r>
                      <a:endParaRPr sz="1200"/>
                    </a:p>
                  </a:txBody>
                  <a:tcPr marT="91425" marB="91425" marR="91425" marL="91425"/>
                </a:tc>
                <a:tc>
                  <a:txBody>
                    <a:bodyPr/>
                    <a:lstStyle/>
                    <a:p>
                      <a:pPr indent="0" lvl="0" marL="0" rtl="0" algn="l">
                        <a:spcBef>
                          <a:spcPts val="0"/>
                        </a:spcBef>
                        <a:spcAft>
                          <a:spcPts val="0"/>
                        </a:spcAft>
                        <a:buNone/>
                      </a:pPr>
                      <a:r>
                        <a:rPr lang="en" sz="1200"/>
                        <a:t>Potentially for serious toxicity.</a:t>
                      </a:r>
                      <a:endParaRPr sz="1200"/>
                    </a:p>
                  </a:txBody>
                  <a:tcPr marT="91425" marB="91425" marR="91425" marL="91425"/>
                </a:tc>
                <a:tc>
                  <a:txBody>
                    <a:bodyPr/>
                    <a:lstStyle/>
                    <a:p>
                      <a:pPr indent="0" lvl="0" marL="0" rtl="0" algn="l">
                        <a:spcBef>
                          <a:spcPts val="0"/>
                        </a:spcBef>
                        <a:spcAft>
                          <a:spcPts val="0"/>
                        </a:spcAft>
                        <a:buNone/>
                      </a:pPr>
                      <a:r>
                        <a:rPr lang="en" sz="1200"/>
                        <a:t>Start 300-450 mg BID and target 0.8 if monotherapy, possibly 0.6 as adjunct.</a:t>
                      </a:r>
                      <a:endParaRPr sz="1200"/>
                    </a:p>
                  </a:txBody>
                  <a:tcPr marT="91425" marB="91425" marR="91425" marL="91425"/>
                </a:tc>
              </a:tr>
            </a:tbl>
          </a:graphicData>
        </a:graphic>
      </p:graphicFrame>
      <p:sp>
        <p:nvSpPr>
          <p:cNvPr id="303" name="Google Shape;303;p48"/>
          <p:cNvSpPr txBox="1"/>
          <p:nvPr/>
        </p:nvSpPr>
        <p:spPr>
          <a:xfrm>
            <a:off x="241500" y="131900"/>
            <a:ext cx="51366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latin typeface="Roboto"/>
                <a:ea typeface="Roboto"/>
                <a:cs typeface="Roboto"/>
                <a:sym typeface="Roboto"/>
              </a:rPr>
              <a:t>Evidence-based 1st-line treatments for bipolar depression</a:t>
            </a:r>
            <a:endParaRPr>
              <a:solidFill>
                <a:srgbClr val="000000"/>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graphicFrame>
        <p:nvGraphicFramePr>
          <p:cNvPr id="308" name="Google Shape;308;p49"/>
          <p:cNvGraphicFramePr/>
          <p:nvPr/>
        </p:nvGraphicFramePr>
        <p:xfrm>
          <a:off x="241500" y="510500"/>
          <a:ext cx="3000000" cy="3000000"/>
        </p:xfrm>
        <a:graphic>
          <a:graphicData uri="http://schemas.openxmlformats.org/drawingml/2006/table">
            <a:tbl>
              <a:tblPr>
                <a:noFill/>
                <a:tableStyleId>{7998381B-C029-4D24-8FD4-65D368BFC6E3}</a:tableStyleId>
              </a:tblPr>
              <a:tblGrid>
                <a:gridCol w="1186750"/>
                <a:gridCol w="1165400"/>
                <a:gridCol w="2128475"/>
                <a:gridCol w="1922875"/>
                <a:gridCol w="2374750"/>
              </a:tblGrid>
              <a:tr h="100000">
                <a:tc>
                  <a:txBody>
                    <a:bodyPr/>
                    <a:lstStyle/>
                    <a:p>
                      <a:pPr indent="0" lvl="0" marL="0" rtl="0" algn="l">
                        <a:spcBef>
                          <a:spcPts val="0"/>
                        </a:spcBef>
                        <a:spcAft>
                          <a:spcPts val="0"/>
                        </a:spcAft>
                        <a:buNone/>
                      </a:pPr>
                      <a:r>
                        <a:t/>
                      </a:r>
                      <a:endParaRPr b="1" sz="1000"/>
                    </a:p>
                  </a:txBody>
                  <a:tcPr marT="91425" marB="91425" marR="91425" marL="91425">
                    <a:solidFill>
                      <a:srgbClr val="FFF2CC"/>
                    </a:solidFill>
                  </a:tcPr>
                </a:tc>
                <a:tc>
                  <a:txBody>
                    <a:bodyPr/>
                    <a:lstStyle/>
                    <a:p>
                      <a:pPr indent="0" lvl="0" marL="0" rtl="0" algn="l">
                        <a:spcBef>
                          <a:spcPts val="0"/>
                        </a:spcBef>
                        <a:spcAft>
                          <a:spcPts val="0"/>
                        </a:spcAft>
                        <a:buNone/>
                      </a:pPr>
                      <a:r>
                        <a:t/>
                      </a:r>
                      <a:endParaRPr b="1" sz="600"/>
                    </a:p>
                  </a:txBody>
                  <a:tcPr marT="91425" marB="91425" marR="91425" marL="91425">
                    <a:solidFill>
                      <a:srgbClr val="FFF2CC"/>
                    </a:solidFill>
                  </a:tcPr>
                </a:tc>
                <a:tc>
                  <a:txBody>
                    <a:bodyPr/>
                    <a:lstStyle/>
                    <a:p>
                      <a:pPr indent="0" lvl="0" marL="0" rtl="0" algn="l">
                        <a:spcBef>
                          <a:spcPts val="0"/>
                        </a:spcBef>
                        <a:spcAft>
                          <a:spcPts val="0"/>
                        </a:spcAft>
                        <a:buNone/>
                      </a:pPr>
                      <a:r>
                        <a:rPr b="1" lang="en" sz="1000"/>
                        <a:t>Pro</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Con</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Dose</a:t>
                      </a:r>
                      <a:endParaRPr b="1" sz="1000"/>
                    </a:p>
                  </a:txBody>
                  <a:tcPr marT="91425" marB="91425" marR="91425" marL="91425">
                    <a:solidFill>
                      <a:srgbClr val="FFF2CC"/>
                    </a:solidFill>
                  </a:tcPr>
                </a:tc>
              </a:tr>
              <a:tr h="248075">
                <a:tc>
                  <a:txBody>
                    <a:bodyPr/>
                    <a:lstStyle/>
                    <a:p>
                      <a:pPr indent="0" lvl="0" marL="0" rtl="0" algn="l">
                        <a:spcBef>
                          <a:spcPts val="0"/>
                        </a:spcBef>
                        <a:spcAft>
                          <a:spcPts val="0"/>
                        </a:spcAft>
                        <a:buNone/>
                      </a:pPr>
                      <a:r>
                        <a:rPr lang="en" sz="1200"/>
                        <a:t>Quetiapine (SEROQUEL)</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Evidence for preventing mania and depression.</a:t>
                      </a:r>
                      <a:endParaRPr sz="1200"/>
                    </a:p>
                  </a:txBody>
                  <a:tcPr marT="91425" marB="91425" marR="91425" marL="91425"/>
                </a:tc>
                <a:tc>
                  <a:txBody>
                    <a:bodyPr/>
                    <a:lstStyle/>
                    <a:p>
                      <a:pPr indent="0" lvl="0" marL="0" rtl="0" algn="l">
                        <a:spcBef>
                          <a:spcPts val="0"/>
                        </a:spcBef>
                        <a:spcAft>
                          <a:spcPts val="0"/>
                        </a:spcAft>
                        <a:buNone/>
                      </a:pPr>
                      <a:r>
                        <a:rPr lang="en" sz="1200"/>
                        <a:t>Sedation, weight gain, DM</a:t>
                      </a:r>
                      <a:endParaRPr sz="1200"/>
                    </a:p>
                  </a:txBody>
                  <a:tcPr marT="91425" marB="91425" marR="91425" marL="91425"/>
                </a:tc>
                <a:tc>
                  <a:txBody>
                    <a:bodyPr/>
                    <a:lstStyle/>
                    <a:p>
                      <a:pPr indent="0" lvl="0" marL="0" rtl="0" algn="l">
                        <a:spcBef>
                          <a:spcPts val="0"/>
                        </a:spcBef>
                        <a:spcAft>
                          <a:spcPts val="0"/>
                        </a:spcAft>
                        <a:buNone/>
                      </a:pPr>
                      <a:r>
                        <a:rPr lang="en" sz="1200"/>
                        <a:t>50 mg PO HS x 1</a:t>
                      </a:r>
                      <a:endParaRPr sz="1200"/>
                    </a:p>
                    <a:p>
                      <a:pPr indent="0" lvl="0" marL="0" rtl="0" algn="l">
                        <a:spcBef>
                          <a:spcPts val="0"/>
                        </a:spcBef>
                        <a:spcAft>
                          <a:spcPts val="0"/>
                        </a:spcAft>
                        <a:buNone/>
                      </a:pPr>
                      <a:r>
                        <a:rPr lang="en" sz="1200"/>
                        <a:t>100 mg HS x 1</a:t>
                      </a:r>
                      <a:endParaRPr sz="1200"/>
                    </a:p>
                    <a:p>
                      <a:pPr indent="0" lvl="0" marL="0" rtl="0" algn="l">
                        <a:spcBef>
                          <a:spcPts val="0"/>
                        </a:spcBef>
                        <a:spcAft>
                          <a:spcPts val="0"/>
                        </a:spcAft>
                        <a:buNone/>
                      </a:pPr>
                      <a:r>
                        <a:rPr lang="en" sz="1200"/>
                        <a:t>200 mg HS x 1</a:t>
                      </a:r>
                      <a:endParaRPr sz="1200"/>
                    </a:p>
                    <a:p>
                      <a:pPr indent="0" lvl="0" marL="0" rtl="0" algn="l">
                        <a:spcBef>
                          <a:spcPts val="0"/>
                        </a:spcBef>
                        <a:spcAft>
                          <a:spcPts val="0"/>
                        </a:spcAft>
                        <a:buNone/>
                      </a:pPr>
                      <a:r>
                        <a:rPr lang="en" sz="1200"/>
                        <a:t>then 300 mg HS = target = max</a:t>
                      </a:r>
                      <a:endParaRPr sz="1200"/>
                    </a:p>
                  </a:txBody>
                  <a:tcPr marT="91425" marB="91425" marR="91425" marL="91425"/>
                </a:tc>
              </a:tr>
              <a:tr h="148850">
                <a:tc>
                  <a:txBody>
                    <a:bodyPr/>
                    <a:lstStyle/>
                    <a:p>
                      <a:pPr indent="0" lvl="0" marL="0" rtl="0" algn="l">
                        <a:spcBef>
                          <a:spcPts val="0"/>
                        </a:spcBef>
                        <a:spcAft>
                          <a:spcPts val="0"/>
                        </a:spcAft>
                        <a:buNone/>
                      </a:pPr>
                      <a:r>
                        <a:rPr lang="en" sz="1200"/>
                        <a:t>Lurasidone </a:t>
                      </a:r>
                      <a:endParaRPr sz="1200"/>
                    </a:p>
                    <a:p>
                      <a:pPr indent="0" lvl="0" marL="0" rtl="0" algn="l">
                        <a:spcBef>
                          <a:spcPts val="0"/>
                        </a:spcBef>
                        <a:spcAft>
                          <a:spcPts val="0"/>
                        </a:spcAft>
                        <a:buNone/>
                      </a:pPr>
                      <a:r>
                        <a:rPr lang="en" sz="1200"/>
                        <a:t>(LATUDA)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Weight neutral, larger effect size (NNT = 5)</a:t>
                      </a:r>
                      <a:endParaRPr sz="1200"/>
                    </a:p>
                  </a:txBody>
                  <a:tcPr marT="91425" marB="91425" marR="91425" marL="91425"/>
                </a:tc>
                <a:tc>
                  <a:txBody>
                    <a:bodyPr/>
                    <a:lstStyle/>
                    <a:p>
                      <a:pPr indent="0" lvl="0" marL="0" rtl="0" algn="l">
                        <a:spcBef>
                          <a:spcPts val="0"/>
                        </a:spcBef>
                        <a:spcAft>
                          <a:spcPts val="0"/>
                        </a:spcAft>
                        <a:buNone/>
                      </a:pPr>
                      <a:r>
                        <a:rPr lang="en" sz="1200"/>
                        <a:t>Sedation, risk of tardive dyskinesia, still $$$$</a:t>
                      </a:r>
                      <a:endParaRPr sz="1200"/>
                    </a:p>
                  </a:txBody>
                  <a:tcPr marT="91425" marB="91425" marR="91425" marL="91425"/>
                </a:tc>
                <a:tc>
                  <a:txBody>
                    <a:bodyPr/>
                    <a:lstStyle/>
                    <a:p>
                      <a:pPr indent="0" lvl="0" marL="0" rtl="0" algn="l">
                        <a:spcBef>
                          <a:spcPts val="0"/>
                        </a:spcBef>
                        <a:spcAft>
                          <a:spcPts val="0"/>
                        </a:spcAft>
                        <a:buNone/>
                      </a:pPr>
                      <a:r>
                        <a:rPr lang="en" sz="1200"/>
                        <a:t>Start 20 mg, Max ~80 mg</a:t>
                      </a:r>
                      <a:endParaRPr sz="1200"/>
                    </a:p>
                    <a:p>
                      <a:pPr indent="0" lvl="0" marL="0" rtl="0" algn="l">
                        <a:spcBef>
                          <a:spcPts val="0"/>
                        </a:spcBef>
                        <a:spcAft>
                          <a:spcPts val="0"/>
                        </a:spcAft>
                        <a:buNone/>
                      </a:pPr>
                      <a:r>
                        <a:rPr lang="en" sz="1200"/>
                        <a:t>(FDA max 120 mg) with food</a:t>
                      </a:r>
                      <a:endParaRPr sz="1200"/>
                    </a:p>
                  </a:txBody>
                  <a:tcPr marT="91425" marB="91425" marR="91425" marL="91425"/>
                </a:tc>
              </a:tr>
              <a:tr h="148850">
                <a:tc>
                  <a:txBody>
                    <a:bodyPr/>
                    <a:lstStyle/>
                    <a:p>
                      <a:pPr indent="0" lvl="0" marL="0" rtl="0" algn="l">
                        <a:spcBef>
                          <a:spcPts val="0"/>
                        </a:spcBef>
                        <a:spcAft>
                          <a:spcPts val="0"/>
                        </a:spcAft>
                        <a:buNone/>
                      </a:pPr>
                      <a:r>
                        <a:rPr lang="en" sz="1200"/>
                        <a:t>Lumateperone (CAPLYTA)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Minimal reported side effects other than sedation </a:t>
                      </a:r>
                      <a:endParaRPr sz="1200"/>
                    </a:p>
                  </a:txBody>
                  <a:tcPr marT="91425" marB="91425" marR="91425" marL="91425"/>
                </a:tc>
                <a:tc>
                  <a:txBody>
                    <a:bodyPr/>
                    <a:lstStyle/>
                    <a:p>
                      <a:pPr indent="0" lvl="0" marL="0" rtl="0" algn="l">
                        <a:spcBef>
                          <a:spcPts val="0"/>
                        </a:spcBef>
                        <a:spcAft>
                          <a:spcPts val="0"/>
                        </a:spcAft>
                        <a:buNone/>
                      </a:pPr>
                      <a:r>
                        <a:rPr lang="en" sz="1200"/>
                        <a:t>New, expensive</a:t>
                      </a:r>
                      <a:endParaRPr sz="1200"/>
                    </a:p>
                  </a:txBody>
                  <a:tcPr marT="91425" marB="91425" marR="91425" marL="91425"/>
                </a:tc>
                <a:tc>
                  <a:txBody>
                    <a:bodyPr/>
                    <a:lstStyle/>
                    <a:p>
                      <a:pPr indent="0" lvl="0" marL="0" rtl="0" algn="l">
                        <a:spcBef>
                          <a:spcPts val="0"/>
                        </a:spcBef>
                        <a:spcAft>
                          <a:spcPts val="0"/>
                        </a:spcAft>
                        <a:buNone/>
                      </a:pPr>
                      <a:r>
                        <a:rPr lang="en" sz="1200"/>
                        <a:t>42 mg is the only dose</a:t>
                      </a:r>
                      <a:endParaRPr sz="1200"/>
                    </a:p>
                  </a:txBody>
                  <a:tcPr marT="91425" marB="91425" marR="91425" marL="91425"/>
                </a:tc>
              </a:tr>
              <a:tr h="148850">
                <a:tc>
                  <a:txBody>
                    <a:bodyPr/>
                    <a:lstStyle/>
                    <a:p>
                      <a:pPr indent="0" lvl="0" marL="0" rtl="0" algn="l">
                        <a:spcBef>
                          <a:spcPts val="0"/>
                        </a:spcBef>
                        <a:spcAft>
                          <a:spcPts val="0"/>
                        </a:spcAft>
                        <a:buNone/>
                      </a:pPr>
                      <a:r>
                        <a:rPr lang="en" sz="1200"/>
                        <a:t>Cariprazine</a:t>
                      </a:r>
                      <a:endParaRPr sz="1200"/>
                    </a:p>
                    <a:p>
                      <a:pPr indent="0" lvl="0" marL="0" rtl="0" algn="l">
                        <a:spcBef>
                          <a:spcPts val="0"/>
                        </a:spcBef>
                        <a:spcAft>
                          <a:spcPts val="0"/>
                        </a:spcAft>
                        <a:buNone/>
                      </a:pPr>
                      <a:r>
                        <a:rPr lang="en" sz="1200"/>
                        <a:t>(VRAYLAR)</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Less sedating that other 2nd-gen antipsychotics </a:t>
                      </a:r>
                      <a:endParaRPr sz="1200"/>
                    </a:p>
                  </a:txBody>
                  <a:tcPr marT="91425" marB="91425" marR="91425" marL="91425"/>
                </a:tc>
                <a:tc>
                  <a:txBody>
                    <a:bodyPr/>
                    <a:lstStyle/>
                    <a:p>
                      <a:pPr indent="0" lvl="0" marL="0" rtl="0" algn="l">
                        <a:spcBef>
                          <a:spcPts val="0"/>
                        </a:spcBef>
                        <a:spcAft>
                          <a:spcPts val="0"/>
                        </a:spcAft>
                        <a:buNone/>
                      </a:pPr>
                      <a:r>
                        <a:rPr lang="en" sz="1200"/>
                        <a:t>Akathisia, smaller effect size (NNT = 7)</a:t>
                      </a:r>
                      <a:endParaRPr sz="1200"/>
                    </a:p>
                  </a:txBody>
                  <a:tcPr marT="91425" marB="91425" marR="91425" marL="91425"/>
                </a:tc>
                <a:tc>
                  <a:txBody>
                    <a:bodyPr/>
                    <a:lstStyle/>
                    <a:p>
                      <a:pPr indent="0" lvl="0" marL="0" rtl="0" algn="l">
                        <a:spcBef>
                          <a:spcPts val="0"/>
                        </a:spcBef>
                        <a:spcAft>
                          <a:spcPts val="0"/>
                        </a:spcAft>
                        <a:buNone/>
                      </a:pPr>
                      <a:r>
                        <a:rPr lang="en" sz="1200"/>
                        <a:t>1.5 mg x 14 days,</a:t>
                      </a:r>
                      <a:endParaRPr sz="1200"/>
                    </a:p>
                    <a:p>
                      <a:pPr indent="0" lvl="0" marL="0" rtl="0" algn="l">
                        <a:spcBef>
                          <a:spcPts val="0"/>
                        </a:spcBef>
                        <a:spcAft>
                          <a:spcPts val="0"/>
                        </a:spcAft>
                        <a:buNone/>
                      </a:pPr>
                      <a:r>
                        <a:rPr lang="en" sz="1200"/>
                        <a:t>then 3 mg if needed</a:t>
                      </a:r>
                      <a:endParaRPr sz="1200"/>
                    </a:p>
                  </a:txBody>
                  <a:tcPr marT="91425" marB="91425" marR="91425" marL="91425"/>
                </a:tc>
              </a:tr>
              <a:tr h="248075">
                <a:tc>
                  <a:txBody>
                    <a:bodyPr/>
                    <a:lstStyle/>
                    <a:p>
                      <a:pPr indent="0" lvl="0" marL="0" rtl="0" algn="l">
                        <a:spcBef>
                          <a:spcPts val="0"/>
                        </a:spcBef>
                        <a:spcAft>
                          <a:spcPts val="0"/>
                        </a:spcAft>
                        <a:buNone/>
                      </a:pPr>
                      <a:r>
                        <a:rPr lang="en" sz="1200"/>
                        <a:t>Lamotrigine </a:t>
                      </a:r>
                      <a:endParaRPr sz="1200"/>
                    </a:p>
                    <a:p>
                      <a:pPr indent="0" lvl="0" marL="0" rtl="0" algn="l">
                        <a:spcBef>
                          <a:spcPts val="0"/>
                        </a:spcBef>
                        <a:spcAft>
                          <a:spcPts val="0"/>
                        </a:spcAft>
                        <a:buNone/>
                      </a:pPr>
                      <a:r>
                        <a:rPr lang="en" sz="1200"/>
                        <a:t>(LAMICTAL)</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Mood stabilizer</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Minimal if any side effects</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5-week titration needed due to risk of Stevens-Johnson. Does not prevent mania.</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25 mg x 2 wk</a:t>
                      </a:r>
                      <a:endParaRPr sz="1200"/>
                    </a:p>
                    <a:p>
                      <a:pPr indent="0" lvl="0" marL="0" rtl="0" algn="l">
                        <a:spcBef>
                          <a:spcPts val="0"/>
                        </a:spcBef>
                        <a:spcAft>
                          <a:spcPts val="0"/>
                        </a:spcAft>
                        <a:buNone/>
                      </a:pPr>
                      <a:r>
                        <a:rPr lang="en" sz="1200"/>
                        <a:t>50 mg x 2 wk</a:t>
                      </a:r>
                      <a:endParaRPr sz="1200"/>
                    </a:p>
                    <a:p>
                      <a:pPr indent="0" lvl="0" marL="0" rtl="0" algn="l">
                        <a:spcBef>
                          <a:spcPts val="0"/>
                        </a:spcBef>
                        <a:spcAft>
                          <a:spcPts val="0"/>
                        </a:spcAft>
                        <a:buNone/>
                      </a:pPr>
                      <a:r>
                        <a:rPr lang="en" sz="1200"/>
                        <a:t>100 mg x 1 wk</a:t>
                      </a:r>
                      <a:endParaRPr sz="1200"/>
                    </a:p>
                    <a:p>
                      <a:pPr indent="0" lvl="0" marL="0" rtl="0" algn="l">
                        <a:spcBef>
                          <a:spcPts val="0"/>
                        </a:spcBef>
                        <a:spcAft>
                          <a:spcPts val="0"/>
                        </a:spcAft>
                        <a:buNone/>
                      </a:pPr>
                      <a:r>
                        <a:rPr lang="en" sz="1200"/>
                        <a:t>then may increase to 200 mg </a:t>
                      </a:r>
                      <a:endParaRPr sz="1200"/>
                    </a:p>
                  </a:txBody>
                  <a:tcPr marT="91425" marB="91425" marR="91425" marL="91425">
                    <a:solidFill>
                      <a:srgbClr val="FFFF00"/>
                    </a:solidFill>
                  </a:tcPr>
                </a:tc>
              </a:tr>
              <a:tr h="198450">
                <a:tc>
                  <a:txBody>
                    <a:bodyPr/>
                    <a:lstStyle/>
                    <a:p>
                      <a:pPr indent="0" lvl="0" marL="0" rtl="0" algn="l">
                        <a:spcBef>
                          <a:spcPts val="0"/>
                        </a:spcBef>
                        <a:spcAft>
                          <a:spcPts val="0"/>
                        </a:spcAft>
                        <a:buNone/>
                      </a:pPr>
                      <a:r>
                        <a:rPr lang="en" sz="1200"/>
                        <a:t>Lithium &gt;0.8</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Anti-suicide and neuroprotective effects</a:t>
                      </a:r>
                      <a:endParaRPr sz="1200"/>
                    </a:p>
                  </a:txBody>
                  <a:tcPr marT="91425" marB="91425" marR="91425" marL="91425"/>
                </a:tc>
                <a:tc>
                  <a:txBody>
                    <a:bodyPr/>
                    <a:lstStyle/>
                    <a:p>
                      <a:pPr indent="0" lvl="0" marL="0" rtl="0" algn="l">
                        <a:spcBef>
                          <a:spcPts val="0"/>
                        </a:spcBef>
                        <a:spcAft>
                          <a:spcPts val="0"/>
                        </a:spcAft>
                        <a:buNone/>
                      </a:pPr>
                      <a:r>
                        <a:rPr lang="en" sz="1200"/>
                        <a:t>Potentially for serious toxicity.</a:t>
                      </a:r>
                      <a:endParaRPr sz="1200"/>
                    </a:p>
                  </a:txBody>
                  <a:tcPr marT="91425" marB="91425" marR="91425" marL="91425"/>
                </a:tc>
                <a:tc>
                  <a:txBody>
                    <a:bodyPr/>
                    <a:lstStyle/>
                    <a:p>
                      <a:pPr indent="0" lvl="0" marL="0" rtl="0" algn="l">
                        <a:spcBef>
                          <a:spcPts val="0"/>
                        </a:spcBef>
                        <a:spcAft>
                          <a:spcPts val="0"/>
                        </a:spcAft>
                        <a:buNone/>
                      </a:pPr>
                      <a:r>
                        <a:rPr lang="en" sz="1200"/>
                        <a:t>Start 300-450 mg BID and target 0.8 if monotherapy, possibly 0.6 as adjunct.</a:t>
                      </a:r>
                      <a:endParaRPr sz="1200"/>
                    </a:p>
                  </a:txBody>
                  <a:tcPr marT="91425" marB="91425" marR="91425" marL="91425"/>
                </a:tc>
              </a:tr>
            </a:tbl>
          </a:graphicData>
        </a:graphic>
      </p:graphicFrame>
      <p:sp>
        <p:nvSpPr>
          <p:cNvPr id="309" name="Google Shape;309;p49"/>
          <p:cNvSpPr txBox="1"/>
          <p:nvPr/>
        </p:nvSpPr>
        <p:spPr>
          <a:xfrm>
            <a:off x="241500" y="131900"/>
            <a:ext cx="51366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latin typeface="Roboto"/>
                <a:ea typeface="Roboto"/>
                <a:cs typeface="Roboto"/>
                <a:sym typeface="Roboto"/>
              </a:rPr>
              <a:t>Evidence-based 1st-line treatments for bipolar depression</a:t>
            </a:r>
            <a:endParaRPr>
              <a:solidFill>
                <a:srgbClr val="000000"/>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aphicFrame>
        <p:nvGraphicFramePr>
          <p:cNvPr id="314" name="Google Shape;314;p50"/>
          <p:cNvGraphicFramePr/>
          <p:nvPr/>
        </p:nvGraphicFramePr>
        <p:xfrm>
          <a:off x="241500" y="510500"/>
          <a:ext cx="3000000" cy="3000000"/>
        </p:xfrm>
        <a:graphic>
          <a:graphicData uri="http://schemas.openxmlformats.org/drawingml/2006/table">
            <a:tbl>
              <a:tblPr>
                <a:noFill/>
                <a:tableStyleId>{7998381B-C029-4D24-8FD4-65D368BFC6E3}</a:tableStyleId>
              </a:tblPr>
              <a:tblGrid>
                <a:gridCol w="1186750"/>
                <a:gridCol w="1165400"/>
                <a:gridCol w="2128475"/>
                <a:gridCol w="1922875"/>
                <a:gridCol w="2374750"/>
              </a:tblGrid>
              <a:tr h="100000">
                <a:tc>
                  <a:txBody>
                    <a:bodyPr/>
                    <a:lstStyle/>
                    <a:p>
                      <a:pPr indent="0" lvl="0" marL="0" rtl="0" algn="l">
                        <a:spcBef>
                          <a:spcPts val="0"/>
                        </a:spcBef>
                        <a:spcAft>
                          <a:spcPts val="0"/>
                        </a:spcAft>
                        <a:buNone/>
                      </a:pPr>
                      <a:r>
                        <a:t/>
                      </a:r>
                      <a:endParaRPr b="1" sz="1000"/>
                    </a:p>
                  </a:txBody>
                  <a:tcPr marT="91425" marB="91425" marR="91425" marL="91425">
                    <a:solidFill>
                      <a:srgbClr val="FFF2CC"/>
                    </a:solidFill>
                  </a:tcPr>
                </a:tc>
                <a:tc>
                  <a:txBody>
                    <a:bodyPr/>
                    <a:lstStyle/>
                    <a:p>
                      <a:pPr indent="0" lvl="0" marL="0" rtl="0" algn="l">
                        <a:spcBef>
                          <a:spcPts val="0"/>
                        </a:spcBef>
                        <a:spcAft>
                          <a:spcPts val="0"/>
                        </a:spcAft>
                        <a:buNone/>
                      </a:pPr>
                      <a:r>
                        <a:t/>
                      </a:r>
                      <a:endParaRPr b="1" sz="600"/>
                    </a:p>
                  </a:txBody>
                  <a:tcPr marT="91425" marB="91425" marR="91425" marL="91425">
                    <a:solidFill>
                      <a:srgbClr val="FFF2CC"/>
                    </a:solidFill>
                  </a:tcPr>
                </a:tc>
                <a:tc>
                  <a:txBody>
                    <a:bodyPr/>
                    <a:lstStyle/>
                    <a:p>
                      <a:pPr indent="0" lvl="0" marL="0" rtl="0" algn="l">
                        <a:spcBef>
                          <a:spcPts val="0"/>
                        </a:spcBef>
                        <a:spcAft>
                          <a:spcPts val="0"/>
                        </a:spcAft>
                        <a:buNone/>
                      </a:pPr>
                      <a:r>
                        <a:rPr b="1" lang="en" sz="1000"/>
                        <a:t>Pro</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Con</a:t>
                      </a:r>
                      <a:endParaRPr b="1" sz="1000"/>
                    </a:p>
                  </a:txBody>
                  <a:tcPr marT="91425" marB="91425" marR="91425" marL="91425">
                    <a:solidFill>
                      <a:srgbClr val="FFF2CC"/>
                    </a:solidFill>
                  </a:tcPr>
                </a:tc>
                <a:tc>
                  <a:txBody>
                    <a:bodyPr/>
                    <a:lstStyle/>
                    <a:p>
                      <a:pPr indent="0" lvl="0" marL="0" rtl="0" algn="l">
                        <a:spcBef>
                          <a:spcPts val="0"/>
                        </a:spcBef>
                        <a:spcAft>
                          <a:spcPts val="0"/>
                        </a:spcAft>
                        <a:buNone/>
                      </a:pPr>
                      <a:r>
                        <a:rPr b="1" lang="en" sz="1000"/>
                        <a:t>Dose</a:t>
                      </a:r>
                      <a:endParaRPr b="1" sz="1000"/>
                    </a:p>
                  </a:txBody>
                  <a:tcPr marT="91425" marB="91425" marR="91425" marL="91425">
                    <a:solidFill>
                      <a:srgbClr val="FFF2CC"/>
                    </a:solidFill>
                  </a:tcPr>
                </a:tc>
              </a:tr>
              <a:tr h="248075">
                <a:tc>
                  <a:txBody>
                    <a:bodyPr/>
                    <a:lstStyle/>
                    <a:p>
                      <a:pPr indent="0" lvl="0" marL="0" rtl="0" algn="l">
                        <a:spcBef>
                          <a:spcPts val="0"/>
                        </a:spcBef>
                        <a:spcAft>
                          <a:spcPts val="0"/>
                        </a:spcAft>
                        <a:buNone/>
                      </a:pPr>
                      <a:r>
                        <a:rPr lang="en" sz="1200"/>
                        <a:t>Quetiapine (SEROQUEL)</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Evidence for preventing mania and depression.</a:t>
                      </a:r>
                      <a:endParaRPr sz="1200"/>
                    </a:p>
                  </a:txBody>
                  <a:tcPr marT="91425" marB="91425" marR="91425" marL="91425"/>
                </a:tc>
                <a:tc>
                  <a:txBody>
                    <a:bodyPr/>
                    <a:lstStyle/>
                    <a:p>
                      <a:pPr indent="0" lvl="0" marL="0" rtl="0" algn="l">
                        <a:spcBef>
                          <a:spcPts val="0"/>
                        </a:spcBef>
                        <a:spcAft>
                          <a:spcPts val="0"/>
                        </a:spcAft>
                        <a:buNone/>
                      </a:pPr>
                      <a:r>
                        <a:rPr lang="en" sz="1200"/>
                        <a:t>Sedation, weight gain, DM</a:t>
                      </a:r>
                      <a:endParaRPr sz="1200"/>
                    </a:p>
                  </a:txBody>
                  <a:tcPr marT="91425" marB="91425" marR="91425" marL="91425"/>
                </a:tc>
                <a:tc>
                  <a:txBody>
                    <a:bodyPr/>
                    <a:lstStyle/>
                    <a:p>
                      <a:pPr indent="0" lvl="0" marL="0" rtl="0" algn="l">
                        <a:spcBef>
                          <a:spcPts val="0"/>
                        </a:spcBef>
                        <a:spcAft>
                          <a:spcPts val="0"/>
                        </a:spcAft>
                        <a:buNone/>
                      </a:pPr>
                      <a:r>
                        <a:rPr lang="en" sz="1200"/>
                        <a:t>50 mg PO HS x 1</a:t>
                      </a:r>
                      <a:endParaRPr sz="1200"/>
                    </a:p>
                    <a:p>
                      <a:pPr indent="0" lvl="0" marL="0" rtl="0" algn="l">
                        <a:spcBef>
                          <a:spcPts val="0"/>
                        </a:spcBef>
                        <a:spcAft>
                          <a:spcPts val="0"/>
                        </a:spcAft>
                        <a:buNone/>
                      </a:pPr>
                      <a:r>
                        <a:rPr lang="en" sz="1200"/>
                        <a:t>100 mg HS x 1</a:t>
                      </a:r>
                      <a:endParaRPr sz="1200"/>
                    </a:p>
                    <a:p>
                      <a:pPr indent="0" lvl="0" marL="0" rtl="0" algn="l">
                        <a:spcBef>
                          <a:spcPts val="0"/>
                        </a:spcBef>
                        <a:spcAft>
                          <a:spcPts val="0"/>
                        </a:spcAft>
                        <a:buNone/>
                      </a:pPr>
                      <a:r>
                        <a:rPr lang="en" sz="1200"/>
                        <a:t>200 mg HS x 1</a:t>
                      </a:r>
                      <a:endParaRPr sz="1200"/>
                    </a:p>
                    <a:p>
                      <a:pPr indent="0" lvl="0" marL="0" rtl="0" algn="l">
                        <a:spcBef>
                          <a:spcPts val="0"/>
                        </a:spcBef>
                        <a:spcAft>
                          <a:spcPts val="0"/>
                        </a:spcAft>
                        <a:buNone/>
                      </a:pPr>
                      <a:r>
                        <a:rPr lang="en" sz="1200"/>
                        <a:t>then 300 mg HS = target = max</a:t>
                      </a:r>
                      <a:endParaRPr sz="1200"/>
                    </a:p>
                  </a:txBody>
                  <a:tcPr marT="91425" marB="91425" marR="91425" marL="91425"/>
                </a:tc>
              </a:tr>
              <a:tr h="148850">
                <a:tc>
                  <a:txBody>
                    <a:bodyPr/>
                    <a:lstStyle/>
                    <a:p>
                      <a:pPr indent="0" lvl="0" marL="0" rtl="0" algn="l">
                        <a:spcBef>
                          <a:spcPts val="0"/>
                        </a:spcBef>
                        <a:spcAft>
                          <a:spcPts val="0"/>
                        </a:spcAft>
                        <a:buNone/>
                      </a:pPr>
                      <a:r>
                        <a:rPr lang="en" sz="1200"/>
                        <a:t>Lurasidone </a:t>
                      </a:r>
                      <a:endParaRPr sz="1200"/>
                    </a:p>
                    <a:p>
                      <a:pPr indent="0" lvl="0" marL="0" rtl="0" algn="l">
                        <a:spcBef>
                          <a:spcPts val="0"/>
                        </a:spcBef>
                        <a:spcAft>
                          <a:spcPts val="0"/>
                        </a:spcAft>
                        <a:buNone/>
                      </a:pPr>
                      <a:r>
                        <a:rPr lang="en" sz="1200"/>
                        <a:t>(LATUDA)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Weight neutral, larger effect size (NNT = 5)</a:t>
                      </a:r>
                      <a:endParaRPr sz="1200"/>
                    </a:p>
                  </a:txBody>
                  <a:tcPr marT="91425" marB="91425" marR="91425" marL="91425"/>
                </a:tc>
                <a:tc>
                  <a:txBody>
                    <a:bodyPr/>
                    <a:lstStyle/>
                    <a:p>
                      <a:pPr indent="0" lvl="0" marL="0" rtl="0" algn="l">
                        <a:spcBef>
                          <a:spcPts val="0"/>
                        </a:spcBef>
                        <a:spcAft>
                          <a:spcPts val="0"/>
                        </a:spcAft>
                        <a:buNone/>
                      </a:pPr>
                      <a:r>
                        <a:rPr lang="en" sz="1200"/>
                        <a:t>Sedation, risk of tardive dyskinesia, still $$$$</a:t>
                      </a:r>
                      <a:endParaRPr sz="1200"/>
                    </a:p>
                  </a:txBody>
                  <a:tcPr marT="91425" marB="91425" marR="91425" marL="91425"/>
                </a:tc>
                <a:tc>
                  <a:txBody>
                    <a:bodyPr/>
                    <a:lstStyle/>
                    <a:p>
                      <a:pPr indent="0" lvl="0" marL="0" rtl="0" algn="l">
                        <a:spcBef>
                          <a:spcPts val="0"/>
                        </a:spcBef>
                        <a:spcAft>
                          <a:spcPts val="0"/>
                        </a:spcAft>
                        <a:buNone/>
                      </a:pPr>
                      <a:r>
                        <a:rPr lang="en" sz="1200"/>
                        <a:t>Start 20 mg, Max ~80 mg</a:t>
                      </a:r>
                      <a:endParaRPr sz="1200"/>
                    </a:p>
                    <a:p>
                      <a:pPr indent="0" lvl="0" marL="0" rtl="0" algn="l">
                        <a:spcBef>
                          <a:spcPts val="0"/>
                        </a:spcBef>
                        <a:spcAft>
                          <a:spcPts val="0"/>
                        </a:spcAft>
                        <a:buNone/>
                      </a:pPr>
                      <a:r>
                        <a:rPr lang="en" sz="1200"/>
                        <a:t>(FDA max 120 mg) with food</a:t>
                      </a:r>
                      <a:endParaRPr sz="1200"/>
                    </a:p>
                  </a:txBody>
                  <a:tcPr marT="91425" marB="91425" marR="91425" marL="91425"/>
                </a:tc>
              </a:tr>
              <a:tr h="148850">
                <a:tc>
                  <a:txBody>
                    <a:bodyPr/>
                    <a:lstStyle/>
                    <a:p>
                      <a:pPr indent="0" lvl="0" marL="0" rtl="0" algn="l">
                        <a:spcBef>
                          <a:spcPts val="0"/>
                        </a:spcBef>
                        <a:spcAft>
                          <a:spcPts val="0"/>
                        </a:spcAft>
                        <a:buNone/>
                      </a:pPr>
                      <a:r>
                        <a:rPr lang="en" sz="1200"/>
                        <a:t>Lumateperone (CAPLYTA)</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Minimal reported side effects other than sedation </a:t>
                      </a:r>
                      <a:endParaRPr sz="1200"/>
                    </a:p>
                  </a:txBody>
                  <a:tcPr marT="91425" marB="91425" marR="91425" marL="91425"/>
                </a:tc>
                <a:tc>
                  <a:txBody>
                    <a:bodyPr/>
                    <a:lstStyle/>
                    <a:p>
                      <a:pPr indent="0" lvl="0" marL="0" rtl="0" algn="l">
                        <a:spcBef>
                          <a:spcPts val="0"/>
                        </a:spcBef>
                        <a:spcAft>
                          <a:spcPts val="0"/>
                        </a:spcAft>
                        <a:buNone/>
                      </a:pPr>
                      <a:r>
                        <a:rPr lang="en" sz="1200"/>
                        <a:t>New, expensive</a:t>
                      </a:r>
                      <a:endParaRPr sz="1200"/>
                    </a:p>
                  </a:txBody>
                  <a:tcPr marT="91425" marB="91425" marR="91425" marL="91425"/>
                </a:tc>
                <a:tc>
                  <a:txBody>
                    <a:bodyPr/>
                    <a:lstStyle/>
                    <a:p>
                      <a:pPr indent="0" lvl="0" marL="0" rtl="0" algn="l">
                        <a:spcBef>
                          <a:spcPts val="0"/>
                        </a:spcBef>
                        <a:spcAft>
                          <a:spcPts val="0"/>
                        </a:spcAft>
                        <a:buNone/>
                      </a:pPr>
                      <a:r>
                        <a:rPr lang="en" sz="1200"/>
                        <a:t>42 mg is the only dose</a:t>
                      </a:r>
                      <a:endParaRPr sz="1200"/>
                    </a:p>
                  </a:txBody>
                  <a:tcPr marT="91425" marB="91425" marR="91425" marL="91425"/>
                </a:tc>
              </a:tr>
              <a:tr h="148850">
                <a:tc>
                  <a:txBody>
                    <a:bodyPr/>
                    <a:lstStyle/>
                    <a:p>
                      <a:pPr indent="0" lvl="0" marL="0" rtl="0" algn="l">
                        <a:spcBef>
                          <a:spcPts val="0"/>
                        </a:spcBef>
                        <a:spcAft>
                          <a:spcPts val="0"/>
                        </a:spcAft>
                        <a:buNone/>
                      </a:pPr>
                      <a:r>
                        <a:rPr lang="en" sz="1200"/>
                        <a:t>Cariprazine</a:t>
                      </a:r>
                      <a:endParaRPr sz="1200"/>
                    </a:p>
                    <a:p>
                      <a:pPr indent="0" lvl="0" marL="0" rtl="0" algn="l">
                        <a:spcBef>
                          <a:spcPts val="0"/>
                        </a:spcBef>
                        <a:spcAft>
                          <a:spcPts val="0"/>
                        </a:spcAft>
                        <a:buNone/>
                      </a:pPr>
                      <a:r>
                        <a:rPr lang="en" sz="1200"/>
                        <a:t>(VRAYLAR)</a:t>
                      </a:r>
                      <a:endParaRPr sz="1200"/>
                    </a:p>
                  </a:txBody>
                  <a:tcPr marT="91425" marB="91425" marR="91425" marL="91425"/>
                </a:tc>
                <a:tc>
                  <a:txBody>
                    <a:bodyPr/>
                    <a:lstStyle/>
                    <a:p>
                      <a:pPr indent="0" lvl="0" marL="0" rtl="0" algn="l">
                        <a:spcBef>
                          <a:spcPts val="0"/>
                        </a:spcBef>
                        <a:spcAft>
                          <a:spcPts val="0"/>
                        </a:spcAft>
                        <a:buNone/>
                      </a:pPr>
                      <a:r>
                        <a:rPr lang="en" sz="1200"/>
                        <a:t>2nd-gen antipsychotic</a:t>
                      </a:r>
                      <a:endParaRPr sz="1200"/>
                    </a:p>
                  </a:txBody>
                  <a:tcPr marT="91425" marB="91425" marR="91425" marL="91425"/>
                </a:tc>
                <a:tc>
                  <a:txBody>
                    <a:bodyPr/>
                    <a:lstStyle/>
                    <a:p>
                      <a:pPr indent="0" lvl="0" marL="0" rtl="0" algn="l">
                        <a:spcBef>
                          <a:spcPts val="0"/>
                        </a:spcBef>
                        <a:spcAft>
                          <a:spcPts val="0"/>
                        </a:spcAft>
                        <a:buNone/>
                      </a:pPr>
                      <a:r>
                        <a:rPr lang="en" sz="1200"/>
                        <a:t>Less sedating that other 2nd-gen antipsychotics </a:t>
                      </a:r>
                      <a:endParaRPr sz="1200"/>
                    </a:p>
                  </a:txBody>
                  <a:tcPr marT="91425" marB="91425" marR="91425" marL="91425"/>
                </a:tc>
                <a:tc>
                  <a:txBody>
                    <a:bodyPr/>
                    <a:lstStyle/>
                    <a:p>
                      <a:pPr indent="0" lvl="0" marL="0" rtl="0" algn="l">
                        <a:spcBef>
                          <a:spcPts val="0"/>
                        </a:spcBef>
                        <a:spcAft>
                          <a:spcPts val="0"/>
                        </a:spcAft>
                        <a:buNone/>
                      </a:pPr>
                      <a:r>
                        <a:rPr lang="en" sz="1200"/>
                        <a:t>Akathisia, smaller effect size (NNT = 7)</a:t>
                      </a:r>
                      <a:endParaRPr sz="1200"/>
                    </a:p>
                  </a:txBody>
                  <a:tcPr marT="91425" marB="91425" marR="91425" marL="91425"/>
                </a:tc>
                <a:tc>
                  <a:txBody>
                    <a:bodyPr/>
                    <a:lstStyle/>
                    <a:p>
                      <a:pPr indent="0" lvl="0" marL="0" rtl="0" algn="l">
                        <a:spcBef>
                          <a:spcPts val="0"/>
                        </a:spcBef>
                        <a:spcAft>
                          <a:spcPts val="0"/>
                        </a:spcAft>
                        <a:buNone/>
                      </a:pPr>
                      <a:r>
                        <a:rPr lang="en" sz="1200"/>
                        <a:t>1.5 mg x 14 days,</a:t>
                      </a:r>
                      <a:endParaRPr sz="1200"/>
                    </a:p>
                    <a:p>
                      <a:pPr indent="0" lvl="0" marL="0" rtl="0" algn="l">
                        <a:spcBef>
                          <a:spcPts val="0"/>
                        </a:spcBef>
                        <a:spcAft>
                          <a:spcPts val="0"/>
                        </a:spcAft>
                        <a:buNone/>
                      </a:pPr>
                      <a:r>
                        <a:rPr lang="en" sz="1200"/>
                        <a:t>then 3 mg if needed</a:t>
                      </a:r>
                      <a:endParaRPr sz="1200"/>
                    </a:p>
                  </a:txBody>
                  <a:tcPr marT="91425" marB="91425" marR="91425" marL="91425"/>
                </a:tc>
              </a:tr>
              <a:tr h="248075">
                <a:tc>
                  <a:txBody>
                    <a:bodyPr/>
                    <a:lstStyle/>
                    <a:p>
                      <a:pPr indent="0" lvl="0" marL="0" rtl="0" algn="l">
                        <a:spcBef>
                          <a:spcPts val="0"/>
                        </a:spcBef>
                        <a:spcAft>
                          <a:spcPts val="0"/>
                        </a:spcAft>
                        <a:buNone/>
                      </a:pPr>
                      <a:r>
                        <a:rPr lang="en" sz="1200"/>
                        <a:t>Lamotrigine </a:t>
                      </a:r>
                      <a:endParaRPr sz="1200"/>
                    </a:p>
                    <a:p>
                      <a:pPr indent="0" lvl="0" marL="0" rtl="0" algn="l">
                        <a:spcBef>
                          <a:spcPts val="0"/>
                        </a:spcBef>
                        <a:spcAft>
                          <a:spcPts val="0"/>
                        </a:spcAft>
                        <a:buNone/>
                      </a:pPr>
                      <a:r>
                        <a:rPr lang="en" sz="1200"/>
                        <a:t>(LAMICTAL)</a:t>
                      </a:r>
                      <a:endParaRPr sz="1200"/>
                    </a:p>
                  </a:txBody>
                  <a:tcPr marT="91425" marB="91425" marR="91425" marL="91425"/>
                </a:tc>
                <a:tc>
                  <a:txBody>
                    <a:bodyPr/>
                    <a:lstStyle/>
                    <a:p>
                      <a:pPr indent="0" lvl="0" marL="0" rtl="0" algn="l">
                        <a:spcBef>
                          <a:spcPts val="0"/>
                        </a:spcBef>
                        <a:spcAft>
                          <a:spcPts val="0"/>
                        </a:spcAft>
                        <a:buNone/>
                      </a:pPr>
                      <a:r>
                        <a:rPr lang="en" sz="1200"/>
                        <a:t>Mood stabilizer</a:t>
                      </a:r>
                      <a:endParaRPr sz="1200"/>
                    </a:p>
                  </a:txBody>
                  <a:tcPr marT="91425" marB="91425" marR="91425" marL="91425"/>
                </a:tc>
                <a:tc>
                  <a:txBody>
                    <a:bodyPr/>
                    <a:lstStyle/>
                    <a:p>
                      <a:pPr indent="0" lvl="0" marL="0" rtl="0" algn="l">
                        <a:spcBef>
                          <a:spcPts val="0"/>
                        </a:spcBef>
                        <a:spcAft>
                          <a:spcPts val="0"/>
                        </a:spcAft>
                        <a:buNone/>
                      </a:pPr>
                      <a:r>
                        <a:rPr lang="en" sz="1200"/>
                        <a:t>Minimal if any side effects</a:t>
                      </a:r>
                      <a:endParaRPr sz="1200"/>
                    </a:p>
                  </a:txBody>
                  <a:tcPr marT="91425" marB="91425" marR="91425" marL="91425"/>
                </a:tc>
                <a:tc>
                  <a:txBody>
                    <a:bodyPr/>
                    <a:lstStyle/>
                    <a:p>
                      <a:pPr indent="0" lvl="0" marL="0" rtl="0" algn="l">
                        <a:spcBef>
                          <a:spcPts val="0"/>
                        </a:spcBef>
                        <a:spcAft>
                          <a:spcPts val="0"/>
                        </a:spcAft>
                        <a:buNone/>
                      </a:pPr>
                      <a:r>
                        <a:rPr lang="en" sz="1200"/>
                        <a:t>5-week titration needed due to risk of Stevens-Johnson. Does not prevent mania.</a:t>
                      </a:r>
                      <a:endParaRPr sz="1200"/>
                    </a:p>
                  </a:txBody>
                  <a:tcPr marT="91425" marB="91425" marR="91425" marL="91425"/>
                </a:tc>
                <a:tc>
                  <a:txBody>
                    <a:bodyPr/>
                    <a:lstStyle/>
                    <a:p>
                      <a:pPr indent="0" lvl="0" marL="0" rtl="0" algn="l">
                        <a:spcBef>
                          <a:spcPts val="0"/>
                        </a:spcBef>
                        <a:spcAft>
                          <a:spcPts val="0"/>
                        </a:spcAft>
                        <a:buNone/>
                      </a:pPr>
                      <a:r>
                        <a:rPr lang="en" sz="1200"/>
                        <a:t>25 mg x 2 wk</a:t>
                      </a:r>
                      <a:endParaRPr sz="1200"/>
                    </a:p>
                    <a:p>
                      <a:pPr indent="0" lvl="0" marL="0" rtl="0" algn="l">
                        <a:spcBef>
                          <a:spcPts val="0"/>
                        </a:spcBef>
                        <a:spcAft>
                          <a:spcPts val="0"/>
                        </a:spcAft>
                        <a:buNone/>
                      </a:pPr>
                      <a:r>
                        <a:rPr lang="en" sz="1200"/>
                        <a:t>50 mg x 2 wk</a:t>
                      </a:r>
                      <a:endParaRPr sz="1200"/>
                    </a:p>
                    <a:p>
                      <a:pPr indent="0" lvl="0" marL="0" rtl="0" algn="l">
                        <a:spcBef>
                          <a:spcPts val="0"/>
                        </a:spcBef>
                        <a:spcAft>
                          <a:spcPts val="0"/>
                        </a:spcAft>
                        <a:buNone/>
                      </a:pPr>
                      <a:r>
                        <a:rPr lang="en" sz="1200"/>
                        <a:t>100 mg x 1 wk</a:t>
                      </a:r>
                      <a:endParaRPr sz="1200"/>
                    </a:p>
                    <a:p>
                      <a:pPr indent="0" lvl="0" marL="0" rtl="0" algn="l">
                        <a:spcBef>
                          <a:spcPts val="0"/>
                        </a:spcBef>
                        <a:spcAft>
                          <a:spcPts val="0"/>
                        </a:spcAft>
                        <a:buNone/>
                      </a:pPr>
                      <a:r>
                        <a:rPr lang="en" sz="1200"/>
                        <a:t>then may increase to 200 mg </a:t>
                      </a:r>
                      <a:endParaRPr sz="1200"/>
                    </a:p>
                  </a:txBody>
                  <a:tcPr marT="91425" marB="91425" marR="91425" marL="91425"/>
                </a:tc>
              </a:tr>
              <a:tr h="198450">
                <a:tc>
                  <a:txBody>
                    <a:bodyPr/>
                    <a:lstStyle/>
                    <a:p>
                      <a:pPr indent="0" lvl="0" marL="0" rtl="0" algn="l">
                        <a:spcBef>
                          <a:spcPts val="0"/>
                        </a:spcBef>
                        <a:spcAft>
                          <a:spcPts val="0"/>
                        </a:spcAft>
                        <a:buNone/>
                      </a:pPr>
                      <a:r>
                        <a:rPr lang="en" sz="1200"/>
                        <a:t>Lithium &gt;0.8</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Mood stabilizer</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Anti-suicide and neuroprotective effects</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Potentially for serious toxicity.</a:t>
                      </a:r>
                      <a:endParaRPr sz="1200"/>
                    </a:p>
                  </a:txBody>
                  <a:tcPr marT="91425" marB="91425" marR="91425" marL="91425">
                    <a:solidFill>
                      <a:srgbClr val="FFFF00"/>
                    </a:solidFill>
                  </a:tcPr>
                </a:tc>
                <a:tc>
                  <a:txBody>
                    <a:bodyPr/>
                    <a:lstStyle/>
                    <a:p>
                      <a:pPr indent="0" lvl="0" marL="0" rtl="0" algn="l">
                        <a:spcBef>
                          <a:spcPts val="0"/>
                        </a:spcBef>
                        <a:spcAft>
                          <a:spcPts val="0"/>
                        </a:spcAft>
                        <a:buNone/>
                      </a:pPr>
                      <a:r>
                        <a:rPr lang="en" sz="1200"/>
                        <a:t>Start 300-450 mg BID and target 0.8 if monotherapy, possibly 0.6 as adjunct.</a:t>
                      </a:r>
                      <a:endParaRPr sz="1200"/>
                    </a:p>
                  </a:txBody>
                  <a:tcPr marT="91425" marB="91425" marR="91425" marL="91425">
                    <a:solidFill>
                      <a:srgbClr val="FFFF00"/>
                    </a:solidFill>
                  </a:tcPr>
                </a:tc>
              </a:tr>
            </a:tbl>
          </a:graphicData>
        </a:graphic>
      </p:graphicFrame>
      <p:sp>
        <p:nvSpPr>
          <p:cNvPr id="315" name="Google Shape;315;p50"/>
          <p:cNvSpPr txBox="1"/>
          <p:nvPr/>
        </p:nvSpPr>
        <p:spPr>
          <a:xfrm>
            <a:off x="241500" y="131900"/>
            <a:ext cx="51366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latin typeface="Roboto"/>
                <a:ea typeface="Roboto"/>
                <a:cs typeface="Roboto"/>
                <a:sym typeface="Roboto"/>
              </a:rPr>
              <a:t>Evidence-based 1st-line treatments for bipolar depression</a:t>
            </a:r>
            <a:endParaRPr>
              <a:solidFill>
                <a:srgbClr val="0000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51"/>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321" name="Google Shape;321;p51"/>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322" name="Google Shape;322;p51"/>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323" name="Google Shape;323;p51"/>
          <p:cNvSpPr txBox="1"/>
          <p:nvPr/>
        </p:nvSpPr>
        <p:spPr>
          <a:xfrm>
            <a:off x="196308" y="2462100"/>
            <a:ext cx="3123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324" name="Google Shape;324;p51"/>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325" name="Google Shape;325;p51"/>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1"/>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327" name="Google Shape;327;p51"/>
          <p:cNvCxnSpPr/>
          <p:nvPr/>
        </p:nvCxnSpPr>
        <p:spPr>
          <a:xfrm>
            <a:off x="610100" y="3612850"/>
            <a:ext cx="1166100" cy="0"/>
          </a:xfrm>
          <a:prstGeom prst="straightConnector1">
            <a:avLst/>
          </a:prstGeom>
          <a:noFill/>
          <a:ln cap="flat" cmpd="sng" w="38100">
            <a:solidFill>
              <a:srgbClr val="FF9900"/>
            </a:solidFill>
            <a:prstDash val="solid"/>
            <a:round/>
            <a:headEnd len="med" w="med" type="none"/>
            <a:tailEnd len="med" w="med" type="none"/>
          </a:ln>
        </p:spPr>
      </p:cxnSp>
      <p:cxnSp>
        <p:nvCxnSpPr>
          <p:cNvPr id="328" name="Google Shape;328;p51"/>
          <p:cNvCxnSpPr/>
          <p:nvPr/>
        </p:nvCxnSpPr>
        <p:spPr>
          <a:xfrm>
            <a:off x="252800" y="3837875"/>
            <a:ext cx="1515900" cy="0"/>
          </a:xfrm>
          <a:prstGeom prst="straightConnector1">
            <a:avLst/>
          </a:prstGeom>
          <a:noFill/>
          <a:ln cap="flat" cmpd="sng" w="38100">
            <a:solidFill>
              <a:srgbClr val="FF9900"/>
            </a:solidFill>
            <a:prstDash val="solid"/>
            <a:round/>
            <a:headEnd len="med" w="med" type="none"/>
            <a:tailEnd len="med" w="med" type="none"/>
          </a:ln>
        </p:spPr>
      </p:cxnSp>
      <p:cxnSp>
        <p:nvCxnSpPr>
          <p:cNvPr id="329" name="Google Shape;329;p51"/>
          <p:cNvCxnSpPr/>
          <p:nvPr/>
        </p:nvCxnSpPr>
        <p:spPr>
          <a:xfrm>
            <a:off x="245077" y="4062904"/>
            <a:ext cx="473100" cy="0"/>
          </a:xfrm>
          <a:prstGeom prst="straightConnector1">
            <a:avLst/>
          </a:prstGeom>
          <a:noFill/>
          <a:ln cap="flat" cmpd="sng" w="38100">
            <a:solidFill>
              <a:srgbClr val="FF9900"/>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2"/>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335" name="Google Shape;335;p52"/>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336" name="Google Shape;336;p52"/>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337" name="Google Shape;337;p52"/>
          <p:cNvSpPr txBox="1"/>
          <p:nvPr/>
        </p:nvSpPr>
        <p:spPr>
          <a:xfrm>
            <a:off x="196308" y="2462100"/>
            <a:ext cx="3123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338" name="Google Shape;338;p52"/>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339" name="Google Shape;339;p52"/>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2"/>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341" name="Google Shape;341;p52"/>
          <p:cNvCxnSpPr/>
          <p:nvPr/>
        </p:nvCxnSpPr>
        <p:spPr>
          <a:xfrm>
            <a:off x="2672127" y="2264456"/>
            <a:ext cx="501900" cy="0"/>
          </a:xfrm>
          <a:prstGeom prst="straightConnector1">
            <a:avLst/>
          </a:prstGeom>
          <a:noFill/>
          <a:ln cap="flat" cmpd="sng" w="38100">
            <a:solidFill>
              <a:srgbClr val="FF9900"/>
            </a:solidFill>
            <a:prstDash val="solid"/>
            <a:round/>
            <a:headEnd len="med" w="med" type="none"/>
            <a:tailEnd len="med" w="med" type="none"/>
          </a:ln>
        </p:spPr>
      </p:cxnSp>
      <p:cxnSp>
        <p:nvCxnSpPr>
          <p:cNvPr id="342" name="Google Shape;342;p52"/>
          <p:cNvCxnSpPr/>
          <p:nvPr/>
        </p:nvCxnSpPr>
        <p:spPr>
          <a:xfrm>
            <a:off x="3596825" y="2674825"/>
            <a:ext cx="411300" cy="0"/>
          </a:xfrm>
          <a:prstGeom prst="straightConnector1">
            <a:avLst/>
          </a:prstGeom>
          <a:noFill/>
          <a:ln cap="flat" cmpd="sng" w="38100">
            <a:solidFill>
              <a:srgbClr val="FF9900"/>
            </a:solidFill>
            <a:prstDash val="solid"/>
            <a:round/>
            <a:headEnd len="med" w="med" type="none"/>
            <a:tailEnd len="med" w="med" type="none"/>
          </a:ln>
        </p:spPr>
      </p:cxnSp>
      <p:cxnSp>
        <p:nvCxnSpPr>
          <p:cNvPr id="343" name="Google Shape;343;p52"/>
          <p:cNvCxnSpPr/>
          <p:nvPr/>
        </p:nvCxnSpPr>
        <p:spPr>
          <a:xfrm>
            <a:off x="2058956" y="2868954"/>
            <a:ext cx="744600" cy="0"/>
          </a:xfrm>
          <a:prstGeom prst="straightConnector1">
            <a:avLst/>
          </a:prstGeom>
          <a:noFill/>
          <a:ln cap="flat" cmpd="sng" w="38100">
            <a:solidFill>
              <a:srgbClr val="FF9900"/>
            </a:solidFill>
            <a:prstDash val="solid"/>
            <a:round/>
            <a:headEnd len="med" w="med" type="none"/>
            <a:tailEnd len="med" w="med" type="none"/>
          </a:ln>
        </p:spPr>
      </p:cxnSp>
      <p:cxnSp>
        <p:nvCxnSpPr>
          <p:cNvPr id="344" name="Google Shape;344;p52"/>
          <p:cNvCxnSpPr/>
          <p:nvPr/>
        </p:nvCxnSpPr>
        <p:spPr>
          <a:xfrm>
            <a:off x="610100" y="3612850"/>
            <a:ext cx="1166100" cy="0"/>
          </a:xfrm>
          <a:prstGeom prst="straightConnector1">
            <a:avLst/>
          </a:prstGeom>
          <a:noFill/>
          <a:ln cap="flat" cmpd="sng" w="38100">
            <a:solidFill>
              <a:srgbClr val="FF9900"/>
            </a:solidFill>
            <a:prstDash val="solid"/>
            <a:round/>
            <a:headEnd len="med" w="med" type="none"/>
            <a:tailEnd len="med" w="med" type="none"/>
          </a:ln>
        </p:spPr>
      </p:cxnSp>
      <p:cxnSp>
        <p:nvCxnSpPr>
          <p:cNvPr id="345" name="Google Shape;345;p52"/>
          <p:cNvCxnSpPr/>
          <p:nvPr/>
        </p:nvCxnSpPr>
        <p:spPr>
          <a:xfrm>
            <a:off x="252800" y="3837875"/>
            <a:ext cx="1515900" cy="0"/>
          </a:xfrm>
          <a:prstGeom prst="straightConnector1">
            <a:avLst/>
          </a:prstGeom>
          <a:noFill/>
          <a:ln cap="flat" cmpd="sng" w="38100">
            <a:solidFill>
              <a:srgbClr val="FF9900"/>
            </a:solidFill>
            <a:prstDash val="solid"/>
            <a:round/>
            <a:headEnd len="med" w="med" type="none"/>
            <a:tailEnd len="med" w="med" type="none"/>
          </a:ln>
        </p:spPr>
      </p:cxnSp>
      <p:cxnSp>
        <p:nvCxnSpPr>
          <p:cNvPr id="346" name="Google Shape;346;p52"/>
          <p:cNvCxnSpPr/>
          <p:nvPr/>
        </p:nvCxnSpPr>
        <p:spPr>
          <a:xfrm>
            <a:off x="245077" y="4062904"/>
            <a:ext cx="473100" cy="0"/>
          </a:xfrm>
          <a:prstGeom prst="straightConnector1">
            <a:avLst/>
          </a:prstGeom>
          <a:noFill/>
          <a:ln cap="flat" cmpd="sng" w="38100">
            <a:solidFill>
              <a:srgbClr val="FF9900"/>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3"/>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352" name="Google Shape;352;p53"/>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353" name="Google Shape;353;p53"/>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354" name="Google Shape;354;p53"/>
          <p:cNvSpPr txBox="1"/>
          <p:nvPr/>
        </p:nvSpPr>
        <p:spPr>
          <a:xfrm>
            <a:off x="196308" y="2462100"/>
            <a:ext cx="3123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355" name="Google Shape;355;p53"/>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356" name="Google Shape;356;p53"/>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3"/>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358" name="Google Shape;358;p53"/>
          <p:cNvCxnSpPr/>
          <p:nvPr/>
        </p:nvCxnSpPr>
        <p:spPr>
          <a:xfrm>
            <a:off x="8252781" y="2658954"/>
            <a:ext cx="505200" cy="0"/>
          </a:xfrm>
          <a:prstGeom prst="straightConnector1">
            <a:avLst/>
          </a:prstGeom>
          <a:noFill/>
          <a:ln cap="flat" cmpd="sng" w="38100">
            <a:solidFill>
              <a:srgbClr val="FF9900"/>
            </a:solidFill>
            <a:prstDash val="solid"/>
            <a:round/>
            <a:headEnd len="med" w="med" type="none"/>
            <a:tailEnd len="med" w="med" type="none"/>
          </a:ln>
        </p:spPr>
      </p:cxnSp>
      <p:cxnSp>
        <p:nvCxnSpPr>
          <p:cNvPr id="359" name="Google Shape;359;p53"/>
          <p:cNvCxnSpPr/>
          <p:nvPr/>
        </p:nvCxnSpPr>
        <p:spPr>
          <a:xfrm>
            <a:off x="6350856" y="2266154"/>
            <a:ext cx="505200" cy="0"/>
          </a:xfrm>
          <a:prstGeom prst="straightConnector1">
            <a:avLst/>
          </a:prstGeom>
          <a:noFill/>
          <a:ln cap="flat" cmpd="sng" w="38100">
            <a:solidFill>
              <a:srgbClr val="FF9900"/>
            </a:solidFill>
            <a:prstDash val="solid"/>
            <a:round/>
            <a:headEnd len="med" w="med" type="none"/>
            <a:tailEnd len="med" w="med" type="none"/>
          </a:ln>
        </p:spPr>
      </p:cxnSp>
      <p:cxnSp>
        <p:nvCxnSpPr>
          <p:cNvPr id="360" name="Google Shape;360;p53"/>
          <p:cNvCxnSpPr/>
          <p:nvPr/>
        </p:nvCxnSpPr>
        <p:spPr>
          <a:xfrm>
            <a:off x="6350856" y="2849079"/>
            <a:ext cx="505200" cy="0"/>
          </a:xfrm>
          <a:prstGeom prst="straightConnector1">
            <a:avLst/>
          </a:prstGeom>
          <a:noFill/>
          <a:ln cap="flat" cmpd="sng" w="38100">
            <a:solidFill>
              <a:srgbClr val="FF9900"/>
            </a:solidFill>
            <a:prstDash val="solid"/>
            <a:round/>
            <a:headEnd len="med" w="med" type="none"/>
            <a:tailEnd len="med" w="med" type="none"/>
          </a:ln>
        </p:spPr>
      </p:cxnSp>
      <p:cxnSp>
        <p:nvCxnSpPr>
          <p:cNvPr id="361" name="Google Shape;361;p53"/>
          <p:cNvCxnSpPr/>
          <p:nvPr/>
        </p:nvCxnSpPr>
        <p:spPr>
          <a:xfrm>
            <a:off x="610100" y="3612850"/>
            <a:ext cx="1166100" cy="0"/>
          </a:xfrm>
          <a:prstGeom prst="straightConnector1">
            <a:avLst/>
          </a:prstGeom>
          <a:noFill/>
          <a:ln cap="flat" cmpd="sng" w="38100">
            <a:solidFill>
              <a:srgbClr val="FF9900"/>
            </a:solidFill>
            <a:prstDash val="solid"/>
            <a:round/>
            <a:headEnd len="med" w="med" type="none"/>
            <a:tailEnd len="med" w="med" type="none"/>
          </a:ln>
        </p:spPr>
      </p:cxnSp>
      <p:cxnSp>
        <p:nvCxnSpPr>
          <p:cNvPr id="362" name="Google Shape;362;p53"/>
          <p:cNvCxnSpPr/>
          <p:nvPr/>
        </p:nvCxnSpPr>
        <p:spPr>
          <a:xfrm>
            <a:off x="252800" y="3837875"/>
            <a:ext cx="1515900" cy="0"/>
          </a:xfrm>
          <a:prstGeom prst="straightConnector1">
            <a:avLst/>
          </a:prstGeom>
          <a:noFill/>
          <a:ln cap="flat" cmpd="sng" w="38100">
            <a:solidFill>
              <a:srgbClr val="FF9900"/>
            </a:solidFill>
            <a:prstDash val="solid"/>
            <a:round/>
            <a:headEnd len="med" w="med" type="none"/>
            <a:tailEnd len="med" w="med" type="none"/>
          </a:ln>
        </p:spPr>
      </p:cxnSp>
      <p:cxnSp>
        <p:nvCxnSpPr>
          <p:cNvPr id="363" name="Google Shape;363;p53"/>
          <p:cNvCxnSpPr/>
          <p:nvPr/>
        </p:nvCxnSpPr>
        <p:spPr>
          <a:xfrm>
            <a:off x="245077" y="4062904"/>
            <a:ext cx="473100" cy="0"/>
          </a:xfrm>
          <a:prstGeom prst="straightConnector1">
            <a:avLst/>
          </a:prstGeom>
          <a:noFill/>
          <a:ln cap="flat" cmpd="sng" w="38100">
            <a:solidFill>
              <a:srgbClr val="FF9900"/>
            </a:solidFill>
            <a:prstDash val="solid"/>
            <a:round/>
            <a:headEnd len="med" w="med" type="none"/>
            <a:tailEnd len="med" w="med" type="none"/>
          </a:ln>
        </p:spPr>
      </p:cxnSp>
      <p:cxnSp>
        <p:nvCxnSpPr>
          <p:cNvPr id="364" name="Google Shape;364;p53"/>
          <p:cNvCxnSpPr/>
          <p:nvPr/>
        </p:nvCxnSpPr>
        <p:spPr>
          <a:xfrm>
            <a:off x="2672127" y="2264456"/>
            <a:ext cx="501900" cy="0"/>
          </a:xfrm>
          <a:prstGeom prst="straightConnector1">
            <a:avLst/>
          </a:prstGeom>
          <a:noFill/>
          <a:ln cap="flat" cmpd="sng" w="38100">
            <a:solidFill>
              <a:srgbClr val="FF9900"/>
            </a:solidFill>
            <a:prstDash val="solid"/>
            <a:round/>
            <a:headEnd len="med" w="med" type="none"/>
            <a:tailEnd len="med" w="med" type="none"/>
          </a:ln>
        </p:spPr>
      </p:cxnSp>
      <p:cxnSp>
        <p:nvCxnSpPr>
          <p:cNvPr id="365" name="Google Shape;365;p53"/>
          <p:cNvCxnSpPr/>
          <p:nvPr/>
        </p:nvCxnSpPr>
        <p:spPr>
          <a:xfrm>
            <a:off x="3596825" y="2674825"/>
            <a:ext cx="411300" cy="0"/>
          </a:xfrm>
          <a:prstGeom prst="straightConnector1">
            <a:avLst/>
          </a:prstGeom>
          <a:noFill/>
          <a:ln cap="flat" cmpd="sng" w="38100">
            <a:solidFill>
              <a:srgbClr val="FF9900"/>
            </a:solidFill>
            <a:prstDash val="solid"/>
            <a:round/>
            <a:headEnd len="med" w="med" type="none"/>
            <a:tailEnd len="med" w="med" type="none"/>
          </a:ln>
        </p:spPr>
      </p:cxnSp>
      <p:cxnSp>
        <p:nvCxnSpPr>
          <p:cNvPr id="366" name="Google Shape;366;p53"/>
          <p:cNvCxnSpPr/>
          <p:nvPr/>
        </p:nvCxnSpPr>
        <p:spPr>
          <a:xfrm>
            <a:off x="2058956" y="2868954"/>
            <a:ext cx="744600" cy="0"/>
          </a:xfrm>
          <a:prstGeom prst="straightConnector1">
            <a:avLst/>
          </a:prstGeom>
          <a:noFill/>
          <a:ln cap="flat" cmpd="sng" w="38100">
            <a:solidFill>
              <a:srgbClr val="FF9900"/>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4"/>
          <p:cNvPicPr preferRelativeResize="0"/>
          <p:nvPr/>
        </p:nvPicPr>
        <p:blipFill>
          <a:blip r:embed="rId3">
            <a:alphaModFix/>
          </a:blip>
          <a:stretch>
            <a:fillRect/>
          </a:stretch>
        </p:blipFill>
        <p:spPr>
          <a:xfrm>
            <a:off x="152400" y="152400"/>
            <a:ext cx="6130676" cy="4838700"/>
          </a:xfrm>
          <a:prstGeom prst="rect">
            <a:avLst/>
          </a:prstGeom>
          <a:noFill/>
          <a:ln>
            <a:noFill/>
          </a:ln>
        </p:spPr>
      </p:pic>
      <p:pic>
        <p:nvPicPr>
          <p:cNvPr id="372" name="Google Shape;372;p54"/>
          <p:cNvPicPr preferRelativeResize="0"/>
          <p:nvPr/>
        </p:nvPicPr>
        <p:blipFill>
          <a:blip r:embed="rId4">
            <a:alphaModFix/>
          </a:blip>
          <a:stretch>
            <a:fillRect/>
          </a:stretch>
        </p:blipFill>
        <p:spPr>
          <a:xfrm>
            <a:off x="4124625" y="1695450"/>
            <a:ext cx="2158450" cy="3351150"/>
          </a:xfrm>
          <a:prstGeom prst="rect">
            <a:avLst/>
          </a:prstGeom>
          <a:noFill/>
          <a:ln>
            <a:noFill/>
          </a:ln>
        </p:spPr>
      </p:pic>
      <p:pic>
        <p:nvPicPr>
          <p:cNvPr id="373" name="Google Shape;373;p54"/>
          <p:cNvPicPr preferRelativeResize="0"/>
          <p:nvPr/>
        </p:nvPicPr>
        <p:blipFill>
          <a:blip r:embed="rId5">
            <a:alphaModFix/>
          </a:blip>
          <a:stretch>
            <a:fillRect/>
          </a:stretch>
        </p:blipFill>
        <p:spPr>
          <a:xfrm>
            <a:off x="4206625" y="2028853"/>
            <a:ext cx="1859325" cy="2190325"/>
          </a:xfrm>
          <a:prstGeom prst="rect">
            <a:avLst/>
          </a:prstGeom>
          <a:noFill/>
          <a:ln>
            <a:noFill/>
          </a:ln>
        </p:spPr>
      </p:pic>
      <p:sp>
        <p:nvSpPr>
          <p:cNvPr id="374" name="Google Shape;374;p54"/>
          <p:cNvSpPr txBox="1"/>
          <p:nvPr/>
        </p:nvSpPr>
        <p:spPr>
          <a:xfrm>
            <a:off x="196308" y="2462100"/>
            <a:ext cx="3123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pic>
        <p:nvPicPr>
          <p:cNvPr id="375" name="Google Shape;375;p54"/>
          <p:cNvPicPr preferRelativeResize="0"/>
          <p:nvPr/>
        </p:nvPicPr>
        <p:blipFill>
          <a:blip r:embed="rId6">
            <a:alphaModFix/>
          </a:blip>
          <a:stretch>
            <a:fillRect/>
          </a:stretch>
        </p:blipFill>
        <p:spPr>
          <a:xfrm>
            <a:off x="6283076" y="2028850"/>
            <a:ext cx="2556124" cy="2783672"/>
          </a:xfrm>
          <a:prstGeom prst="rect">
            <a:avLst/>
          </a:prstGeom>
          <a:noFill/>
          <a:ln>
            <a:noFill/>
          </a:ln>
        </p:spPr>
      </p:pic>
      <p:sp>
        <p:nvSpPr>
          <p:cNvPr id="376" name="Google Shape;376;p54"/>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4"/>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cxnSp>
        <p:nvCxnSpPr>
          <p:cNvPr id="378" name="Google Shape;378;p54"/>
          <p:cNvCxnSpPr/>
          <p:nvPr/>
        </p:nvCxnSpPr>
        <p:spPr>
          <a:xfrm>
            <a:off x="6350852" y="3066156"/>
            <a:ext cx="2368500" cy="0"/>
          </a:xfrm>
          <a:prstGeom prst="straightConnector1">
            <a:avLst/>
          </a:prstGeom>
          <a:noFill/>
          <a:ln cap="flat" cmpd="sng" w="38100">
            <a:solidFill>
              <a:srgbClr val="FF9900"/>
            </a:solidFill>
            <a:prstDash val="solid"/>
            <a:round/>
            <a:headEnd len="med" w="med" type="none"/>
            <a:tailEnd len="med" w="med" type="none"/>
          </a:ln>
        </p:spPr>
      </p:cxnSp>
      <p:cxnSp>
        <p:nvCxnSpPr>
          <p:cNvPr id="379" name="Google Shape;379;p54"/>
          <p:cNvCxnSpPr/>
          <p:nvPr/>
        </p:nvCxnSpPr>
        <p:spPr>
          <a:xfrm>
            <a:off x="8252781" y="2658954"/>
            <a:ext cx="505200" cy="0"/>
          </a:xfrm>
          <a:prstGeom prst="straightConnector1">
            <a:avLst/>
          </a:prstGeom>
          <a:noFill/>
          <a:ln cap="flat" cmpd="sng" w="38100">
            <a:solidFill>
              <a:srgbClr val="FF9900"/>
            </a:solidFill>
            <a:prstDash val="solid"/>
            <a:round/>
            <a:headEnd len="med" w="med" type="none"/>
            <a:tailEnd len="med" w="med" type="none"/>
          </a:ln>
        </p:spPr>
      </p:cxnSp>
      <p:cxnSp>
        <p:nvCxnSpPr>
          <p:cNvPr id="380" name="Google Shape;380;p54"/>
          <p:cNvCxnSpPr/>
          <p:nvPr/>
        </p:nvCxnSpPr>
        <p:spPr>
          <a:xfrm>
            <a:off x="6350856" y="2266154"/>
            <a:ext cx="505200" cy="0"/>
          </a:xfrm>
          <a:prstGeom prst="straightConnector1">
            <a:avLst/>
          </a:prstGeom>
          <a:noFill/>
          <a:ln cap="flat" cmpd="sng" w="38100">
            <a:solidFill>
              <a:srgbClr val="FF9900"/>
            </a:solidFill>
            <a:prstDash val="solid"/>
            <a:round/>
            <a:headEnd len="med" w="med" type="none"/>
            <a:tailEnd len="med" w="med" type="none"/>
          </a:ln>
        </p:spPr>
      </p:cxnSp>
      <p:cxnSp>
        <p:nvCxnSpPr>
          <p:cNvPr id="381" name="Google Shape;381;p54"/>
          <p:cNvCxnSpPr/>
          <p:nvPr/>
        </p:nvCxnSpPr>
        <p:spPr>
          <a:xfrm>
            <a:off x="8492102" y="2869531"/>
            <a:ext cx="227100" cy="0"/>
          </a:xfrm>
          <a:prstGeom prst="straightConnector1">
            <a:avLst/>
          </a:prstGeom>
          <a:noFill/>
          <a:ln cap="flat" cmpd="sng" w="38100">
            <a:solidFill>
              <a:srgbClr val="FF9900"/>
            </a:solidFill>
            <a:prstDash val="solid"/>
            <a:round/>
            <a:headEnd len="med" w="med" type="none"/>
            <a:tailEnd len="med" w="med" type="none"/>
          </a:ln>
        </p:spPr>
      </p:cxnSp>
      <p:cxnSp>
        <p:nvCxnSpPr>
          <p:cNvPr id="382" name="Google Shape;382;p54"/>
          <p:cNvCxnSpPr/>
          <p:nvPr/>
        </p:nvCxnSpPr>
        <p:spPr>
          <a:xfrm>
            <a:off x="6350852" y="3244856"/>
            <a:ext cx="2028600" cy="0"/>
          </a:xfrm>
          <a:prstGeom prst="straightConnector1">
            <a:avLst/>
          </a:prstGeom>
          <a:noFill/>
          <a:ln cap="flat" cmpd="sng" w="38100">
            <a:solidFill>
              <a:srgbClr val="FF9900"/>
            </a:solidFill>
            <a:prstDash val="solid"/>
            <a:round/>
            <a:headEnd len="med" w="med" type="none"/>
            <a:tailEnd len="med" w="med" type="none"/>
          </a:ln>
        </p:spPr>
      </p:cxnSp>
      <p:cxnSp>
        <p:nvCxnSpPr>
          <p:cNvPr id="383" name="Google Shape;383;p54"/>
          <p:cNvCxnSpPr/>
          <p:nvPr/>
        </p:nvCxnSpPr>
        <p:spPr>
          <a:xfrm>
            <a:off x="6350856" y="2849079"/>
            <a:ext cx="505200" cy="0"/>
          </a:xfrm>
          <a:prstGeom prst="straightConnector1">
            <a:avLst/>
          </a:prstGeom>
          <a:noFill/>
          <a:ln cap="flat" cmpd="sng" w="38100">
            <a:solidFill>
              <a:srgbClr val="FF9900"/>
            </a:solidFill>
            <a:prstDash val="solid"/>
            <a:round/>
            <a:headEnd len="med" w="med" type="none"/>
            <a:tailEnd len="med" w="med" type="none"/>
          </a:ln>
        </p:spPr>
      </p:cxnSp>
      <p:cxnSp>
        <p:nvCxnSpPr>
          <p:cNvPr id="384" name="Google Shape;384;p54"/>
          <p:cNvCxnSpPr/>
          <p:nvPr/>
        </p:nvCxnSpPr>
        <p:spPr>
          <a:xfrm>
            <a:off x="610100" y="3612850"/>
            <a:ext cx="1166100" cy="0"/>
          </a:xfrm>
          <a:prstGeom prst="straightConnector1">
            <a:avLst/>
          </a:prstGeom>
          <a:noFill/>
          <a:ln cap="flat" cmpd="sng" w="38100">
            <a:solidFill>
              <a:srgbClr val="FF9900"/>
            </a:solidFill>
            <a:prstDash val="solid"/>
            <a:round/>
            <a:headEnd len="med" w="med" type="none"/>
            <a:tailEnd len="med" w="med" type="none"/>
          </a:ln>
        </p:spPr>
      </p:cxnSp>
      <p:cxnSp>
        <p:nvCxnSpPr>
          <p:cNvPr id="385" name="Google Shape;385;p54"/>
          <p:cNvCxnSpPr/>
          <p:nvPr/>
        </p:nvCxnSpPr>
        <p:spPr>
          <a:xfrm>
            <a:off x="252800" y="3837875"/>
            <a:ext cx="1515900" cy="0"/>
          </a:xfrm>
          <a:prstGeom prst="straightConnector1">
            <a:avLst/>
          </a:prstGeom>
          <a:noFill/>
          <a:ln cap="flat" cmpd="sng" w="38100">
            <a:solidFill>
              <a:srgbClr val="FF9900"/>
            </a:solidFill>
            <a:prstDash val="solid"/>
            <a:round/>
            <a:headEnd len="med" w="med" type="none"/>
            <a:tailEnd len="med" w="med" type="none"/>
          </a:ln>
        </p:spPr>
      </p:cxnSp>
      <p:cxnSp>
        <p:nvCxnSpPr>
          <p:cNvPr id="386" name="Google Shape;386;p54"/>
          <p:cNvCxnSpPr/>
          <p:nvPr/>
        </p:nvCxnSpPr>
        <p:spPr>
          <a:xfrm>
            <a:off x="245077" y="4062904"/>
            <a:ext cx="473100" cy="0"/>
          </a:xfrm>
          <a:prstGeom prst="straightConnector1">
            <a:avLst/>
          </a:prstGeom>
          <a:noFill/>
          <a:ln cap="flat" cmpd="sng" w="38100">
            <a:solidFill>
              <a:srgbClr val="FF9900"/>
            </a:solidFill>
            <a:prstDash val="solid"/>
            <a:round/>
            <a:headEnd len="med" w="med" type="none"/>
            <a:tailEnd len="med" w="med" type="none"/>
          </a:ln>
        </p:spPr>
      </p:cxnSp>
      <p:cxnSp>
        <p:nvCxnSpPr>
          <p:cNvPr id="387" name="Google Shape;387;p54"/>
          <p:cNvCxnSpPr/>
          <p:nvPr/>
        </p:nvCxnSpPr>
        <p:spPr>
          <a:xfrm>
            <a:off x="2672127" y="2264456"/>
            <a:ext cx="501900" cy="0"/>
          </a:xfrm>
          <a:prstGeom prst="straightConnector1">
            <a:avLst/>
          </a:prstGeom>
          <a:noFill/>
          <a:ln cap="flat" cmpd="sng" w="38100">
            <a:solidFill>
              <a:srgbClr val="FF9900"/>
            </a:solidFill>
            <a:prstDash val="solid"/>
            <a:round/>
            <a:headEnd len="med" w="med" type="none"/>
            <a:tailEnd len="med" w="med" type="none"/>
          </a:ln>
        </p:spPr>
      </p:cxnSp>
      <p:cxnSp>
        <p:nvCxnSpPr>
          <p:cNvPr id="388" name="Google Shape;388;p54"/>
          <p:cNvCxnSpPr/>
          <p:nvPr/>
        </p:nvCxnSpPr>
        <p:spPr>
          <a:xfrm>
            <a:off x="3596825" y="2674825"/>
            <a:ext cx="411300" cy="0"/>
          </a:xfrm>
          <a:prstGeom prst="straightConnector1">
            <a:avLst/>
          </a:prstGeom>
          <a:noFill/>
          <a:ln cap="flat" cmpd="sng" w="38100">
            <a:solidFill>
              <a:srgbClr val="FF9900"/>
            </a:solidFill>
            <a:prstDash val="solid"/>
            <a:round/>
            <a:headEnd len="med" w="med" type="none"/>
            <a:tailEnd len="med" w="med" type="none"/>
          </a:ln>
        </p:spPr>
      </p:cxnSp>
      <p:cxnSp>
        <p:nvCxnSpPr>
          <p:cNvPr id="389" name="Google Shape;389;p54"/>
          <p:cNvCxnSpPr/>
          <p:nvPr/>
        </p:nvCxnSpPr>
        <p:spPr>
          <a:xfrm>
            <a:off x="2058956" y="2868954"/>
            <a:ext cx="744600" cy="0"/>
          </a:xfrm>
          <a:prstGeom prst="straightConnector1">
            <a:avLst/>
          </a:prstGeom>
          <a:noFill/>
          <a:ln cap="flat" cmpd="sng" w="38100">
            <a:solidFill>
              <a:srgbClr val="FF9900"/>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5"/>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5"/>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396" name="Google Shape;396;p55"/>
          <p:cNvPicPr preferRelativeResize="0"/>
          <p:nvPr/>
        </p:nvPicPr>
        <p:blipFill rotWithShape="1">
          <a:blip r:embed="rId3">
            <a:alphaModFix/>
          </a:blip>
          <a:srcRect b="0" l="5574" r="1824" t="15782"/>
          <a:stretch/>
        </p:blipFill>
        <p:spPr>
          <a:xfrm>
            <a:off x="829100" y="365175"/>
            <a:ext cx="6049150" cy="4296600"/>
          </a:xfrm>
          <a:prstGeom prst="rect">
            <a:avLst/>
          </a:prstGeom>
          <a:noFill/>
          <a:ln>
            <a:noFill/>
          </a:ln>
        </p:spPr>
      </p:pic>
      <p:sp>
        <p:nvSpPr>
          <p:cNvPr id="397" name="Google Shape;397;p55"/>
          <p:cNvSpPr txBox="1"/>
          <p:nvPr/>
        </p:nvSpPr>
        <p:spPr>
          <a:xfrm>
            <a:off x="6832825" y="704625"/>
            <a:ext cx="1956000" cy="2077800"/>
          </a:xfrm>
          <a:prstGeom prst="rect">
            <a:avLst/>
          </a:prstGeom>
          <a:noFill/>
          <a:ln>
            <a:noFill/>
          </a:ln>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Lithium level 0.25 - 0.5</a:t>
            </a:r>
            <a:endParaRPr>
              <a:solidFill>
                <a:schemeClr val="dk1"/>
              </a:solidFill>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en">
                <a:solidFill>
                  <a:schemeClr val="dk1"/>
                </a:solidFill>
                <a:latin typeface="Roboto"/>
                <a:ea typeface="Roboto"/>
                <a:cs typeface="Roboto"/>
                <a:sym typeface="Roboto"/>
              </a:rPr>
              <a:t>1 year</a:t>
            </a:r>
            <a:endParaRPr>
              <a:solidFill>
                <a:schemeClr val="dk1"/>
              </a:solidFill>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en">
                <a:solidFill>
                  <a:schemeClr val="dk1"/>
                </a:solidFill>
                <a:latin typeface="Roboto"/>
                <a:ea typeface="Roboto"/>
                <a:cs typeface="Roboto"/>
                <a:sym typeface="Roboto"/>
              </a:rPr>
              <a:t>Improved cognition </a:t>
            </a:r>
            <a:endParaRPr>
              <a:solidFill>
                <a:schemeClr val="dk1"/>
              </a:solidFill>
              <a:latin typeface="Roboto"/>
              <a:ea typeface="Roboto"/>
              <a:cs typeface="Roboto"/>
              <a:sym typeface="Roboto"/>
            </a:endParaRPr>
          </a:p>
          <a:p>
            <a:pPr indent="-317500" lvl="0" marL="457200" rtl="0" algn="l">
              <a:lnSpc>
                <a:spcPct val="100000"/>
              </a:lnSpc>
              <a:spcBef>
                <a:spcPts val="1000"/>
              </a:spcBef>
              <a:spcAft>
                <a:spcPts val="1000"/>
              </a:spcAft>
              <a:buClr>
                <a:schemeClr val="dk1"/>
              </a:buClr>
              <a:buSzPts val="1400"/>
              <a:buFont typeface="Roboto"/>
              <a:buChar char="●"/>
            </a:pPr>
            <a:r>
              <a:rPr lang="en">
                <a:solidFill>
                  <a:schemeClr val="dk1"/>
                </a:solidFill>
                <a:latin typeface="Roboto"/>
                <a:ea typeface="Roboto"/>
                <a:cs typeface="Roboto"/>
                <a:sym typeface="Roboto"/>
              </a:rPr>
              <a:t>Decrease in tau proteins</a:t>
            </a:r>
            <a:endParaRPr>
              <a:solidFill>
                <a:schemeClr val="dk1"/>
              </a:solidFill>
              <a:latin typeface="Roboto"/>
              <a:ea typeface="Roboto"/>
              <a:cs typeface="Roboto"/>
              <a:sym typeface="Roboto"/>
            </a:endParaRPr>
          </a:p>
        </p:txBody>
      </p:sp>
      <p:cxnSp>
        <p:nvCxnSpPr>
          <p:cNvPr id="398" name="Google Shape;398;p55"/>
          <p:cNvCxnSpPr/>
          <p:nvPr/>
        </p:nvCxnSpPr>
        <p:spPr>
          <a:xfrm>
            <a:off x="1153302" y="976352"/>
            <a:ext cx="1982100" cy="0"/>
          </a:xfrm>
          <a:prstGeom prst="straightConnector1">
            <a:avLst/>
          </a:prstGeom>
          <a:noFill/>
          <a:ln cap="flat" cmpd="sng" w="38100">
            <a:solidFill>
              <a:srgbClr val="FF9900"/>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9"/>
          <p:cNvSpPr txBox="1"/>
          <p:nvPr/>
        </p:nvSpPr>
        <p:spPr>
          <a:xfrm>
            <a:off x="737450" y="1077475"/>
            <a:ext cx="3963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Oswald"/>
                <a:ea typeface="Oswald"/>
                <a:cs typeface="Oswald"/>
                <a:sym typeface="Oswald"/>
              </a:rPr>
              <a:t>Psychopharmacology Algorithms </a:t>
            </a:r>
            <a:endParaRPr sz="2000">
              <a:latin typeface="Oswald"/>
              <a:ea typeface="Oswald"/>
              <a:cs typeface="Oswald"/>
              <a:sym typeface="Oswald"/>
            </a:endParaRPr>
          </a:p>
          <a:p>
            <a:pPr indent="0" lvl="0" marL="0" rtl="0" algn="l">
              <a:spcBef>
                <a:spcPts val="0"/>
              </a:spcBef>
              <a:spcAft>
                <a:spcPts val="0"/>
              </a:spcAft>
              <a:buNone/>
            </a:pPr>
            <a:r>
              <a:rPr lang="en" sz="2000">
                <a:latin typeface="Oswald"/>
                <a:ea typeface="Oswald"/>
                <a:cs typeface="Oswald"/>
                <a:sym typeface="Oswald"/>
              </a:rPr>
              <a:t>(Harvard, David N. Osser, 2021) </a:t>
            </a:r>
            <a:endParaRPr sz="2000">
              <a:latin typeface="Oswald"/>
              <a:ea typeface="Oswald"/>
              <a:cs typeface="Oswald"/>
              <a:sym typeface="Oswald"/>
            </a:endParaRPr>
          </a:p>
          <a:p>
            <a:pPr indent="0" lvl="0" marL="0" rtl="0" algn="l">
              <a:spcBef>
                <a:spcPts val="0"/>
              </a:spcBef>
              <a:spcAft>
                <a:spcPts val="0"/>
              </a:spcAft>
              <a:buNone/>
            </a:pPr>
            <a:r>
              <a:t/>
            </a:r>
            <a:endParaRPr sz="2000">
              <a:latin typeface="Oswald"/>
              <a:ea typeface="Oswald"/>
              <a:cs typeface="Oswald"/>
              <a:sym typeface="Oswald"/>
            </a:endParaRPr>
          </a:p>
          <a:p>
            <a:pPr indent="0" lvl="0" marL="0" rtl="0" algn="l">
              <a:spcBef>
                <a:spcPts val="0"/>
              </a:spcBef>
              <a:spcAft>
                <a:spcPts val="0"/>
              </a:spcAft>
              <a:buNone/>
            </a:pPr>
            <a:r>
              <a:t/>
            </a:r>
            <a:endParaRPr sz="2000">
              <a:latin typeface="Oswald"/>
              <a:ea typeface="Oswald"/>
              <a:cs typeface="Oswald"/>
              <a:sym typeface="Oswald"/>
            </a:endParaRPr>
          </a:p>
          <a:p>
            <a:pPr indent="0" lvl="0" marL="0" rtl="0" algn="l">
              <a:spcBef>
                <a:spcPts val="0"/>
              </a:spcBef>
              <a:spcAft>
                <a:spcPts val="0"/>
              </a:spcAft>
              <a:buNone/>
            </a:pPr>
            <a:r>
              <a:t/>
            </a:r>
            <a:endParaRPr sz="2000">
              <a:latin typeface="Oswald"/>
              <a:ea typeface="Oswald"/>
              <a:cs typeface="Oswald"/>
              <a:sym typeface="Oswald"/>
            </a:endParaRPr>
          </a:p>
          <a:p>
            <a:pPr indent="0" lvl="0" marL="0" rtl="0" algn="l">
              <a:spcBef>
                <a:spcPts val="0"/>
              </a:spcBef>
              <a:spcAft>
                <a:spcPts val="0"/>
              </a:spcAft>
              <a:buNone/>
            </a:pPr>
            <a:r>
              <a:t/>
            </a:r>
            <a:endParaRPr sz="2000">
              <a:latin typeface="Oswald"/>
              <a:ea typeface="Oswald"/>
              <a:cs typeface="Oswald"/>
              <a:sym typeface="Oswald"/>
            </a:endParaRPr>
          </a:p>
        </p:txBody>
      </p:sp>
      <p:pic>
        <p:nvPicPr>
          <p:cNvPr id="125" name="Google Shape;125;p29"/>
          <p:cNvPicPr preferRelativeResize="0"/>
          <p:nvPr/>
        </p:nvPicPr>
        <p:blipFill rotWithShape="1">
          <a:blip r:embed="rId3">
            <a:alphaModFix/>
          </a:blip>
          <a:srcRect b="0" l="0" r="0" t="40539"/>
          <a:stretch/>
        </p:blipFill>
        <p:spPr>
          <a:xfrm>
            <a:off x="-14950" y="0"/>
            <a:ext cx="9173900" cy="1077475"/>
          </a:xfrm>
          <a:prstGeom prst="rect">
            <a:avLst/>
          </a:prstGeom>
          <a:noFill/>
          <a:ln>
            <a:noFill/>
          </a:ln>
        </p:spPr>
      </p:pic>
      <p:sp>
        <p:nvSpPr>
          <p:cNvPr id="126" name="Google Shape;126;p29"/>
          <p:cNvSpPr txBox="1"/>
          <p:nvPr>
            <p:ph idx="4294967295" type="ctrTitle"/>
          </p:nvPr>
        </p:nvSpPr>
        <p:spPr>
          <a:xfrm>
            <a:off x="3742946" y="132850"/>
            <a:ext cx="1608000" cy="561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Algorithms</a:t>
            </a:r>
            <a:endParaRPr>
              <a:solidFill>
                <a:schemeClr val="lt1"/>
              </a:solidFill>
            </a:endParaRPr>
          </a:p>
        </p:txBody>
      </p:sp>
      <p:pic>
        <p:nvPicPr>
          <p:cNvPr id="127" name="Google Shape;127;p29"/>
          <p:cNvPicPr preferRelativeResize="0"/>
          <p:nvPr/>
        </p:nvPicPr>
        <p:blipFill>
          <a:blip r:embed="rId4">
            <a:alphaModFix/>
          </a:blip>
          <a:stretch>
            <a:fillRect/>
          </a:stretch>
        </p:blipFill>
        <p:spPr>
          <a:xfrm>
            <a:off x="1217600" y="1834576"/>
            <a:ext cx="2176000" cy="3264000"/>
          </a:xfrm>
          <a:prstGeom prst="rect">
            <a:avLst/>
          </a:prstGeom>
          <a:noFill/>
          <a:ln>
            <a:noFill/>
          </a:ln>
        </p:spPr>
      </p:pic>
      <p:pic>
        <p:nvPicPr>
          <p:cNvPr id="128" name="Google Shape;128;p29"/>
          <p:cNvPicPr preferRelativeResize="0"/>
          <p:nvPr/>
        </p:nvPicPr>
        <p:blipFill>
          <a:blip r:embed="rId5">
            <a:alphaModFix/>
          </a:blip>
          <a:stretch>
            <a:fillRect/>
          </a:stretch>
        </p:blipFill>
        <p:spPr>
          <a:xfrm>
            <a:off x="5133325" y="1139125"/>
            <a:ext cx="2674039" cy="3761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6"/>
          <p:cNvPicPr preferRelativeResize="0"/>
          <p:nvPr/>
        </p:nvPicPr>
        <p:blipFill>
          <a:blip r:embed="rId3">
            <a:alphaModFix/>
          </a:blip>
          <a:stretch>
            <a:fillRect/>
          </a:stretch>
        </p:blipFill>
        <p:spPr>
          <a:xfrm>
            <a:off x="1055275" y="1315700"/>
            <a:ext cx="4625575" cy="2754150"/>
          </a:xfrm>
          <a:prstGeom prst="rect">
            <a:avLst/>
          </a:prstGeom>
          <a:noFill/>
          <a:ln>
            <a:noFill/>
          </a:ln>
        </p:spPr>
      </p:pic>
      <p:sp>
        <p:nvSpPr>
          <p:cNvPr id="404" name="Google Shape;404;p56"/>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6"/>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406" name="Google Shape;406;p56"/>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6"/>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neuroprotection</a:t>
            </a:r>
            <a:endParaRPr sz="24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7"/>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7"/>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5" name="Google Shape;415;p57"/>
          <p:cNvSpPr txBox="1"/>
          <p:nvPr/>
        </p:nvSpPr>
        <p:spPr>
          <a:xfrm>
            <a:off x="76200" y="4700923"/>
            <a:ext cx="880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Jin Yan, Yuan Zhang, Lin Wang, Zhao Li, Shuang Tang, Yingwen Wang, Nina Gu, Xiaochuan Sun, Lin Li, TREM2 activation alleviates neural damage via Akt/CREB/BDNF signalling after traumatic brain injury in mice, Journal of Neuroinflammation, 10.1186/s12974-022-02651-3, 19, 1, (2022).</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416" name="Google Shape;416;p57"/>
          <p:cNvSpPr txBox="1"/>
          <p:nvPr/>
        </p:nvSpPr>
        <p:spPr>
          <a:xfrm>
            <a:off x="953050" y="29392"/>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neuroprotection</a:t>
            </a:r>
            <a:endParaRPr sz="2400">
              <a:solidFill>
                <a:schemeClr val="lt1"/>
              </a:solidFill>
            </a:endParaRPr>
          </a:p>
        </p:txBody>
      </p:sp>
      <p:pic>
        <p:nvPicPr>
          <p:cNvPr id="417" name="Google Shape;417;p57"/>
          <p:cNvPicPr preferRelativeResize="0"/>
          <p:nvPr/>
        </p:nvPicPr>
        <p:blipFill>
          <a:blip r:embed="rId3">
            <a:alphaModFix/>
          </a:blip>
          <a:stretch>
            <a:fillRect/>
          </a:stretch>
        </p:blipFill>
        <p:spPr>
          <a:xfrm>
            <a:off x="1636149" y="897800"/>
            <a:ext cx="6342400" cy="3727599"/>
          </a:xfrm>
          <a:prstGeom prst="rect">
            <a:avLst/>
          </a:prstGeom>
          <a:noFill/>
          <a:ln>
            <a:noFill/>
          </a:ln>
        </p:spPr>
      </p:pic>
      <p:sp>
        <p:nvSpPr>
          <p:cNvPr id="418" name="Google Shape;418;p57"/>
          <p:cNvSpPr/>
          <p:nvPr/>
        </p:nvSpPr>
        <p:spPr>
          <a:xfrm>
            <a:off x="4002900" y="3369100"/>
            <a:ext cx="1138200" cy="936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txBox="1"/>
          <p:nvPr/>
        </p:nvSpPr>
        <p:spPr>
          <a:xfrm>
            <a:off x="2708778" y="3938600"/>
            <a:ext cx="21255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900"/>
              </a:spcAft>
              <a:buNone/>
            </a:pPr>
            <a:r>
              <a:rPr lang="en">
                <a:solidFill>
                  <a:schemeClr val="dk1"/>
                </a:solidFill>
                <a:latin typeface="Roboto"/>
                <a:ea typeface="Roboto"/>
                <a:cs typeface="Roboto"/>
                <a:sym typeface="Roboto"/>
              </a:rPr>
              <a:t>Brain-Derived Neurotrophic Factor</a:t>
            </a:r>
            <a:endParaRPr>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8"/>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8"/>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27" name="Google Shape;427;p58"/>
          <p:cNvSpPr txBox="1"/>
          <p:nvPr/>
        </p:nvSpPr>
        <p:spPr>
          <a:xfrm>
            <a:off x="76200" y="4700923"/>
            <a:ext cx="880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Jin Yan, Yuan Zhang, Lin Wang, Zhao Li, Shuang Tang, Yingwen Wang, Nina Gu, Xiaochuan Sun, Lin Li, TREM2 activation alleviates neural damage via Akt/CREB/BDNF signalling after traumatic brain injury in mice, Journal of Neuroinflammation, 10.1186/s12974-022-02651-3, 19, 1, (2022).</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pic>
        <p:nvPicPr>
          <p:cNvPr id="428" name="Google Shape;428;p58"/>
          <p:cNvPicPr preferRelativeResize="0"/>
          <p:nvPr/>
        </p:nvPicPr>
        <p:blipFill>
          <a:blip r:embed="rId3">
            <a:alphaModFix/>
          </a:blip>
          <a:stretch>
            <a:fillRect/>
          </a:stretch>
        </p:blipFill>
        <p:spPr>
          <a:xfrm>
            <a:off x="1530700" y="810613"/>
            <a:ext cx="6341299" cy="3859700"/>
          </a:xfrm>
          <a:prstGeom prst="rect">
            <a:avLst/>
          </a:prstGeom>
          <a:noFill/>
          <a:ln>
            <a:noFill/>
          </a:ln>
        </p:spPr>
      </p:pic>
      <p:sp>
        <p:nvSpPr>
          <p:cNvPr id="429" name="Google Shape;429;p58"/>
          <p:cNvSpPr/>
          <p:nvPr/>
        </p:nvSpPr>
        <p:spPr>
          <a:xfrm>
            <a:off x="5921962" y="2096326"/>
            <a:ext cx="1669800" cy="179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1" name="Google Shape;431;p58"/>
          <p:cNvSpPr txBox="1"/>
          <p:nvPr/>
        </p:nvSpPr>
        <p:spPr>
          <a:xfrm>
            <a:off x="953050" y="36750"/>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neuroprotection</a:t>
            </a:r>
            <a:endParaRPr sz="24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9"/>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7" name="Google Shape;437;p59"/>
          <p:cNvPicPr preferRelativeResize="0"/>
          <p:nvPr/>
        </p:nvPicPr>
        <p:blipFill>
          <a:blip r:embed="rId3">
            <a:alphaModFix/>
          </a:blip>
          <a:stretch>
            <a:fillRect/>
          </a:stretch>
        </p:blipFill>
        <p:spPr>
          <a:xfrm>
            <a:off x="1013538" y="779999"/>
            <a:ext cx="7116918" cy="4084350"/>
          </a:xfrm>
          <a:prstGeom prst="rect">
            <a:avLst/>
          </a:prstGeom>
          <a:noFill/>
          <a:ln>
            <a:noFill/>
          </a:ln>
        </p:spPr>
      </p:pic>
      <p:sp>
        <p:nvSpPr>
          <p:cNvPr id="438" name="Google Shape;438;p59"/>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9"/>
          <p:cNvSpPr txBox="1"/>
          <p:nvPr/>
        </p:nvSpPr>
        <p:spPr>
          <a:xfrm>
            <a:off x="76200" y="4840400"/>
            <a:ext cx="9554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Neuroprotective Effects of Lithium: Implications for the Treatment of Alzheimer’s Disease and Related Neurodegenerative Disorders O. V. Forlenza et al.  ACS Chemical Neuroscience 2014.</a:t>
            </a:r>
            <a:endParaRPr sz="800">
              <a:solidFill>
                <a:schemeClr val="lt1"/>
              </a:solidFill>
            </a:endParaRPr>
          </a:p>
        </p:txBody>
      </p:sp>
      <p:sp>
        <p:nvSpPr>
          <p:cNvPr id="440" name="Google Shape;440;p59"/>
          <p:cNvSpPr/>
          <p:nvPr/>
        </p:nvSpPr>
        <p:spPr>
          <a:xfrm>
            <a:off x="6390950" y="1789825"/>
            <a:ext cx="1265700" cy="12654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42" name="Google Shape;442;p59"/>
          <p:cNvSpPr txBox="1"/>
          <p:nvPr/>
        </p:nvSpPr>
        <p:spPr>
          <a:xfrm>
            <a:off x="953050" y="36750"/>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neuroprotection</a:t>
            </a:r>
            <a:endParaRPr sz="24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0"/>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0"/>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0" name="Google Shape;450;p60"/>
          <p:cNvSpPr txBox="1"/>
          <p:nvPr/>
        </p:nvSpPr>
        <p:spPr>
          <a:xfrm>
            <a:off x="76200" y="4840400"/>
            <a:ext cx="955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lt1"/>
                </a:solidFill>
              </a:rPr>
              <a:t>Quiroz, J.A., Machado-Vieira, R., Zarate Jr., C.A., &amp; Manji, H.K. (2010). Novel Insights into Lithium’s Mechanism of Action: Neurotrophic and Neuroprotective Effects. Neuropsychobiology, 62, 50 - 60.</a:t>
            </a:r>
            <a:endParaRPr sz="800">
              <a:solidFill>
                <a:schemeClr val="lt1"/>
              </a:solidFill>
            </a:endParaRPr>
          </a:p>
          <a:p>
            <a:pPr indent="0" lvl="0" marL="0" rtl="0" algn="l">
              <a:spcBef>
                <a:spcPts val="0"/>
              </a:spcBef>
              <a:spcAft>
                <a:spcPts val="0"/>
              </a:spcAft>
              <a:buClr>
                <a:schemeClr val="dk1"/>
              </a:buClr>
              <a:buSzPts val="1100"/>
              <a:buFont typeface="Arial"/>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pic>
        <p:nvPicPr>
          <p:cNvPr id="451" name="Google Shape;451;p60"/>
          <p:cNvPicPr preferRelativeResize="0"/>
          <p:nvPr/>
        </p:nvPicPr>
        <p:blipFill>
          <a:blip r:embed="rId3">
            <a:alphaModFix/>
          </a:blip>
          <a:stretch>
            <a:fillRect/>
          </a:stretch>
        </p:blipFill>
        <p:spPr>
          <a:xfrm>
            <a:off x="1743650" y="932400"/>
            <a:ext cx="5494000" cy="3755600"/>
          </a:xfrm>
          <a:prstGeom prst="rect">
            <a:avLst/>
          </a:prstGeom>
          <a:noFill/>
          <a:ln>
            <a:noFill/>
          </a:ln>
        </p:spPr>
      </p:pic>
      <p:sp>
        <p:nvSpPr>
          <p:cNvPr id="452" name="Google Shape;452;p60"/>
          <p:cNvSpPr/>
          <p:nvPr/>
        </p:nvSpPr>
        <p:spPr>
          <a:xfrm>
            <a:off x="4131100" y="2476825"/>
            <a:ext cx="1111800" cy="11115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0"/>
          <p:cNvSpPr txBox="1"/>
          <p:nvPr/>
        </p:nvSpPr>
        <p:spPr>
          <a:xfrm>
            <a:off x="953050" y="36750"/>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neuroprotection</a:t>
            </a:r>
            <a:endParaRPr sz="24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1"/>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1"/>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1" name="Google Shape;461;p61"/>
          <p:cNvSpPr txBox="1"/>
          <p:nvPr/>
        </p:nvSpPr>
        <p:spPr>
          <a:xfrm>
            <a:off x="76200" y="4777123"/>
            <a:ext cx="880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lt1"/>
                </a:solidFill>
              </a:rPr>
              <a:t>Souder, D.C., Anderson, R.M. An expanding GSK3 network: implications for aging research. GeroScience 41, 369–382 (2019). https://doi.org/10.1007/s11357-019-00085-z</a:t>
            </a:r>
            <a:endParaRPr sz="800">
              <a:solidFill>
                <a:schemeClr val="lt1"/>
              </a:solidFill>
            </a:endParaRPr>
          </a:p>
          <a:p>
            <a:pPr indent="0" lvl="0" marL="0" rtl="0" algn="l">
              <a:spcBef>
                <a:spcPts val="0"/>
              </a:spcBef>
              <a:spcAft>
                <a:spcPts val="0"/>
              </a:spcAft>
              <a:buClr>
                <a:schemeClr val="dk1"/>
              </a:buClr>
              <a:buSzPts val="1100"/>
              <a:buFont typeface="Arial"/>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462" name="Google Shape;462;p61"/>
          <p:cNvSpPr txBox="1"/>
          <p:nvPr/>
        </p:nvSpPr>
        <p:spPr>
          <a:xfrm>
            <a:off x="953050" y="36750"/>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neuroprotection</a:t>
            </a:r>
            <a:endParaRPr sz="2400">
              <a:solidFill>
                <a:schemeClr val="lt1"/>
              </a:solidFill>
            </a:endParaRPr>
          </a:p>
        </p:txBody>
      </p:sp>
      <p:pic>
        <p:nvPicPr>
          <p:cNvPr id="463" name="Google Shape;463;p61"/>
          <p:cNvPicPr preferRelativeResize="0"/>
          <p:nvPr/>
        </p:nvPicPr>
        <p:blipFill>
          <a:blip r:embed="rId3">
            <a:alphaModFix/>
          </a:blip>
          <a:stretch>
            <a:fillRect/>
          </a:stretch>
        </p:blipFill>
        <p:spPr>
          <a:xfrm>
            <a:off x="1377600" y="803951"/>
            <a:ext cx="6631980" cy="3873025"/>
          </a:xfrm>
          <a:prstGeom prst="rect">
            <a:avLst/>
          </a:prstGeom>
          <a:noFill/>
          <a:ln>
            <a:noFill/>
          </a:ln>
        </p:spPr>
      </p:pic>
      <p:sp>
        <p:nvSpPr>
          <p:cNvPr id="464" name="Google Shape;464;p61"/>
          <p:cNvSpPr/>
          <p:nvPr/>
        </p:nvSpPr>
        <p:spPr>
          <a:xfrm>
            <a:off x="3848250" y="1383725"/>
            <a:ext cx="1901700" cy="780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62"/>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470" name="Google Shape;470;p62"/>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471" name="Google Shape;471;p62"/>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472" name="Google Shape;472;p62"/>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473" name="Google Shape;473;p62"/>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474" name="Google Shape;474;p62"/>
          <p:cNvSpPr txBox="1"/>
          <p:nvPr/>
        </p:nvSpPr>
        <p:spPr>
          <a:xfrm>
            <a:off x="2395880" y="2131575"/>
            <a:ext cx="45270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63"/>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480" name="Google Shape;480;p63"/>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481" name="Google Shape;481;p63"/>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482" name="Google Shape;482;p63"/>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483" name="Google Shape;483;p63"/>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484" name="Google Shape;484;p63"/>
          <p:cNvSpPr txBox="1"/>
          <p:nvPr/>
        </p:nvSpPr>
        <p:spPr>
          <a:xfrm>
            <a:off x="2395880" y="2131575"/>
            <a:ext cx="45270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64"/>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490" name="Google Shape;490;p64"/>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491" name="Google Shape;491;p64"/>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492" name="Google Shape;492;p64"/>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493" name="Google Shape;493;p64"/>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494" name="Google Shape;494;p64"/>
          <p:cNvSpPr txBox="1"/>
          <p:nvPr/>
        </p:nvSpPr>
        <p:spPr>
          <a:xfrm>
            <a:off x="2395880" y="2131575"/>
            <a:ext cx="4527000" cy="116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65"/>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00" name="Google Shape;500;p65"/>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01" name="Google Shape;501;p65"/>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02" name="Google Shape;502;p65"/>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03" name="Google Shape;503;p65"/>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04" name="Google Shape;504;p65"/>
          <p:cNvSpPr txBox="1"/>
          <p:nvPr/>
        </p:nvSpPr>
        <p:spPr>
          <a:xfrm>
            <a:off x="2395880" y="2131575"/>
            <a:ext cx="45270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30"/>
          <p:cNvPicPr preferRelativeResize="0"/>
          <p:nvPr/>
        </p:nvPicPr>
        <p:blipFill rotWithShape="1">
          <a:blip r:embed="rId3">
            <a:alphaModFix/>
          </a:blip>
          <a:srcRect b="61262" l="16805" r="0" t="0"/>
          <a:stretch/>
        </p:blipFill>
        <p:spPr>
          <a:xfrm>
            <a:off x="1263325" y="1868250"/>
            <a:ext cx="7037350" cy="1891050"/>
          </a:xfrm>
          <a:prstGeom prst="rect">
            <a:avLst/>
          </a:prstGeom>
          <a:noFill/>
          <a:ln>
            <a:noFill/>
          </a:ln>
        </p:spPr>
      </p:pic>
      <p:sp>
        <p:nvSpPr>
          <p:cNvPr id="134" name="Google Shape;134;p30"/>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0"/>
          <p:cNvSpPr txBox="1"/>
          <p:nvPr/>
        </p:nvSpPr>
        <p:spPr>
          <a:xfrm>
            <a:off x="275075" y="4733199"/>
            <a:ext cx="8809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Terao, T. (2021). Neglected but not negligible aspects of antidepressants and their availability in bipolar depression. Brain and Behavior, 11, e2308. https://doi.org/10.1002/brb3.2308</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136" name="Google Shape;136;p3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0"/>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Mood disorders</a:t>
            </a:r>
            <a:endParaRPr sz="2400">
              <a:solidFill>
                <a:schemeClr val="lt1"/>
              </a:solidFill>
            </a:endParaRPr>
          </a:p>
        </p:txBody>
      </p:sp>
      <p:sp>
        <p:nvSpPr>
          <p:cNvPr id="138" name="Google Shape;138;p30"/>
          <p:cNvSpPr txBox="1"/>
          <p:nvPr/>
        </p:nvSpPr>
        <p:spPr>
          <a:xfrm>
            <a:off x="1669125" y="1174675"/>
            <a:ext cx="6346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Some patients treated for Major Depression Disorder actually have Bipolar Disorder.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6"/>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10" name="Google Shape;510;p66"/>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11" name="Google Shape;511;p66"/>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12" name="Google Shape;512;p66"/>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13" name="Google Shape;513;p66"/>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14" name="Google Shape;514;p66"/>
          <p:cNvSpPr txBox="1"/>
          <p:nvPr/>
        </p:nvSpPr>
        <p:spPr>
          <a:xfrm>
            <a:off x="2395880" y="2131575"/>
            <a:ext cx="45270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67"/>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20" name="Google Shape;520;p67"/>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21" name="Google Shape;521;p67"/>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22" name="Google Shape;522;p67"/>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23" name="Google Shape;523;p67"/>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24" name="Google Shape;524;p67"/>
          <p:cNvSpPr txBox="1"/>
          <p:nvPr/>
        </p:nvSpPr>
        <p:spPr>
          <a:xfrm>
            <a:off x="2395880" y="2131575"/>
            <a:ext cx="4527000" cy="1908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68"/>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30" name="Google Shape;530;p68"/>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31" name="Google Shape;531;p68"/>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32" name="Google Shape;532;p68"/>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33" name="Google Shape;533;p68"/>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34" name="Google Shape;534;p68"/>
          <p:cNvSpPr txBox="1"/>
          <p:nvPr/>
        </p:nvSpPr>
        <p:spPr>
          <a:xfrm>
            <a:off x="2395880" y="2131575"/>
            <a:ext cx="4527000" cy="2154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69"/>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40" name="Google Shape;540;p69"/>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41" name="Google Shape;541;p69"/>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42" name="Google Shape;542;p69"/>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43" name="Google Shape;543;p69"/>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44" name="Google Shape;544;p69"/>
          <p:cNvSpPr txBox="1"/>
          <p:nvPr/>
        </p:nvSpPr>
        <p:spPr>
          <a:xfrm>
            <a:off x="2395880" y="2131575"/>
            <a:ext cx="4527000" cy="2401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COX-2 inhibitors (celecoxib)</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70"/>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50" name="Google Shape;550;p70"/>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51" name="Google Shape;551;p70"/>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52" name="Google Shape;552;p70"/>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53" name="Google Shape;553;p70"/>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54" name="Google Shape;554;p70"/>
          <p:cNvSpPr txBox="1"/>
          <p:nvPr/>
        </p:nvSpPr>
        <p:spPr>
          <a:xfrm>
            <a:off x="2395880" y="2131575"/>
            <a:ext cx="4527000" cy="2647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COX-2 inhibitors (celecoxib)</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Minocycline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t/>
            </a:r>
            <a:endParaRPr sz="1600">
              <a:solidFill>
                <a:schemeClr val="dk1"/>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71"/>
          <p:cNvPicPr preferRelativeResize="0"/>
          <p:nvPr/>
        </p:nvPicPr>
        <p:blipFill rotWithShape="1">
          <a:blip r:embed="rId3">
            <a:alphaModFix/>
          </a:blip>
          <a:srcRect b="39544" l="0" r="69672" t="0"/>
          <a:stretch/>
        </p:blipFill>
        <p:spPr>
          <a:xfrm>
            <a:off x="152400" y="152400"/>
            <a:ext cx="1859325" cy="2925301"/>
          </a:xfrm>
          <a:prstGeom prst="rect">
            <a:avLst/>
          </a:prstGeom>
          <a:noFill/>
          <a:ln>
            <a:noFill/>
          </a:ln>
        </p:spPr>
      </p:pic>
      <p:sp>
        <p:nvSpPr>
          <p:cNvPr id="560" name="Google Shape;560;p71"/>
          <p:cNvSpPr txBox="1"/>
          <p:nvPr/>
        </p:nvSpPr>
        <p:spPr>
          <a:xfrm>
            <a:off x="196304" y="2462100"/>
            <a:ext cx="17259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Current Psychiatry</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December 2016</a:t>
            </a:r>
            <a:endParaRPr>
              <a:solidFill>
                <a:schemeClr val="dk1"/>
              </a:solidFill>
              <a:latin typeface="Roboto"/>
              <a:ea typeface="Roboto"/>
              <a:cs typeface="Roboto"/>
              <a:sym typeface="Roboto"/>
            </a:endParaRPr>
          </a:p>
        </p:txBody>
      </p:sp>
      <p:sp>
        <p:nvSpPr>
          <p:cNvPr id="561" name="Google Shape;561;p71"/>
          <p:cNvSpPr txBox="1"/>
          <p:nvPr/>
        </p:nvSpPr>
        <p:spPr>
          <a:xfrm>
            <a:off x="2403372" y="1586974"/>
            <a:ext cx="312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Lithium </a:t>
            </a:r>
            <a:endParaRPr sz="1600">
              <a:solidFill>
                <a:schemeClr val="dk1"/>
              </a:solidFill>
              <a:latin typeface="Roboto"/>
              <a:ea typeface="Roboto"/>
              <a:cs typeface="Roboto"/>
              <a:sym typeface="Roboto"/>
            </a:endParaRPr>
          </a:p>
        </p:txBody>
      </p:sp>
      <p:sp>
        <p:nvSpPr>
          <p:cNvPr id="562" name="Google Shape;562;p71"/>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00">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a:solidFill>
                <a:schemeClr val="lt1"/>
              </a:solidFill>
              <a:latin typeface="Roboto"/>
              <a:ea typeface="Roboto"/>
              <a:cs typeface="Roboto"/>
              <a:sym typeface="Roboto"/>
            </a:endParaRPr>
          </a:p>
        </p:txBody>
      </p:sp>
      <p:pic>
        <p:nvPicPr>
          <p:cNvPr id="563" name="Google Shape;563;p71"/>
          <p:cNvPicPr preferRelativeResize="0"/>
          <p:nvPr/>
        </p:nvPicPr>
        <p:blipFill rotWithShape="1">
          <a:blip r:embed="rId3">
            <a:alphaModFix/>
          </a:blip>
          <a:srcRect b="62825" l="28342" r="12868" t="0"/>
          <a:stretch/>
        </p:blipFill>
        <p:spPr>
          <a:xfrm>
            <a:off x="2319600" y="294825"/>
            <a:ext cx="2528901" cy="1262101"/>
          </a:xfrm>
          <a:prstGeom prst="rect">
            <a:avLst/>
          </a:prstGeom>
          <a:noFill/>
          <a:ln>
            <a:noFill/>
          </a:ln>
        </p:spPr>
      </p:pic>
      <p:sp>
        <p:nvSpPr>
          <p:cNvPr id="564" name="Google Shape;564;p71"/>
          <p:cNvSpPr txBox="1"/>
          <p:nvPr/>
        </p:nvSpPr>
        <p:spPr>
          <a:xfrm>
            <a:off x="2395880" y="2131575"/>
            <a:ext cx="4527000" cy="2647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Roboto"/>
                <a:ea typeface="Roboto"/>
                <a:cs typeface="Roboto"/>
                <a:sym typeface="Roboto"/>
              </a:rPr>
              <a:t>The other 9:</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Nicotine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Caffeine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Melatonin</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Omega-3 fatty acids</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N-Acetylcysteine (NAC)</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Vitamin D</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COX-2 inhibitors (celecoxib)</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Minocycline</a:t>
            </a:r>
            <a:endParaRPr sz="1600">
              <a:solidFill>
                <a:schemeClr val="dk1"/>
              </a:solidFill>
              <a:latin typeface="Roboto"/>
              <a:ea typeface="Roboto"/>
              <a:cs typeface="Roboto"/>
              <a:sym typeface="Roboto"/>
            </a:endParaRPr>
          </a:p>
          <a:p>
            <a:pPr indent="-330200" lvl="0" marL="457200" rtl="0" algn="l">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Erythropoietin</a:t>
            </a:r>
            <a:endParaRPr sz="1600">
              <a:solidFill>
                <a:schemeClr val="dk1"/>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72"/>
          <p:cNvPicPr preferRelativeResize="0"/>
          <p:nvPr/>
        </p:nvPicPr>
        <p:blipFill rotWithShape="1">
          <a:blip r:embed="rId3">
            <a:alphaModFix/>
          </a:blip>
          <a:srcRect b="23500" l="0" r="0" t="0"/>
          <a:stretch/>
        </p:blipFill>
        <p:spPr>
          <a:xfrm>
            <a:off x="853775" y="1014875"/>
            <a:ext cx="4360976" cy="1680375"/>
          </a:xfrm>
          <a:prstGeom prst="rect">
            <a:avLst/>
          </a:prstGeom>
          <a:noFill/>
          <a:ln>
            <a:noFill/>
          </a:ln>
          <a:effectLst>
            <a:outerShdw blurRad="57150" rotWithShape="0" algn="bl" dir="5400000" dist="19050">
              <a:srgbClr val="000000">
                <a:alpha val="50000"/>
              </a:srgbClr>
            </a:outerShdw>
          </a:effectLst>
        </p:spPr>
      </p:pic>
      <p:sp>
        <p:nvSpPr>
          <p:cNvPr id="570" name="Google Shape;570;p72"/>
          <p:cNvSpPr txBox="1"/>
          <p:nvPr/>
        </p:nvSpPr>
        <p:spPr>
          <a:xfrm>
            <a:off x="866100" y="2848450"/>
            <a:ext cx="6673200" cy="1354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400"/>
              </a:spcBef>
              <a:spcAft>
                <a:spcPts val="0"/>
              </a:spcAft>
              <a:buNone/>
            </a:pPr>
            <a:r>
              <a:rPr lang="en">
                <a:solidFill>
                  <a:srgbClr val="333333"/>
                </a:solidFill>
                <a:highlight>
                  <a:srgbClr val="FFFFFF"/>
                </a:highlight>
              </a:rPr>
              <a:t>Higher lithium concentrations were associated with</a:t>
            </a:r>
            <a:endParaRPr>
              <a:solidFill>
                <a:srgbClr val="333333"/>
              </a:solidFill>
              <a:highlight>
                <a:srgbClr val="FFFFFF"/>
              </a:highlight>
            </a:endParaRPr>
          </a:p>
          <a:p>
            <a:pPr indent="-317500" lvl="0" marL="457200" rtl="0" algn="l">
              <a:lnSpc>
                <a:spcPct val="100000"/>
              </a:lnSpc>
              <a:spcBef>
                <a:spcPts val="1400"/>
              </a:spcBef>
              <a:spcAft>
                <a:spcPts val="0"/>
              </a:spcAft>
              <a:buClr>
                <a:srgbClr val="333333"/>
              </a:buClr>
              <a:buSzPts val="1400"/>
              <a:buChar char="●"/>
            </a:pPr>
            <a:r>
              <a:rPr lang="en">
                <a:solidFill>
                  <a:srgbClr val="333333"/>
                </a:solidFill>
                <a:highlight>
                  <a:srgbClr val="FFFFFF"/>
                </a:highlight>
              </a:rPr>
              <a:t>reduced suicide rates </a:t>
            </a:r>
            <a:endParaRPr>
              <a:solidFill>
                <a:srgbClr val="333333"/>
              </a:solidFill>
              <a:highlight>
                <a:srgbClr val="FFFFFF"/>
              </a:highlight>
            </a:endParaRPr>
          </a:p>
          <a:p>
            <a:pPr indent="-317500" lvl="0" marL="457200" rtl="0" algn="l">
              <a:lnSpc>
                <a:spcPct val="100000"/>
              </a:lnSpc>
              <a:spcBef>
                <a:spcPts val="0"/>
              </a:spcBef>
              <a:spcAft>
                <a:spcPts val="0"/>
              </a:spcAft>
              <a:buClr>
                <a:srgbClr val="333333"/>
              </a:buClr>
              <a:buSzPts val="1400"/>
              <a:buChar char="●"/>
            </a:pPr>
            <a:r>
              <a:rPr lang="en">
                <a:solidFill>
                  <a:srgbClr val="333333"/>
                </a:solidFill>
                <a:highlight>
                  <a:srgbClr val="FFFFFF"/>
                </a:highlight>
              </a:rPr>
              <a:t>reduced hospital admissions. </a:t>
            </a:r>
            <a:endParaRPr>
              <a:solidFill>
                <a:srgbClr val="333333"/>
              </a:solidFill>
              <a:highlight>
                <a:srgbClr val="FFFFFF"/>
              </a:highlight>
            </a:endParaRPr>
          </a:p>
          <a:p>
            <a:pPr indent="0" lvl="0" marL="0" rtl="0" algn="l">
              <a:lnSpc>
                <a:spcPct val="100000"/>
              </a:lnSpc>
              <a:spcBef>
                <a:spcPts val="1000"/>
              </a:spcBef>
              <a:spcAft>
                <a:spcPts val="1000"/>
              </a:spcAft>
              <a:buNone/>
            </a:pPr>
            <a:r>
              <a:t/>
            </a:r>
            <a:endParaRPr>
              <a:solidFill>
                <a:schemeClr val="accent2"/>
              </a:solidFill>
              <a:highlight>
                <a:srgbClr val="FFFFFF"/>
              </a:highlight>
              <a:latin typeface="Roboto"/>
              <a:ea typeface="Roboto"/>
              <a:cs typeface="Roboto"/>
              <a:sym typeface="Roboto"/>
            </a:endParaRPr>
          </a:p>
        </p:txBody>
      </p:sp>
      <p:sp>
        <p:nvSpPr>
          <p:cNvPr id="571" name="Google Shape;571;p72"/>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2"/>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in drinking water</a:t>
            </a:r>
            <a:endParaRPr sz="2400">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73"/>
          <p:cNvPicPr preferRelativeResize="0"/>
          <p:nvPr/>
        </p:nvPicPr>
        <p:blipFill>
          <a:blip r:embed="rId3">
            <a:alphaModFix/>
          </a:blip>
          <a:stretch>
            <a:fillRect/>
          </a:stretch>
        </p:blipFill>
        <p:spPr>
          <a:xfrm>
            <a:off x="787700" y="951825"/>
            <a:ext cx="4635726" cy="1753725"/>
          </a:xfrm>
          <a:prstGeom prst="rect">
            <a:avLst/>
          </a:prstGeom>
          <a:noFill/>
          <a:ln>
            <a:noFill/>
          </a:ln>
          <a:effectLst>
            <a:outerShdw blurRad="57150" rotWithShape="0" algn="bl" dir="5400000" dist="19050">
              <a:srgbClr val="000000">
                <a:alpha val="50000"/>
              </a:srgbClr>
            </a:outerShdw>
          </a:effectLst>
        </p:spPr>
      </p:pic>
      <p:grpSp>
        <p:nvGrpSpPr>
          <p:cNvPr id="578" name="Google Shape;578;p73"/>
          <p:cNvGrpSpPr/>
          <p:nvPr/>
        </p:nvGrpSpPr>
        <p:grpSpPr>
          <a:xfrm>
            <a:off x="5821003" y="951819"/>
            <a:ext cx="2960467" cy="1660230"/>
            <a:chOff x="4082950" y="2160425"/>
            <a:chExt cx="4645326" cy="2605099"/>
          </a:xfrm>
        </p:grpSpPr>
        <p:pic>
          <p:nvPicPr>
            <p:cNvPr id="579" name="Google Shape;579;p73"/>
            <p:cNvPicPr preferRelativeResize="0"/>
            <p:nvPr/>
          </p:nvPicPr>
          <p:blipFill>
            <a:blip r:embed="rId4">
              <a:alphaModFix/>
            </a:blip>
            <a:stretch>
              <a:fillRect/>
            </a:stretch>
          </p:blipFill>
          <p:spPr>
            <a:xfrm>
              <a:off x="5475825" y="2160425"/>
              <a:ext cx="3252451" cy="2605099"/>
            </a:xfrm>
            <a:prstGeom prst="rect">
              <a:avLst/>
            </a:prstGeom>
            <a:noFill/>
            <a:ln>
              <a:noFill/>
            </a:ln>
          </p:spPr>
        </p:pic>
        <p:grpSp>
          <p:nvGrpSpPr>
            <p:cNvPr id="580" name="Google Shape;580;p73"/>
            <p:cNvGrpSpPr/>
            <p:nvPr/>
          </p:nvGrpSpPr>
          <p:grpSpPr>
            <a:xfrm>
              <a:off x="4082950" y="2265550"/>
              <a:ext cx="2743200" cy="1090600"/>
              <a:chOff x="3248025" y="1052525"/>
              <a:chExt cx="2743200" cy="1090600"/>
            </a:xfrm>
          </p:grpSpPr>
          <p:cxnSp>
            <p:nvCxnSpPr>
              <p:cNvPr id="581" name="Google Shape;581;p73"/>
              <p:cNvCxnSpPr/>
              <p:nvPr/>
            </p:nvCxnSpPr>
            <p:spPr>
              <a:xfrm rot="10800000">
                <a:off x="4100550" y="1519125"/>
                <a:ext cx="909600" cy="624000"/>
              </a:xfrm>
              <a:prstGeom prst="straightConnector1">
                <a:avLst/>
              </a:prstGeom>
              <a:noFill/>
              <a:ln cap="flat" cmpd="sng" w="9525">
                <a:solidFill>
                  <a:schemeClr val="dk2"/>
                </a:solidFill>
                <a:prstDash val="solid"/>
                <a:round/>
                <a:headEnd len="med" w="med" type="none"/>
                <a:tailEnd len="med" w="med" type="none"/>
              </a:ln>
            </p:spPr>
          </p:cxnSp>
          <p:sp>
            <p:nvSpPr>
              <p:cNvPr id="582" name="Google Shape;582;p73"/>
              <p:cNvSpPr txBox="1"/>
              <p:nvPr/>
            </p:nvSpPr>
            <p:spPr>
              <a:xfrm>
                <a:off x="3248025" y="1052525"/>
                <a:ext cx="2743200" cy="77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Aqueous </a:t>
                </a:r>
                <a:endParaRPr sz="1000"/>
              </a:p>
              <a:p>
                <a:pPr indent="0" lvl="0" marL="0" rtl="0" algn="l">
                  <a:spcBef>
                    <a:spcPts val="0"/>
                  </a:spcBef>
                  <a:spcAft>
                    <a:spcPts val="0"/>
                  </a:spcAft>
                  <a:buNone/>
                </a:pPr>
                <a:r>
                  <a:rPr lang="en" sz="1000"/>
                  <a:t>humor</a:t>
                </a:r>
                <a:endParaRPr sz="1000"/>
              </a:p>
            </p:txBody>
          </p:sp>
        </p:grpSp>
      </p:grpSp>
      <p:sp>
        <p:nvSpPr>
          <p:cNvPr id="583" name="Google Shape;583;p73"/>
          <p:cNvSpPr txBox="1"/>
          <p:nvPr/>
        </p:nvSpPr>
        <p:spPr>
          <a:xfrm>
            <a:off x="748300" y="2810200"/>
            <a:ext cx="4675200" cy="18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91405"/>
                </a:solidFill>
              </a:rPr>
              <a:t>In Tokyo,</a:t>
            </a:r>
            <a:r>
              <a:rPr lang="en" sz="1200">
                <a:solidFill>
                  <a:srgbClr val="091405"/>
                </a:solidFill>
                <a:uFill>
                  <a:noFill/>
                </a:uFill>
                <a:hlinkClick r:id="rId5">
                  <a:extLst>
                    <a:ext uri="{A12FA001-AC4F-418D-AE19-62706E023703}">
                      <ahyp:hlinkClr val="tx"/>
                    </a:ext>
                  </a:extLst>
                </a:hlinkClick>
              </a:rPr>
              <a:t> </a:t>
            </a:r>
            <a:r>
              <a:rPr lang="en" sz="1200" u="sng">
                <a:solidFill>
                  <a:schemeClr val="hlink"/>
                </a:solidFill>
                <a:hlinkClick r:id="rId6"/>
              </a:rPr>
              <a:t>Ando et al (2022)</a:t>
            </a:r>
            <a:r>
              <a:rPr lang="en" sz="1200">
                <a:solidFill>
                  <a:srgbClr val="091405"/>
                </a:solidFill>
              </a:rPr>
              <a:t>  compared body lithium levels between suicide and non-suicide fatalities as measured in aqueous humor.  This was a small study including 12 suicides and 16 non-suicides.</a:t>
            </a:r>
            <a:endParaRPr sz="1200">
              <a:solidFill>
                <a:srgbClr val="091405"/>
              </a:solidFill>
            </a:endParaRPr>
          </a:p>
          <a:p>
            <a:pPr indent="0" lvl="0" marL="0" rtl="0" algn="l">
              <a:lnSpc>
                <a:spcPct val="115000"/>
              </a:lnSpc>
              <a:spcBef>
                <a:spcPts val="0"/>
              </a:spcBef>
              <a:spcAft>
                <a:spcPts val="0"/>
              </a:spcAft>
              <a:buNone/>
            </a:pPr>
            <a:r>
              <a:t/>
            </a:r>
            <a:endParaRPr sz="1200">
              <a:solidFill>
                <a:srgbClr val="091405"/>
              </a:solidFill>
            </a:endParaRPr>
          </a:p>
          <a:p>
            <a:pPr indent="0" lvl="0" marL="0" rtl="0" algn="l">
              <a:lnSpc>
                <a:spcPct val="115000"/>
              </a:lnSpc>
              <a:spcBef>
                <a:spcPts val="0"/>
              </a:spcBef>
              <a:spcAft>
                <a:spcPts val="0"/>
              </a:spcAft>
              <a:buNone/>
            </a:pPr>
            <a:r>
              <a:rPr lang="en" sz="1200">
                <a:solidFill>
                  <a:srgbClr val="091405"/>
                </a:solidFill>
              </a:rPr>
              <a:t>The aqueous humor lithium concentration was significantly lower in suicides (mean 0.50 μg/L) than in non-suicides (0.92 μg/L). The authors concluded that </a:t>
            </a:r>
            <a:r>
              <a:rPr b="1" lang="en" sz="1200">
                <a:solidFill>
                  <a:srgbClr val="091405"/>
                </a:solidFill>
              </a:rPr>
              <a:t>lower lithium concentration was associated with suicide</a:t>
            </a:r>
            <a:r>
              <a:rPr lang="en" sz="1200">
                <a:solidFill>
                  <a:srgbClr val="091405"/>
                </a:solidFill>
              </a:rPr>
              <a:t> with large effect size.</a:t>
            </a:r>
            <a:endParaRPr sz="1200">
              <a:solidFill>
                <a:srgbClr val="091405"/>
              </a:solidFill>
            </a:endParaRPr>
          </a:p>
        </p:txBody>
      </p:sp>
      <p:sp>
        <p:nvSpPr>
          <p:cNvPr id="584" name="Google Shape;584;p7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3"/>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anti-suicide effects</a:t>
            </a:r>
            <a:endParaRPr sz="2400">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4"/>
          <p:cNvSpPr txBox="1"/>
          <p:nvPr/>
        </p:nvSpPr>
        <p:spPr>
          <a:xfrm>
            <a:off x="6815150" y="-23667675"/>
            <a:ext cx="52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ddd</a:t>
            </a:r>
            <a:endParaRPr/>
          </a:p>
        </p:txBody>
      </p:sp>
      <p:sp>
        <p:nvSpPr>
          <p:cNvPr id="591" name="Google Shape;591;p74"/>
          <p:cNvSpPr txBox="1"/>
          <p:nvPr/>
        </p:nvSpPr>
        <p:spPr>
          <a:xfrm>
            <a:off x="304800" y="1573300"/>
            <a:ext cx="435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92" name="Google Shape;592;p74"/>
          <p:cNvPicPr preferRelativeResize="0"/>
          <p:nvPr/>
        </p:nvPicPr>
        <p:blipFill>
          <a:blip r:embed="rId3">
            <a:alphaModFix/>
          </a:blip>
          <a:stretch>
            <a:fillRect/>
          </a:stretch>
        </p:blipFill>
        <p:spPr>
          <a:xfrm>
            <a:off x="1011001" y="934576"/>
            <a:ext cx="4491425" cy="1311650"/>
          </a:xfrm>
          <a:prstGeom prst="rect">
            <a:avLst/>
          </a:prstGeom>
          <a:noFill/>
          <a:ln>
            <a:noFill/>
          </a:ln>
          <a:effectLst>
            <a:outerShdw blurRad="57150" rotWithShape="0" algn="bl" dir="5400000" dist="19050">
              <a:srgbClr val="000000">
                <a:alpha val="50000"/>
              </a:srgbClr>
            </a:outerShdw>
          </a:effectLst>
        </p:spPr>
      </p:pic>
      <p:sp>
        <p:nvSpPr>
          <p:cNvPr id="593" name="Google Shape;593;p74"/>
          <p:cNvSpPr txBox="1"/>
          <p:nvPr/>
        </p:nvSpPr>
        <p:spPr>
          <a:xfrm>
            <a:off x="901225" y="2565200"/>
            <a:ext cx="48663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Higher long-term lithium levels in drinking water were associated with a lower incidence of dementia.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594" name="Google Shape;594;p74"/>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4"/>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in drinking water</a:t>
            </a:r>
            <a:endParaRPr sz="24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5"/>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5"/>
          <p:cNvSpPr txBox="1"/>
          <p:nvPr/>
        </p:nvSpPr>
        <p:spPr>
          <a:xfrm>
            <a:off x="275075" y="4809398"/>
            <a:ext cx="880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lt1"/>
                </a:solidFill>
              </a:rPr>
              <a:t>Bruce D. Lindsey, et al.  Lithium in groundwater used for drinking-water supply in the United States,Science of The Total Environment,Volume 767, 2021.</a:t>
            </a:r>
            <a:endParaRPr sz="800">
              <a:solidFill>
                <a:schemeClr val="lt1"/>
              </a:solidFill>
            </a:endParaRPr>
          </a:p>
          <a:p>
            <a:pPr indent="0" lvl="0" marL="0" rtl="0" algn="l">
              <a:spcBef>
                <a:spcPts val="0"/>
              </a:spcBef>
              <a:spcAft>
                <a:spcPts val="0"/>
              </a:spcAft>
              <a:buClr>
                <a:schemeClr val="dk1"/>
              </a:buClr>
              <a:buSzPts val="1100"/>
              <a:buFont typeface="Arial"/>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grpSp>
        <p:nvGrpSpPr>
          <p:cNvPr id="602" name="Google Shape;602;p75"/>
          <p:cNvGrpSpPr/>
          <p:nvPr/>
        </p:nvGrpSpPr>
        <p:grpSpPr>
          <a:xfrm>
            <a:off x="414825" y="126150"/>
            <a:ext cx="8597723" cy="4560750"/>
            <a:chOff x="414825" y="126150"/>
            <a:chExt cx="8597723" cy="4560750"/>
          </a:xfrm>
        </p:grpSpPr>
        <p:pic>
          <p:nvPicPr>
            <p:cNvPr id="603" name="Google Shape;603;p75"/>
            <p:cNvPicPr preferRelativeResize="0"/>
            <p:nvPr/>
          </p:nvPicPr>
          <p:blipFill>
            <a:blip r:embed="rId3">
              <a:alphaModFix/>
            </a:blip>
            <a:stretch>
              <a:fillRect/>
            </a:stretch>
          </p:blipFill>
          <p:spPr>
            <a:xfrm>
              <a:off x="414825" y="126150"/>
              <a:ext cx="6977820" cy="4438400"/>
            </a:xfrm>
            <a:prstGeom prst="rect">
              <a:avLst/>
            </a:prstGeom>
            <a:noFill/>
            <a:ln>
              <a:noFill/>
            </a:ln>
          </p:spPr>
        </p:pic>
        <p:grpSp>
          <p:nvGrpSpPr>
            <p:cNvPr id="604" name="Google Shape;604;p75"/>
            <p:cNvGrpSpPr/>
            <p:nvPr/>
          </p:nvGrpSpPr>
          <p:grpSpPr>
            <a:xfrm>
              <a:off x="5755400" y="1793250"/>
              <a:ext cx="3257148" cy="2893650"/>
              <a:chOff x="5755400" y="1793250"/>
              <a:chExt cx="3257148" cy="2893650"/>
            </a:xfrm>
          </p:grpSpPr>
          <p:pic>
            <p:nvPicPr>
              <p:cNvPr id="605" name="Google Shape;605;p75"/>
              <p:cNvPicPr preferRelativeResize="0"/>
              <p:nvPr/>
            </p:nvPicPr>
            <p:blipFill>
              <a:blip r:embed="rId4">
                <a:alphaModFix/>
              </a:blip>
              <a:stretch>
                <a:fillRect/>
              </a:stretch>
            </p:blipFill>
            <p:spPr>
              <a:xfrm>
                <a:off x="6915550" y="1793250"/>
                <a:ext cx="1914100" cy="1573350"/>
              </a:xfrm>
              <a:prstGeom prst="rect">
                <a:avLst/>
              </a:prstGeom>
              <a:noFill/>
              <a:ln>
                <a:noFill/>
              </a:ln>
            </p:spPr>
          </p:pic>
          <p:pic>
            <p:nvPicPr>
              <p:cNvPr id="606" name="Google Shape;606;p75"/>
              <p:cNvPicPr preferRelativeResize="0"/>
              <p:nvPr/>
            </p:nvPicPr>
            <p:blipFill>
              <a:blip r:embed="rId5">
                <a:alphaModFix/>
              </a:blip>
              <a:stretch>
                <a:fillRect/>
              </a:stretch>
            </p:blipFill>
            <p:spPr>
              <a:xfrm>
                <a:off x="6882748" y="3411200"/>
                <a:ext cx="2129800" cy="867500"/>
              </a:xfrm>
              <a:prstGeom prst="rect">
                <a:avLst/>
              </a:prstGeom>
              <a:noFill/>
              <a:ln>
                <a:noFill/>
              </a:ln>
            </p:spPr>
          </p:pic>
          <p:pic>
            <p:nvPicPr>
              <p:cNvPr id="607" name="Google Shape;607;p75"/>
              <p:cNvPicPr preferRelativeResize="0"/>
              <p:nvPr/>
            </p:nvPicPr>
            <p:blipFill>
              <a:blip r:embed="rId6">
                <a:alphaModFix/>
              </a:blip>
              <a:stretch>
                <a:fillRect/>
              </a:stretch>
            </p:blipFill>
            <p:spPr>
              <a:xfrm>
                <a:off x="5755400" y="4521750"/>
                <a:ext cx="3186675" cy="165150"/>
              </a:xfrm>
              <a:prstGeom prst="rect">
                <a:avLst/>
              </a:prstGeom>
              <a:noFill/>
              <a:ln>
                <a:noFill/>
              </a:ln>
            </p:spPr>
          </p:pic>
        </p:grpSp>
      </p:grpSp>
      <p:pic>
        <p:nvPicPr>
          <p:cNvPr id="608" name="Google Shape;608;p75"/>
          <p:cNvPicPr preferRelativeResize="0"/>
          <p:nvPr/>
        </p:nvPicPr>
        <p:blipFill rotWithShape="1">
          <a:blip r:embed="rId5">
            <a:alphaModFix/>
          </a:blip>
          <a:srcRect b="45945" l="84572" r="0" t="0"/>
          <a:stretch/>
        </p:blipFill>
        <p:spPr>
          <a:xfrm>
            <a:off x="6882750" y="4244700"/>
            <a:ext cx="328575" cy="277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31"/>
          <p:cNvPicPr preferRelativeResize="0"/>
          <p:nvPr/>
        </p:nvPicPr>
        <p:blipFill>
          <a:blip r:embed="rId3">
            <a:alphaModFix/>
          </a:blip>
          <a:stretch>
            <a:fillRect/>
          </a:stretch>
        </p:blipFill>
        <p:spPr>
          <a:xfrm>
            <a:off x="893725" y="835700"/>
            <a:ext cx="6052126" cy="1353925"/>
          </a:xfrm>
          <a:prstGeom prst="rect">
            <a:avLst/>
          </a:prstGeom>
          <a:noFill/>
          <a:ln>
            <a:noFill/>
          </a:ln>
          <a:effectLst>
            <a:outerShdw blurRad="57150" rotWithShape="0" algn="bl" dir="5400000" dist="19050">
              <a:srgbClr val="000000">
                <a:alpha val="50000"/>
              </a:srgbClr>
            </a:outerShdw>
          </a:effectLst>
        </p:spPr>
      </p:pic>
      <p:sp>
        <p:nvSpPr>
          <p:cNvPr id="144" name="Google Shape;144;p31"/>
          <p:cNvSpPr txBox="1"/>
          <p:nvPr/>
        </p:nvSpPr>
        <p:spPr>
          <a:xfrm>
            <a:off x="808725" y="2308200"/>
            <a:ext cx="6218100" cy="149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Antidepressants are ineffective in bipolar disorder, slightly inferior to placebo in large STEP-BD trial. </a:t>
            </a:r>
            <a:endParaRPr>
              <a:solidFill>
                <a:schemeClr val="dk1"/>
              </a:solidFill>
            </a:endParaRPr>
          </a:p>
          <a:p>
            <a:pPr indent="0" lvl="0" marL="0" rtl="0" algn="l">
              <a:lnSpc>
                <a:spcPct val="170000"/>
              </a:lnSpc>
              <a:spcBef>
                <a:spcPts val="900"/>
              </a:spcBef>
              <a:spcAft>
                <a:spcPts val="0"/>
              </a:spcAft>
              <a:buClr>
                <a:schemeClr val="dk1"/>
              </a:buClr>
              <a:buSzPts val="1100"/>
              <a:buFont typeface="Arial"/>
              <a:buNone/>
            </a:pPr>
            <a:r>
              <a:rPr lang="en">
                <a:solidFill>
                  <a:schemeClr val="dk1"/>
                </a:solidFill>
              </a:rPr>
              <a:t>They cause rapid cyclers to be depressed more often.</a:t>
            </a:r>
            <a:endParaRPr>
              <a:solidFill>
                <a:schemeClr val="dk1"/>
              </a:solidFill>
            </a:endParaRPr>
          </a:p>
          <a:p>
            <a:pPr indent="0" lvl="0" marL="0" rtl="0" algn="l">
              <a:lnSpc>
                <a:spcPct val="170000"/>
              </a:lnSpc>
              <a:spcBef>
                <a:spcPts val="900"/>
              </a:spcBef>
              <a:spcAft>
                <a:spcPts val="900"/>
              </a:spcAft>
              <a:buClr>
                <a:schemeClr val="dk1"/>
              </a:buClr>
              <a:buSzPts val="1100"/>
              <a:buFont typeface="Arial"/>
              <a:buNone/>
            </a:pPr>
            <a:r>
              <a:rPr lang="en">
                <a:solidFill>
                  <a:schemeClr val="dk1"/>
                </a:solidFill>
              </a:rPr>
              <a:t>There are 6 medications effective for bipolar depression.</a:t>
            </a:r>
            <a:endParaRPr b="1"/>
          </a:p>
        </p:txBody>
      </p:sp>
      <p:sp>
        <p:nvSpPr>
          <p:cNvPr id="145" name="Google Shape;145;p3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1"/>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Antidepressants for Bipolar Disorder</a:t>
            </a:r>
            <a:endParaRPr sz="2400">
              <a:solidFill>
                <a:schemeClr val="lt1"/>
              </a:solidFill>
            </a:endParaRPr>
          </a:p>
        </p:txBody>
      </p:sp>
      <p:sp>
        <p:nvSpPr>
          <p:cNvPr id="147" name="Google Shape;147;p31"/>
          <p:cNvSpPr/>
          <p:nvPr/>
        </p:nvSpPr>
        <p:spPr>
          <a:xfrm>
            <a:off x="0" y="4826400"/>
            <a:ext cx="9144000" cy="317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1"/>
          <p:cNvSpPr txBox="1"/>
          <p:nvPr/>
        </p:nvSpPr>
        <p:spPr>
          <a:xfrm>
            <a:off x="275075" y="4826403"/>
            <a:ext cx="880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https://www.psychiatrictimes.com/view/case-against-antidepressants-bipolar-depression-findings-step-bd</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76"/>
          <p:cNvPicPr preferRelativeResize="0"/>
          <p:nvPr/>
        </p:nvPicPr>
        <p:blipFill rotWithShape="1">
          <a:blip r:embed="rId3">
            <a:alphaModFix/>
          </a:blip>
          <a:srcRect b="0" l="0" r="0" t="10120"/>
          <a:stretch/>
        </p:blipFill>
        <p:spPr>
          <a:xfrm>
            <a:off x="1762400" y="934725"/>
            <a:ext cx="4956649" cy="3449024"/>
          </a:xfrm>
          <a:prstGeom prst="rect">
            <a:avLst/>
          </a:prstGeom>
          <a:noFill/>
          <a:ln>
            <a:noFill/>
          </a:ln>
        </p:spPr>
      </p:pic>
      <p:sp>
        <p:nvSpPr>
          <p:cNvPr id="614" name="Google Shape;614;p76"/>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6"/>
          <p:cNvSpPr txBox="1"/>
          <p:nvPr/>
        </p:nvSpPr>
        <p:spPr>
          <a:xfrm>
            <a:off x="275075" y="4809398"/>
            <a:ext cx="880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Castillo-Quan et al., Lithium Promotes Longevity through GSK3/NRF2-Dependent Hormesis, Cell Reports (2016) http://dx.doi.org/10.1016</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
        <p:nvSpPr>
          <p:cNvPr id="616" name="Google Shape;616;p7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6"/>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a:t>
            </a:r>
            <a:endParaRPr sz="240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77"/>
          <p:cNvPicPr preferRelativeResize="0"/>
          <p:nvPr/>
        </p:nvPicPr>
        <p:blipFill>
          <a:blip r:embed="rId3">
            <a:alphaModFix/>
          </a:blip>
          <a:stretch>
            <a:fillRect/>
          </a:stretch>
        </p:blipFill>
        <p:spPr>
          <a:xfrm>
            <a:off x="1693988" y="1158300"/>
            <a:ext cx="5603564" cy="3733375"/>
          </a:xfrm>
          <a:prstGeom prst="rect">
            <a:avLst/>
          </a:prstGeom>
          <a:noFill/>
          <a:ln>
            <a:noFill/>
          </a:ln>
        </p:spPr>
      </p:pic>
      <p:sp>
        <p:nvSpPr>
          <p:cNvPr id="623" name="Google Shape;623;p7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7"/>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a:t>
            </a:r>
            <a:endParaRPr sz="24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8"/>
          <p:cNvSpPr txBox="1"/>
          <p:nvPr/>
        </p:nvSpPr>
        <p:spPr>
          <a:xfrm>
            <a:off x="-2287000" y="5044075"/>
            <a:ext cx="8084400" cy="516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50">
                <a:solidFill>
                  <a:srgbClr val="282828"/>
                </a:solidFill>
                <a:highlight>
                  <a:srgbClr val="F7F7F7"/>
                </a:highlight>
                <a:latin typeface="Trebuchet MS"/>
                <a:ea typeface="Trebuchet MS"/>
                <a:cs typeface="Trebuchet MS"/>
                <a:sym typeface="Trebuchet MS"/>
              </a:rPr>
              <a:t>REVIEW article</a:t>
            </a:r>
            <a:endParaRPr b="1" sz="1750">
              <a:solidFill>
                <a:srgbClr val="282828"/>
              </a:solidFill>
              <a:highlight>
                <a:srgbClr val="F7F7F7"/>
              </a:highlight>
              <a:latin typeface="Trebuchet MS"/>
              <a:ea typeface="Trebuchet MS"/>
              <a:cs typeface="Trebuchet MS"/>
              <a:sym typeface="Trebuchet MS"/>
            </a:endParaRPr>
          </a:p>
          <a:p>
            <a:pPr indent="0" lvl="0" marL="0" marR="228600" rtl="0" algn="l">
              <a:lnSpc>
                <a:spcPct val="115000"/>
              </a:lnSpc>
              <a:spcBef>
                <a:spcPts val="300"/>
              </a:spcBef>
              <a:spcAft>
                <a:spcPts val="0"/>
              </a:spcAft>
              <a:buNone/>
            </a:pPr>
            <a:r>
              <a:rPr lang="en" sz="1150">
                <a:solidFill>
                  <a:srgbClr val="282828"/>
                </a:solidFill>
                <a:highlight>
                  <a:srgbClr val="F7F7F7"/>
                </a:highlight>
                <a:latin typeface="Georgia"/>
                <a:ea typeface="Georgia"/>
                <a:cs typeface="Georgia"/>
                <a:sym typeface="Georgia"/>
              </a:rPr>
              <a:t>Front. Psychiatry, 29 September 2020</a:t>
            </a:r>
            <a:endParaRPr sz="1150">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None/>
            </a:pPr>
            <a:r>
              <a:rPr lang="en" sz="1150">
                <a:solidFill>
                  <a:srgbClr val="282828"/>
                </a:solidFill>
                <a:highlight>
                  <a:srgbClr val="F7F7F7"/>
                </a:highlight>
                <a:latin typeface="Georgia"/>
                <a:ea typeface="Georgia"/>
                <a:cs typeface="Georgia"/>
                <a:sym typeface="Georgia"/>
              </a:rPr>
              <a:t>Sec. Mood Disorders</a:t>
            </a:r>
            <a:endParaRPr sz="1150">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3">
                  <a:extLst>
                    <a:ext uri="{A12FA001-AC4F-418D-AE19-62706E023703}">
                      <ahyp:hlinkClr val="tx"/>
                    </a:ext>
                  </a:extLst>
                </a:hlinkClick>
              </a:rPr>
              <a:t>https://doi.org/10.3389/fpsyt.2020.586083</a:t>
            </a:r>
            <a:endParaRPr sz="1150">
              <a:solidFill>
                <a:srgbClr val="282828"/>
              </a:solidFill>
              <a:highlight>
                <a:srgbClr val="F7F7F7"/>
              </a:highlight>
              <a:latin typeface="Georgia"/>
              <a:ea typeface="Georgia"/>
              <a:cs typeface="Georgia"/>
              <a:sym typeface="Georgia"/>
            </a:endParaRPr>
          </a:p>
          <a:p>
            <a:pPr indent="0" lvl="0" marL="228600" rtl="0" algn="l">
              <a:lnSpc>
                <a:spcPct val="115000"/>
              </a:lnSpc>
              <a:spcBef>
                <a:spcPts val="0"/>
              </a:spcBef>
              <a:spcAft>
                <a:spcPts val="0"/>
              </a:spcAft>
              <a:buNone/>
            </a:pPr>
            <a:r>
              <a:rPr lang="en"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val="tx"/>
                    </a:ext>
                  </a:extLst>
                </a:hlinkClick>
              </a:rPr>
              <a:t>This article is part of the Research Topic</a:t>
            </a:r>
            <a:endParaRPr sz="1050">
              <a:solidFill>
                <a:srgbClr val="282828"/>
              </a:solidFill>
              <a:highlight>
                <a:srgbClr val="F7F7F7"/>
              </a:highlight>
              <a:uFill>
                <a:noFill/>
              </a:uFill>
              <a:latin typeface="Trebuchet MS"/>
              <a:ea typeface="Trebuchet MS"/>
              <a:cs typeface="Trebuchet MS"/>
              <a:sym typeface="Trebuchet MS"/>
              <a:hlinkClick r:id="rId5">
                <a:extLst>
                  <a:ext uri="{A12FA001-AC4F-418D-AE19-62706E023703}">
                    <ahyp:hlinkClr val="tx"/>
                  </a:ext>
                </a:extLst>
              </a:hlinkClick>
            </a:endParaRPr>
          </a:p>
          <a:p>
            <a:pPr indent="0" lvl="0" marL="228600" rtl="0" algn="l">
              <a:lnSpc>
                <a:spcPct val="115000"/>
              </a:lnSpc>
              <a:spcBef>
                <a:spcPts val="30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6">
                  <a:extLst>
                    <a:ext uri="{A12FA001-AC4F-418D-AE19-62706E023703}">
                      <ahyp:hlinkClr val="tx"/>
                    </a:ext>
                  </a:extLst>
                </a:hlinkClick>
              </a:rPr>
              <a:t>Neurobiological Underpinnings of Bipolar Disorder and its Treatment</a:t>
            </a:r>
            <a:endParaRPr sz="1150">
              <a:solidFill>
                <a:srgbClr val="282828"/>
              </a:solidFill>
              <a:highlight>
                <a:srgbClr val="F7F7F7"/>
              </a:highlight>
              <a:uFill>
                <a:noFill/>
              </a:uFill>
              <a:latin typeface="Georgia"/>
              <a:ea typeface="Georgia"/>
              <a:cs typeface="Georgia"/>
              <a:sym typeface="Georgia"/>
              <a:hlinkClick r:id="rId7">
                <a:extLst>
                  <a:ext uri="{A12FA001-AC4F-418D-AE19-62706E023703}">
                    <ahyp:hlinkClr val="tx"/>
                  </a:ext>
                </a:extLst>
              </a:hlinkClick>
            </a:endParaRPr>
          </a:p>
          <a:p>
            <a:pPr indent="0" lvl="0" marL="228600" rtl="0" algn="l">
              <a:lnSpc>
                <a:spcPct val="115000"/>
              </a:lnSpc>
              <a:spcBef>
                <a:spcPts val="500"/>
              </a:spcBef>
              <a:spcAft>
                <a:spcPts val="0"/>
              </a:spcAft>
              <a:buNone/>
            </a:pPr>
            <a:r>
              <a:rPr lang="en" sz="1150">
                <a:solidFill>
                  <a:srgbClr val="1DB5C3"/>
                </a:solidFill>
                <a:highlight>
                  <a:srgbClr val="F7F7F7"/>
                </a:highlight>
                <a:uFill>
                  <a:noFill/>
                </a:uFill>
                <a:latin typeface="Georgia"/>
                <a:ea typeface="Georgia"/>
                <a:cs typeface="Georgia"/>
                <a:sym typeface="Georgia"/>
                <a:hlinkClick r:id="rId8">
                  <a:extLst>
                    <a:ext uri="{A12FA001-AC4F-418D-AE19-62706E023703}">
                      <ahyp:hlinkClr val="tx"/>
                    </a:ext>
                  </a:extLst>
                </a:hlinkClick>
              </a:rPr>
              <a:t>View all 6 Articles </a:t>
            </a:r>
            <a:endParaRPr sz="1150">
              <a:solidFill>
                <a:srgbClr val="1DB5C3"/>
              </a:solidFill>
              <a:highlight>
                <a:srgbClr val="F7F7F7"/>
              </a:highlight>
              <a:uFill>
                <a:noFill/>
              </a:uFill>
              <a:latin typeface="Georgia"/>
              <a:ea typeface="Georgia"/>
              <a:cs typeface="Georgia"/>
              <a:sym typeface="Georgia"/>
              <a:hlinkClick r:id="rId9">
                <a:extLst>
                  <a:ext uri="{A12FA001-AC4F-418D-AE19-62706E023703}">
                    <ahyp:hlinkClr val="tx"/>
                  </a:ext>
                </a:extLst>
              </a:hlinkClick>
            </a:endParaRPr>
          </a:p>
          <a:p>
            <a:pPr indent="0" lvl="0" marL="0" rtl="0" algn="l">
              <a:lnSpc>
                <a:spcPct val="115000"/>
              </a:lnSpc>
              <a:spcBef>
                <a:spcPts val="2400"/>
              </a:spcBef>
              <a:spcAft>
                <a:spcPts val="0"/>
              </a:spcAft>
              <a:buNone/>
            </a:pPr>
            <a:r>
              <a:rPr lang="en" sz="2350">
                <a:solidFill>
                  <a:srgbClr val="282828"/>
                </a:solidFill>
                <a:highlight>
                  <a:srgbClr val="F7F7F7"/>
                </a:highlight>
                <a:latin typeface="Georgia"/>
                <a:ea typeface="Georgia"/>
                <a:cs typeface="Georgia"/>
                <a:sym typeface="Georgia"/>
              </a:rPr>
              <a:t>Lithium and the Interplay Between Telomeres and Mitochondria in Bipolar Disorder</a:t>
            </a:r>
            <a:endParaRPr sz="2350">
              <a:solidFill>
                <a:srgbClr val="282828"/>
              </a:solidFill>
              <a:highlight>
                <a:srgbClr val="F7F7F7"/>
              </a:highlight>
              <a:latin typeface="Georgia"/>
              <a:ea typeface="Georgia"/>
              <a:cs typeface="Georgia"/>
              <a:sym typeface="Georgia"/>
            </a:endParaRPr>
          </a:p>
          <a:p>
            <a:pPr indent="0" lvl="0" marL="0" rtl="0" algn="l">
              <a:lnSpc>
                <a:spcPct val="115000"/>
              </a:lnSpc>
              <a:spcBef>
                <a:spcPts val="2400"/>
              </a:spcBef>
              <a:spcAft>
                <a:spcPts val="2400"/>
              </a:spcAft>
              <a:buNone/>
            </a:pPr>
            <a:r>
              <a:rPr lang="en" sz="1350">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a:solidFill>
                <a:srgbClr val="282828"/>
              </a:solidFill>
              <a:highlight>
                <a:srgbClr val="F7F7F7"/>
              </a:highlight>
              <a:latin typeface="Georgia"/>
              <a:ea typeface="Georgia"/>
              <a:cs typeface="Georgia"/>
              <a:sym typeface="Georgia"/>
            </a:endParaRPr>
          </a:p>
        </p:txBody>
      </p:sp>
      <p:pic>
        <p:nvPicPr>
          <p:cNvPr id="631" name="Google Shape;631;p78"/>
          <p:cNvPicPr preferRelativeResize="0"/>
          <p:nvPr/>
        </p:nvPicPr>
        <p:blipFill>
          <a:blip r:embed="rId10">
            <a:alphaModFix/>
          </a:blip>
          <a:stretch>
            <a:fillRect/>
          </a:stretch>
        </p:blipFill>
        <p:spPr>
          <a:xfrm>
            <a:off x="901213" y="1090700"/>
            <a:ext cx="5161374" cy="3567675"/>
          </a:xfrm>
          <a:prstGeom prst="rect">
            <a:avLst/>
          </a:prstGeom>
          <a:noFill/>
          <a:ln>
            <a:noFill/>
          </a:ln>
          <a:effectLst>
            <a:outerShdw blurRad="57150" rotWithShape="0" algn="bl" dir="5400000" dist="19050">
              <a:srgbClr val="000000">
                <a:alpha val="50000"/>
              </a:srgbClr>
            </a:outerShdw>
          </a:effectLst>
        </p:spPr>
      </p:pic>
      <p:sp>
        <p:nvSpPr>
          <p:cNvPr id="632" name="Google Shape;632;p78"/>
          <p:cNvSpPr txBox="1"/>
          <p:nvPr/>
        </p:nvSpPr>
        <p:spPr>
          <a:xfrm>
            <a:off x="6308425" y="1238400"/>
            <a:ext cx="2169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rgbClr val="FFFFFF"/>
                </a:highlight>
              </a:rPr>
              <a:t>Aging is in part due to mitochondrial dysfunction and decline in mitophagy.  </a:t>
            </a:r>
            <a:endParaRPr sz="1600">
              <a:solidFill>
                <a:schemeClr val="dk1"/>
              </a:solidFill>
              <a:highlight>
                <a:srgbClr val="FFFFFF"/>
              </a:highlight>
            </a:endParaRPr>
          </a:p>
          <a:p>
            <a:pPr indent="0" lvl="0" marL="0" rtl="0" algn="l">
              <a:spcBef>
                <a:spcPts val="0"/>
              </a:spcBef>
              <a:spcAft>
                <a:spcPts val="0"/>
              </a:spcAft>
              <a:buNone/>
            </a:pPr>
            <a:r>
              <a:t/>
            </a:r>
            <a:endParaRPr sz="1600">
              <a:solidFill>
                <a:schemeClr val="dk1"/>
              </a:solidFill>
              <a:highlight>
                <a:srgbClr val="FFFFFF"/>
              </a:highlight>
            </a:endParaRPr>
          </a:p>
          <a:p>
            <a:pPr indent="0" lvl="0" marL="0" rtl="0" algn="l">
              <a:spcBef>
                <a:spcPts val="0"/>
              </a:spcBef>
              <a:spcAft>
                <a:spcPts val="0"/>
              </a:spcAft>
              <a:buNone/>
            </a:pPr>
            <a:r>
              <a:rPr lang="en" sz="1600">
                <a:solidFill>
                  <a:schemeClr val="dk1"/>
                </a:solidFill>
                <a:highlight>
                  <a:srgbClr val="FFFFFF"/>
                </a:highlight>
              </a:rPr>
              <a:t>Damaged mitochondria pile up in the aging cell. </a:t>
            </a:r>
            <a:endParaRPr sz="1600">
              <a:solidFill>
                <a:schemeClr val="dk1"/>
              </a:solidFill>
              <a:highlight>
                <a:srgbClr val="FFFFFF"/>
              </a:highlight>
            </a:endParaRPr>
          </a:p>
        </p:txBody>
      </p:sp>
      <p:sp>
        <p:nvSpPr>
          <p:cNvPr id="633" name="Google Shape;633;p78"/>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a:t>
            </a:r>
            <a:endParaRPr sz="240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9"/>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40" name="Google Shape;640;p79"/>
          <p:cNvSpPr txBox="1"/>
          <p:nvPr/>
        </p:nvSpPr>
        <p:spPr>
          <a:xfrm>
            <a:off x="275075" y="4809398"/>
            <a:ext cx="880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Souder, D.C., Anderson, R.M. An expanding GSK3 network: implications for aging research. GeroScience 41, 369–382 (2019). https://doi.org/10.1007/s11357-019-00085-z</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pic>
        <p:nvPicPr>
          <p:cNvPr id="641" name="Google Shape;641;p79"/>
          <p:cNvPicPr preferRelativeResize="0"/>
          <p:nvPr/>
        </p:nvPicPr>
        <p:blipFill>
          <a:blip r:embed="rId3">
            <a:alphaModFix/>
          </a:blip>
          <a:stretch>
            <a:fillRect/>
          </a:stretch>
        </p:blipFill>
        <p:spPr>
          <a:xfrm>
            <a:off x="1759950" y="1088650"/>
            <a:ext cx="5624044" cy="3345899"/>
          </a:xfrm>
          <a:prstGeom prst="rect">
            <a:avLst/>
          </a:prstGeom>
          <a:noFill/>
          <a:ln>
            <a:noFill/>
          </a:ln>
          <a:effectLst>
            <a:outerShdw blurRad="57150" rotWithShape="0" algn="bl" dir="5400000" dist="19050">
              <a:srgbClr val="000000">
                <a:alpha val="50000"/>
              </a:srgbClr>
            </a:outerShdw>
          </a:effectLst>
        </p:spPr>
      </p:pic>
      <p:sp>
        <p:nvSpPr>
          <p:cNvPr id="642" name="Google Shape;642;p79"/>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9"/>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a:t>
            </a:r>
            <a:endParaRPr sz="2400">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80"/>
          <p:cNvSpPr txBox="1"/>
          <p:nvPr/>
        </p:nvSpPr>
        <p:spPr>
          <a:xfrm>
            <a:off x="-2287000" y="5044075"/>
            <a:ext cx="8084400" cy="516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50">
                <a:solidFill>
                  <a:srgbClr val="282828"/>
                </a:solidFill>
                <a:highlight>
                  <a:srgbClr val="F7F7F7"/>
                </a:highlight>
                <a:latin typeface="Trebuchet MS"/>
                <a:ea typeface="Trebuchet MS"/>
                <a:cs typeface="Trebuchet MS"/>
                <a:sym typeface="Trebuchet MS"/>
              </a:rPr>
              <a:t>REVIEW article</a:t>
            </a:r>
            <a:endParaRPr b="1" sz="1750">
              <a:solidFill>
                <a:srgbClr val="282828"/>
              </a:solidFill>
              <a:highlight>
                <a:srgbClr val="F7F7F7"/>
              </a:highlight>
              <a:latin typeface="Trebuchet MS"/>
              <a:ea typeface="Trebuchet MS"/>
              <a:cs typeface="Trebuchet MS"/>
              <a:sym typeface="Trebuchet MS"/>
            </a:endParaRPr>
          </a:p>
          <a:p>
            <a:pPr indent="0" lvl="0" marL="0" marR="228600" rtl="0" algn="l">
              <a:lnSpc>
                <a:spcPct val="115000"/>
              </a:lnSpc>
              <a:spcBef>
                <a:spcPts val="300"/>
              </a:spcBef>
              <a:spcAft>
                <a:spcPts val="0"/>
              </a:spcAft>
              <a:buNone/>
            </a:pPr>
            <a:r>
              <a:rPr lang="en" sz="1150">
                <a:solidFill>
                  <a:srgbClr val="282828"/>
                </a:solidFill>
                <a:highlight>
                  <a:srgbClr val="F7F7F7"/>
                </a:highlight>
                <a:latin typeface="Georgia"/>
                <a:ea typeface="Georgia"/>
                <a:cs typeface="Georgia"/>
                <a:sym typeface="Georgia"/>
              </a:rPr>
              <a:t>Front. Psychiatry, 29 September 2020</a:t>
            </a:r>
            <a:endParaRPr sz="1150">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None/>
            </a:pPr>
            <a:r>
              <a:rPr lang="en" sz="1150">
                <a:solidFill>
                  <a:srgbClr val="282828"/>
                </a:solidFill>
                <a:highlight>
                  <a:srgbClr val="F7F7F7"/>
                </a:highlight>
                <a:latin typeface="Georgia"/>
                <a:ea typeface="Georgia"/>
                <a:cs typeface="Georgia"/>
                <a:sym typeface="Georgia"/>
              </a:rPr>
              <a:t>Sec. Mood Disorders</a:t>
            </a:r>
            <a:endParaRPr sz="1150">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3">
                  <a:extLst>
                    <a:ext uri="{A12FA001-AC4F-418D-AE19-62706E023703}">
                      <ahyp:hlinkClr val="tx"/>
                    </a:ext>
                  </a:extLst>
                </a:hlinkClick>
              </a:rPr>
              <a:t>https://doi.org/10.3389/fpsyt.2020.586083</a:t>
            </a:r>
            <a:endParaRPr sz="1150">
              <a:solidFill>
                <a:srgbClr val="282828"/>
              </a:solidFill>
              <a:highlight>
                <a:srgbClr val="F7F7F7"/>
              </a:highlight>
              <a:latin typeface="Georgia"/>
              <a:ea typeface="Georgia"/>
              <a:cs typeface="Georgia"/>
              <a:sym typeface="Georgia"/>
            </a:endParaRPr>
          </a:p>
          <a:p>
            <a:pPr indent="0" lvl="0" marL="228600" rtl="0" algn="l">
              <a:lnSpc>
                <a:spcPct val="115000"/>
              </a:lnSpc>
              <a:spcBef>
                <a:spcPts val="0"/>
              </a:spcBef>
              <a:spcAft>
                <a:spcPts val="0"/>
              </a:spcAft>
              <a:buNone/>
            </a:pPr>
            <a:r>
              <a:rPr lang="en"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val="tx"/>
                    </a:ext>
                  </a:extLst>
                </a:hlinkClick>
              </a:rPr>
              <a:t>This article is part of the Research Topic</a:t>
            </a:r>
            <a:endParaRPr sz="1050">
              <a:solidFill>
                <a:srgbClr val="282828"/>
              </a:solidFill>
              <a:highlight>
                <a:srgbClr val="F7F7F7"/>
              </a:highlight>
              <a:uFill>
                <a:noFill/>
              </a:uFill>
              <a:latin typeface="Trebuchet MS"/>
              <a:ea typeface="Trebuchet MS"/>
              <a:cs typeface="Trebuchet MS"/>
              <a:sym typeface="Trebuchet MS"/>
              <a:hlinkClick r:id="rId5">
                <a:extLst>
                  <a:ext uri="{A12FA001-AC4F-418D-AE19-62706E023703}">
                    <ahyp:hlinkClr val="tx"/>
                  </a:ext>
                </a:extLst>
              </a:hlinkClick>
            </a:endParaRPr>
          </a:p>
          <a:p>
            <a:pPr indent="0" lvl="0" marL="228600" rtl="0" algn="l">
              <a:lnSpc>
                <a:spcPct val="115000"/>
              </a:lnSpc>
              <a:spcBef>
                <a:spcPts val="30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6">
                  <a:extLst>
                    <a:ext uri="{A12FA001-AC4F-418D-AE19-62706E023703}">
                      <ahyp:hlinkClr val="tx"/>
                    </a:ext>
                  </a:extLst>
                </a:hlinkClick>
              </a:rPr>
              <a:t>Neurobiological Underpinnings of Bipolar Disorder and its Treatment</a:t>
            </a:r>
            <a:endParaRPr sz="1150">
              <a:solidFill>
                <a:srgbClr val="282828"/>
              </a:solidFill>
              <a:highlight>
                <a:srgbClr val="F7F7F7"/>
              </a:highlight>
              <a:uFill>
                <a:noFill/>
              </a:uFill>
              <a:latin typeface="Georgia"/>
              <a:ea typeface="Georgia"/>
              <a:cs typeface="Georgia"/>
              <a:sym typeface="Georgia"/>
              <a:hlinkClick r:id="rId7">
                <a:extLst>
                  <a:ext uri="{A12FA001-AC4F-418D-AE19-62706E023703}">
                    <ahyp:hlinkClr val="tx"/>
                  </a:ext>
                </a:extLst>
              </a:hlinkClick>
            </a:endParaRPr>
          </a:p>
          <a:p>
            <a:pPr indent="0" lvl="0" marL="228600" rtl="0" algn="l">
              <a:lnSpc>
                <a:spcPct val="115000"/>
              </a:lnSpc>
              <a:spcBef>
                <a:spcPts val="500"/>
              </a:spcBef>
              <a:spcAft>
                <a:spcPts val="0"/>
              </a:spcAft>
              <a:buNone/>
            </a:pPr>
            <a:r>
              <a:rPr lang="en" sz="1150">
                <a:solidFill>
                  <a:srgbClr val="1DB5C3"/>
                </a:solidFill>
                <a:highlight>
                  <a:srgbClr val="F7F7F7"/>
                </a:highlight>
                <a:uFill>
                  <a:noFill/>
                </a:uFill>
                <a:latin typeface="Georgia"/>
                <a:ea typeface="Georgia"/>
                <a:cs typeface="Georgia"/>
                <a:sym typeface="Georgia"/>
                <a:hlinkClick r:id="rId8">
                  <a:extLst>
                    <a:ext uri="{A12FA001-AC4F-418D-AE19-62706E023703}">
                      <ahyp:hlinkClr val="tx"/>
                    </a:ext>
                  </a:extLst>
                </a:hlinkClick>
              </a:rPr>
              <a:t>View all 6 Articles </a:t>
            </a:r>
            <a:endParaRPr sz="1150">
              <a:solidFill>
                <a:srgbClr val="1DB5C3"/>
              </a:solidFill>
              <a:highlight>
                <a:srgbClr val="F7F7F7"/>
              </a:highlight>
              <a:uFill>
                <a:noFill/>
              </a:uFill>
              <a:latin typeface="Georgia"/>
              <a:ea typeface="Georgia"/>
              <a:cs typeface="Georgia"/>
              <a:sym typeface="Georgia"/>
              <a:hlinkClick r:id="rId9">
                <a:extLst>
                  <a:ext uri="{A12FA001-AC4F-418D-AE19-62706E023703}">
                    <ahyp:hlinkClr val="tx"/>
                  </a:ext>
                </a:extLst>
              </a:hlinkClick>
            </a:endParaRPr>
          </a:p>
          <a:p>
            <a:pPr indent="0" lvl="0" marL="0" rtl="0" algn="l">
              <a:lnSpc>
                <a:spcPct val="115000"/>
              </a:lnSpc>
              <a:spcBef>
                <a:spcPts val="2400"/>
              </a:spcBef>
              <a:spcAft>
                <a:spcPts val="0"/>
              </a:spcAft>
              <a:buNone/>
            </a:pPr>
            <a:r>
              <a:rPr lang="en" sz="2350">
                <a:solidFill>
                  <a:srgbClr val="282828"/>
                </a:solidFill>
                <a:highlight>
                  <a:srgbClr val="F7F7F7"/>
                </a:highlight>
                <a:latin typeface="Georgia"/>
                <a:ea typeface="Georgia"/>
                <a:cs typeface="Georgia"/>
                <a:sym typeface="Georgia"/>
              </a:rPr>
              <a:t>Lithium and the Interplay Between Telomeres and Mitochondria in Bipolar Disorder</a:t>
            </a:r>
            <a:endParaRPr sz="2350">
              <a:solidFill>
                <a:srgbClr val="282828"/>
              </a:solidFill>
              <a:highlight>
                <a:srgbClr val="F7F7F7"/>
              </a:highlight>
              <a:latin typeface="Georgia"/>
              <a:ea typeface="Georgia"/>
              <a:cs typeface="Georgia"/>
              <a:sym typeface="Georgia"/>
            </a:endParaRPr>
          </a:p>
          <a:p>
            <a:pPr indent="0" lvl="0" marL="0" rtl="0" algn="l">
              <a:lnSpc>
                <a:spcPct val="115000"/>
              </a:lnSpc>
              <a:spcBef>
                <a:spcPts val="2400"/>
              </a:spcBef>
              <a:spcAft>
                <a:spcPts val="2400"/>
              </a:spcAft>
              <a:buNone/>
            </a:pPr>
            <a:r>
              <a:rPr lang="en" sz="1350">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a:solidFill>
                <a:srgbClr val="282828"/>
              </a:solidFill>
              <a:highlight>
                <a:srgbClr val="F7F7F7"/>
              </a:highlight>
              <a:latin typeface="Georgia"/>
              <a:ea typeface="Georgia"/>
              <a:cs typeface="Georgia"/>
              <a:sym typeface="Georgia"/>
            </a:endParaRPr>
          </a:p>
        </p:txBody>
      </p:sp>
      <p:pic>
        <p:nvPicPr>
          <p:cNvPr id="649" name="Google Shape;649;p80"/>
          <p:cNvPicPr preferRelativeResize="0"/>
          <p:nvPr/>
        </p:nvPicPr>
        <p:blipFill>
          <a:blip r:embed="rId10">
            <a:alphaModFix/>
          </a:blip>
          <a:stretch>
            <a:fillRect/>
          </a:stretch>
        </p:blipFill>
        <p:spPr>
          <a:xfrm>
            <a:off x="848400" y="960950"/>
            <a:ext cx="4186599" cy="1781650"/>
          </a:xfrm>
          <a:prstGeom prst="rect">
            <a:avLst/>
          </a:prstGeom>
          <a:noFill/>
          <a:ln>
            <a:noFill/>
          </a:ln>
          <a:effectLst>
            <a:outerShdw blurRad="57150" rotWithShape="0" algn="bl" dir="5400000" dist="19050">
              <a:srgbClr val="000000">
                <a:alpha val="50000"/>
              </a:srgbClr>
            </a:outerShdw>
          </a:effectLst>
        </p:spPr>
      </p:pic>
      <p:sp>
        <p:nvSpPr>
          <p:cNvPr id="650" name="Google Shape;650;p80"/>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0"/>
          <p:cNvSpPr txBox="1"/>
          <p:nvPr/>
        </p:nvSpPr>
        <p:spPr>
          <a:xfrm>
            <a:off x="334175" y="4727748"/>
            <a:ext cx="880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Lundberg M, Millischer V, Backlund L, Martinsson L, Stenvinkel P, Sellgren CM, Lavebratt C, Schalling M. Lithium and the Interplay Between Telomeres and Mitochondria in Bipolar Disorder. Front Psychiatry. 2020 Sep 29;11:586083.</a:t>
            </a:r>
            <a:endParaRPr sz="800">
              <a:solidFill>
                <a:schemeClr val="lt1"/>
              </a:solidFill>
            </a:endParaRPr>
          </a:p>
        </p:txBody>
      </p:sp>
      <p:sp>
        <p:nvSpPr>
          <p:cNvPr id="652" name="Google Shape;652;p80"/>
          <p:cNvSpPr txBox="1"/>
          <p:nvPr/>
        </p:nvSpPr>
        <p:spPr>
          <a:xfrm>
            <a:off x="5210500" y="1073488"/>
            <a:ext cx="31290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02124"/>
                </a:solidFill>
                <a:highlight>
                  <a:srgbClr val="FFFFFF"/>
                </a:highlight>
              </a:rPr>
              <a:t>“We propose that lithium’s mechanism of action is intimately connected with the interdependent regulation of </a:t>
            </a:r>
            <a:r>
              <a:rPr b="1" lang="en" sz="1500">
                <a:solidFill>
                  <a:srgbClr val="202124"/>
                </a:solidFill>
                <a:highlight>
                  <a:srgbClr val="FFFFFF"/>
                </a:highlight>
              </a:rPr>
              <a:t>mitochondrial </a:t>
            </a:r>
            <a:r>
              <a:rPr lang="en" sz="1500">
                <a:solidFill>
                  <a:srgbClr val="202124"/>
                </a:solidFill>
                <a:highlight>
                  <a:srgbClr val="FFFFFF"/>
                </a:highlight>
              </a:rPr>
              <a:t>bioenergetics and </a:t>
            </a:r>
            <a:r>
              <a:rPr b="1" lang="en" sz="1500">
                <a:solidFill>
                  <a:srgbClr val="202124"/>
                </a:solidFill>
                <a:highlight>
                  <a:srgbClr val="FFFFFF"/>
                </a:highlight>
              </a:rPr>
              <a:t>telomere </a:t>
            </a:r>
            <a:r>
              <a:rPr lang="en" sz="1500">
                <a:solidFill>
                  <a:srgbClr val="202124"/>
                </a:solidFill>
                <a:highlight>
                  <a:srgbClr val="FFFFFF"/>
                </a:highlight>
              </a:rPr>
              <a:t>maintenance”.</a:t>
            </a:r>
            <a:endParaRPr/>
          </a:p>
        </p:txBody>
      </p:sp>
      <p:pic>
        <p:nvPicPr>
          <p:cNvPr id="653" name="Google Shape;653;p80"/>
          <p:cNvPicPr preferRelativeResize="0"/>
          <p:nvPr/>
        </p:nvPicPr>
        <p:blipFill>
          <a:blip r:embed="rId11">
            <a:alphaModFix/>
          </a:blip>
          <a:stretch>
            <a:fillRect/>
          </a:stretch>
        </p:blipFill>
        <p:spPr>
          <a:xfrm>
            <a:off x="960075" y="3002349"/>
            <a:ext cx="1907950" cy="1271174"/>
          </a:xfrm>
          <a:prstGeom prst="rect">
            <a:avLst/>
          </a:prstGeom>
          <a:noFill/>
          <a:ln>
            <a:noFill/>
          </a:ln>
        </p:spPr>
      </p:pic>
      <p:sp>
        <p:nvSpPr>
          <p:cNvPr id="654" name="Google Shape;654;p80"/>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0"/>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  (bipolar)</a:t>
            </a:r>
            <a:endParaRPr sz="2400">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1"/>
          <p:cNvSpPr txBox="1"/>
          <p:nvPr/>
        </p:nvSpPr>
        <p:spPr>
          <a:xfrm>
            <a:off x="-2287000" y="5044075"/>
            <a:ext cx="8084400" cy="516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50">
                <a:solidFill>
                  <a:srgbClr val="282828"/>
                </a:solidFill>
                <a:highlight>
                  <a:srgbClr val="F7F7F7"/>
                </a:highlight>
                <a:latin typeface="Trebuchet MS"/>
                <a:ea typeface="Trebuchet MS"/>
                <a:cs typeface="Trebuchet MS"/>
                <a:sym typeface="Trebuchet MS"/>
              </a:rPr>
              <a:t>REVIEW article</a:t>
            </a:r>
            <a:endParaRPr b="1" sz="1750">
              <a:solidFill>
                <a:srgbClr val="282828"/>
              </a:solidFill>
              <a:highlight>
                <a:srgbClr val="F7F7F7"/>
              </a:highlight>
              <a:latin typeface="Trebuchet MS"/>
              <a:ea typeface="Trebuchet MS"/>
              <a:cs typeface="Trebuchet MS"/>
              <a:sym typeface="Trebuchet MS"/>
            </a:endParaRPr>
          </a:p>
          <a:p>
            <a:pPr indent="0" lvl="0" marL="0" marR="228600" rtl="0" algn="l">
              <a:lnSpc>
                <a:spcPct val="115000"/>
              </a:lnSpc>
              <a:spcBef>
                <a:spcPts val="300"/>
              </a:spcBef>
              <a:spcAft>
                <a:spcPts val="0"/>
              </a:spcAft>
              <a:buNone/>
            </a:pPr>
            <a:r>
              <a:rPr lang="en" sz="1150">
                <a:solidFill>
                  <a:srgbClr val="282828"/>
                </a:solidFill>
                <a:highlight>
                  <a:srgbClr val="F7F7F7"/>
                </a:highlight>
                <a:latin typeface="Georgia"/>
                <a:ea typeface="Georgia"/>
                <a:cs typeface="Georgia"/>
                <a:sym typeface="Georgia"/>
              </a:rPr>
              <a:t>Front. Psychiatry, 29 September 2020</a:t>
            </a:r>
            <a:endParaRPr sz="1150">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None/>
            </a:pPr>
            <a:r>
              <a:rPr lang="en" sz="1150">
                <a:solidFill>
                  <a:srgbClr val="282828"/>
                </a:solidFill>
                <a:highlight>
                  <a:srgbClr val="F7F7F7"/>
                </a:highlight>
                <a:latin typeface="Georgia"/>
                <a:ea typeface="Georgia"/>
                <a:cs typeface="Georgia"/>
                <a:sym typeface="Georgia"/>
              </a:rPr>
              <a:t>Sec. Mood Disorders</a:t>
            </a:r>
            <a:endParaRPr sz="1150">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3">
                  <a:extLst>
                    <a:ext uri="{A12FA001-AC4F-418D-AE19-62706E023703}">
                      <ahyp:hlinkClr val="tx"/>
                    </a:ext>
                  </a:extLst>
                </a:hlinkClick>
              </a:rPr>
              <a:t>https://doi.org/10.3389/fpsyt.2020.586083</a:t>
            </a:r>
            <a:endParaRPr sz="1150">
              <a:solidFill>
                <a:srgbClr val="282828"/>
              </a:solidFill>
              <a:highlight>
                <a:srgbClr val="F7F7F7"/>
              </a:highlight>
              <a:latin typeface="Georgia"/>
              <a:ea typeface="Georgia"/>
              <a:cs typeface="Georgia"/>
              <a:sym typeface="Georgia"/>
            </a:endParaRPr>
          </a:p>
          <a:p>
            <a:pPr indent="0" lvl="0" marL="228600" rtl="0" algn="l">
              <a:lnSpc>
                <a:spcPct val="115000"/>
              </a:lnSpc>
              <a:spcBef>
                <a:spcPts val="0"/>
              </a:spcBef>
              <a:spcAft>
                <a:spcPts val="0"/>
              </a:spcAft>
              <a:buNone/>
            </a:pPr>
            <a:r>
              <a:rPr lang="en" sz="1050">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val="tx"/>
                    </a:ext>
                  </a:extLst>
                </a:hlinkClick>
              </a:rPr>
              <a:t>This article is part of the Research Topic</a:t>
            </a:r>
            <a:endParaRPr sz="1050">
              <a:solidFill>
                <a:srgbClr val="282828"/>
              </a:solidFill>
              <a:highlight>
                <a:srgbClr val="F7F7F7"/>
              </a:highlight>
              <a:uFill>
                <a:noFill/>
              </a:uFill>
              <a:latin typeface="Trebuchet MS"/>
              <a:ea typeface="Trebuchet MS"/>
              <a:cs typeface="Trebuchet MS"/>
              <a:sym typeface="Trebuchet MS"/>
              <a:hlinkClick r:id="rId5">
                <a:extLst>
                  <a:ext uri="{A12FA001-AC4F-418D-AE19-62706E023703}">
                    <ahyp:hlinkClr val="tx"/>
                  </a:ext>
                </a:extLst>
              </a:hlinkClick>
            </a:endParaRPr>
          </a:p>
          <a:p>
            <a:pPr indent="0" lvl="0" marL="228600" rtl="0" algn="l">
              <a:lnSpc>
                <a:spcPct val="115000"/>
              </a:lnSpc>
              <a:spcBef>
                <a:spcPts val="300"/>
              </a:spcBef>
              <a:spcAft>
                <a:spcPts val="0"/>
              </a:spcAft>
              <a:buNone/>
            </a:pPr>
            <a:r>
              <a:rPr lang="en" sz="1150">
                <a:solidFill>
                  <a:srgbClr val="282828"/>
                </a:solidFill>
                <a:highlight>
                  <a:srgbClr val="F7F7F7"/>
                </a:highlight>
                <a:uFill>
                  <a:noFill/>
                </a:uFill>
                <a:latin typeface="Georgia"/>
                <a:ea typeface="Georgia"/>
                <a:cs typeface="Georgia"/>
                <a:sym typeface="Georgia"/>
                <a:hlinkClick r:id="rId6">
                  <a:extLst>
                    <a:ext uri="{A12FA001-AC4F-418D-AE19-62706E023703}">
                      <ahyp:hlinkClr val="tx"/>
                    </a:ext>
                  </a:extLst>
                </a:hlinkClick>
              </a:rPr>
              <a:t>Neurobiological Underpinnings of Bipolar Disorder and its Treatment</a:t>
            </a:r>
            <a:endParaRPr sz="1150">
              <a:solidFill>
                <a:srgbClr val="282828"/>
              </a:solidFill>
              <a:highlight>
                <a:srgbClr val="F7F7F7"/>
              </a:highlight>
              <a:uFill>
                <a:noFill/>
              </a:uFill>
              <a:latin typeface="Georgia"/>
              <a:ea typeface="Georgia"/>
              <a:cs typeface="Georgia"/>
              <a:sym typeface="Georgia"/>
              <a:hlinkClick r:id="rId7">
                <a:extLst>
                  <a:ext uri="{A12FA001-AC4F-418D-AE19-62706E023703}">
                    <ahyp:hlinkClr val="tx"/>
                  </a:ext>
                </a:extLst>
              </a:hlinkClick>
            </a:endParaRPr>
          </a:p>
          <a:p>
            <a:pPr indent="0" lvl="0" marL="228600" rtl="0" algn="l">
              <a:lnSpc>
                <a:spcPct val="115000"/>
              </a:lnSpc>
              <a:spcBef>
                <a:spcPts val="500"/>
              </a:spcBef>
              <a:spcAft>
                <a:spcPts val="0"/>
              </a:spcAft>
              <a:buNone/>
            </a:pPr>
            <a:r>
              <a:rPr lang="en" sz="1150">
                <a:solidFill>
                  <a:srgbClr val="1DB5C3"/>
                </a:solidFill>
                <a:highlight>
                  <a:srgbClr val="F7F7F7"/>
                </a:highlight>
                <a:uFill>
                  <a:noFill/>
                </a:uFill>
                <a:latin typeface="Georgia"/>
                <a:ea typeface="Georgia"/>
                <a:cs typeface="Georgia"/>
                <a:sym typeface="Georgia"/>
                <a:hlinkClick r:id="rId8">
                  <a:extLst>
                    <a:ext uri="{A12FA001-AC4F-418D-AE19-62706E023703}">
                      <ahyp:hlinkClr val="tx"/>
                    </a:ext>
                  </a:extLst>
                </a:hlinkClick>
              </a:rPr>
              <a:t>View all 6 Articles </a:t>
            </a:r>
            <a:endParaRPr sz="1150">
              <a:solidFill>
                <a:srgbClr val="1DB5C3"/>
              </a:solidFill>
              <a:highlight>
                <a:srgbClr val="F7F7F7"/>
              </a:highlight>
              <a:uFill>
                <a:noFill/>
              </a:uFill>
              <a:latin typeface="Georgia"/>
              <a:ea typeface="Georgia"/>
              <a:cs typeface="Georgia"/>
              <a:sym typeface="Georgia"/>
              <a:hlinkClick r:id="rId9">
                <a:extLst>
                  <a:ext uri="{A12FA001-AC4F-418D-AE19-62706E023703}">
                    <ahyp:hlinkClr val="tx"/>
                  </a:ext>
                </a:extLst>
              </a:hlinkClick>
            </a:endParaRPr>
          </a:p>
          <a:p>
            <a:pPr indent="0" lvl="0" marL="0" rtl="0" algn="l">
              <a:lnSpc>
                <a:spcPct val="115000"/>
              </a:lnSpc>
              <a:spcBef>
                <a:spcPts val="2400"/>
              </a:spcBef>
              <a:spcAft>
                <a:spcPts val="0"/>
              </a:spcAft>
              <a:buNone/>
            </a:pPr>
            <a:r>
              <a:rPr lang="en" sz="2350">
                <a:solidFill>
                  <a:srgbClr val="282828"/>
                </a:solidFill>
                <a:highlight>
                  <a:srgbClr val="F7F7F7"/>
                </a:highlight>
                <a:latin typeface="Georgia"/>
                <a:ea typeface="Georgia"/>
                <a:cs typeface="Georgia"/>
                <a:sym typeface="Georgia"/>
              </a:rPr>
              <a:t>Lithium and the Interplay Between Telomeres and Mitochondria in Bipolar Disorder</a:t>
            </a:r>
            <a:endParaRPr sz="2350">
              <a:solidFill>
                <a:srgbClr val="282828"/>
              </a:solidFill>
              <a:highlight>
                <a:srgbClr val="F7F7F7"/>
              </a:highlight>
              <a:latin typeface="Georgia"/>
              <a:ea typeface="Georgia"/>
              <a:cs typeface="Georgia"/>
              <a:sym typeface="Georgia"/>
            </a:endParaRPr>
          </a:p>
          <a:p>
            <a:pPr indent="0" lvl="0" marL="0" rtl="0" algn="l">
              <a:lnSpc>
                <a:spcPct val="115000"/>
              </a:lnSpc>
              <a:spcBef>
                <a:spcPts val="2400"/>
              </a:spcBef>
              <a:spcAft>
                <a:spcPts val="2400"/>
              </a:spcAft>
              <a:buNone/>
            </a:pPr>
            <a:r>
              <a:rPr lang="en" sz="1350">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a:solidFill>
                <a:srgbClr val="282828"/>
              </a:solidFill>
              <a:highlight>
                <a:srgbClr val="F7F7F7"/>
              </a:highlight>
              <a:latin typeface="Georgia"/>
              <a:ea typeface="Georgia"/>
              <a:cs typeface="Georgia"/>
              <a:sym typeface="Georgia"/>
            </a:endParaRPr>
          </a:p>
        </p:txBody>
      </p:sp>
      <p:sp>
        <p:nvSpPr>
          <p:cNvPr id="661" name="Google Shape;661;p81"/>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81"/>
          <p:cNvSpPr txBox="1"/>
          <p:nvPr/>
        </p:nvSpPr>
        <p:spPr>
          <a:xfrm>
            <a:off x="415550" y="4789398"/>
            <a:ext cx="880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https://theory.labster.com/telomere-length/</a:t>
            </a:r>
            <a:endParaRPr sz="800">
              <a:solidFill>
                <a:schemeClr val="lt1"/>
              </a:solidFill>
            </a:endParaRPr>
          </a:p>
        </p:txBody>
      </p:sp>
      <p:pic>
        <p:nvPicPr>
          <p:cNvPr id="663" name="Google Shape;663;p81"/>
          <p:cNvPicPr preferRelativeResize="0"/>
          <p:nvPr/>
        </p:nvPicPr>
        <p:blipFill>
          <a:blip r:embed="rId10">
            <a:alphaModFix/>
          </a:blip>
          <a:stretch>
            <a:fillRect/>
          </a:stretch>
        </p:blipFill>
        <p:spPr>
          <a:xfrm>
            <a:off x="953150" y="1026861"/>
            <a:ext cx="5407201" cy="3089778"/>
          </a:xfrm>
          <a:prstGeom prst="rect">
            <a:avLst/>
          </a:prstGeom>
          <a:noFill/>
          <a:ln>
            <a:noFill/>
          </a:ln>
          <a:effectLst>
            <a:outerShdw blurRad="57150" rotWithShape="0" algn="bl" dir="5400000" dist="19050">
              <a:srgbClr val="000000">
                <a:alpha val="50000"/>
              </a:srgbClr>
            </a:outerShdw>
          </a:effectLst>
        </p:spPr>
      </p:pic>
      <p:sp>
        <p:nvSpPr>
          <p:cNvPr id="664" name="Google Shape;664;p81"/>
          <p:cNvSpPr txBox="1"/>
          <p:nvPr/>
        </p:nvSpPr>
        <p:spPr>
          <a:xfrm>
            <a:off x="6624825" y="1473425"/>
            <a:ext cx="217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rgbClr val="FFFFFF"/>
                </a:highlight>
              </a:rPr>
              <a:t>Telomere shortening is a biomarker of aging. </a:t>
            </a:r>
            <a:endParaRPr sz="1600">
              <a:solidFill>
                <a:schemeClr val="dk1"/>
              </a:solidFill>
              <a:highlight>
                <a:srgbClr val="FFFFFF"/>
              </a:highlight>
            </a:endParaRPr>
          </a:p>
        </p:txBody>
      </p:sp>
      <p:sp>
        <p:nvSpPr>
          <p:cNvPr id="665" name="Google Shape;665;p81"/>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1"/>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  (bipolar)</a:t>
            </a:r>
            <a:endParaRPr sz="24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2" name="Google Shape;672;p82"/>
          <p:cNvPicPr preferRelativeResize="0"/>
          <p:nvPr/>
        </p:nvPicPr>
        <p:blipFill>
          <a:blip r:embed="rId3">
            <a:alphaModFix/>
          </a:blip>
          <a:stretch>
            <a:fillRect/>
          </a:stretch>
        </p:blipFill>
        <p:spPr>
          <a:xfrm>
            <a:off x="962700" y="954300"/>
            <a:ext cx="4186599" cy="1781650"/>
          </a:xfrm>
          <a:prstGeom prst="rect">
            <a:avLst/>
          </a:prstGeom>
          <a:noFill/>
          <a:ln>
            <a:noFill/>
          </a:ln>
          <a:effectLst>
            <a:outerShdw blurRad="57150" rotWithShape="0" algn="bl" dir="5400000" dist="19050">
              <a:srgbClr val="000000">
                <a:alpha val="50000"/>
              </a:srgbClr>
            </a:outerShdw>
          </a:effectLst>
        </p:spPr>
      </p:pic>
      <p:sp>
        <p:nvSpPr>
          <p:cNvPr id="673" name="Google Shape;673;p82"/>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82"/>
          <p:cNvSpPr txBox="1"/>
          <p:nvPr/>
        </p:nvSpPr>
        <p:spPr>
          <a:xfrm>
            <a:off x="334200" y="4530958"/>
            <a:ext cx="880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Lundberg M, Millischer V, Backlund L, Martinsson L, Stenvinkel P, Sellgren CM, Lavebratt C, Schalling M. Lithium and the Interplay Between Telomeres and Mitochondria in Bipolar Disorder. Front Psychiatry. 2020 Sep 29;11:586083.  </a:t>
            </a:r>
            <a:endParaRPr sz="800">
              <a:solidFill>
                <a:schemeClr val="lt1"/>
              </a:solidFill>
            </a:endParaRPr>
          </a:p>
          <a:p>
            <a:pPr indent="0" lvl="0" marL="0" rtl="0" algn="l">
              <a:spcBef>
                <a:spcPts val="0"/>
              </a:spcBef>
              <a:spcAft>
                <a:spcPts val="0"/>
              </a:spcAft>
              <a:buNone/>
            </a:pPr>
            <a:r>
              <a:rPr lang="en" sz="800">
                <a:solidFill>
                  <a:schemeClr val="lt1"/>
                </a:solidFill>
              </a:rPr>
              <a:t>Martinsson L, Wei Y, Xu D, Melas PA, Mathé AA, Schalling M, et al. Long-term lithium treatment in bipolar disorder is associated with longer leukocyte telomeres. Transl Psychiatry (2013) 3(5):e261. 10.1038/tp.2013.37</a:t>
            </a:r>
            <a:endParaRPr sz="800">
              <a:solidFill>
                <a:schemeClr val="lt1"/>
              </a:solidFill>
            </a:endParaRPr>
          </a:p>
        </p:txBody>
      </p:sp>
      <p:sp>
        <p:nvSpPr>
          <p:cNvPr id="675" name="Google Shape;675;p82"/>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  (bipolar)</a:t>
            </a:r>
            <a:endParaRPr sz="2400">
              <a:solidFill>
                <a:schemeClr val="lt1"/>
              </a:solidFill>
            </a:endParaRPr>
          </a:p>
        </p:txBody>
      </p:sp>
      <p:sp>
        <p:nvSpPr>
          <p:cNvPr id="676" name="Google Shape;676;p82"/>
          <p:cNvSpPr txBox="1"/>
          <p:nvPr/>
        </p:nvSpPr>
        <p:spPr>
          <a:xfrm>
            <a:off x="5447225" y="1290763"/>
            <a:ext cx="31290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02124"/>
                </a:solidFill>
                <a:highlight>
                  <a:srgbClr val="FFFFFF"/>
                </a:highlight>
                <a:latin typeface="Roboto"/>
                <a:ea typeface="Roboto"/>
                <a:cs typeface="Roboto"/>
                <a:sym typeface="Roboto"/>
              </a:rPr>
              <a:t>Several clinical studies indicate that lithium may attenuate telomere shortening and possibly increase  telomere length.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1500">
                <a:solidFill>
                  <a:srgbClr val="202124"/>
                </a:solidFill>
                <a:highlight>
                  <a:srgbClr val="FFFFFF"/>
                </a:highlight>
                <a:latin typeface="Roboto"/>
                <a:ea typeface="Roboto"/>
                <a:cs typeface="Roboto"/>
                <a:sym typeface="Roboto"/>
              </a:rPr>
              <a:t>We found that (leukocytes of) lithium-treated bipolar patients had </a:t>
            </a:r>
            <a:r>
              <a:rPr b="1" lang="en" sz="1500">
                <a:solidFill>
                  <a:srgbClr val="202124"/>
                </a:solidFill>
                <a:highlight>
                  <a:srgbClr val="FFFFFF"/>
                </a:highlight>
                <a:latin typeface="Roboto"/>
                <a:ea typeface="Roboto"/>
                <a:cs typeface="Roboto"/>
                <a:sym typeface="Roboto"/>
              </a:rPr>
              <a:t>35% longer telomeres</a:t>
            </a:r>
            <a:r>
              <a:rPr lang="en" sz="1500">
                <a:solidFill>
                  <a:srgbClr val="202124"/>
                </a:solidFill>
                <a:highlight>
                  <a:srgbClr val="FFFFFF"/>
                </a:highlight>
                <a:latin typeface="Roboto"/>
                <a:ea typeface="Roboto"/>
                <a:cs typeface="Roboto"/>
                <a:sym typeface="Roboto"/>
              </a:rPr>
              <a:t> than controls.</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rgbClr val="202124"/>
              </a:solidFill>
              <a:highlight>
                <a:srgbClr val="FFFFFF"/>
              </a:highlight>
              <a:latin typeface="Roboto"/>
              <a:ea typeface="Roboto"/>
              <a:cs typeface="Roboto"/>
              <a:sym typeface="Roboto"/>
            </a:endParaRPr>
          </a:p>
        </p:txBody>
      </p:sp>
      <p:sp>
        <p:nvSpPr>
          <p:cNvPr id="677" name="Google Shape;677;p82"/>
          <p:cNvSpPr txBox="1"/>
          <p:nvPr/>
        </p:nvSpPr>
        <p:spPr>
          <a:xfrm>
            <a:off x="5645250" y="2146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78" name="Google Shape;678;p82"/>
          <p:cNvPicPr preferRelativeResize="0"/>
          <p:nvPr/>
        </p:nvPicPr>
        <p:blipFill>
          <a:blip r:embed="rId4">
            <a:alphaModFix/>
          </a:blip>
          <a:stretch>
            <a:fillRect/>
          </a:stretch>
        </p:blipFill>
        <p:spPr>
          <a:xfrm>
            <a:off x="901224" y="3064287"/>
            <a:ext cx="1992099" cy="11383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83"/>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83"/>
          <p:cNvSpPr txBox="1"/>
          <p:nvPr/>
        </p:nvSpPr>
        <p:spPr>
          <a:xfrm>
            <a:off x="334200" y="4835758"/>
            <a:ext cx="880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Topiwala A, Nichols TE, Williams LZJ, Robinson EC, Alfaro-Almagro F, Taschler B, et al. (2023) Telomere length and brain imaging phenotypes in UK Biobank. PLoS ONE 18(3): e0282363. </a:t>
            </a:r>
            <a:endParaRPr sz="800">
              <a:solidFill>
                <a:schemeClr val="lt1"/>
              </a:solidFill>
            </a:endParaRPr>
          </a:p>
        </p:txBody>
      </p:sp>
      <p:sp>
        <p:nvSpPr>
          <p:cNvPr id="686" name="Google Shape;686;p83"/>
          <p:cNvSpPr txBox="1"/>
          <p:nvPr/>
        </p:nvSpPr>
        <p:spPr>
          <a:xfrm>
            <a:off x="5406425" y="885013"/>
            <a:ext cx="3129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02124"/>
                </a:solidFill>
                <a:highlight>
                  <a:srgbClr val="FFFFFF"/>
                </a:highlight>
                <a:latin typeface="Roboto"/>
                <a:ea typeface="Roboto"/>
                <a:cs typeface="Roboto"/>
                <a:sym typeface="Roboto"/>
              </a:rPr>
              <a:t>31,661 UK Biobank participants:</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1500">
                <a:solidFill>
                  <a:srgbClr val="202124"/>
                </a:solidFill>
                <a:highlight>
                  <a:srgbClr val="FFFFFF"/>
                </a:highlight>
                <a:latin typeface="Roboto"/>
                <a:ea typeface="Roboto"/>
                <a:cs typeface="Roboto"/>
                <a:sym typeface="Roboto"/>
              </a:rPr>
              <a:t>Longer </a:t>
            </a:r>
            <a:r>
              <a:rPr lang="en" sz="1500">
                <a:solidFill>
                  <a:srgbClr val="202124"/>
                </a:solidFill>
                <a:highlight>
                  <a:schemeClr val="lt1"/>
                </a:highlight>
                <a:latin typeface="Roboto"/>
                <a:ea typeface="Roboto"/>
                <a:cs typeface="Roboto"/>
                <a:sym typeface="Roboto"/>
              </a:rPr>
              <a:t>leukocyte telomere length (</a:t>
            </a:r>
            <a:r>
              <a:rPr lang="en" sz="1500">
                <a:solidFill>
                  <a:srgbClr val="202124"/>
                </a:solidFill>
                <a:highlight>
                  <a:srgbClr val="FFFFFF"/>
                </a:highlight>
                <a:latin typeface="Roboto"/>
                <a:ea typeface="Roboto"/>
                <a:cs typeface="Roboto"/>
                <a:sym typeface="Roboto"/>
              </a:rPr>
              <a:t>LTL) is associated with: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rgbClr val="202124"/>
              </a:solidFill>
              <a:highlight>
                <a:srgbClr val="FFFFFF"/>
              </a:highlight>
              <a:latin typeface="Roboto"/>
              <a:ea typeface="Roboto"/>
              <a:cs typeface="Roboto"/>
              <a:sym typeface="Roboto"/>
            </a:endParaRPr>
          </a:p>
          <a:p>
            <a:pPr indent="-323850" lvl="0" marL="457200" rtl="0" algn="l">
              <a:spcBef>
                <a:spcPts val="0"/>
              </a:spcBef>
              <a:spcAft>
                <a:spcPts val="0"/>
              </a:spcAft>
              <a:buClr>
                <a:srgbClr val="202124"/>
              </a:buClr>
              <a:buSzPts val="1500"/>
              <a:buFont typeface="Roboto"/>
              <a:buChar char="●"/>
            </a:pPr>
            <a:r>
              <a:rPr lang="en" sz="1500">
                <a:solidFill>
                  <a:srgbClr val="202124"/>
                </a:solidFill>
                <a:highlight>
                  <a:srgbClr val="FFFFFF"/>
                </a:highlight>
                <a:latin typeface="Roboto"/>
                <a:ea typeface="Roboto"/>
                <a:cs typeface="Roboto"/>
                <a:sym typeface="Roboto"/>
              </a:rPr>
              <a:t>decrease evidence of neurodegenerative disease on MRI </a:t>
            </a:r>
            <a:endParaRPr sz="1500">
              <a:solidFill>
                <a:srgbClr val="202124"/>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1500">
              <a:solidFill>
                <a:srgbClr val="202124"/>
              </a:solidFill>
              <a:highlight>
                <a:srgbClr val="FFFFFF"/>
              </a:highlight>
              <a:latin typeface="Roboto"/>
              <a:ea typeface="Roboto"/>
              <a:cs typeface="Roboto"/>
              <a:sym typeface="Roboto"/>
            </a:endParaRPr>
          </a:p>
          <a:p>
            <a:pPr indent="-323850" lvl="0" marL="457200" rtl="0" algn="l">
              <a:spcBef>
                <a:spcPts val="0"/>
              </a:spcBef>
              <a:spcAft>
                <a:spcPts val="0"/>
              </a:spcAft>
              <a:buClr>
                <a:srgbClr val="202124"/>
              </a:buClr>
              <a:buSzPts val="1500"/>
              <a:buFont typeface="Roboto"/>
              <a:buChar char="●"/>
            </a:pPr>
            <a:r>
              <a:rPr lang="en" sz="1500">
                <a:solidFill>
                  <a:srgbClr val="202124"/>
                </a:solidFill>
                <a:highlight>
                  <a:schemeClr val="lt1"/>
                </a:highlight>
                <a:latin typeface="Roboto"/>
                <a:ea typeface="Roboto"/>
                <a:cs typeface="Roboto"/>
                <a:sym typeface="Roboto"/>
              </a:rPr>
              <a:t>lower risk of all-cause dementia </a:t>
            </a:r>
            <a:endParaRPr sz="1500">
              <a:solidFill>
                <a:srgbClr val="202124"/>
              </a:solidFill>
              <a:highlight>
                <a:schemeClr val="lt1"/>
              </a:highlight>
              <a:latin typeface="Roboto"/>
              <a:ea typeface="Roboto"/>
              <a:cs typeface="Roboto"/>
              <a:sym typeface="Roboto"/>
            </a:endParaRPr>
          </a:p>
          <a:p>
            <a:pPr indent="0" lvl="0" marL="457200" rtl="0" algn="l">
              <a:spcBef>
                <a:spcPts val="0"/>
              </a:spcBef>
              <a:spcAft>
                <a:spcPts val="0"/>
              </a:spcAft>
              <a:buNone/>
            </a:pPr>
            <a:r>
              <a:rPr lang="en" sz="1100">
                <a:solidFill>
                  <a:srgbClr val="202124"/>
                </a:solidFill>
                <a:highlight>
                  <a:schemeClr val="lt1"/>
                </a:highlight>
                <a:latin typeface="Roboto"/>
                <a:ea typeface="Roboto"/>
                <a:cs typeface="Roboto"/>
                <a:sym typeface="Roboto"/>
              </a:rPr>
              <a:t>(HR 0.93, 95% CI: 0.91–0.96)</a:t>
            </a:r>
            <a:endParaRPr sz="1100">
              <a:solidFill>
                <a:srgbClr val="202124"/>
              </a:solidFill>
              <a:highlight>
                <a:srgbClr val="FFFFFF"/>
              </a:highlight>
              <a:latin typeface="Roboto"/>
              <a:ea typeface="Roboto"/>
              <a:cs typeface="Roboto"/>
              <a:sym typeface="Roboto"/>
            </a:endParaRPr>
          </a:p>
        </p:txBody>
      </p:sp>
      <p:pic>
        <p:nvPicPr>
          <p:cNvPr id="687" name="Google Shape;687;p83"/>
          <p:cNvPicPr preferRelativeResize="0"/>
          <p:nvPr/>
        </p:nvPicPr>
        <p:blipFill>
          <a:blip r:embed="rId3">
            <a:alphaModFix/>
          </a:blip>
          <a:stretch>
            <a:fillRect/>
          </a:stretch>
        </p:blipFill>
        <p:spPr>
          <a:xfrm>
            <a:off x="1033475" y="2110350"/>
            <a:ext cx="3755800" cy="2146150"/>
          </a:xfrm>
          <a:prstGeom prst="rect">
            <a:avLst/>
          </a:prstGeom>
          <a:noFill/>
          <a:ln>
            <a:noFill/>
          </a:ln>
          <a:effectLst>
            <a:outerShdw blurRad="57150" rotWithShape="0" algn="bl" dir="5400000" dist="19050">
              <a:srgbClr val="000000">
                <a:alpha val="50000"/>
              </a:srgbClr>
            </a:outerShdw>
          </a:effectLst>
        </p:spPr>
      </p:pic>
      <p:pic>
        <p:nvPicPr>
          <p:cNvPr id="688" name="Google Shape;688;p83"/>
          <p:cNvPicPr preferRelativeResize="0"/>
          <p:nvPr/>
        </p:nvPicPr>
        <p:blipFill>
          <a:blip r:embed="rId4">
            <a:alphaModFix/>
          </a:blip>
          <a:stretch>
            <a:fillRect/>
          </a:stretch>
        </p:blipFill>
        <p:spPr>
          <a:xfrm>
            <a:off x="976326" y="981101"/>
            <a:ext cx="4274500" cy="897700"/>
          </a:xfrm>
          <a:prstGeom prst="rect">
            <a:avLst/>
          </a:prstGeom>
          <a:noFill/>
          <a:ln>
            <a:noFill/>
          </a:ln>
        </p:spPr>
      </p:pic>
      <p:sp>
        <p:nvSpPr>
          <p:cNvPr id="689" name="Google Shape;689;p83"/>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anti-aging  (bipolar)</a:t>
            </a:r>
            <a:endParaRPr sz="2400">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84"/>
          <p:cNvPicPr preferRelativeResize="0"/>
          <p:nvPr/>
        </p:nvPicPr>
        <p:blipFill>
          <a:blip r:embed="rId3">
            <a:alphaModFix/>
          </a:blip>
          <a:stretch>
            <a:fillRect/>
          </a:stretch>
        </p:blipFill>
        <p:spPr>
          <a:xfrm>
            <a:off x="1000900" y="904950"/>
            <a:ext cx="5066200" cy="1645375"/>
          </a:xfrm>
          <a:prstGeom prst="rect">
            <a:avLst/>
          </a:prstGeom>
          <a:noFill/>
          <a:ln>
            <a:noFill/>
          </a:ln>
          <a:effectLst>
            <a:outerShdw blurRad="57150" rotWithShape="0" algn="bl" dir="5400000" dist="19050">
              <a:srgbClr val="000000">
                <a:alpha val="50000"/>
              </a:srgbClr>
            </a:outerShdw>
          </a:effectLst>
        </p:spPr>
      </p:pic>
      <p:sp>
        <p:nvSpPr>
          <p:cNvPr id="695" name="Google Shape;695;p84"/>
          <p:cNvSpPr txBox="1"/>
          <p:nvPr/>
        </p:nvSpPr>
        <p:spPr>
          <a:xfrm>
            <a:off x="955850" y="2667550"/>
            <a:ext cx="6139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Fractalkine (CX3CL1) is a unique chemokine associated with the pathogenesis of mood disorders and cardiovascular diseases.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Conclusion: Data from this largest sample size study of the association between lithium treatment and echocardiographic measures suggest that</a:t>
            </a:r>
            <a:r>
              <a:rPr b="1" lang="en" sz="1200"/>
              <a:t> lithium may protect cardiac structure and function in patients with bipolar disorder. </a:t>
            </a:r>
            <a:endParaRPr b="1"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Reduction of CX3CL1 may mediate the cardioprotective effects of lithium. </a:t>
            </a:r>
            <a:endParaRPr sz="1200"/>
          </a:p>
          <a:p>
            <a:pPr indent="0" lvl="0" marL="0" rtl="0" algn="l">
              <a:spcBef>
                <a:spcPts val="0"/>
              </a:spcBef>
              <a:spcAft>
                <a:spcPts val="0"/>
              </a:spcAft>
              <a:buNone/>
            </a:pPr>
            <a:r>
              <a:t/>
            </a:r>
            <a:endParaRPr sz="1200"/>
          </a:p>
        </p:txBody>
      </p:sp>
      <p:sp>
        <p:nvSpPr>
          <p:cNvPr id="696" name="Google Shape;696;p8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4"/>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Lithium - cardioprotection</a:t>
            </a:r>
            <a:endParaRPr sz="2400">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85"/>
          <p:cNvPicPr preferRelativeResize="0"/>
          <p:nvPr/>
        </p:nvPicPr>
        <p:blipFill rotWithShape="1">
          <a:blip r:embed="rId3">
            <a:alphaModFix/>
          </a:blip>
          <a:srcRect b="36532" l="0" r="0" t="0"/>
          <a:stretch/>
        </p:blipFill>
        <p:spPr>
          <a:xfrm>
            <a:off x="967650" y="1307100"/>
            <a:ext cx="3604350" cy="1433575"/>
          </a:xfrm>
          <a:prstGeom prst="rect">
            <a:avLst/>
          </a:prstGeom>
          <a:noFill/>
          <a:ln>
            <a:noFill/>
          </a:ln>
          <a:effectLst>
            <a:outerShdw blurRad="57150" rotWithShape="0" algn="bl" dir="5400000" dist="19050">
              <a:srgbClr val="000000">
                <a:alpha val="50000"/>
              </a:srgbClr>
            </a:outerShdw>
          </a:effectLst>
        </p:spPr>
      </p:pic>
      <p:sp>
        <p:nvSpPr>
          <p:cNvPr id="703" name="Google Shape;703;p85"/>
          <p:cNvSpPr txBox="1"/>
          <p:nvPr/>
        </p:nvSpPr>
        <p:spPr>
          <a:xfrm>
            <a:off x="4782525" y="1307100"/>
            <a:ext cx="4168200" cy="3355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300">
                <a:solidFill>
                  <a:srgbClr val="091405"/>
                </a:solidFill>
              </a:rPr>
              <a:t>Retrospective observational analysis </a:t>
            </a:r>
            <a:endParaRPr sz="1300">
              <a:solidFill>
                <a:srgbClr val="091405"/>
              </a:solidFill>
            </a:endParaRPr>
          </a:p>
          <a:p>
            <a:pPr indent="-311150" lvl="0" marL="457200" rtl="0" algn="l">
              <a:lnSpc>
                <a:spcPct val="100000"/>
              </a:lnSpc>
              <a:spcBef>
                <a:spcPts val="1000"/>
              </a:spcBef>
              <a:spcAft>
                <a:spcPts val="0"/>
              </a:spcAft>
              <a:buClr>
                <a:srgbClr val="091405"/>
              </a:buClr>
              <a:buSzPts val="1300"/>
              <a:buChar char="●"/>
            </a:pPr>
            <a:r>
              <a:rPr lang="en" sz="1300">
                <a:solidFill>
                  <a:srgbClr val="091405"/>
                </a:solidFill>
              </a:rPr>
              <a:t>Residential addiction treatment</a:t>
            </a:r>
            <a:endParaRPr sz="1300">
              <a:solidFill>
                <a:srgbClr val="091405"/>
              </a:solidFill>
            </a:endParaRPr>
          </a:p>
          <a:p>
            <a:pPr indent="-311150" lvl="0" marL="457200" rtl="0" algn="l">
              <a:lnSpc>
                <a:spcPct val="100000"/>
              </a:lnSpc>
              <a:spcBef>
                <a:spcPts val="1000"/>
              </a:spcBef>
              <a:spcAft>
                <a:spcPts val="0"/>
              </a:spcAft>
              <a:buClr>
                <a:srgbClr val="091405"/>
              </a:buClr>
              <a:buSzPts val="1300"/>
              <a:buChar char="●"/>
            </a:pPr>
            <a:r>
              <a:rPr b="1" lang="en" sz="1300">
                <a:solidFill>
                  <a:srgbClr val="091405"/>
                </a:solidFill>
              </a:rPr>
              <a:t>150 mg lithium </a:t>
            </a:r>
            <a:r>
              <a:rPr lang="en" sz="1300">
                <a:solidFill>
                  <a:srgbClr val="091405"/>
                </a:solidFill>
              </a:rPr>
              <a:t>as a substitute for or supplement to antidepressants and anxiolytics. </a:t>
            </a:r>
            <a:endParaRPr sz="1300">
              <a:solidFill>
                <a:srgbClr val="091405"/>
              </a:solidFill>
            </a:endParaRPr>
          </a:p>
          <a:p>
            <a:pPr indent="-311150" lvl="0" marL="457200" rtl="0" algn="l">
              <a:lnSpc>
                <a:spcPct val="100000"/>
              </a:lnSpc>
              <a:spcBef>
                <a:spcPts val="1000"/>
              </a:spcBef>
              <a:spcAft>
                <a:spcPts val="0"/>
              </a:spcAft>
              <a:buClr>
                <a:srgbClr val="091405"/>
              </a:buClr>
              <a:buSzPts val="1300"/>
              <a:buChar char="●"/>
            </a:pPr>
            <a:r>
              <a:rPr lang="en" sz="1300">
                <a:solidFill>
                  <a:srgbClr val="091405"/>
                </a:solidFill>
              </a:rPr>
              <a:t>Program completion rate doubled</a:t>
            </a:r>
            <a:endParaRPr sz="1300">
              <a:solidFill>
                <a:srgbClr val="091405"/>
              </a:solidFill>
            </a:endParaRPr>
          </a:p>
          <a:p>
            <a:pPr indent="-311150" lvl="0" marL="457200" rtl="0" algn="l">
              <a:lnSpc>
                <a:spcPct val="100000"/>
              </a:lnSpc>
              <a:spcBef>
                <a:spcPts val="1000"/>
              </a:spcBef>
              <a:spcAft>
                <a:spcPts val="0"/>
              </a:spcAft>
              <a:buClr>
                <a:srgbClr val="091405"/>
              </a:buClr>
              <a:buSzPts val="1300"/>
              <a:buChar char="●"/>
            </a:pPr>
            <a:r>
              <a:rPr lang="en" sz="1300">
                <a:solidFill>
                  <a:srgbClr val="091405"/>
                </a:solidFill>
              </a:rPr>
              <a:t>Employment rate doubled</a:t>
            </a:r>
            <a:endParaRPr sz="1300">
              <a:solidFill>
                <a:srgbClr val="091405"/>
              </a:solidFill>
            </a:endParaRPr>
          </a:p>
          <a:p>
            <a:pPr indent="-311150" lvl="0" marL="457200" rtl="0" algn="l">
              <a:lnSpc>
                <a:spcPct val="100000"/>
              </a:lnSpc>
              <a:spcBef>
                <a:spcPts val="1000"/>
              </a:spcBef>
              <a:spcAft>
                <a:spcPts val="0"/>
              </a:spcAft>
              <a:buClr>
                <a:srgbClr val="091405"/>
              </a:buClr>
              <a:buSzPts val="1300"/>
              <a:buChar char="●"/>
            </a:pPr>
            <a:r>
              <a:rPr lang="en" sz="1300">
                <a:solidFill>
                  <a:srgbClr val="091405"/>
                </a:solidFill>
              </a:rPr>
              <a:t>Lithium levels not detectable with standard lab</a:t>
            </a:r>
            <a:endParaRPr sz="1300">
              <a:solidFill>
                <a:srgbClr val="091405"/>
              </a:solidFill>
            </a:endParaRPr>
          </a:p>
          <a:p>
            <a:pPr indent="-311150" lvl="0" marL="457200" rtl="0" algn="l">
              <a:lnSpc>
                <a:spcPct val="100000"/>
              </a:lnSpc>
              <a:spcBef>
                <a:spcPts val="1000"/>
              </a:spcBef>
              <a:spcAft>
                <a:spcPts val="1000"/>
              </a:spcAft>
              <a:buClr>
                <a:srgbClr val="091405"/>
              </a:buClr>
              <a:buSzPts val="1300"/>
              <a:buChar char="●"/>
            </a:pPr>
            <a:r>
              <a:rPr lang="en" sz="1300">
                <a:solidFill>
                  <a:srgbClr val="091405"/>
                </a:solidFill>
              </a:rPr>
              <a:t>Confounded by the comparison group consisting of patients at the treatment center prior to Dr Gadh's arrival as medical director, which brought an array of changes including deprescribing benzodiazepines.</a:t>
            </a:r>
            <a:endParaRPr sz="1300">
              <a:solidFill>
                <a:srgbClr val="091405"/>
              </a:solidFill>
            </a:endParaRPr>
          </a:p>
        </p:txBody>
      </p:sp>
      <p:sp>
        <p:nvSpPr>
          <p:cNvPr id="704" name="Google Shape;704;p85"/>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5"/>
          <p:cNvSpPr txBox="1"/>
          <p:nvPr/>
        </p:nvSpPr>
        <p:spPr>
          <a:xfrm>
            <a:off x="915525" y="32701"/>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Low-dose lithium</a:t>
            </a:r>
            <a:endParaRPr sz="24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2"/>
          <p:cNvSpPr txBox="1"/>
          <p:nvPr/>
        </p:nvSpPr>
        <p:spPr>
          <a:xfrm>
            <a:off x="849000" y="2337325"/>
            <a:ext cx="44142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
                <a:solidFill>
                  <a:schemeClr val="dk1"/>
                </a:solidFill>
              </a:rPr>
              <a:t>Mania is likely to be antidepressant-induced and</a:t>
            </a:r>
            <a:r>
              <a:rPr b="1" lang="en">
                <a:solidFill>
                  <a:schemeClr val="dk1"/>
                </a:solidFill>
              </a:rPr>
              <a:t> not attributable to the expected course of illness </a:t>
            </a:r>
            <a:r>
              <a:rPr lang="en">
                <a:solidFill>
                  <a:schemeClr val="dk1"/>
                </a:solidFill>
              </a:rPr>
              <a:t>in </a:t>
            </a:r>
            <a:r>
              <a:rPr b="1" lang="en" u="sng">
                <a:solidFill>
                  <a:schemeClr val="dk1"/>
                </a:solidFill>
              </a:rPr>
              <a:t>one-third</a:t>
            </a:r>
            <a:r>
              <a:rPr lang="en">
                <a:solidFill>
                  <a:schemeClr val="dk1"/>
                </a:solidFill>
              </a:rPr>
              <a:t> of treatment-refractory bipolar patients.</a:t>
            </a:r>
            <a:endParaRPr>
              <a:solidFill>
                <a:schemeClr val="dk1"/>
              </a:solidFill>
            </a:endParaRPr>
          </a:p>
        </p:txBody>
      </p:sp>
      <p:sp>
        <p:nvSpPr>
          <p:cNvPr id="154" name="Google Shape;154;p32"/>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2"/>
          <p:cNvSpPr txBox="1"/>
          <p:nvPr/>
        </p:nvSpPr>
        <p:spPr>
          <a:xfrm>
            <a:off x="275075" y="4733199"/>
            <a:ext cx="880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Altshuler LL, Post RM, Leverich GS, Mikalauskas K, Rosoff A, Ackerman L. Antidepressant-induced mania and cycle acceleration: a controversy revisited. Am J Psychiatry. 1995 Aug;152(8):1130-8. doi: 10.1176/ajp.152.8.1130. PMID: 7625459.  </a:t>
            </a:r>
            <a:endParaRPr sz="800">
              <a:solidFill>
                <a:schemeClr val="lt1"/>
              </a:solidFill>
            </a:endParaRPr>
          </a:p>
        </p:txBody>
      </p:sp>
      <p:pic>
        <p:nvPicPr>
          <p:cNvPr id="156" name="Google Shape;156;p32"/>
          <p:cNvPicPr preferRelativeResize="0"/>
          <p:nvPr/>
        </p:nvPicPr>
        <p:blipFill>
          <a:blip r:embed="rId3">
            <a:alphaModFix/>
          </a:blip>
          <a:stretch>
            <a:fillRect/>
          </a:stretch>
        </p:blipFill>
        <p:spPr>
          <a:xfrm>
            <a:off x="903225" y="890450"/>
            <a:ext cx="4006501" cy="1257525"/>
          </a:xfrm>
          <a:prstGeom prst="rect">
            <a:avLst/>
          </a:prstGeom>
          <a:noFill/>
          <a:ln>
            <a:noFill/>
          </a:ln>
          <a:effectLst>
            <a:outerShdw blurRad="57150" rotWithShape="0" algn="bl" dir="5400000" dist="19050">
              <a:srgbClr val="000000">
                <a:alpha val="50000"/>
              </a:srgbClr>
            </a:outerShdw>
          </a:effectLst>
        </p:spPr>
      </p:pic>
      <p:sp>
        <p:nvSpPr>
          <p:cNvPr id="157" name="Google Shape;157;p3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2"/>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Antidepressants for Bipolar Disorder</a:t>
            </a:r>
            <a:endParaRPr sz="24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1" name="Google Shape;711;p86"/>
          <p:cNvPicPr preferRelativeResize="0"/>
          <p:nvPr/>
        </p:nvPicPr>
        <p:blipFill>
          <a:blip r:embed="rId3">
            <a:alphaModFix/>
          </a:blip>
          <a:stretch>
            <a:fillRect/>
          </a:stretch>
        </p:blipFill>
        <p:spPr>
          <a:xfrm>
            <a:off x="901225" y="1243250"/>
            <a:ext cx="2952534" cy="1628063"/>
          </a:xfrm>
          <a:prstGeom prst="rect">
            <a:avLst/>
          </a:prstGeom>
          <a:noFill/>
          <a:ln>
            <a:noFill/>
          </a:ln>
          <a:effectLst>
            <a:outerShdw blurRad="57150" rotWithShape="0" algn="bl" dir="5400000" dist="19050">
              <a:srgbClr val="000000">
                <a:alpha val="50000"/>
              </a:srgbClr>
            </a:outerShdw>
          </a:effectLst>
        </p:spPr>
      </p:pic>
      <p:sp>
        <p:nvSpPr>
          <p:cNvPr id="712" name="Google Shape;712;p86"/>
          <p:cNvSpPr txBox="1"/>
          <p:nvPr/>
        </p:nvSpPr>
        <p:spPr>
          <a:xfrm>
            <a:off x="4078275" y="1336000"/>
            <a:ext cx="248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E2E2E"/>
                </a:solidFill>
              </a:rPr>
              <a:t>Widespread gray matter decreases in older adults with bipolar disorder</a:t>
            </a:r>
            <a:endParaRPr/>
          </a:p>
        </p:txBody>
      </p:sp>
      <p:sp>
        <p:nvSpPr>
          <p:cNvPr id="713" name="Google Shape;713;p86"/>
          <p:cNvSpPr txBox="1"/>
          <p:nvPr/>
        </p:nvSpPr>
        <p:spPr>
          <a:xfrm>
            <a:off x="901225" y="43671"/>
            <a:ext cx="7405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Accelerated aging in bipolar disorder</a:t>
            </a:r>
            <a:endParaRPr b="1" sz="2400">
              <a:solidFill>
                <a:schemeClr val="lt1"/>
              </a:solidFill>
            </a:endParaRPr>
          </a:p>
        </p:txBody>
      </p:sp>
      <p:pic>
        <p:nvPicPr>
          <p:cNvPr id="714" name="Google Shape;714;p86"/>
          <p:cNvPicPr preferRelativeResize="0"/>
          <p:nvPr/>
        </p:nvPicPr>
        <p:blipFill>
          <a:blip r:embed="rId4">
            <a:alphaModFix/>
          </a:blip>
          <a:stretch>
            <a:fillRect/>
          </a:stretch>
        </p:blipFill>
        <p:spPr>
          <a:xfrm>
            <a:off x="901225" y="3085925"/>
            <a:ext cx="4069550" cy="1861400"/>
          </a:xfrm>
          <a:prstGeom prst="rect">
            <a:avLst/>
          </a:prstGeom>
          <a:noFill/>
          <a:ln>
            <a:noFill/>
          </a:ln>
          <a:effectLst>
            <a:outerShdw blurRad="57150" rotWithShape="0" algn="bl" dir="5400000" dist="19050">
              <a:srgbClr val="000000">
                <a:alpha val="50000"/>
              </a:srgbClr>
            </a:outerShdw>
          </a:effectLst>
        </p:spPr>
      </p:pic>
      <p:sp>
        <p:nvSpPr>
          <p:cNvPr id="715" name="Google Shape;715;p86"/>
          <p:cNvSpPr txBox="1"/>
          <p:nvPr/>
        </p:nvSpPr>
        <p:spPr>
          <a:xfrm>
            <a:off x="5174700" y="3085925"/>
            <a:ext cx="38301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E2E2E"/>
                </a:solidFill>
              </a:rPr>
              <a:t>Over a 4-year period: Patients with Bipolar I Disorder lose hippocampal, fusiform and cerebellar gray matter at an accelerated rate compared with healthy control subjects. </a:t>
            </a:r>
            <a:endParaRPr>
              <a:solidFill>
                <a:srgbClr val="2E2E2E"/>
              </a:solidFill>
            </a:endParaRPr>
          </a:p>
          <a:p>
            <a:pPr indent="0" lvl="0" marL="0" rtl="0" algn="l">
              <a:spcBef>
                <a:spcPts val="1200"/>
              </a:spcBef>
              <a:spcAft>
                <a:spcPts val="0"/>
              </a:spcAft>
              <a:buNone/>
            </a:pPr>
            <a:r>
              <a:rPr lang="en">
                <a:solidFill>
                  <a:srgbClr val="2E2E2E"/>
                </a:solidFill>
              </a:rPr>
              <a:t>This tissue loss is associated with deterioration in cognitive function and illness course.</a:t>
            </a:r>
            <a:endParaRPr>
              <a:solidFill>
                <a:srgbClr val="2E2E2E"/>
              </a:solidFill>
            </a:endParaRPr>
          </a:p>
          <a:p>
            <a:pPr indent="0" lvl="0" marL="0" rtl="0" algn="l">
              <a:lnSpc>
                <a:spcPct val="100000"/>
              </a:lnSpc>
              <a:spcBef>
                <a:spcPts val="1200"/>
              </a:spcBef>
              <a:spcAft>
                <a:spcPts val="1200"/>
              </a:spcAft>
              <a:buNone/>
            </a:pPr>
            <a:r>
              <a:t/>
            </a:r>
            <a:endParaRPr sz="1200">
              <a:solidFill>
                <a:srgbClr val="2E2E2E"/>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7"/>
          <p:cNvSpPr txBox="1"/>
          <p:nvPr/>
        </p:nvSpPr>
        <p:spPr>
          <a:xfrm>
            <a:off x="4655125" y="1294213"/>
            <a:ext cx="4221900" cy="3006600"/>
          </a:xfrm>
          <a:prstGeom prst="rect">
            <a:avLst/>
          </a:prstGeom>
          <a:noFill/>
          <a:ln>
            <a:noFill/>
          </a:ln>
        </p:spPr>
        <p:txBody>
          <a:bodyPr anchorCtr="0" anchor="t" bIns="91425" lIns="91425" spcFirstLastPara="1" rIns="91425" wrap="square" tIns="91425">
            <a:spAutoFit/>
          </a:bodyPr>
          <a:lstStyle/>
          <a:p>
            <a:pPr indent="-323850" lvl="0" marL="457200" rtl="0" algn="l">
              <a:lnSpc>
                <a:spcPct val="100000"/>
              </a:lnSpc>
              <a:spcBef>
                <a:spcPts val="4000"/>
              </a:spcBef>
              <a:spcAft>
                <a:spcPts val="0"/>
              </a:spcAft>
              <a:buClr>
                <a:schemeClr val="accent2"/>
              </a:buClr>
              <a:buSzPts val="1500"/>
              <a:buFont typeface="Arial"/>
              <a:buChar char="●"/>
            </a:pPr>
            <a:r>
              <a:rPr lang="en" sz="1500">
                <a:solidFill>
                  <a:schemeClr val="accent2"/>
                </a:solidFill>
              </a:rPr>
              <a:t>Bipolar disorder has been linked to accelerated aging mechanisms</a:t>
            </a:r>
            <a:endParaRPr sz="1500">
              <a:solidFill>
                <a:schemeClr val="accent2"/>
              </a:solidFill>
            </a:endParaRPr>
          </a:p>
          <a:p>
            <a:pPr indent="-323850" lvl="0" marL="457200" rtl="0" algn="l">
              <a:lnSpc>
                <a:spcPct val="100000"/>
              </a:lnSpc>
              <a:spcBef>
                <a:spcPts val="1000"/>
              </a:spcBef>
              <a:spcAft>
                <a:spcPts val="0"/>
              </a:spcAft>
              <a:buClr>
                <a:schemeClr val="accent2"/>
              </a:buClr>
              <a:buSzPts val="1500"/>
              <a:buFont typeface="Arial"/>
              <a:buChar char="●"/>
            </a:pPr>
            <a:r>
              <a:rPr lang="en" sz="1500">
                <a:solidFill>
                  <a:schemeClr val="accent2"/>
                </a:solidFill>
              </a:rPr>
              <a:t>Lithium has been shown to counteract many aging mechanisms</a:t>
            </a:r>
            <a:endParaRPr sz="1500">
              <a:solidFill>
                <a:schemeClr val="accent2"/>
              </a:solidFill>
            </a:endParaRPr>
          </a:p>
          <a:p>
            <a:pPr indent="-323850" lvl="0" marL="457200" rtl="0" algn="l">
              <a:lnSpc>
                <a:spcPct val="100000"/>
              </a:lnSpc>
              <a:spcBef>
                <a:spcPts val="1000"/>
              </a:spcBef>
              <a:spcAft>
                <a:spcPts val="0"/>
              </a:spcAft>
              <a:buClr>
                <a:schemeClr val="accent2"/>
              </a:buClr>
              <a:buSzPts val="1500"/>
              <a:buFont typeface="Arial"/>
              <a:buChar char="●"/>
            </a:pPr>
            <a:r>
              <a:rPr lang="en" sz="1500">
                <a:solidFill>
                  <a:schemeClr val="accent2"/>
                </a:solidFill>
              </a:rPr>
              <a:t>Lithium use can prevent telomere shortening in patients with bipolar disorder</a:t>
            </a:r>
            <a:endParaRPr sz="1500">
              <a:solidFill>
                <a:schemeClr val="accent2"/>
              </a:solidFill>
            </a:endParaRPr>
          </a:p>
          <a:p>
            <a:pPr indent="-323850" lvl="0" marL="457200" rtl="0" algn="l">
              <a:lnSpc>
                <a:spcPct val="100000"/>
              </a:lnSpc>
              <a:spcBef>
                <a:spcPts val="1000"/>
              </a:spcBef>
              <a:spcAft>
                <a:spcPts val="0"/>
              </a:spcAft>
              <a:buClr>
                <a:schemeClr val="accent2"/>
              </a:buClr>
              <a:buSzPts val="1500"/>
              <a:buFont typeface="Cambria"/>
              <a:buChar char="●"/>
            </a:pPr>
            <a:r>
              <a:rPr lang="en" sz="1500">
                <a:solidFill>
                  <a:schemeClr val="accent2"/>
                </a:solidFill>
                <a:highlight>
                  <a:schemeClr val="lt1"/>
                </a:highlight>
              </a:rPr>
              <a:t>Lithium-responders had longer telomere lengths than non-responders, with this finding later replicated.</a:t>
            </a:r>
            <a:endParaRPr sz="1500">
              <a:solidFill>
                <a:schemeClr val="accent2"/>
              </a:solidFill>
            </a:endParaRPr>
          </a:p>
          <a:p>
            <a:pPr indent="0" lvl="0" marL="0" rtl="0" algn="l">
              <a:spcBef>
                <a:spcPts val="1000"/>
              </a:spcBef>
              <a:spcAft>
                <a:spcPts val="0"/>
              </a:spcAft>
              <a:buNone/>
            </a:pPr>
            <a:r>
              <a:t/>
            </a:r>
            <a:endParaRPr sz="1500">
              <a:solidFill>
                <a:schemeClr val="accent2"/>
              </a:solidFill>
              <a:highlight>
                <a:srgbClr val="FFFFFF"/>
              </a:highlight>
            </a:endParaRPr>
          </a:p>
        </p:txBody>
      </p:sp>
      <p:pic>
        <p:nvPicPr>
          <p:cNvPr id="721" name="Google Shape;721;p87"/>
          <p:cNvPicPr preferRelativeResize="0"/>
          <p:nvPr/>
        </p:nvPicPr>
        <p:blipFill>
          <a:blip r:embed="rId3">
            <a:alphaModFix/>
          </a:blip>
          <a:stretch>
            <a:fillRect/>
          </a:stretch>
        </p:blipFill>
        <p:spPr>
          <a:xfrm>
            <a:off x="856925" y="907850"/>
            <a:ext cx="3715074" cy="1552000"/>
          </a:xfrm>
          <a:prstGeom prst="rect">
            <a:avLst/>
          </a:prstGeom>
          <a:noFill/>
          <a:ln>
            <a:noFill/>
          </a:ln>
          <a:effectLst>
            <a:outerShdw blurRad="57150" rotWithShape="0" algn="bl" dir="5400000" dist="19050">
              <a:srgbClr val="000000">
                <a:alpha val="50000"/>
              </a:srgbClr>
            </a:outerShdw>
          </a:effectLst>
        </p:spPr>
      </p:pic>
      <p:sp>
        <p:nvSpPr>
          <p:cNvPr id="722" name="Google Shape;722;p87"/>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87"/>
          <p:cNvSpPr txBox="1"/>
          <p:nvPr/>
        </p:nvSpPr>
        <p:spPr>
          <a:xfrm>
            <a:off x="334200" y="4607158"/>
            <a:ext cx="880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Squassina A, Pisanu C, Corbett N, Alda M, Telomere length in bipolar disorder and lithium response, Eur. Neuropsychopharmacol.27(2017) 560–567. 10.1016/j.euroneuro.2015</a:t>
            </a:r>
            <a:endParaRPr sz="800">
              <a:solidFill>
                <a:schemeClr val="lt1"/>
              </a:solidFill>
            </a:endParaRPr>
          </a:p>
          <a:p>
            <a:pPr indent="0" lvl="0" marL="0" rtl="0" algn="l">
              <a:spcBef>
                <a:spcPts val="0"/>
              </a:spcBef>
              <a:spcAft>
                <a:spcPts val="0"/>
              </a:spcAft>
              <a:buNone/>
            </a:pPr>
            <a:r>
              <a:rPr lang="en" sz="800">
                <a:solidFill>
                  <a:schemeClr val="lt1"/>
                </a:solidFill>
              </a:rPr>
              <a:t>Martinsson L, Wei Y, Xu D, Melas PA, Mathé AA, Schalling M, Lavebratt C, Backlund L, Long-term lithium treatment in bipolar disorder is associated with longer leukocyte telomeres, Transl. Psychiatry. 3 (2013).</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pic>
        <p:nvPicPr>
          <p:cNvPr id="724" name="Google Shape;724;p87"/>
          <p:cNvPicPr preferRelativeResize="0"/>
          <p:nvPr/>
        </p:nvPicPr>
        <p:blipFill>
          <a:blip r:embed="rId4">
            <a:alphaModFix/>
          </a:blip>
          <a:stretch>
            <a:fillRect/>
          </a:stretch>
        </p:blipFill>
        <p:spPr>
          <a:xfrm>
            <a:off x="856925" y="2698875"/>
            <a:ext cx="2284099" cy="1305176"/>
          </a:xfrm>
          <a:prstGeom prst="rect">
            <a:avLst/>
          </a:prstGeom>
          <a:noFill/>
          <a:ln>
            <a:noFill/>
          </a:ln>
          <a:effectLst>
            <a:outerShdw blurRad="57150" rotWithShape="0" algn="bl" dir="5400000" dist="19050">
              <a:srgbClr val="000000">
                <a:alpha val="50000"/>
              </a:srgbClr>
            </a:outerShdw>
          </a:effectLst>
        </p:spPr>
      </p:pic>
      <p:sp>
        <p:nvSpPr>
          <p:cNvPr id="725" name="Google Shape;725;p8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87"/>
          <p:cNvSpPr txBox="1"/>
          <p:nvPr/>
        </p:nvSpPr>
        <p:spPr>
          <a:xfrm>
            <a:off x="901225" y="43671"/>
            <a:ext cx="7405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Accelerated aging in bipolar disorder</a:t>
            </a:r>
            <a:endParaRPr b="1" sz="2400">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88"/>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 name="Google Shape;732;p88"/>
          <p:cNvPicPr preferRelativeResize="0"/>
          <p:nvPr/>
        </p:nvPicPr>
        <p:blipFill>
          <a:blip r:embed="rId3">
            <a:alphaModFix/>
          </a:blip>
          <a:stretch>
            <a:fillRect/>
          </a:stretch>
        </p:blipFill>
        <p:spPr>
          <a:xfrm>
            <a:off x="2600202" y="667051"/>
            <a:ext cx="3651225" cy="4024800"/>
          </a:xfrm>
          <a:prstGeom prst="rect">
            <a:avLst/>
          </a:prstGeom>
          <a:noFill/>
          <a:ln>
            <a:noFill/>
          </a:ln>
        </p:spPr>
      </p:pic>
      <p:sp>
        <p:nvSpPr>
          <p:cNvPr id="733" name="Google Shape;733;p88"/>
          <p:cNvSpPr txBox="1"/>
          <p:nvPr/>
        </p:nvSpPr>
        <p:spPr>
          <a:xfrm>
            <a:off x="953050" y="29392"/>
            <a:ext cx="6594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Anti-aging (Context)</a:t>
            </a:r>
            <a:endParaRPr sz="2400">
              <a:solidFill>
                <a:schemeClr val="lt1"/>
              </a:solidFill>
            </a:endParaRPr>
          </a:p>
        </p:txBody>
      </p:sp>
      <p:sp>
        <p:nvSpPr>
          <p:cNvPr id="734" name="Google Shape;734;p88"/>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88"/>
          <p:cNvSpPr txBox="1"/>
          <p:nvPr/>
        </p:nvSpPr>
        <p:spPr>
          <a:xfrm>
            <a:off x="275075" y="4809398"/>
            <a:ext cx="8809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Li, Z., Zhang, Z., Ren, Y. et al. Aging and age‐related diseases: from mechanisms to therapeutic strategies. Biogerontology 22, 165–187 (2021). https://doi.org/10.1007/s10522-021-09910-5</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9"/>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9"/>
          <p:cNvSpPr txBox="1"/>
          <p:nvPr/>
        </p:nvSpPr>
        <p:spPr>
          <a:xfrm>
            <a:off x="5398750" y="1034275"/>
            <a:ext cx="3000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26069"/>
                </a:solidFill>
                <a:highlight>
                  <a:srgbClr val="FFFFFF"/>
                </a:highlight>
              </a:rPr>
              <a:t>Our analysis suggests no effect of stable lithium maintenance therapy (lithium levels in therapeutic range) on the rate of change in eGFR over time. </a:t>
            </a:r>
            <a:endParaRPr>
              <a:solidFill>
                <a:srgbClr val="526069"/>
              </a:solidFill>
              <a:highlight>
                <a:srgbClr val="FFFFFF"/>
              </a:highlight>
            </a:endParaRPr>
          </a:p>
          <a:p>
            <a:pPr indent="0" lvl="0" marL="0" rtl="0" algn="l">
              <a:spcBef>
                <a:spcPts val="0"/>
              </a:spcBef>
              <a:spcAft>
                <a:spcPts val="0"/>
              </a:spcAft>
              <a:buNone/>
            </a:pPr>
            <a:r>
              <a:t/>
            </a:r>
            <a:endParaRPr>
              <a:solidFill>
                <a:srgbClr val="526069"/>
              </a:solidFill>
              <a:highlight>
                <a:srgbClr val="FFFFFF"/>
              </a:highlight>
            </a:endParaRPr>
          </a:p>
          <a:p>
            <a:pPr indent="0" lvl="0" marL="0" rtl="0" algn="l">
              <a:spcBef>
                <a:spcPts val="0"/>
              </a:spcBef>
              <a:spcAft>
                <a:spcPts val="0"/>
              </a:spcAft>
              <a:buNone/>
            </a:pPr>
            <a:r>
              <a:rPr lang="en">
                <a:solidFill>
                  <a:srgbClr val="526069"/>
                </a:solidFill>
                <a:highlight>
                  <a:srgbClr val="FFFFFF"/>
                </a:highlight>
              </a:rPr>
              <a:t>Our results therefore contradict the idea that long-term lithium therapy is associated with nephrotoxicity in the absence of episodes of acute intoxication.</a:t>
            </a:r>
            <a:endParaRPr>
              <a:solidFill>
                <a:srgbClr val="526069"/>
              </a:solidFill>
              <a:highlight>
                <a:srgbClr val="FFFFFF"/>
              </a:highlight>
            </a:endParaRPr>
          </a:p>
        </p:txBody>
      </p:sp>
      <p:pic>
        <p:nvPicPr>
          <p:cNvPr id="742" name="Google Shape;742;p89"/>
          <p:cNvPicPr preferRelativeResize="0"/>
          <p:nvPr/>
        </p:nvPicPr>
        <p:blipFill>
          <a:blip r:embed="rId3">
            <a:alphaModFix/>
          </a:blip>
          <a:stretch>
            <a:fillRect/>
          </a:stretch>
        </p:blipFill>
        <p:spPr>
          <a:xfrm>
            <a:off x="843925" y="1034271"/>
            <a:ext cx="4364376" cy="1470150"/>
          </a:xfrm>
          <a:prstGeom prst="rect">
            <a:avLst/>
          </a:prstGeom>
          <a:noFill/>
          <a:ln>
            <a:noFill/>
          </a:ln>
          <a:effectLst>
            <a:outerShdw blurRad="57150" rotWithShape="0" algn="bl" dir="5400000" dist="19050">
              <a:srgbClr val="000000">
                <a:alpha val="50000"/>
              </a:srgbClr>
            </a:outerShdw>
          </a:effectLst>
        </p:spPr>
      </p:pic>
      <p:sp>
        <p:nvSpPr>
          <p:cNvPr id="743" name="Google Shape;743;p8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44" name="Google Shape;744;p89"/>
          <p:cNvSpPr/>
          <p:nvPr/>
        </p:nvSpPr>
        <p:spPr>
          <a:xfrm>
            <a:off x="0" y="4743025"/>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9"/>
          <p:cNvSpPr txBox="1"/>
          <p:nvPr/>
        </p:nvSpPr>
        <p:spPr>
          <a:xfrm>
            <a:off x="334200" y="4723177"/>
            <a:ext cx="880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Stefan Clos, Petra Rauchhaus, Alison Severn, Lynda Cochrane, Peter T Donnan, Long-term effect of lithium maintenance therapy on estimated glomerular filtration rate in patients with affective disorders: a population-based cohort study, The Lancet Psychiatry, Volume 2, Issue 12, 2015.</a:t>
            </a:r>
            <a:endParaRPr sz="800">
              <a:solidFill>
                <a:schemeClr val="lt1"/>
              </a:solidFill>
            </a:endParaRPr>
          </a:p>
        </p:txBody>
      </p:sp>
      <p:sp>
        <p:nvSpPr>
          <p:cNvPr id="746" name="Google Shape;746;p89"/>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renal risk</a:t>
            </a:r>
            <a:endParaRPr sz="2400">
              <a:solidFill>
                <a:schemeClr val="l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0"/>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90"/>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90"/>
          <p:cNvSpPr txBox="1"/>
          <p:nvPr/>
        </p:nvSpPr>
        <p:spPr>
          <a:xfrm>
            <a:off x="334200" y="4650627"/>
            <a:ext cx="880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Kessing LV, Gerds TA, Feldt-Rasmussen B, Andersen PK, Licht RW. Use of Lithium and Anticonvulsants and the Rate of Chronic Kidney Disease: A Nationwide Population-Based Study. JAMA Psychiatry. 2015;72(12):1182–1191. doi:10.1001/jamapsychiatry.2015.1834</a:t>
            </a:r>
            <a:endParaRPr sz="800">
              <a:solidFill>
                <a:schemeClr val="lt1"/>
              </a:solidFill>
            </a:endParaRPr>
          </a:p>
        </p:txBody>
      </p:sp>
      <p:pic>
        <p:nvPicPr>
          <p:cNvPr id="754" name="Google Shape;754;p90"/>
          <p:cNvPicPr preferRelativeResize="0"/>
          <p:nvPr/>
        </p:nvPicPr>
        <p:blipFill>
          <a:blip r:embed="rId3">
            <a:alphaModFix/>
          </a:blip>
          <a:stretch>
            <a:fillRect/>
          </a:stretch>
        </p:blipFill>
        <p:spPr>
          <a:xfrm>
            <a:off x="901219" y="1090512"/>
            <a:ext cx="4364376" cy="1481243"/>
          </a:xfrm>
          <a:prstGeom prst="rect">
            <a:avLst/>
          </a:prstGeom>
          <a:noFill/>
          <a:ln>
            <a:noFill/>
          </a:ln>
          <a:effectLst>
            <a:outerShdw blurRad="57150" rotWithShape="0" algn="bl" dir="5400000" dist="19050">
              <a:srgbClr val="000000">
                <a:alpha val="50000"/>
              </a:srgbClr>
            </a:outerShdw>
          </a:effectLst>
        </p:spPr>
      </p:pic>
      <p:sp>
        <p:nvSpPr>
          <p:cNvPr id="755" name="Google Shape;755;p90"/>
          <p:cNvSpPr txBox="1"/>
          <p:nvPr/>
        </p:nvSpPr>
        <p:spPr>
          <a:xfrm>
            <a:off x="5433575" y="1090525"/>
            <a:ext cx="3000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26069"/>
                </a:solidFill>
                <a:highlight>
                  <a:srgbClr val="FFFFFF"/>
                </a:highlight>
              </a:rPr>
              <a:t>Maintenance treatment with lithium or anticonvulsants as practiced in modern care is associated with an increased rate of chronic kidney disease (CKD). </a:t>
            </a:r>
            <a:endParaRPr>
              <a:solidFill>
                <a:srgbClr val="526069"/>
              </a:solidFill>
              <a:highlight>
                <a:srgbClr val="FFFFFF"/>
              </a:highlight>
            </a:endParaRPr>
          </a:p>
          <a:p>
            <a:pPr indent="0" lvl="0" marL="0" rtl="0" algn="l">
              <a:spcBef>
                <a:spcPts val="0"/>
              </a:spcBef>
              <a:spcAft>
                <a:spcPts val="0"/>
              </a:spcAft>
              <a:buNone/>
            </a:pPr>
            <a:r>
              <a:t/>
            </a:r>
            <a:endParaRPr>
              <a:solidFill>
                <a:srgbClr val="526069"/>
              </a:solidFill>
              <a:highlight>
                <a:srgbClr val="FFFFFF"/>
              </a:highlight>
            </a:endParaRPr>
          </a:p>
          <a:p>
            <a:pPr indent="0" lvl="0" marL="0" rtl="0" algn="l">
              <a:spcBef>
                <a:spcPts val="0"/>
              </a:spcBef>
              <a:spcAft>
                <a:spcPts val="0"/>
              </a:spcAft>
              <a:buNone/>
            </a:pPr>
            <a:r>
              <a:rPr lang="en">
                <a:solidFill>
                  <a:srgbClr val="526069"/>
                </a:solidFill>
                <a:highlight>
                  <a:srgbClr val="FFFFFF"/>
                </a:highlight>
              </a:rPr>
              <a:t>However, use of </a:t>
            </a:r>
            <a:r>
              <a:rPr b="1" lang="en">
                <a:solidFill>
                  <a:srgbClr val="526069"/>
                </a:solidFill>
                <a:highlight>
                  <a:srgbClr val="FFFFFF"/>
                </a:highlight>
              </a:rPr>
              <a:t>l</a:t>
            </a:r>
            <a:r>
              <a:rPr b="1" lang="en">
                <a:solidFill>
                  <a:srgbClr val="526069"/>
                </a:solidFill>
                <a:highlight>
                  <a:srgbClr val="FFFFFF"/>
                </a:highlight>
              </a:rPr>
              <a:t>ithium is not associated with an increased rate of end-stage CKD</a:t>
            </a:r>
            <a:r>
              <a:rPr lang="en">
                <a:solidFill>
                  <a:srgbClr val="526069"/>
                </a:solidFill>
                <a:highlight>
                  <a:srgbClr val="FFFFFF"/>
                </a:highlight>
              </a:rPr>
              <a:t>. </a:t>
            </a:r>
            <a:endParaRPr>
              <a:solidFill>
                <a:srgbClr val="526069"/>
              </a:solidFill>
              <a:highlight>
                <a:srgbClr val="FFFFFF"/>
              </a:highlight>
            </a:endParaRPr>
          </a:p>
          <a:p>
            <a:pPr indent="0" lvl="0" marL="0" rtl="0" algn="l">
              <a:spcBef>
                <a:spcPts val="0"/>
              </a:spcBef>
              <a:spcAft>
                <a:spcPts val="0"/>
              </a:spcAft>
              <a:buNone/>
            </a:pPr>
            <a:r>
              <a:t/>
            </a:r>
            <a:endParaRPr>
              <a:solidFill>
                <a:srgbClr val="526069"/>
              </a:solidFill>
              <a:highlight>
                <a:srgbClr val="FFFFFF"/>
              </a:highlight>
            </a:endParaRPr>
          </a:p>
        </p:txBody>
      </p:sp>
      <p:sp>
        <p:nvSpPr>
          <p:cNvPr id="756" name="Google Shape;756;p9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57" name="Google Shape;757;p90"/>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renal risk</a:t>
            </a:r>
            <a:endParaRPr sz="2400">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1"/>
          <p:cNvSpPr txBox="1"/>
          <p:nvPr/>
        </p:nvSpPr>
        <p:spPr>
          <a:xfrm>
            <a:off x="901225" y="2135225"/>
            <a:ext cx="6915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highlight>
                  <a:srgbClr val="FFFFFF"/>
                </a:highlight>
                <a:latin typeface="Roboto"/>
                <a:ea typeface="Roboto"/>
                <a:cs typeface="Roboto"/>
                <a:sym typeface="Roboto"/>
              </a:rPr>
              <a:t>Lithium holds a significant interest in epilepsy, where the past reports expose its non-specific proconvulsant action, followed lately by </a:t>
            </a:r>
            <a:r>
              <a:rPr b="1" lang="en">
                <a:solidFill>
                  <a:schemeClr val="accent2"/>
                </a:solidFill>
                <a:highlight>
                  <a:srgbClr val="FFFFFF"/>
                </a:highlight>
                <a:latin typeface="Roboto"/>
                <a:ea typeface="Roboto"/>
                <a:cs typeface="Roboto"/>
                <a:sym typeface="Roboto"/>
              </a:rPr>
              <a:t>numerous studies for anticonvulsant action</a:t>
            </a:r>
            <a:r>
              <a:rPr lang="en">
                <a:solidFill>
                  <a:schemeClr val="accent2"/>
                </a:solidFill>
                <a:highlight>
                  <a:srgbClr val="FFFFFF"/>
                </a:highlight>
                <a:latin typeface="Roboto"/>
                <a:ea typeface="Roboto"/>
                <a:cs typeface="Roboto"/>
                <a:sym typeface="Roboto"/>
              </a:rPr>
              <a:t>.</a:t>
            </a:r>
            <a:endParaRPr>
              <a:solidFill>
                <a:schemeClr val="accent2"/>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chemeClr val="accent2"/>
              </a:solidFill>
              <a:highlight>
                <a:srgbClr val="FFFFFF"/>
              </a:highlight>
              <a:latin typeface="Roboto"/>
              <a:ea typeface="Roboto"/>
              <a:cs typeface="Roboto"/>
              <a:sym typeface="Roboto"/>
            </a:endParaRPr>
          </a:p>
          <a:p>
            <a:pPr indent="0" lvl="0" marL="0" rtl="0" algn="l">
              <a:spcBef>
                <a:spcPts val="0"/>
              </a:spcBef>
              <a:spcAft>
                <a:spcPts val="0"/>
              </a:spcAft>
              <a:buNone/>
            </a:pPr>
            <a:r>
              <a:rPr lang="en">
                <a:solidFill>
                  <a:schemeClr val="accent2"/>
                </a:solidFill>
                <a:highlight>
                  <a:srgbClr val="FFFFFF"/>
                </a:highlight>
                <a:latin typeface="Roboto"/>
                <a:ea typeface="Roboto"/>
                <a:cs typeface="Roboto"/>
                <a:sym typeface="Roboto"/>
              </a:rPr>
              <a:t>Lithium appears to be safe and effective in bipolar disorders associated with epilepsy and may have an anticonvulsant effect in some patients (Skukla et al, 1988).</a:t>
            </a:r>
            <a:endParaRPr>
              <a:solidFill>
                <a:schemeClr val="accent2"/>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chemeClr val="accent2"/>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accent2"/>
                </a:solidFill>
                <a:highlight>
                  <a:srgbClr val="FFFFFF"/>
                </a:highlight>
                <a:latin typeface="Roboto"/>
                <a:ea typeface="Roboto"/>
                <a:cs typeface="Roboto"/>
                <a:sym typeface="Roboto"/>
              </a:rPr>
              <a:t>Lithium does cause seizures in overdose.</a:t>
            </a:r>
            <a:endParaRPr>
              <a:solidFill>
                <a:schemeClr val="accent2"/>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accent2"/>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chemeClr val="accent2"/>
              </a:solidFill>
              <a:highlight>
                <a:srgbClr val="FFFFFF"/>
              </a:highlight>
              <a:latin typeface="Roboto"/>
              <a:ea typeface="Roboto"/>
              <a:cs typeface="Roboto"/>
              <a:sym typeface="Roboto"/>
            </a:endParaRPr>
          </a:p>
        </p:txBody>
      </p:sp>
      <p:pic>
        <p:nvPicPr>
          <p:cNvPr id="763" name="Google Shape;763;p91"/>
          <p:cNvPicPr preferRelativeResize="0"/>
          <p:nvPr/>
        </p:nvPicPr>
        <p:blipFill>
          <a:blip r:embed="rId3">
            <a:alphaModFix/>
          </a:blip>
          <a:stretch>
            <a:fillRect/>
          </a:stretch>
        </p:blipFill>
        <p:spPr>
          <a:xfrm>
            <a:off x="901220" y="929870"/>
            <a:ext cx="4121426" cy="1034850"/>
          </a:xfrm>
          <a:prstGeom prst="rect">
            <a:avLst/>
          </a:prstGeom>
          <a:noFill/>
          <a:ln>
            <a:noFill/>
          </a:ln>
          <a:effectLst>
            <a:outerShdw blurRad="57150" rotWithShape="0" algn="bl" dir="5400000" dist="19050">
              <a:srgbClr val="000000">
                <a:alpha val="50000"/>
              </a:srgbClr>
            </a:outerShdw>
          </a:effectLst>
        </p:spPr>
      </p:pic>
      <p:sp>
        <p:nvSpPr>
          <p:cNvPr id="764" name="Google Shape;764;p91"/>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91"/>
          <p:cNvSpPr txBox="1"/>
          <p:nvPr/>
        </p:nvSpPr>
        <p:spPr>
          <a:xfrm>
            <a:off x="827651" y="44075"/>
            <a:ext cx="4890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antiepileptic effects</a:t>
            </a:r>
            <a:endParaRPr sz="240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2"/>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2"/>
          <p:cNvSpPr txBox="1"/>
          <p:nvPr/>
        </p:nvSpPr>
        <p:spPr>
          <a:xfrm>
            <a:off x="983775" y="3311550"/>
            <a:ext cx="7236000" cy="123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400"/>
              </a:spcBef>
              <a:spcAft>
                <a:spcPts val="0"/>
              </a:spcAft>
              <a:buClr>
                <a:schemeClr val="dk1"/>
              </a:buClr>
              <a:buSzPts val="1100"/>
              <a:buFont typeface="Arial"/>
              <a:buNone/>
            </a:pPr>
            <a:r>
              <a:rPr lang="en">
                <a:solidFill>
                  <a:srgbClr val="1C1D1E"/>
                </a:solidFill>
                <a:highlight>
                  <a:srgbClr val="FFFFFF"/>
                </a:highlight>
              </a:rPr>
              <a:t>Weight change with lithium was not clinically or statistically significant.</a:t>
            </a:r>
            <a:endParaRPr>
              <a:solidFill>
                <a:srgbClr val="1C1D1E"/>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a:solidFill>
                  <a:srgbClr val="1C1D1E"/>
                </a:solidFill>
                <a:highlight>
                  <a:srgbClr val="FFFFFF"/>
                </a:highlight>
              </a:rPr>
              <a:t>Weight change with lithium did not differ from placebo.</a:t>
            </a:r>
            <a:endParaRPr>
              <a:solidFill>
                <a:srgbClr val="1C1D1E"/>
              </a:solidFill>
              <a:highlight>
                <a:srgbClr val="FFFFFF"/>
              </a:highlight>
            </a:endParaRPr>
          </a:p>
          <a:p>
            <a:pPr indent="0" lvl="0" marL="0" rtl="0" algn="l">
              <a:lnSpc>
                <a:spcPct val="115000"/>
              </a:lnSpc>
              <a:spcBef>
                <a:spcPts val="1200"/>
              </a:spcBef>
              <a:spcAft>
                <a:spcPts val="1200"/>
              </a:spcAft>
              <a:buNone/>
            </a:pPr>
            <a:r>
              <a:t/>
            </a:r>
            <a:endParaRPr sz="1600">
              <a:solidFill>
                <a:srgbClr val="1C1D1E"/>
              </a:solidFill>
              <a:highlight>
                <a:srgbClr val="FFFFFF"/>
              </a:highlight>
            </a:endParaRPr>
          </a:p>
        </p:txBody>
      </p:sp>
      <p:sp>
        <p:nvSpPr>
          <p:cNvPr id="772" name="Google Shape;772;p92"/>
          <p:cNvSpPr txBox="1"/>
          <p:nvPr/>
        </p:nvSpPr>
        <p:spPr>
          <a:xfrm>
            <a:off x="901225" y="23409"/>
            <a:ext cx="6339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 weight gain?</a:t>
            </a:r>
            <a:endParaRPr sz="2400">
              <a:solidFill>
                <a:schemeClr val="lt1"/>
              </a:solidFill>
            </a:endParaRPr>
          </a:p>
        </p:txBody>
      </p:sp>
      <p:pic>
        <p:nvPicPr>
          <p:cNvPr id="773" name="Google Shape;773;p92"/>
          <p:cNvPicPr preferRelativeResize="0"/>
          <p:nvPr/>
        </p:nvPicPr>
        <p:blipFill>
          <a:blip r:embed="rId3">
            <a:alphaModFix/>
          </a:blip>
          <a:stretch>
            <a:fillRect/>
          </a:stretch>
        </p:blipFill>
        <p:spPr>
          <a:xfrm>
            <a:off x="1026700" y="1010725"/>
            <a:ext cx="3840624" cy="2134300"/>
          </a:xfrm>
          <a:prstGeom prst="rect">
            <a:avLst/>
          </a:prstGeom>
          <a:noFill/>
          <a:ln>
            <a:noFill/>
          </a:ln>
          <a:effectLst>
            <a:outerShdw blurRad="57150" rotWithShape="0" algn="bl" dir="5400000" dist="19050">
              <a:srgbClr val="000000">
                <a:alpha val="50000"/>
              </a:srgbClr>
            </a:outerShdw>
          </a:effectLst>
        </p:spPr>
      </p:pic>
      <p:sp>
        <p:nvSpPr>
          <p:cNvPr id="774" name="Google Shape;774;p92"/>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92"/>
          <p:cNvSpPr txBox="1"/>
          <p:nvPr/>
        </p:nvSpPr>
        <p:spPr>
          <a:xfrm>
            <a:off x="275075" y="4809398"/>
            <a:ext cx="880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Gomes-da-Costa, et al. Lithium therapy and weight change in people with bipolar disorder: A systematic review and meta-analysis, Neuroscience &amp; Biobehavioral Reviews, Volume 134, 2022.</a:t>
            </a:r>
            <a:endParaRPr sz="800">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grpSp>
        <p:nvGrpSpPr>
          <p:cNvPr id="780" name="Google Shape;780;p93"/>
          <p:cNvGrpSpPr/>
          <p:nvPr/>
        </p:nvGrpSpPr>
        <p:grpSpPr>
          <a:xfrm>
            <a:off x="329737" y="1854172"/>
            <a:ext cx="2166644" cy="967325"/>
            <a:chOff x="1394796" y="193720"/>
            <a:chExt cx="1326300" cy="592143"/>
          </a:xfrm>
        </p:grpSpPr>
        <p:pic>
          <p:nvPicPr>
            <p:cNvPr descr="Resultado de imagen para lithium" id="781" name="Google Shape;781;p93"/>
            <p:cNvPicPr preferRelativeResize="0"/>
            <p:nvPr/>
          </p:nvPicPr>
          <p:blipFill rotWithShape="1">
            <a:blip r:embed="rId3">
              <a:alphaModFix/>
            </a:blip>
            <a:srcRect b="0" l="0" r="0" t="0"/>
            <a:stretch/>
          </p:blipFill>
          <p:spPr>
            <a:xfrm>
              <a:off x="1565288" y="193720"/>
              <a:ext cx="665175" cy="313330"/>
            </a:xfrm>
            <a:prstGeom prst="rect">
              <a:avLst/>
            </a:prstGeom>
            <a:noFill/>
            <a:ln>
              <a:noFill/>
            </a:ln>
          </p:spPr>
        </p:pic>
        <p:sp>
          <p:nvSpPr>
            <p:cNvPr id="782" name="Google Shape;782;p93"/>
            <p:cNvSpPr txBox="1"/>
            <p:nvPr/>
          </p:nvSpPr>
          <p:spPr>
            <a:xfrm>
              <a:off x="1394796" y="547663"/>
              <a:ext cx="1326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Lithium carbonate</a:t>
              </a:r>
              <a:endParaRPr b="0" i="0" u="none" cap="none" strike="noStrike">
                <a:solidFill>
                  <a:srgbClr val="000000"/>
                </a:solidFill>
                <a:latin typeface="Arial"/>
                <a:ea typeface="Arial"/>
                <a:cs typeface="Arial"/>
                <a:sym typeface="Arial"/>
              </a:endParaRPr>
            </a:p>
          </p:txBody>
        </p:sp>
      </p:grpSp>
      <p:grpSp>
        <p:nvGrpSpPr>
          <p:cNvPr id="783" name="Google Shape;783;p93"/>
          <p:cNvGrpSpPr/>
          <p:nvPr/>
        </p:nvGrpSpPr>
        <p:grpSpPr>
          <a:xfrm>
            <a:off x="526770" y="331517"/>
            <a:ext cx="2166644" cy="1166118"/>
            <a:chOff x="2538711" y="207125"/>
            <a:chExt cx="1326300" cy="713833"/>
          </a:xfrm>
        </p:grpSpPr>
        <p:pic>
          <p:nvPicPr>
            <p:cNvPr descr="Lithium-orotate-2D-skeletal.png" id="784" name="Google Shape;784;p93"/>
            <p:cNvPicPr preferRelativeResize="0"/>
            <p:nvPr/>
          </p:nvPicPr>
          <p:blipFill rotWithShape="1">
            <a:blip r:embed="rId4">
              <a:alphaModFix/>
            </a:blip>
            <a:srcRect b="0" l="0" r="0" t="0"/>
            <a:stretch/>
          </p:blipFill>
          <p:spPr>
            <a:xfrm>
              <a:off x="2616898" y="207125"/>
              <a:ext cx="665176" cy="536923"/>
            </a:xfrm>
            <a:prstGeom prst="rect">
              <a:avLst/>
            </a:prstGeom>
            <a:noFill/>
            <a:ln>
              <a:noFill/>
            </a:ln>
          </p:spPr>
        </p:pic>
        <p:sp>
          <p:nvSpPr>
            <p:cNvPr id="785" name="Google Shape;785;p93"/>
            <p:cNvSpPr txBox="1"/>
            <p:nvPr/>
          </p:nvSpPr>
          <p:spPr>
            <a:xfrm>
              <a:off x="2538711" y="682758"/>
              <a:ext cx="1326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Lithium orotate</a:t>
              </a:r>
              <a:endParaRPr b="0" i="0" u="none" cap="none" strike="noStrike">
                <a:solidFill>
                  <a:srgbClr val="000000"/>
                </a:solidFill>
                <a:latin typeface="Arial"/>
                <a:ea typeface="Arial"/>
                <a:cs typeface="Arial"/>
                <a:sym typeface="Arial"/>
              </a:endParaRPr>
            </a:p>
          </p:txBody>
        </p:sp>
      </p:grpSp>
      <p:grpSp>
        <p:nvGrpSpPr>
          <p:cNvPr id="786" name="Google Shape;786;p93"/>
          <p:cNvGrpSpPr/>
          <p:nvPr/>
        </p:nvGrpSpPr>
        <p:grpSpPr>
          <a:xfrm>
            <a:off x="199612" y="3376833"/>
            <a:ext cx="2426909" cy="1058740"/>
            <a:chOff x="-2336394" y="156355"/>
            <a:chExt cx="1485620" cy="648103"/>
          </a:xfrm>
        </p:grpSpPr>
        <p:pic>
          <p:nvPicPr>
            <p:cNvPr descr="Resultado de imagen para lithium citrate" id="787" name="Google Shape;787;p93"/>
            <p:cNvPicPr preferRelativeResize="0"/>
            <p:nvPr/>
          </p:nvPicPr>
          <p:blipFill rotWithShape="1">
            <a:blip r:embed="rId5">
              <a:alphaModFix/>
            </a:blip>
            <a:srcRect b="0" l="0" r="0" t="0"/>
            <a:stretch/>
          </p:blipFill>
          <p:spPr>
            <a:xfrm>
              <a:off x="-2336394" y="156355"/>
              <a:ext cx="1100256" cy="409900"/>
            </a:xfrm>
            <a:prstGeom prst="rect">
              <a:avLst/>
            </a:prstGeom>
            <a:noFill/>
            <a:ln>
              <a:noFill/>
            </a:ln>
          </p:spPr>
        </p:pic>
        <p:sp>
          <p:nvSpPr>
            <p:cNvPr id="788" name="Google Shape;788;p93"/>
            <p:cNvSpPr txBox="1"/>
            <p:nvPr/>
          </p:nvSpPr>
          <p:spPr>
            <a:xfrm>
              <a:off x="-2177074" y="566258"/>
              <a:ext cx="1326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Lithium citrate</a:t>
              </a:r>
              <a:endParaRPr b="0" i="0" u="none" cap="none" strike="noStrike">
                <a:solidFill>
                  <a:srgbClr val="000000"/>
                </a:solidFill>
                <a:latin typeface="Arial"/>
                <a:ea typeface="Arial"/>
                <a:cs typeface="Arial"/>
                <a:sym typeface="Arial"/>
              </a:endParaRPr>
            </a:p>
          </p:txBody>
        </p:sp>
      </p:grpSp>
      <p:pic>
        <p:nvPicPr>
          <p:cNvPr id="789" name="Google Shape;789;p93"/>
          <p:cNvPicPr preferRelativeResize="0"/>
          <p:nvPr/>
        </p:nvPicPr>
        <p:blipFill>
          <a:blip r:embed="rId6">
            <a:alphaModFix/>
          </a:blip>
          <a:stretch>
            <a:fillRect/>
          </a:stretch>
        </p:blipFill>
        <p:spPr>
          <a:xfrm>
            <a:off x="2947902" y="1785275"/>
            <a:ext cx="1361499" cy="2719376"/>
          </a:xfrm>
          <a:prstGeom prst="rect">
            <a:avLst/>
          </a:prstGeom>
          <a:noFill/>
          <a:ln>
            <a:noFill/>
          </a:ln>
        </p:spPr>
      </p:pic>
      <p:pic>
        <p:nvPicPr>
          <p:cNvPr id="790" name="Google Shape;790;p93"/>
          <p:cNvPicPr preferRelativeResize="0"/>
          <p:nvPr/>
        </p:nvPicPr>
        <p:blipFill>
          <a:blip r:embed="rId7">
            <a:alphaModFix/>
          </a:blip>
          <a:stretch>
            <a:fillRect/>
          </a:stretch>
        </p:blipFill>
        <p:spPr>
          <a:xfrm>
            <a:off x="4467625" y="2033926"/>
            <a:ext cx="4016850" cy="2096850"/>
          </a:xfrm>
          <a:prstGeom prst="rect">
            <a:avLst/>
          </a:prstGeom>
          <a:noFill/>
          <a:ln>
            <a:noFill/>
          </a:ln>
        </p:spPr>
      </p:pic>
      <p:sp>
        <p:nvSpPr>
          <p:cNvPr id="791" name="Google Shape;791;p93"/>
          <p:cNvSpPr txBox="1"/>
          <p:nvPr/>
        </p:nvSpPr>
        <p:spPr>
          <a:xfrm>
            <a:off x="2804800" y="428725"/>
            <a:ext cx="5796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U.S. dietary intake of lithium ~ 0.6 - 3.1 mg daily (Schrauzer, 2002).</a:t>
            </a:r>
            <a:endParaRPr>
              <a:solidFill>
                <a:schemeClr val="dk1"/>
              </a:solidFill>
            </a:endParaRPr>
          </a:p>
          <a:p>
            <a:pPr indent="0" lvl="0" marL="0" rtl="0" algn="l">
              <a:spcBef>
                <a:spcPts val="0"/>
              </a:spcBef>
              <a:spcAft>
                <a:spcPts val="0"/>
              </a:spcAft>
              <a:buNone/>
            </a:pPr>
            <a:r>
              <a:t/>
            </a:r>
            <a:endParaRPr>
              <a:solidFill>
                <a:srgbClr val="091405"/>
              </a:solidFill>
            </a:endParaRPr>
          </a:p>
          <a:p>
            <a:pPr indent="0" lvl="0" marL="0" rtl="0" algn="l">
              <a:spcBef>
                <a:spcPts val="0"/>
              </a:spcBef>
              <a:spcAft>
                <a:spcPts val="0"/>
              </a:spcAft>
              <a:buNone/>
            </a:pPr>
            <a:r>
              <a:rPr lang="en">
                <a:solidFill>
                  <a:srgbClr val="091405"/>
                </a:solidFill>
              </a:rPr>
              <a:t>Lithium orotate pills are available on Amazon as 1, 5, 10, and 20 mg equivalents. </a:t>
            </a:r>
            <a:endParaRPr/>
          </a:p>
        </p:txBody>
      </p:sp>
      <p:cxnSp>
        <p:nvCxnSpPr>
          <p:cNvPr id="792" name="Google Shape;792;p93"/>
          <p:cNvCxnSpPr/>
          <p:nvPr/>
        </p:nvCxnSpPr>
        <p:spPr>
          <a:xfrm rot="10800000">
            <a:off x="2287000" y="-11700"/>
            <a:ext cx="0" cy="5166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9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8" name="Google Shape;798;p94"/>
          <p:cNvPicPr preferRelativeResize="0"/>
          <p:nvPr/>
        </p:nvPicPr>
        <p:blipFill rotWithShape="1">
          <a:blip r:embed="rId3">
            <a:alphaModFix/>
          </a:blip>
          <a:srcRect b="15668" l="0" r="0" t="0"/>
          <a:stretch/>
        </p:blipFill>
        <p:spPr>
          <a:xfrm>
            <a:off x="1025925" y="841600"/>
            <a:ext cx="5920376" cy="2055800"/>
          </a:xfrm>
          <a:prstGeom prst="rect">
            <a:avLst/>
          </a:prstGeom>
          <a:noFill/>
          <a:ln>
            <a:noFill/>
          </a:ln>
          <a:effectLst>
            <a:outerShdw blurRad="57150" rotWithShape="0" algn="bl" dir="5400000" dist="19050">
              <a:srgbClr val="000000">
                <a:alpha val="50000"/>
              </a:srgbClr>
            </a:outerShdw>
          </a:effectLst>
        </p:spPr>
      </p:pic>
      <p:grpSp>
        <p:nvGrpSpPr>
          <p:cNvPr id="799" name="Google Shape;799;p94"/>
          <p:cNvGrpSpPr/>
          <p:nvPr/>
        </p:nvGrpSpPr>
        <p:grpSpPr>
          <a:xfrm>
            <a:off x="1025925" y="3152200"/>
            <a:ext cx="1534625" cy="1284100"/>
            <a:chOff x="393525" y="3126700"/>
            <a:chExt cx="1534625" cy="1284100"/>
          </a:xfrm>
        </p:grpSpPr>
        <p:sp>
          <p:nvSpPr>
            <p:cNvPr id="800" name="Google Shape;800;p94"/>
            <p:cNvSpPr/>
            <p:nvPr/>
          </p:nvSpPr>
          <p:spPr>
            <a:xfrm>
              <a:off x="393525" y="3126700"/>
              <a:ext cx="1499400" cy="128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1" name="Google Shape;801;p94"/>
            <p:cNvGrpSpPr/>
            <p:nvPr/>
          </p:nvGrpSpPr>
          <p:grpSpPr>
            <a:xfrm>
              <a:off x="428750" y="3222225"/>
              <a:ext cx="1499400" cy="1188575"/>
              <a:chOff x="7383350" y="946950"/>
              <a:chExt cx="1499400" cy="1188575"/>
            </a:xfrm>
          </p:grpSpPr>
          <p:pic>
            <p:nvPicPr>
              <p:cNvPr id="802" name="Google Shape;802;p94"/>
              <p:cNvPicPr preferRelativeResize="0"/>
              <p:nvPr/>
            </p:nvPicPr>
            <p:blipFill rotWithShape="1">
              <a:blip r:embed="rId4">
                <a:alphaModFix/>
              </a:blip>
              <a:srcRect b="49005" l="0" r="0" t="0"/>
              <a:stretch/>
            </p:blipFill>
            <p:spPr>
              <a:xfrm>
                <a:off x="7383350" y="946950"/>
                <a:ext cx="1281600" cy="554800"/>
              </a:xfrm>
              <a:prstGeom prst="rect">
                <a:avLst/>
              </a:prstGeom>
              <a:noFill/>
              <a:ln>
                <a:noFill/>
              </a:ln>
            </p:spPr>
          </p:pic>
          <p:sp>
            <p:nvSpPr>
              <p:cNvPr id="803" name="Google Shape;803;p94"/>
              <p:cNvSpPr txBox="1"/>
              <p:nvPr/>
            </p:nvSpPr>
            <p:spPr>
              <a:xfrm>
                <a:off x="7383350" y="1396625"/>
                <a:ext cx="14994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900"/>
                  </a:spcAft>
                  <a:buNone/>
                </a:pPr>
                <a:r>
                  <a:rPr lang="en" sz="1200">
                    <a:solidFill>
                      <a:schemeClr val="dk1"/>
                    </a:solidFill>
                    <a:latin typeface="Roboto"/>
                    <a:ea typeface="Roboto"/>
                    <a:cs typeface="Roboto"/>
                    <a:sym typeface="Roboto"/>
                  </a:rPr>
                  <a:t>lithium carbonate 150 mg is the lowest Rx strength</a:t>
                </a:r>
                <a:endParaRPr sz="1200">
                  <a:solidFill>
                    <a:schemeClr val="dk1"/>
                  </a:solidFill>
                  <a:latin typeface="Roboto"/>
                  <a:ea typeface="Roboto"/>
                  <a:cs typeface="Roboto"/>
                  <a:sym typeface="Roboto"/>
                </a:endParaRPr>
              </a:p>
            </p:txBody>
          </p:sp>
        </p:grpSp>
      </p:grpSp>
      <p:sp>
        <p:nvSpPr>
          <p:cNvPr id="804" name="Google Shape;804;p94"/>
          <p:cNvSpPr txBox="1"/>
          <p:nvPr/>
        </p:nvSpPr>
        <p:spPr>
          <a:xfrm>
            <a:off x="3173150" y="3078625"/>
            <a:ext cx="5175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None of the “low-dose” lithium studies identified by systematic review specifically used 150 mg.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Actual mean dose was ~ 350 - 700 mg.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were microdose studies using 0.3 mg and 0.4 mg.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Target blood levels ranged from 0.2 - 0.8. </a:t>
            </a:r>
            <a:endParaRPr/>
          </a:p>
        </p:txBody>
      </p:sp>
      <p:sp>
        <p:nvSpPr>
          <p:cNvPr id="805" name="Google Shape;805;p94"/>
          <p:cNvSpPr txBox="1"/>
          <p:nvPr/>
        </p:nvSpPr>
        <p:spPr>
          <a:xfrm>
            <a:off x="915525" y="32701"/>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Low-dose lithium</a:t>
            </a:r>
            <a:endParaRPr sz="2400">
              <a:solidFill>
                <a:schemeClr val="l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5"/>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 name="Google Shape;811;p95"/>
          <p:cNvPicPr preferRelativeResize="0"/>
          <p:nvPr/>
        </p:nvPicPr>
        <p:blipFill>
          <a:blip r:embed="rId3">
            <a:alphaModFix/>
          </a:blip>
          <a:stretch>
            <a:fillRect/>
          </a:stretch>
        </p:blipFill>
        <p:spPr>
          <a:xfrm>
            <a:off x="1007325" y="1067525"/>
            <a:ext cx="3566900" cy="1799475"/>
          </a:xfrm>
          <a:prstGeom prst="rect">
            <a:avLst/>
          </a:prstGeom>
          <a:noFill/>
          <a:ln>
            <a:noFill/>
          </a:ln>
          <a:effectLst>
            <a:outerShdw blurRad="57150" rotWithShape="0" algn="bl" dir="5400000" dist="19050">
              <a:srgbClr val="000000">
                <a:alpha val="50000"/>
              </a:srgbClr>
            </a:outerShdw>
          </a:effectLst>
        </p:spPr>
      </p:pic>
      <p:sp>
        <p:nvSpPr>
          <p:cNvPr id="812" name="Google Shape;812;p95"/>
          <p:cNvSpPr txBox="1"/>
          <p:nvPr/>
        </p:nvSpPr>
        <p:spPr>
          <a:xfrm>
            <a:off x="951325" y="4058775"/>
            <a:ext cx="7913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E2E2E"/>
                </a:solidFill>
              </a:rPr>
              <a:t>Lithium in drinking water associated with decreased fetal size.</a:t>
            </a:r>
            <a:endParaRPr>
              <a:solidFill>
                <a:srgbClr val="2E2E2E"/>
              </a:solidFill>
            </a:endParaRPr>
          </a:p>
          <a:p>
            <a:pPr indent="0" lvl="0" marL="0" rtl="0" algn="l">
              <a:spcBef>
                <a:spcPts val="0"/>
              </a:spcBef>
              <a:spcAft>
                <a:spcPts val="0"/>
              </a:spcAft>
              <a:buNone/>
            </a:pPr>
            <a:r>
              <a:t/>
            </a:r>
            <a:endParaRPr>
              <a:solidFill>
                <a:srgbClr val="2E2E2E"/>
              </a:solidFill>
            </a:endParaRPr>
          </a:p>
          <a:p>
            <a:pPr indent="0" lvl="0" marL="0" rtl="0" algn="l">
              <a:spcBef>
                <a:spcPts val="0"/>
              </a:spcBef>
              <a:spcAft>
                <a:spcPts val="0"/>
              </a:spcAft>
              <a:buNone/>
            </a:pPr>
            <a:r>
              <a:rPr lang="en">
                <a:solidFill>
                  <a:srgbClr val="2E2E2E"/>
                </a:solidFill>
              </a:rPr>
              <a:t>Lithium modulates Wnt/β-catenin signaling that is important for neurodevelopment. </a:t>
            </a:r>
            <a:endParaRPr/>
          </a:p>
        </p:txBody>
      </p:sp>
      <p:sp>
        <p:nvSpPr>
          <p:cNvPr id="813" name="Google Shape;813;p95"/>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b="1" lang="en" sz="2400">
                <a:solidFill>
                  <a:schemeClr val="lt1"/>
                </a:solidFill>
              </a:rPr>
              <a:t>Lithium in drinking water (as teratogen)</a:t>
            </a:r>
            <a:endParaRPr sz="2400">
              <a:solidFill>
                <a:schemeClr val="lt1"/>
              </a:solidFill>
            </a:endParaRPr>
          </a:p>
        </p:txBody>
      </p:sp>
      <p:pic>
        <p:nvPicPr>
          <p:cNvPr id="814" name="Google Shape;814;p95"/>
          <p:cNvPicPr preferRelativeResize="0"/>
          <p:nvPr/>
        </p:nvPicPr>
        <p:blipFill>
          <a:blip r:embed="rId4">
            <a:alphaModFix/>
          </a:blip>
          <a:stretch>
            <a:fillRect/>
          </a:stretch>
        </p:blipFill>
        <p:spPr>
          <a:xfrm>
            <a:off x="4705200" y="1067513"/>
            <a:ext cx="4264926" cy="2832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3"/>
          <p:cNvSpPr txBox="1"/>
          <p:nvPr/>
        </p:nvSpPr>
        <p:spPr>
          <a:xfrm>
            <a:off x="831925" y="2306350"/>
            <a:ext cx="63015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highlight>
                  <a:srgbClr val="FFFFFF"/>
                </a:highlight>
              </a:rPr>
              <a:t>Despite preselection for good antidepressant response and concurrent mood stabilizer treatment, antidepressant continuation in rapid-cycling was associated with worsened maintenance outcomes, </a:t>
            </a:r>
            <a:r>
              <a:rPr b="1" lang="en">
                <a:solidFill>
                  <a:schemeClr val="accent2"/>
                </a:solidFill>
                <a:highlight>
                  <a:srgbClr val="FFFFFF"/>
                </a:highlight>
              </a:rPr>
              <a:t>especially for depressive morbidity</a:t>
            </a:r>
            <a:r>
              <a:rPr lang="en">
                <a:solidFill>
                  <a:schemeClr val="accent2"/>
                </a:solidFill>
                <a:highlight>
                  <a:srgbClr val="FFFFFF"/>
                </a:highlight>
              </a:rPr>
              <a:t>, versus antidepressant discontinuation.</a:t>
            </a:r>
            <a:endParaRPr>
              <a:solidFill>
                <a:schemeClr val="accent2"/>
              </a:solidFill>
              <a:highlight>
                <a:srgbClr val="FFFFFF"/>
              </a:highlight>
            </a:endParaRPr>
          </a:p>
          <a:p>
            <a:pPr indent="0" lvl="0" marL="0" rtl="0" algn="l">
              <a:spcBef>
                <a:spcPts val="0"/>
              </a:spcBef>
              <a:spcAft>
                <a:spcPts val="0"/>
              </a:spcAft>
              <a:buNone/>
            </a:pPr>
            <a:r>
              <a:t/>
            </a:r>
            <a:endParaRPr sz="1500">
              <a:solidFill>
                <a:schemeClr val="accent2"/>
              </a:solidFill>
              <a:highlight>
                <a:srgbClr val="FFFFFF"/>
              </a:highlight>
            </a:endParaRPr>
          </a:p>
          <a:p>
            <a:pPr indent="0" lvl="0" marL="0" rtl="0" algn="l">
              <a:spcBef>
                <a:spcPts val="0"/>
              </a:spcBef>
              <a:spcAft>
                <a:spcPts val="0"/>
              </a:spcAft>
              <a:buNone/>
            </a:pPr>
            <a:r>
              <a:t/>
            </a:r>
            <a:endParaRPr sz="1500">
              <a:solidFill>
                <a:schemeClr val="accent2"/>
              </a:solidFill>
              <a:highlight>
                <a:srgbClr val="FFFFFF"/>
              </a:highlight>
            </a:endParaRPr>
          </a:p>
        </p:txBody>
      </p:sp>
      <p:grpSp>
        <p:nvGrpSpPr>
          <p:cNvPr id="164" name="Google Shape;164;p33"/>
          <p:cNvGrpSpPr/>
          <p:nvPr/>
        </p:nvGrpSpPr>
        <p:grpSpPr>
          <a:xfrm>
            <a:off x="942300" y="886050"/>
            <a:ext cx="5748001" cy="1284000"/>
            <a:chOff x="266525" y="443025"/>
            <a:chExt cx="5748001" cy="1284000"/>
          </a:xfrm>
        </p:grpSpPr>
        <p:pic>
          <p:nvPicPr>
            <p:cNvPr id="165" name="Google Shape;165;p33"/>
            <p:cNvPicPr preferRelativeResize="0"/>
            <p:nvPr/>
          </p:nvPicPr>
          <p:blipFill rotWithShape="1">
            <a:blip r:embed="rId3">
              <a:alphaModFix/>
            </a:blip>
            <a:srcRect b="18758" l="0" r="5908" t="18545"/>
            <a:stretch/>
          </p:blipFill>
          <p:spPr>
            <a:xfrm>
              <a:off x="266525" y="443025"/>
              <a:ext cx="5748001" cy="1284000"/>
            </a:xfrm>
            <a:prstGeom prst="rect">
              <a:avLst/>
            </a:prstGeom>
            <a:noFill/>
            <a:ln>
              <a:noFill/>
            </a:ln>
            <a:effectLst>
              <a:outerShdw blurRad="57150" rotWithShape="0" algn="bl" dir="5400000" dist="19050">
                <a:srgbClr val="000000">
                  <a:alpha val="50000"/>
                </a:srgbClr>
              </a:outerShdw>
            </a:effectLst>
          </p:spPr>
        </p:pic>
        <p:pic>
          <p:nvPicPr>
            <p:cNvPr id="166" name="Google Shape;166;p33"/>
            <p:cNvPicPr preferRelativeResize="0"/>
            <p:nvPr/>
          </p:nvPicPr>
          <p:blipFill rotWithShape="1">
            <a:blip r:embed="rId3">
              <a:alphaModFix/>
            </a:blip>
            <a:srcRect b="56523" l="61116" r="17126" t="18546"/>
            <a:stretch/>
          </p:blipFill>
          <p:spPr>
            <a:xfrm>
              <a:off x="5310925" y="443025"/>
              <a:ext cx="703601" cy="270300"/>
            </a:xfrm>
            <a:prstGeom prst="rect">
              <a:avLst/>
            </a:prstGeom>
            <a:noFill/>
            <a:ln>
              <a:noFill/>
            </a:ln>
          </p:spPr>
        </p:pic>
      </p:grpSp>
      <p:sp>
        <p:nvSpPr>
          <p:cNvPr id="167" name="Google Shape;167;p3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3"/>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Antidepressants for Bipolar Disorder</a:t>
            </a:r>
            <a:endParaRPr sz="2400">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96"/>
          <p:cNvPicPr preferRelativeResize="0"/>
          <p:nvPr/>
        </p:nvPicPr>
        <p:blipFill>
          <a:blip r:embed="rId3">
            <a:alphaModFix/>
          </a:blip>
          <a:stretch>
            <a:fillRect/>
          </a:stretch>
        </p:blipFill>
        <p:spPr>
          <a:xfrm>
            <a:off x="973273" y="1205948"/>
            <a:ext cx="5022550" cy="1257600"/>
          </a:xfrm>
          <a:prstGeom prst="rect">
            <a:avLst/>
          </a:prstGeom>
          <a:noFill/>
          <a:ln>
            <a:noFill/>
          </a:ln>
          <a:effectLst>
            <a:outerShdw blurRad="57150" rotWithShape="0" algn="bl" dir="5400000" dist="19050">
              <a:srgbClr val="000000">
                <a:alpha val="50000"/>
              </a:srgbClr>
            </a:outerShdw>
          </a:effectLst>
        </p:spPr>
      </p:pic>
      <p:sp>
        <p:nvSpPr>
          <p:cNvPr id="820" name="Google Shape;820;p96"/>
          <p:cNvSpPr txBox="1"/>
          <p:nvPr/>
        </p:nvSpPr>
        <p:spPr>
          <a:xfrm>
            <a:off x="1043450" y="2656475"/>
            <a:ext cx="427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E2E2E"/>
                </a:solidFill>
              </a:rPr>
              <a:t>Lithium exposure through drinking water was associated with impaired fetal size and this seemed to be initiated in early gestation.</a:t>
            </a:r>
            <a:endParaRPr/>
          </a:p>
        </p:txBody>
      </p:sp>
      <p:sp>
        <p:nvSpPr>
          <p:cNvPr id="821" name="Google Shape;821;p96"/>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96"/>
          <p:cNvSpPr txBox="1"/>
          <p:nvPr/>
        </p:nvSpPr>
        <p:spPr>
          <a:xfrm>
            <a:off x="901225" y="51425"/>
            <a:ext cx="6339600" cy="136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chemeClr val="lt1"/>
                </a:solidFill>
              </a:rPr>
              <a:t>Lithium in drinking water (as teratogen)</a:t>
            </a:r>
            <a:endParaRPr sz="2400">
              <a:solidFill>
                <a:schemeClr val="lt1"/>
              </a:solidFill>
            </a:endParaRPr>
          </a:p>
          <a:p>
            <a:pPr indent="0" lvl="0" marL="0" rtl="0" algn="l">
              <a:lnSpc>
                <a:spcPct val="115000"/>
              </a:lnSpc>
              <a:spcBef>
                <a:spcPts val="3000"/>
              </a:spcBef>
              <a:spcAft>
                <a:spcPts val="3000"/>
              </a:spcAft>
              <a:buNone/>
            </a:pPr>
            <a:r>
              <a:t/>
            </a:r>
            <a:endParaRPr b="1" sz="2400">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97"/>
          <p:cNvSpPr txBox="1"/>
          <p:nvPr/>
        </p:nvSpPr>
        <p:spPr>
          <a:xfrm rot="3398">
            <a:off x="896861" y="10376975"/>
            <a:ext cx="7587604" cy="58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Conclusion:</a:t>
            </a:r>
            <a:r>
              <a:rPr b="0" i="0" lang="en" sz="900" u="none" cap="none" strike="noStrike">
                <a:solidFill>
                  <a:srgbClr val="000000"/>
                </a:solidFill>
                <a:latin typeface="Arial"/>
                <a:ea typeface="Arial"/>
                <a:cs typeface="Arial"/>
                <a:sym typeface="Arial"/>
              </a:rPr>
              <a:t> Educate patients that NSAIDS, blood pressure meds, and </a:t>
            </a:r>
            <a:r>
              <a:rPr lang="en" sz="900"/>
              <a:t>diuretics </a:t>
            </a:r>
            <a:r>
              <a:rPr b="0" i="0" lang="en" sz="900" u="none" cap="none" strike="noStrike">
                <a:solidFill>
                  <a:srgbClr val="000000"/>
                </a:solidFill>
                <a:latin typeface="Arial"/>
                <a:ea typeface="Arial"/>
                <a:cs typeface="Arial"/>
                <a:sym typeface="Arial"/>
              </a:rPr>
              <a:t>can cause lithium toxicity. For OTC pain medications, they should </a:t>
            </a:r>
            <a:r>
              <a:rPr b="0" i="0" lang="en" sz="900" u="sng" cap="none" strike="noStrike">
                <a:solidFill>
                  <a:srgbClr val="000000"/>
                </a:solidFill>
                <a:latin typeface="Arial"/>
                <a:ea typeface="Arial"/>
                <a:cs typeface="Arial"/>
                <a:sym typeface="Arial"/>
              </a:rPr>
              <a:t>choose Tylenol or </a:t>
            </a:r>
            <a:r>
              <a:rPr lang="en" sz="900" u="sng"/>
              <a:t>a</a:t>
            </a:r>
            <a:r>
              <a:rPr b="0" i="0" lang="en" sz="900" u="sng" cap="none" strike="noStrike">
                <a:solidFill>
                  <a:srgbClr val="000000"/>
                </a:solidFill>
                <a:latin typeface="Arial"/>
                <a:ea typeface="Arial"/>
                <a:cs typeface="Arial"/>
                <a:sym typeface="Arial"/>
              </a:rPr>
              <a:t>spirin</a:t>
            </a:r>
            <a:r>
              <a:rPr b="0" i="0" lang="en" sz="900" u="none" cap="none" strike="noStrike">
                <a:solidFill>
                  <a:srgbClr val="000000"/>
                </a:solidFill>
                <a:latin typeface="Arial"/>
                <a:ea typeface="Arial"/>
                <a:cs typeface="Arial"/>
                <a:sym typeface="Arial"/>
              </a:rPr>
              <a:t>. Advise them to inform the prescriber if they are planning to change their caffeine intake. Excedrin is OK (combo of </a:t>
            </a:r>
            <a:r>
              <a:rPr lang="en" sz="900"/>
              <a:t>a</a:t>
            </a:r>
            <a:r>
              <a:rPr b="0" i="0" lang="en" sz="900" u="none" cap="none" strike="noStrike">
                <a:solidFill>
                  <a:srgbClr val="000000"/>
                </a:solidFill>
                <a:latin typeface="Arial"/>
                <a:ea typeface="Arial"/>
                <a:cs typeface="Arial"/>
                <a:sym typeface="Arial"/>
              </a:rPr>
              <a:t>spirin, </a:t>
            </a:r>
            <a:r>
              <a:rPr lang="en" sz="900"/>
              <a:t>acetaminophen</a:t>
            </a:r>
            <a:r>
              <a:rPr lang="en" sz="900"/>
              <a:t>,</a:t>
            </a:r>
            <a:r>
              <a:rPr b="0" i="0" lang="en" sz="900" u="none" cap="none" strike="noStrike">
                <a:solidFill>
                  <a:srgbClr val="000000"/>
                </a:solidFill>
                <a:latin typeface="Arial"/>
                <a:ea typeface="Arial"/>
                <a:cs typeface="Arial"/>
                <a:sym typeface="Arial"/>
              </a:rPr>
              <a:t> and caffeine</a:t>
            </a:r>
            <a:r>
              <a:rPr lang="en" sz="900"/>
              <a:t>). </a:t>
            </a:r>
            <a:r>
              <a:rPr b="0" i="0" lang="en" sz="900" u="none" cap="none" strike="noStrike">
                <a:solidFill>
                  <a:srgbClr val="000000"/>
                </a:solidFill>
                <a:latin typeface="Arial"/>
                <a:ea typeface="Arial"/>
                <a:cs typeface="Arial"/>
                <a:sym typeface="Arial"/>
              </a:rPr>
              <a:t>Check lithium levels frequently for patients on interacting medications. Teach the signs of lithium toxicity </a:t>
            </a:r>
            <a:r>
              <a:rPr lang="en" sz="900">
                <a:solidFill>
                  <a:srgbClr val="000000"/>
                </a:solidFill>
              </a:rPr>
              <a:t>including </a:t>
            </a:r>
            <a:r>
              <a:rPr b="0" i="0" lang="en" sz="900" u="none" cap="none" strike="noStrike">
                <a:solidFill>
                  <a:srgbClr val="000000"/>
                </a:solidFill>
                <a:latin typeface="Arial"/>
                <a:ea typeface="Arial"/>
                <a:cs typeface="Arial"/>
                <a:sym typeface="Arial"/>
              </a:rPr>
              <a:t>tremor, nausea, diarrhea, fatigue, and drowsiness.</a:t>
            </a:r>
            <a:endParaRPr b="0" i="0" sz="900" u="none" cap="none" strike="noStrike">
              <a:solidFill>
                <a:srgbClr val="000000"/>
              </a:solidFill>
              <a:latin typeface="Arial"/>
              <a:ea typeface="Arial"/>
              <a:cs typeface="Arial"/>
              <a:sym typeface="Arial"/>
            </a:endParaRPr>
          </a:p>
        </p:txBody>
      </p:sp>
      <p:pic>
        <p:nvPicPr>
          <p:cNvPr id="828" name="Google Shape;828;p97"/>
          <p:cNvPicPr preferRelativeResize="0"/>
          <p:nvPr/>
        </p:nvPicPr>
        <p:blipFill rotWithShape="1">
          <a:blip r:embed="rId3">
            <a:alphaModFix/>
          </a:blip>
          <a:srcRect b="0" l="0" r="0" t="0"/>
          <a:stretch/>
        </p:blipFill>
        <p:spPr>
          <a:xfrm>
            <a:off x="1851251" y="1452310"/>
            <a:ext cx="1497050" cy="341325"/>
          </a:xfrm>
          <a:prstGeom prst="rect">
            <a:avLst/>
          </a:prstGeom>
          <a:noFill/>
          <a:ln>
            <a:noFill/>
          </a:ln>
          <a:effectLst>
            <a:outerShdw blurRad="57150" rotWithShape="0" algn="bl" dir="5400000" dist="19050">
              <a:srgbClr val="000000">
                <a:alpha val="49410"/>
              </a:srgbClr>
            </a:outerShdw>
          </a:effectLst>
        </p:spPr>
      </p:pic>
      <p:sp>
        <p:nvSpPr>
          <p:cNvPr id="829" name="Google Shape;829;p97"/>
          <p:cNvSpPr txBox="1"/>
          <p:nvPr/>
        </p:nvSpPr>
        <p:spPr>
          <a:xfrm>
            <a:off x="1405932" y="998100"/>
            <a:ext cx="8061600" cy="45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 sz="1800"/>
              <a:t>Lithium levels increased by:</a:t>
            </a:r>
            <a:endParaRPr b="0" i="0" sz="1800" u="none" cap="none" strike="noStrike">
              <a:solidFill>
                <a:srgbClr val="000000"/>
              </a:solidFill>
              <a:latin typeface="Arial"/>
              <a:ea typeface="Arial"/>
              <a:cs typeface="Arial"/>
              <a:sym typeface="Arial"/>
            </a:endParaRPr>
          </a:p>
        </p:txBody>
      </p:sp>
      <p:sp>
        <p:nvSpPr>
          <p:cNvPr id="830" name="Google Shape;830;p97"/>
          <p:cNvSpPr txBox="1"/>
          <p:nvPr/>
        </p:nvSpPr>
        <p:spPr>
          <a:xfrm>
            <a:off x="1314332" y="1880113"/>
            <a:ext cx="8061600" cy="454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SzPts val="1400"/>
              <a:buChar char="●"/>
            </a:pPr>
            <a:r>
              <a:rPr lang="en"/>
              <a:t>“Tie-dyed diuretics”</a:t>
            </a:r>
            <a:endParaRPr/>
          </a:p>
          <a:p>
            <a:pPr indent="-317500" lvl="0" marL="457200" marR="0" rtl="0" algn="l">
              <a:lnSpc>
                <a:spcPct val="100000"/>
              </a:lnSpc>
              <a:spcBef>
                <a:spcPts val="0"/>
              </a:spcBef>
              <a:spcAft>
                <a:spcPts val="0"/>
              </a:spcAft>
              <a:buSzPts val="1400"/>
              <a:buChar char="●"/>
            </a:pPr>
            <a:r>
              <a:rPr lang="en"/>
              <a:t>The “N said” lithium toxicity</a:t>
            </a:r>
            <a:endParaRPr/>
          </a:p>
        </p:txBody>
      </p:sp>
      <p:grpSp>
        <p:nvGrpSpPr>
          <p:cNvPr id="831" name="Google Shape;831;p97"/>
          <p:cNvGrpSpPr/>
          <p:nvPr/>
        </p:nvGrpSpPr>
        <p:grpSpPr>
          <a:xfrm>
            <a:off x="4997747" y="1063150"/>
            <a:ext cx="2399199" cy="3037849"/>
            <a:chOff x="5504522" y="1531200"/>
            <a:chExt cx="2399199" cy="3037849"/>
          </a:xfrm>
        </p:grpSpPr>
        <p:grpSp>
          <p:nvGrpSpPr>
            <p:cNvPr id="832" name="Google Shape;832;p97"/>
            <p:cNvGrpSpPr/>
            <p:nvPr/>
          </p:nvGrpSpPr>
          <p:grpSpPr>
            <a:xfrm>
              <a:off x="5504522" y="1531200"/>
              <a:ext cx="2399199" cy="2494265"/>
              <a:chOff x="5323812" y="493305"/>
              <a:chExt cx="2578121" cy="2680276"/>
            </a:xfrm>
          </p:grpSpPr>
          <p:grpSp>
            <p:nvGrpSpPr>
              <p:cNvPr id="833" name="Google Shape;833;p97"/>
              <p:cNvGrpSpPr/>
              <p:nvPr/>
            </p:nvGrpSpPr>
            <p:grpSpPr>
              <a:xfrm>
                <a:off x="5323812" y="742819"/>
                <a:ext cx="1885913" cy="2430762"/>
                <a:chOff x="4678999" y="7558243"/>
                <a:chExt cx="541152" cy="697493"/>
              </a:xfrm>
            </p:grpSpPr>
            <p:pic>
              <p:nvPicPr>
                <p:cNvPr descr="clipped result image" id="834" name="Google Shape;834;p97"/>
                <p:cNvPicPr preferRelativeResize="0"/>
                <p:nvPr/>
              </p:nvPicPr>
              <p:blipFill rotWithShape="1">
                <a:blip r:embed="rId4">
                  <a:alphaModFix/>
                </a:blip>
                <a:srcRect b="0" l="0" r="0" t="0"/>
                <a:stretch/>
              </p:blipFill>
              <p:spPr>
                <a:xfrm>
                  <a:off x="4735787" y="7612176"/>
                  <a:ext cx="484364" cy="643560"/>
                </a:xfrm>
                <a:prstGeom prst="rect">
                  <a:avLst/>
                </a:prstGeom>
                <a:noFill/>
                <a:ln>
                  <a:noFill/>
                </a:ln>
              </p:spPr>
            </p:pic>
            <p:pic>
              <p:nvPicPr>
                <p:cNvPr descr="clipped result image" id="835" name="Google Shape;835;p97"/>
                <p:cNvPicPr preferRelativeResize="0"/>
                <p:nvPr/>
              </p:nvPicPr>
              <p:blipFill rotWithShape="1">
                <a:blip r:embed="rId5">
                  <a:alphaModFix/>
                </a:blip>
                <a:srcRect b="0" l="0" r="0" t="0"/>
                <a:stretch/>
              </p:blipFill>
              <p:spPr>
                <a:xfrm rot="292167">
                  <a:off x="4693097" y="7569115"/>
                  <a:ext cx="270774" cy="343674"/>
                </a:xfrm>
                <a:prstGeom prst="rect">
                  <a:avLst/>
                </a:prstGeom>
                <a:noFill/>
                <a:ln>
                  <a:noFill/>
                </a:ln>
              </p:spPr>
            </p:pic>
          </p:grpSp>
          <p:grpSp>
            <p:nvGrpSpPr>
              <p:cNvPr id="836" name="Google Shape;836;p97"/>
              <p:cNvGrpSpPr/>
              <p:nvPr/>
            </p:nvGrpSpPr>
            <p:grpSpPr>
              <a:xfrm>
                <a:off x="7025475" y="493305"/>
                <a:ext cx="876457" cy="527125"/>
                <a:chOff x="7363375" y="391455"/>
                <a:chExt cx="876457" cy="527125"/>
              </a:xfrm>
            </p:grpSpPr>
            <p:sp>
              <p:nvSpPr>
                <p:cNvPr id="837" name="Google Shape;837;p97"/>
                <p:cNvSpPr/>
                <p:nvPr/>
              </p:nvSpPr>
              <p:spPr>
                <a:xfrm>
                  <a:off x="7363375" y="464381"/>
                  <a:ext cx="741900" cy="454200"/>
                </a:xfrm>
                <a:prstGeom prst="wedgeRectCallout">
                  <a:avLst>
                    <a:gd fmla="val -131753" name="adj1"/>
                    <a:gd fmla="val 100313" name="adj2"/>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38" name="Google Shape;838;p97"/>
                <p:cNvSpPr txBox="1"/>
                <p:nvPr/>
              </p:nvSpPr>
              <p:spPr>
                <a:xfrm rot="2407">
                  <a:off x="7382882" y="391755"/>
                  <a:ext cx="856800" cy="2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Lithiu</a:t>
                  </a:r>
                  <a:r>
                    <a:rPr lang="en" sz="1200"/>
                    <a:t>m </a:t>
                  </a:r>
                  <a:r>
                    <a:rPr b="0" i="0" lang="en" sz="1200" u="none" cap="none" strike="noStrike">
                      <a:solidFill>
                        <a:srgbClr val="000000"/>
                      </a:solidFill>
                      <a:latin typeface="Arial"/>
                      <a:ea typeface="Arial"/>
                      <a:cs typeface="Arial"/>
                      <a:sym typeface="Arial"/>
                    </a:rPr>
                    <a:t>toxicity</a:t>
                  </a:r>
                  <a:endParaRPr b="0" i="0" sz="1200" u="none" cap="none" strike="noStrike">
                    <a:solidFill>
                      <a:srgbClr val="000000"/>
                    </a:solidFill>
                    <a:latin typeface="Arial"/>
                    <a:ea typeface="Arial"/>
                    <a:cs typeface="Arial"/>
                    <a:sym typeface="Arial"/>
                  </a:endParaRPr>
                </a:p>
              </p:txBody>
            </p:sp>
          </p:grpSp>
        </p:grpSp>
        <p:pic>
          <p:nvPicPr>
            <p:cNvPr id="839" name="Google Shape;839;p97"/>
            <p:cNvPicPr preferRelativeResize="0"/>
            <p:nvPr/>
          </p:nvPicPr>
          <p:blipFill rotWithShape="1">
            <a:blip r:embed="rId6">
              <a:alphaModFix/>
            </a:blip>
            <a:srcRect b="0" l="0" r="0" t="31600"/>
            <a:stretch/>
          </p:blipFill>
          <p:spPr>
            <a:xfrm>
              <a:off x="5787625" y="3131425"/>
              <a:ext cx="342200" cy="1437625"/>
            </a:xfrm>
            <a:prstGeom prst="rect">
              <a:avLst/>
            </a:prstGeom>
            <a:noFill/>
            <a:ln>
              <a:noFill/>
            </a:ln>
          </p:spPr>
        </p:pic>
        <p:pic>
          <p:nvPicPr>
            <p:cNvPr descr="clipped result image" id="840" name="Google Shape;840;p97"/>
            <p:cNvPicPr preferRelativeResize="0"/>
            <p:nvPr/>
          </p:nvPicPr>
          <p:blipFill rotWithShape="1">
            <a:blip r:embed="rId7">
              <a:alphaModFix/>
            </a:blip>
            <a:srcRect b="85149" l="0" r="0" t="0"/>
            <a:stretch/>
          </p:blipFill>
          <p:spPr>
            <a:xfrm>
              <a:off x="5677575" y="2878490"/>
              <a:ext cx="562300" cy="341326"/>
            </a:xfrm>
            <a:prstGeom prst="rect">
              <a:avLst/>
            </a:prstGeom>
            <a:noFill/>
            <a:ln>
              <a:noFill/>
            </a:ln>
          </p:spPr>
        </p:pic>
      </p:grpSp>
      <p:sp>
        <p:nvSpPr>
          <p:cNvPr id="841" name="Google Shape;841;p97"/>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97"/>
          <p:cNvSpPr txBox="1"/>
          <p:nvPr/>
        </p:nvSpPr>
        <p:spPr>
          <a:xfrm>
            <a:off x="901225" y="51425"/>
            <a:ext cx="6339600" cy="136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chemeClr val="lt1"/>
                </a:solidFill>
              </a:rPr>
              <a:t>Lithium toxicity</a:t>
            </a:r>
            <a:endParaRPr sz="2400">
              <a:solidFill>
                <a:schemeClr val="lt1"/>
              </a:solidFill>
            </a:endParaRPr>
          </a:p>
          <a:p>
            <a:pPr indent="0" lvl="0" marL="0" rtl="0" algn="l">
              <a:lnSpc>
                <a:spcPct val="115000"/>
              </a:lnSpc>
              <a:spcBef>
                <a:spcPts val="3000"/>
              </a:spcBef>
              <a:spcAft>
                <a:spcPts val="3000"/>
              </a:spcAft>
              <a:buNone/>
            </a:pPr>
            <a:r>
              <a:t/>
            </a:r>
            <a:endParaRPr b="1" sz="24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4"/>
          <p:cNvPicPr preferRelativeResize="0"/>
          <p:nvPr/>
        </p:nvPicPr>
        <p:blipFill>
          <a:blip r:embed="rId3">
            <a:alphaModFix/>
          </a:blip>
          <a:stretch>
            <a:fillRect/>
          </a:stretch>
        </p:blipFill>
        <p:spPr>
          <a:xfrm>
            <a:off x="615400" y="876725"/>
            <a:ext cx="3324151" cy="1644800"/>
          </a:xfrm>
          <a:prstGeom prst="rect">
            <a:avLst/>
          </a:prstGeom>
          <a:noFill/>
          <a:ln>
            <a:noFill/>
          </a:ln>
          <a:effectLst>
            <a:outerShdw blurRad="57150" rotWithShape="0" algn="bl" dir="5400000" dist="19050">
              <a:srgbClr val="000000">
                <a:alpha val="50000"/>
              </a:srgbClr>
            </a:outerShdw>
          </a:effectLst>
        </p:spPr>
      </p:pic>
      <p:sp>
        <p:nvSpPr>
          <p:cNvPr id="174" name="Google Shape;174;p34"/>
          <p:cNvSpPr txBox="1"/>
          <p:nvPr/>
        </p:nvSpPr>
        <p:spPr>
          <a:xfrm>
            <a:off x="4328275" y="808700"/>
            <a:ext cx="4530600" cy="3278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rgbClr val="2E2E2E"/>
                </a:solidFill>
              </a:rPr>
              <a:t>Some bipolar patients on chronic antidepressant treatment experience a triad of:</a:t>
            </a:r>
            <a:endParaRPr>
              <a:solidFill>
                <a:srgbClr val="2E2E2E"/>
              </a:solidFill>
            </a:endParaRPr>
          </a:p>
          <a:p>
            <a:pPr indent="-317500" lvl="0" marL="457200" rtl="0" algn="l">
              <a:lnSpc>
                <a:spcPct val="100000"/>
              </a:lnSpc>
              <a:spcBef>
                <a:spcPts val="0"/>
              </a:spcBef>
              <a:spcAft>
                <a:spcPts val="0"/>
              </a:spcAft>
              <a:buClr>
                <a:srgbClr val="2E2E2E"/>
              </a:buClr>
              <a:buSzPts val="1400"/>
              <a:buChar char="●"/>
            </a:pPr>
            <a:r>
              <a:rPr lang="en">
                <a:solidFill>
                  <a:srgbClr val="2E2E2E"/>
                </a:solidFill>
              </a:rPr>
              <a:t>dysphoria</a:t>
            </a:r>
            <a:endParaRPr>
              <a:solidFill>
                <a:srgbClr val="2E2E2E"/>
              </a:solidFill>
            </a:endParaRPr>
          </a:p>
          <a:p>
            <a:pPr indent="-317500" lvl="0" marL="457200" rtl="0" algn="l">
              <a:lnSpc>
                <a:spcPct val="100000"/>
              </a:lnSpc>
              <a:spcBef>
                <a:spcPts val="0"/>
              </a:spcBef>
              <a:spcAft>
                <a:spcPts val="0"/>
              </a:spcAft>
              <a:buClr>
                <a:srgbClr val="2E2E2E"/>
              </a:buClr>
              <a:buSzPts val="1400"/>
              <a:buChar char="●"/>
            </a:pPr>
            <a:r>
              <a:rPr lang="en">
                <a:solidFill>
                  <a:srgbClr val="2E2E2E"/>
                </a:solidFill>
              </a:rPr>
              <a:t>irritability</a:t>
            </a:r>
            <a:endParaRPr>
              <a:solidFill>
                <a:srgbClr val="2E2E2E"/>
              </a:solidFill>
            </a:endParaRPr>
          </a:p>
          <a:p>
            <a:pPr indent="-317500" lvl="0" marL="457200" rtl="0" algn="l">
              <a:lnSpc>
                <a:spcPct val="100000"/>
              </a:lnSpc>
              <a:spcBef>
                <a:spcPts val="0"/>
              </a:spcBef>
              <a:spcAft>
                <a:spcPts val="0"/>
              </a:spcAft>
              <a:buClr>
                <a:srgbClr val="2E2E2E"/>
              </a:buClr>
              <a:buSzPts val="1400"/>
              <a:buChar char="●"/>
            </a:pPr>
            <a:r>
              <a:rPr lang="en">
                <a:solidFill>
                  <a:srgbClr val="2E2E2E"/>
                </a:solidFill>
              </a:rPr>
              <a:t>middle insomnia</a:t>
            </a:r>
            <a:endParaRPr>
              <a:solidFill>
                <a:srgbClr val="2E2E2E"/>
              </a:solidFill>
            </a:endParaRPr>
          </a:p>
          <a:p>
            <a:pPr indent="0" lvl="0" marL="0" rtl="0" algn="l">
              <a:lnSpc>
                <a:spcPct val="100000"/>
              </a:lnSpc>
              <a:spcBef>
                <a:spcPts val="0"/>
              </a:spcBef>
              <a:spcAft>
                <a:spcPts val="0"/>
              </a:spcAft>
              <a:buNone/>
            </a:pPr>
            <a:r>
              <a:t/>
            </a:r>
            <a:endParaRPr>
              <a:solidFill>
                <a:srgbClr val="2E2E2E"/>
              </a:solidFill>
            </a:endParaRPr>
          </a:p>
          <a:p>
            <a:pPr indent="0" lvl="0" marL="0" rtl="0" algn="l">
              <a:lnSpc>
                <a:spcPct val="100000"/>
              </a:lnSpc>
              <a:spcBef>
                <a:spcPts val="0"/>
              </a:spcBef>
              <a:spcAft>
                <a:spcPts val="0"/>
              </a:spcAft>
              <a:buNone/>
            </a:pPr>
            <a:r>
              <a:rPr lang="en">
                <a:solidFill>
                  <a:srgbClr val="2E2E2E"/>
                </a:solidFill>
              </a:rPr>
              <a:t>This study</a:t>
            </a:r>
            <a:r>
              <a:rPr b="1" lang="en">
                <a:solidFill>
                  <a:srgbClr val="2E2E2E"/>
                </a:solidFill>
              </a:rPr>
              <a:t> does not support the existence of ACID</a:t>
            </a:r>
            <a:r>
              <a:rPr lang="en">
                <a:solidFill>
                  <a:srgbClr val="2E2E2E"/>
                </a:solidFill>
              </a:rPr>
              <a:t> as an independent phenomenon. </a:t>
            </a:r>
            <a:endParaRPr>
              <a:solidFill>
                <a:srgbClr val="2E2E2E"/>
              </a:solidFill>
            </a:endParaRPr>
          </a:p>
          <a:p>
            <a:pPr indent="0" lvl="0" marL="0" rtl="0" algn="l">
              <a:lnSpc>
                <a:spcPct val="100000"/>
              </a:lnSpc>
              <a:spcBef>
                <a:spcPts val="0"/>
              </a:spcBef>
              <a:spcAft>
                <a:spcPts val="0"/>
              </a:spcAft>
              <a:buNone/>
            </a:pPr>
            <a:r>
              <a:t/>
            </a:r>
            <a:endParaRPr>
              <a:solidFill>
                <a:srgbClr val="2E2E2E"/>
              </a:solidFill>
            </a:endParaRPr>
          </a:p>
          <a:p>
            <a:pPr indent="0" lvl="0" marL="0" rtl="0" algn="l">
              <a:lnSpc>
                <a:spcPct val="100000"/>
              </a:lnSpc>
              <a:spcBef>
                <a:spcPts val="0"/>
              </a:spcBef>
              <a:spcAft>
                <a:spcPts val="0"/>
              </a:spcAft>
              <a:buClr>
                <a:schemeClr val="dk1"/>
              </a:buClr>
              <a:buSzPts val="1100"/>
              <a:buFont typeface="Arial"/>
              <a:buNone/>
            </a:pPr>
            <a:r>
              <a:rPr lang="en">
                <a:solidFill>
                  <a:srgbClr val="2E2E2E"/>
                </a:solidFill>
              </a:rPr>
              <a:t>Rather, ACID appears to be part of a broader spectrum of antidepressant treatment-emergent affective switches.</a:t>
            </a:r>
            <a:endParaRPr>
              <a:solidFill>
                <a:srgbClr val="2E2E2E"/>
              </a:solidFill>
            </a:endParaRPr>
          </a:p>
          <a:p>
            <a:pPr indent="0" lvl="0" marL="0" rtl="0" algn="l">
              <a:lnSpc>
                <a:spcPct val="100000"/>
              </a:lnSpc>
              <a:spcBef>
                <a:spcPts val="0"/>
              </a:spcBef>
              <a:spcAft>
                <a:spcPts val="0"/>
              </a:spcAft>
              <a:buClr>
                <a:schemeClr val="dk1"/>
              </a:buClr>
              <a:buSzPts val="1100"/>
              <a:buFont typeface="Arial"/>
              <a:buNone/>
            </a:pPr>
            <a:r>
              <a:t/>
            </a:r>
            <a:endParaRPr sz="1100">
              <a:solidFill>
                <a:srgbClr val="2E2E2E"/>
              </a:solidFill>
            </a:endParaRPr>
          </a:p>
          <a:p>
            <a:pPr indent="0" lvl="0" marL="0" rtl="0" algn="l">
              <a:lnSpc>
                <a:spcPct val="100000"/>
              </a:lnSpc>
              <a:spcBef>
                <a:spcPts val="0"/>
              </a:spcBef>
              <a:spcAft>
                <a:spcPts val="0"/>
              </a:spcAft>
              <a:buClr>
                <a:schemeClr val="dk1"/>
              </a:buClr>
              <a:buSzPts val="1100"/>
              <a:buFont typeface="Arial"/>
              <a:buNone/>
            </a:pPr>
            <a:r>
              <a:t/>
            </a:r>
            <a:endParaRPr sz="1100">
              <a:solidFill>
                <a:srgbClr val="2E2E2E"/>
              </a:solidFill>
            </a:endParaRPr>
          </a:p>
          <a:p>
            <a:pPr indent="0" lvl="0" marL="0" rtl="0" algn="l">
              <a:lnSpc>
                <a:spcPct val="100000"/>
              </a:lnSpc>
              <a:spcBef>
                <a:spcPts val="0"/>
              </a:spcBef>
              <a:spcAft>
                <a:spcPts val="0"/>
              </a:spcAft>
              <a:buNone/>
            </a:pPr>
            <a:r>
              <a:t/>
            </a:r>
            <a:endParaRPr sz="1100">
              <a:solidFill>
                <a:srgbClr val="2E2E2E"/>
              </a:solidFill>
            </a:endParaRPr>
          </a:p>
        </p:txBody>
      </p:sp>
      <p:sp>
        <p:nvSpPr>
          <p:cNvPr id="175" name="Google Shape;175;p3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4"/>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Antidepressants for Bipolar Disorder</a:t>
            </a:r>
            <a:endParaRPr sz="2400">
              <a:solidFill>
                <a:schemeClr val="lt1"/>
              </a:solidFill>
            </a:endParaRPr>
          </a:p>
        </p:txBody>
      </p:sp>
      <p:sp>
        <p:nvSpPr>
          <p:cNvPr id="177" name="Google Shape;177;p34"/>
          <p:cNvSpPr/>
          <p:nvPr/>
        </p:nvSpPr>
        <p:spPr>
          <a:xfrm>
            <a:off x="0" y="4826400"/>
            <a:ext cx="9144000" cy="317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4"/>
          <p:cNvSpPr txBox="1"/>
          <p:nvPr/>
        </p:nvSpPr>
        <p:spPr>
          <a:xfrm>
            <a:off x="275075" y="4826403"/>
            <a:ext cx="8809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El-Mallakh RH, Ghaemi SN, Sagduyu K, et al. Antidepressant-associated chronic irritable dysphoria (ACID) in STEP-BD patients. J Affect Disord. 2008;111;372-377.</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a:p>
            <a:pPr indent="0" lvl="0" marL="0" rtl="0" algn="l">
              <a:spcBef>
                <a:spcPts val="0"/>
              </a:spcBef>
              <a:spcAft>
                <a:spcPts val="0"/>
              </a:spcAft>
              <a:buNone/>
            </a:pPr>
            <a:r>
              <a:t/>
            </a:r>
            <a:endParaRPr sz="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5"/>
          <p:cNvPicPr preferRelativeResize="0"/>
          <p:nvPr/>
        </p:nvPicPr>
        <p:blipFill>
          <a:blip r:embed="rId3">
            <a:alphaModFix/>
          </a:blip>
          <a:stretch>
            <a:fillRect/>
          </a:stretch>
        </p:blipFill>
        <p:spPr>
          <a:xfrm>
            <a:off x="1009376" y="936800"/>
            <a:ext cx="4145775" cy="1330525"/>
          </a:xfrm>
          <a:prstGeom prst="rect">
            <a:avLst/>
          </a:prstGeom>
          <a:noFill/>
          <a:ln>
            <a:noFill/>
          </a:ln>
          <a:effectLst>
            <a:outerShdw blurRad="57150" rotWithShape="0" algn="bl" dir="5400000" dist="19050">
              <a:srgbClr val="000000">
                <a:alpha val="50000"/>
              </a:srgbClr>
            </a:outerShdw>
          </a:effectLst>
        </p:spPr>
      </p:pic>
      <p:pic>
        <p:nvPicPr>
          <p:cNvPr id="184" name="Google Shape;184;p35"/>
          <p:cNvPicPr preferRelativeResize="0"/>
          <p:nvPr/>
        </p:nvPicPr>
        <p:blipFill>
          <a:blip r:embed="rId4">
            <a:alphaModFix/>
          </a:blip>
          <a:stretch>
            <a:fillRect/>
          </a:stretch>
        </p:blipFill>
        <p:spPr>
          <a:xfrm>
            <a:off x="1009375" y="2520951"/>
            <a:ext cx="4145775" cy="2125472"/>
          </a:xfrm>
          <a:prstGeom prst="rect">
            <a:avLst/>
          </a:prstGeom>
          <a:noFill/>
          <a:ln>
            <a:noFill/>
          </a:ln>
          <a:effectLst>
            <a:outerShdw blurRad="57150" rotWithShape="0" algn="bl" dir="5400000" dist="19050">
              <a:srgbClr val="000000">
                <a:alpha val="50000"/>
              </a:srgbClr>
            </a:outerShdw>
          </a:effectLst>
        </p:spPr>
      </p:pic>
      <p:sp>
        <p:nvSpPr>
          <p:cNvPr id="185" name="Google Shape;185;p35"/>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5"/>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3000"/>
              </a:spcAft>
              <a:buClr>
                <a:schemeClr val="dk1"/>
              </a:buClr>
              <a:buSzPts val="1100"/>
              <a:buFont typeface="Arial"/>
              <a:buNone/>
            </a:pPr>
            <a:r>
              <a:rPr b="1" lang="en" sz="2400">
                <a:solidFill>
                  <a:schemeClr val="lt1"/>
                </a:solidFill>
              </a:rPr>
              <a:t>Antidepressants for Bipolar Disorder</a:t>
            </a:r>
            <a:endParaRPr sz="24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