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0"/>
  </p:notesMasterIdLst>
  <p:sldIdLst>
    <p:sldId id="1001" r:id="rId2"/>
    <p:sldId id="261" r:id="rId3"/>
    <p:sldId id="262" r:id="rId4"/>
    <p:sldId id="269" r:id="rId5"/>
    <p:sldId id="272" r:id="rId6"/>
    <p:sldId id="278" r:id="rId7"/>
    <p:sldId id="279" r:id="rId8"/>
    <p:sldId id="280" r:id="rId9"/>
    <p:sldId id="283" r:id="rId10"/>
    <p:sldId id="285" r:id="rId11"/>
    <p:sldId id="286" r:id="rId12"/>
    <p:sldId id="287" r:id="rId13"/>
    <p:sldId id="296" r:id="rId14"/>
    <p:sldId id="299" r:id="rId15"/>
    <p:sldId id="302" r:id="rId16"/>
    <p:sldId id="307" r:id="rId17"/>
    <p:sldId id="308" r:id="rId18"/>
    <p:sldId id="323" r:id="rId19"/>
    <p:sldId id="326" r:id="rId20"/>
    <p:sldId id="329" r:id="rId21"/>
    <p:sldId id="354" r:id="rId22"/>
    <p:sldId id="357" r:id="rId23"/>
    <p:sldId id="359" r:id="rId24"/>
    <p:sldId id="360" r:id="rId25"/>
    <p:sldId id="363" r:id="rId26"/>
    <p:sldId id="364" r:id="rId27"/>
    <p:sldId id="377" r:id="rId28"/>
    <p:sldId id="379" r:id="rId29"/>
    <p:sldId id="382" r:id="rId30"/>
    <p:sldId id="383" r:id="rId31"/>
    <p:sldId id="393" r:id="rId32"/>
    <p:sldId id="396" r:id="rId33"/>
    <p:sldId id="398" r:id="rId34"/>
    <p:sldId id="410" r:id="rId35"/>
    <p:sldId id="412" r:id="rId36"/>
    <p:sldId id="414" r:id="rId37"/>
    <p:sldId id="416" r:id="rId38"/>
    <p:sldId id="424" r:id="rId39"/>
    <p:sldId id="436" r:id="rId40"/>
    <p:sldId id="438" r:id="rId41"/>
    <p:sldId id="439" r:id="rId42"/>
    <p:sldId id="459" r:id="rId43"/>
    <p:sldId id="461" r:id="rId44"/>
    <p:sldId id="473" r:id="rId45"/>
    <p:sldId id="476" r:id="rId46"/>
    <p:sldId id="478" r:id="rId47"/>
    <p:sldId id="481" r:id="rId48"/>
    <p:sldId id="482" r:id="rId49"/>
    <p:sldId id="485" r:id="rId50"/>
    <p:sldId id="486" r:id="rId51"/>
    <p:sldId id="489" r:id="rId52"/>
    <p:sldId id="490" r:id="rId53"/>
    <p:sldId id="491" r:id="rId54"/>
    <p:sldId id="493" r:id="rId55"/>
    <p:sldId id="494" r:id="rId56"/>
    <p:sldId id="495" r:id="rId57"/>
    <p:sldId id="496" r:id="rId58"/>
    <p:sldId id="497" r:id="rId59"/>
    <p:sldId id="502" r:id="rId60"/>
    <p:sldId id="509" r:id="rId61"/>
    <p:sldId id="510" r:id="rId62"/>
    <p:sldId id="520" r:id="rId63"/>
    <p:sldId id="530" r:id="rId64"/>
    <p:sldId id="533" r:id="rId65"/>
    <p:sldId id="539" r:id="rId66"/>
    <p:sldId id="542" r:id="rId67"/>
    <p:sldId id="548" r:id="rId68"/>
    <p:sldId id="554" r:id="rId69"/>
    <p:sldId id="556" r:id="rId70"/>
    <p:sldId id="560" r:id="rId71"/>
    <p:sldId id="563" r:id="rId72"/>
    <p:sldId id="568" r:id="rId73"/>
    <p:sldId id="569" r:id="rId74"/>
    <p:sldId id="570" r:id="rId75"/>
    <p:sldId id="572" r:id="rId76"/>
    <p:sldId id="574" r:id="rId77"/>
    <p:sldId id="582" r:id="rId78"/>
    <p:sldId id="583" r:id="rId79"/>
    <p:sldId id="584" r:id="rId80"/>
    <p:sldId id="589" r:id="rId81"/>
    <p:sldId id="594" r:id="rId82"/>
    <p:sldId id="595" r:id="rId83"/>
    <p:sldId id="601" r:id="rId84"/>
    <p:sldId id="604" r:id="rId85"/>
    <p:sldId id="617" r:id="rId86"/>
    <p:sldId id="620" r:id="rId87"/>
    <p:sldId id="623" r:id="rId88"/>
    <p:sldId id="640" r:id="rId89"/>
    <p:sldId id="641" r:id="rId90"/>
    <p:sldId id="644" r:id="rId91"/>
    <p:sldId id="661" r:id="rId92"/>
    <p:sldId id="662" r:id="rId93"/>
    <p:sldId id="664" r:id="rId94"/>
    <p:sldId id="665" r:id="rId95"/>
    <p:sldId id="666" r:id="rId96"/>
    <p:sldId id="667" r:id="rId97"/>
    <p:sldId id="668" r:id="rId98"/>
    <p:sldId id="669" r:id="rId99"/>
    <p:sldId id="670" r:id="rId100"/>
    <p:sldId id="671" r:id="rId101"/>
    <p:sldId id="673" r:id="rId102"/>
    <p:sldId id="674" r:id="rId103"/>
    <p:sldId id="675" r:id="rId104"/>
    <p:sldId id="683" r:id="rId105"/>
    <p:sldId id="687" r:id="rId106"/>
    <p:sldId id="689" r:id="rId107"/>
    <p:sldId id="690" r:id="rId108"/>
    <p:sldId id="697" r:id="rId109"/>
    <p:sldId id="703" r:id="rId110"/>
    <p:sldId id="714" r:id="rId111"/>
    <p:sldId id="715" r:id="rId112"/>
    <p:sldId id="718" r:id="rId113"/>
    <p:sldId id="720" r:id="rId114"/>
    <p:sldId id="724" r:id="rId115"/>
    <p:sldId id="738" r:id="rId116"/>
    <p:sldId id="741" r:id="rId117"/>
    <p:sldId id="746" r:id="rId118"/>
    <p:sldId id="748" r:id="rId119"/>
    <p:sldId id="749" r:id="rId120"/>
    <p:sldId id="754" r:id="rId121"/>
    <p:sldId id="765" r:id="rId122"/>
    <p:sldId id="774" r:id="rId123"/>
    <p:sldId id="783" r:id="rId124"/>
    <p:sldId id="788" r:id="rId125"/>
    <p:sldId id="800" r:id="rId126"/>
    <p:sldId id="806" r:id="rId127"/>
    <p:sldId id="810" r:id="rId128"/>
    <p:sldId id="819" r:id="rId129"/>
    <p:sldId id="837" r:id="rId130"/>
    <p:sldId id="838" r:id="rId131"/>
    <p:sldId id="842" r:id="rId132"/>
    <p:sldId id="852" r:id="rId133"/>
    <p:sldId id="859" r:id="rId134"/>
    <p:sldId id="860" r:id="rId135"/>
    <p:sldId id="867" r:id="rId136"/>
    <p:sldId id="876" r:id="rId137"/>
    <p:sldId id="877" r:id="rId138"/>
    <p:sldId id="878" r:id="rId139"/>
    <p:sldId id="879" r:id="rId140"/>
    <p:sldId id="881" r:id="rId141"/>
    <p:sldId id="882" r:id="rId142"/>
    <p:sldId id="884" r:id="rId143"/>
    <p:sldId id="885" r:id="rId144"/>
    <p:sldId id="887" r:id="rId145"/>
    <p:sldId id="893" r:id="rId146"/>
    <p:sldId id="894" r:id="rId147"/>
    <p:sldId id="897" r:id="rId148"/>
    <p:sldId id="900" r:id="rId149"/>
    <p:sldId id="903" r:id="rId150"/>
    <p:sldId id="911" r:id="rId151"/>
    <p:sldId id="927" r:id="rId152"/>
    <p:sldId id="930" r:id="rId153"/>
    <p:sldId id="937" r:id="rId154"/>
    <p:sldId id="951" r:id="rId155"/>
    <p:sldId id="952" r:id="rId156"/>
    <p:sldId id="953" r:id="rId157"/>
    <p:sldId id="956" r:id="rId158"/>
    <p:sldId id="957" r:id="rId159"/>
    <p:sldId id="960" r:id="rId160"/>
    <p:sldId id="961" r:id="rId161"/>
    <p:sldId id="962" r:id="rId162"/>
    <p:sldId id="964" r:id="rId163"/>
    <p:sldId id="966" r:id="rId164"/>
    <p:sldId id="972" r:id="rId165"/>
    <p:sldId id="977" r:id="rId166"/>
    <p:sldId id="983" r:id="rId167"/>
    <p:sldId id="986" r:id="rId168"/>
    <p:sldId id="1000" r:id="rId16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Caf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AAE5FE-E1A2-4BA0-BB92-42D620467C9C}">
  <a:tblStyle styleId="{92AAE5FE-E1A2-4BA0-BB92-42D620467C9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57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5447354833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544735483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337b0d3d8_0_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5337b0d3d8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6"/>
        <p:cNvGrpSpPr/>
        <p:nvPr/>
      </p:nvGrpSpPr>
      <p:grpSpPr>
        <a:xfrm>
          <a:off x="0" y="0"/>
          <a:ext cx="0" cy="0"/>
          <a:chOff x="0" y="0"/>
          <a:chExt cx="0" cy="0"/>
        </a:xfrm>
      </p:grpSpPr>
      <p:sp>
        <p:nvSpPr>
          <p:cNvPr id="11777" name="Google Shape;11777;g257175ff17c_0_5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8" name="Google Shape;11778;g257175ff17c_0_5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9"/>
        <p:cNvGrpSpPr/>
        <p:nvPr/>
      </p:nvGrpSpPr>
      <p:grpSpPr>
        <a:xfrm>
          <a:off x="0" y="0"/>
          <a:ext cx="0" cy="0"/>
          <a:chOff x="0" y="0"/>
          <a:chExt cx="0" cy="0"/>
        </a:xfrm>
      </p:grpSpPr>
      <p:sp>
        <p:nvSpPr>
          <p:cNvPr id="11870" name="Google Shape;11870;g257175ff17c_0_5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1" name="Google Shape;11871;g257175ff17c_0_5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3"/>
        <p:cNvGrpSpPr/>
        <p:nvPr/>
      </p:nvGrpSpPr>
      <p:grpSpPr>
        <a:xfrm>
          <a:off x="0" y="0"/>
          <a:ext cx="0" cy="0"/>
          <a:chOff x="0" y="0"/>
          <a:chExt cx="0" cy="0"/>
        </a:xfrm>
      </p:grpSpPr>
      <p:sp>
        <p:nvSpPr>
          <p:cNvPr id="11914" name="Google Shape;11914;g257175ff17c_0_5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5" name="Google Shape;11915;g257175ff17c_0_5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2"/>
        <p:cNvGrpSpPr/>
        <p:nvPr/>
      </p:nvGrpSpPr>
      <p:grpSpPr>
        <a:xfrm>
          <a:off x="0" y="0"/>
          <a:ext cx="0" cy="0"/>
          <a:chOff x="0" y="0"/>
          <a:chExt cx="0" cy="0"/>
        </a:xfrm>
      </p:grpSpPr>
      <p:sp>
        <p:nvSpPr>
          <p:cNvPr id="11993" name="Google Shape;11993;g254ee418299_0_8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4" name="Google Shape;11994;g254ee418299_0_8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7"/>
        <p:cNvGrpSpPr/>
        <p:nvPr/>
      </p:nvGrpSpPr>
      <p:grpSpPr>
        <a:xfrm>
          <a:off x="0" y="0"/>
          <a:ext cx="0" cy="0"/>
          <a:chOff x="0" y="0"/>
          <a:chExt cx="0" cy="0"/>
        </a:xfrm>
      </p:grpSpPr>
      <p:sp>
        <p:nvSpPr>
          <p:cNvPr id="12068" name="Google Shape;12068;g254ee418299_0_80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9" name="Google Shape;12069;g254ee418299_0_8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5"/>
        <p:cNvGrpSpPr/>
        <p:nvPr/>
      </p:nvGrpSpPr>
      <p:grpSpPr>
        <a:xfrm>
          <a:off x="0" y="0"/>
          <a:ext cx="0" cy="0"/>
          <a:chOff x="0" y="0"/>
          <a:chExt cx="0" cy="0"/>
        </a:xfrm>
      </p:grpSpPr>
      <p:sp>
        <p:nvSpPr>
          <p:cNvPr id="12096" name="Google Shape;12096;g257175ff17c_0_60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7" name="Google Shape;12097;g257175ff17c_0_6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9"/>
        <p:cNvGrpSpPr/>
        <p:nvPr/>
      </p:nvGrpSpPr>
      <p:grpSpPr>
        <a:xfrm>
          <a:off x="0" y="0"/>
          <a:ext cx="0" cy="0"/>
          <a:chOff x="0" y="0"/>
          <a:chExt cx="0" cy="0"/>
        </a:xfrm>
      </p:grpSpPr>
      <p:sp>
        <p:nvSpPr>
          <p:cNvPr id="12110" name="Google Shape;12110;g254ee418299_0_7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1" name="Google Shape;12111;g254ee418299_0_7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9"/>
        <p:cNvGrpSpPr/>
        <p:nvPr/>
      </p:nvGrpSpPr>
      <p:grpSpPr>
        <a:xfrm>
          <a:off x="0" y="0"/>
          <a:ext cx="0" cy="0"/>
          <a:chOff x="0" y="0"/>
          <a:chExt cx="0" cy="0"/>
        </a:xfrm>
      </p:grpSpPr>
      <p:sp>
        <p:nvSpPr>
          <p:cNvPr id="12420" name="Google Shape;12420;g257175ff17c_0_7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1" name="Google Shape;12421;g257175ff17c_0_7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3"/>
        <p:cNvGrpSpPr/>
        <p:nvPr/>
      </p:nvGrpSpPr>
      <p:grpSpPr>
        <a:xfrm>
          <a:off x="0" y="0"/>
          <a:ext cx="0" cy="0"/>
          <a:chOff x="0" y="0"/>
          <a:chExt cx="0" cy="0"/>
        </a:xfrm>
      </p:grpSpPr>
      <p:sp>
        <p:nvSpPr>
          <p:cNvPr id="12544" name="Google Shape;12544;g257175ff17c_0_10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5" name="Google Shape;12545;g257175ff17c_0_10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4"/>
        <p:cNvGrpSpPr/>
        <p:nvPr/>
      </p:nvGrpSpPr>
      <p:grpSpPr>
        <a:xfrm>
          <a:off x="0" y="0"/>
          <a:ext cx="0" cy="0"/>
          <a:chOff x="0" y="0"/>
          <a:chExt cx="0" cy="0"/>
        </a:xfrm>
      </p:grpSpPr>
      <p:sp>
        <p:nvSpPr>
          <p:cNvPr id="12845" name="Google Shape;12845;g254ee418299_0_8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6" name="Google Shape;12846;g254ee418299_0_8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5337b0d3d8_0_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5337b0d3d8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1"/>
        <p:cNvGrpSpPr/>
        <p:nvPr/>
      </p:nvGrpSpPr>
      <p:grpSpPr>
        <a:xfrm>
          <a:off x="0" y="0"/>
          <a:ext cx="0" cy="0"/>
          <a:chOff x="0" y="0"/>
          <a:chExt cx="0" cy="0"/>
        </a:xfrm>
      </p:grpSpPr>
      <p:sp>
        <p:nvSpPr>
          <p:cNvPr id="12872" name="Google Shape;12872;g257175ff17c_0_10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3" name="Google Shape;12873;g257175ff17c_0_10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6"/>
        <p:cNvGrpSpPr/>
        <p:nvPr/>
      </p:nvGrpSpPr>
      <p:grpSpPr>
        <a:xfrm>
          <a:off x="0" y="0"/>
          <a:ext cx="0" cy="0"/>
          <a:chOff x="0" y="0"/>
          <a:chExt cx="0" cy="0"/>
        </a:xfrm>
      </p:grpSpPr>
      <p:sp>
        <p:nvSpPr>
          <p:cNvPr id="12907" name="Google Shape;12907;g257175ff17c_0_7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8" name="Google Shape;12908;g257175ff17c_0_7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8"/>
        <p:cNvGrpSpPr/>
        <p:nvPr/>
      </p:nvGrpSpPr>
      <p:grpSpPr>
        <a:xfrm>
          <a:off x="0" y="0"/>
          <a:ext cx="0" cy="0"/>
          <a:chOff x="0" y="0"/>
          <a:chExt cx="0" cy="0"/>
        </a:xfrm>
      </p:grpSpPr>
      <p:sp>
        <p:nvSpPr>
          <p:cNvPr id="12949" name="Google Shape;12949;g257175ff17c_0_6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0" name="Google Shape;12950;g257175ff17c_0_6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9"/>
        <p:cNvGrpSpPr/>
        <p:nvPr/>
      </p:nvGrpSpPr>
      <p:grpSpPr>
        <a:xfrm>
          <a:off x="0" y="0"/>
          <a:ext cx="0" cy="0"/>
          <a:chOff x="0" y="0"/>
          <a:chExt cx="0" cy="0"/>
        </a:xfrm>
      </p:grpSpPr>
      <p:sp>
        <p:nvSpPr>
          <p:cNvPr id="13040" name="Google Shape;13040;g257175ff17c_0_7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1" name="Google Shape;13041;g257175ff17c_0_7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1"/>
        <p:cNvGrpSpPr/>
        <p:nvPr/>
      </p:nvGrpSpPr>
      <p:grpSpPr>
        <a:xfrm>
          <a:off x="0" y="0"/>
          <a:ext cx="0" cy="0"/>
          <a:chOff x="0" y="0"/>
          <a:chExt cx="0" cy="0"/>
        </a:xfrm>
      </p:grpSpPr>
      <p:sp>
        <p:nvSpPr>
          <p:cNvPr id="13542" name="Google Shape;13542;g254ee418299_0_90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3" name="Google Shape;13543;g254ee418299_0_9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1"/>
        <p:cNvGrpSpPr/>
        <p:nvPr/>
      </p:nvGrpSpPr>
      <p:grpSpPr>
        <a:xfrm>
          <a:off x="0" y="0"/>
          <a:ext cx="0" cy="0"/>
          <a:chOff x="0" y="0"/>
          <a:chExt cx="0" cy="0"/>
        </a:xfrm>
      </p:grpSpPr>
      <p:sp>
        <p:nvSpPr>
          <p:cNvPr id="13592" name="Google Shape;13592;g257175ff17c_0_7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3" name="Google Shape;13593;g257175ff17c_0_7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2"/>
        <p:cNvGrpSpPr/>
        <p:nvPr/>
      </p:nvGrpSpPr>
      <p:grpSpPr>
        <a:xfrm>
          <a:off x="0" y="0"/>
          <a:ext cx="0" cy="0"/>
          <a:chOff x="0" y="0"/>
          <a:chExt cx="0" cy="0"/>
        </a:xfrm>
      </p:grpSpPr>
      <p:sp>
        <p:nvSpPr>
          <p:cNvPr id="13683" name="Google Shape;13683;g254ee418299_0_9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4" name="Google Shape;13684;g254ee418299_0_9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6"/>
        <p:cNvGrpSpPr/>
        <p:nvPr/>
      </p:nvGrpSpPr>
      <p:grpSpPr>
        <a:xfrm>
          <a:off x="0" y="0"/>
          <a:ext cx="0" cy="0"/>
          <a:chOff x="0" y="0"/>
          <a:chExt cx="0" cy="0"/>
        </a:xfrm>
      </p:grpSpPr>
      <p:sp>
        <p:nvSpPr>
          <p:cNvPr id="13797" name="Google Shape;13797;g254ee418299_0_9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8" name="Google Shape;13798;g254ee418299_0_9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3"/>
        <p:cNvGrpSpPr/>
        <p:nvPr/>
      </p:nvGrpSpPr>
      <p:grpSpPr>
        <a:xfrm>
          <a:off x="0" y="0"/>
          <a:ext cx="0" cy="0"/>
          <a:chOff x="0" y="0"/>
          <a:chExt cx="0" cy="0"/>
        </a:xfrm>
      </p:grpSpPr>
      <p:sp>
        <p:nvSpPr>
          <p:cNvPr id="13854" name="Google Shape;13854;g257175ff17c_0_118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5" name="Google Shape;13855;g257175ff17c_0_1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6"/>
        <p:cNvGrpSpPr/>
        <p:nvPr/>
      </p:nvGrpSpPr>
      <p:grpSpPr>
        <a:xfrm>
          <a:off x="0" y="0"/>
          <a:ext cx="0" cy="0"/>
          <a:chOff x="0" y="0"/>
          <a:chExt cx="0" cy="0"/>
        </a:xfrm>
      </p:grpSpPr>
      <p:sp>
        <p:nvSpPr>
          <p:cNvPr id="13947" name="Google Shape;13947;g257175ff17c_0_7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8" name="Google Shape;13948;g257175ff17c_0_7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57175ff17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57175ff17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1"/>
        <p:cNvGrpSpPr/>
        <p:nvPr/>
      </p:nvGrpSpPr>
      <p:grpSpPr>
        <a:xfrm>
          <a:off x="0" y="0"/>
          <a:ext cx="0" cy="0"/>
          <a:chOff x="0" y="0"/>
          <a:chExt cx="0" cy="0"/>
        </a:xfrm>
      </p:grpSpPr>
      <p:sp>
        <p:nvSpPr>
          <p:cNvPr id="14282" name="Google Shape;14282;g254ee418299_0_100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3" name="Google Shape;14283;g254ee418299_0_1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9"/>
        <p:cNvGrpSpPr/>
        <p:nvPr/>
      </p:nvGrpSpPr>
      <p:grpSpPr>
        <a:xfrm>
          <a:off x="0" y="0"/>
          <a:ext cx="0" cy="0"/>
          <a:chOff x="0" y="0"/>
          <a:chExt cx="0" cy="0"/>
        </a:xfrm>
      </p:grpSpPr>
      <p:sp>
        <p:nvSpPr>
          <p:cNvPr id="14610" name="Google Shape;14610;g254ee418299_0_100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1" name="Google Shape;14611;g254ee418299_0_10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6"/>
        <p:cNvGrpSpPr/>
        <p:nvPr/>
      </p:nvGrpSpPr>
      <p:grpSpPr>
        <a:xfrm>
          <a:off x="0" y="0"/>
          <a:ext cx="0" cy="0"/>
          <a:chOff x="0" y="0"/>
          <a:chExt cx="0" cy="0"/>
        </a:xfrm>
      </p:grpSpPr>
      <p:sp>
        <p:nvSpPr>
          <p:cNvPr id="14717" name="Google Shape;14717;g254ee418299_0_10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8" name="Google Shape;14718;g254ee418299_0_10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9"/>
        <p:cNvGrpSpPr/>
        <p:nvPr/>
      </p:nvGrpSpPr>
      <p:grpSpPr>
        <a:xfrm>
          <a:off x="0" y="0"/>
          <a:ext cx="0" cy="0"/>
          <a:chOff x="0" y="0"/>
          <a:chExt cx="0" cy="0"/>
        </a:xfrm>
      </p:grpSpPr>
      <p:sp>
        <p:nvSpPr>
          <p:cNvPr id="14770" name="Google Shape;14770;g254ee418299_0_10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1" name="Google Shape;14771;g254ee418299_0_10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6"/>
        <p:cNvGrpSpPr/>
        <p:nvPr/>
      </p:nvGrpSpPr>
      <p:grpSpPr>
        <a:xfrm>
          <a:off x="0" y="0"/>
          <a:ext cx="0" cy="0"/>
          <a:chOff x="0" y="0"/>
          <a:chExt cx="0" cy="0"/>
        </a:xfrm>
      </p:grpSpPr>
      <p:sp>
        <p:nvSpPr>
          <p:cNvPr id="15207" name="Google Shape;15207;g254ee418299_0_109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8" name="Google Shape;15208;g254ee418299_0_10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5"/>
        <p:cNvGrpSpPr/>
        <p:nvPr/>
      </p:nvGrpSpPr>
      <p:grpSpPr>
        <a:xfrm>
          <a:off x="0" y="0"/>
          <a:ext cx="0" cy="0"/>
          <a:chOff x="0" y="0"/>
          <a:chExt cx="0" cy="0"/>
        </a:xfrm>
      </p:grpSpPr>
      <p:sp>
        <p:nvSpPr>
          <p:cNvPr id="15476" name="Google Shape;15476;g257175ff17c_0_108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7" name="Google Shape;15477;g257175ff17c_0_10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2"/>
        <p:cNvGrpSpPr/>
        <p:nvPr/>
      </p:nvGrpSpPr>
      <p:grpSpPr>
        <a:xfrm>
          <a:off x="0" y="0"/>
          <a:ext cx="0" cy="0"/>
          <a:chOff x="0" y="0"/>
          <a:chExt cx="0" cy="0"/>
        </a:xfrm>
      </p:grpSpPr>
      <p:sp>
        <p:nvSpPr>
          <p:cNvPr id="15563" name="Google Shape;15563;g254ee418299_0_12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4" name="Google Shape;15564;g254ee418299_0_1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3"/>
        <p:cNvGrpSpPr/>
        <p:nvPr/>
      </p:nvGrpSpPr>
      <p:grpSpPr>
        <a:xfrm>
          <a:off x="0" y="0"/>
          <a:ext cx="0" cy="0"/>
          <a:chOff x="0" y="0"/>
          <a:chExt cx="0" cy="0"/>
        </a:xfrm>
      </p:grpSpPr>
      <p:sp>
        <p:nvSpPr>
          <p:cNvPr id="15794" name="Google Shape;15794;g257175ff17c_0_10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5" name="Google Shape;15795;g257175ff17c_0_10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2"/>
        <p:cNvGrpSpPr/>
        <p:nvPr/>
      </p:nvGrpSpPr>
      <p:grpSpPr>
        <a:xfrm>
          <a:off x="0" y="0"/>
          <a:ext cx="0" cy="0"/>
          <a:chOff x="0" y="0"/>
          <a:chExt cx="0" cy="0"/>
        </a:xfrm>
      </p:grpSpPr>
      <p:sp>
        <p:nvSpPr>
          <p:cNvPr id="16293" name="Google Shape;16293;g254ee418299_0_12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4" name="Google Shape;16294;g254ee418299_0_12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4"/>
        <p:cNvGrpSpPr/>
        <p:nvPr/>
      </p:nvGrpSpPr>
      <p:grpSpPr>
        <a:xfrm>
          <a:off x="0" y="0"/>
          <a:ext cx="0" cy="0"/>
          <a:chOff x="0" y="0"/>
          <a:chExt cx="0" cy="0"/>
        </a:xfrm>
      </p:grpSpPr>
      <p:sp>
        <p:nvSpPr>
          <p:cNvPr id="16335" name="Google Shape;16335;g257175ff17c_0_110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6" name="Google Shape;16336;g257175ff17c_0_1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57175ff17c_0_10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57175ff17c_0_10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4"/>
        <p:cNvGrpSpPr/>
        <p:nvPr/>
      </p:nvGrpSpPr>
      <p:grpSpPr>
        <a:xfrm>
          <a:off x="0" y="0"/>
          <a:ext cx="0" cy="0"/>
          <a:chOff x="0" y="0"/>
          <a:chExt cx="0" cy="0"/>
        </a:xfrm>
      </p:grpSpPr>
      <p:sp>
        <p:nvSpPr>
          <p:cNvPr id="16425" name="Google Shape;16425;g254ee418299_0_11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6" name="Google Shape;16426;g254ee418299_0_11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6"/>
        <p:cNvGrpSpPr/>
        <p:nvPr/>
      </p:nvGrpSpPr>
      <p:grpSpPr>
        <a:xfrm>
          <a:off x="0" y="0"/>
          <a:ext cx="0" cy="0"/>
          <a:chOff x="0" y="0"/>
          <a:chExt cx="0" cy="0"/>
        </a:xfrm>
      </p:grpSpPr>
      <p:sp>
        <p:nvSpPr>
          <p:cNvPr id="16787" name="Google Shape;16787;g254ee418299_0_12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8" name="Google Shape;16788;g254ee418299_0_12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0"/>
        <p:cNvGrpSpPr/>
        <p:nvPr/>
      </p:nvGrpSpPr>
      <p:grpSpPr>
        <a:xfrm>
          <a:off x="0" y="0"/>
          <a:ext cx="0" cy="0"/>
          <a:chOff x="0" y="0"/>
          <a:chExt cx="0" cy="0"/>
        </a:xfrm>
      </p:grpSpPr>
      <p:sp>
        <p:nvSpPr>
          <p:cNvPr id="17031" name="Google Shape;17031;g254ee418299_0_13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2" name="Google Shape;17032;g254ee418299_0_1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4"/>
        <p:cNvGrpSpPr/>
        <p:nvPr/>
      </p:nvGrpSpPr>
      <p:grpSpPr>
        <a:xfrm>
          <a:off x="0" y="0"/>
          <a:ext cx="0" cy="0"/>
          <a:chOff x="0" y="0"/>
          <a:chExt cx="0" cy="0"/>
        </a:xfrm>
      </p:grpSpPr>
      <p:sp>
        <p:nvSpPr>
          <p:cNvPr id="17065" name="Google Shape;17065;g257175ff17c_0_11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6" name="Google Shape;17066;g257175ff17c_0_1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9"/>
        <p:cNvGrpSpPr/>
        <p:nvPr/>
      </p:nvGrpSpPr>
      <p:grpSpPr>
        <a:xfrm>
          <a:off x="0" y="0"/>
          <a:ext cx="0" cy="0"/>
          <a:chOff x="0" y="0"/>
          <a:chExt cx="0" cy="0"/>
        </a:xfrm>
      </p:grpSpPr>
      <p:sp>
        <p:nvSpPr>
          <p:cNvPr id="17220" name="Google Shape;17220;g254ee418299_0_13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1" name="Google Shape;17221;g254ee418299_0_13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6"/>
        <p:cNvGrpSpPr/>
        <p:nvPr/>
      </p:nvGrpSpPr>
      <p:grpSpPr>
        <a:xfrm>
          <a:off x="0" y="0"/>
          <a:ext cx="0" cy="0"/>
          <a:chOff x="0" y="0"/>
          <a:chExt cx="0" cy="0"/>
        </a:xfrm>
      </p:grpSpPr>
      <p:sp>
        <p:nvSpPr>
          <p:cNvPr id="17477" name="Google Shape;17477;g254ee418299_0_13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8" name="Google Shape;17478;g254ee418299_0_13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8"/>
        <p:cNvGrpSpPr/>
        <p:nvPr/>
      </p:nvGrpSpPr>
      <p:grpSpPr>
        <a:xfrm>
          <a:off x="0" y="0"/>
          <a:ext cx="0" cy="0"/>
          <a:chOff x="0" y="0"/>
          <a:chExt cx="0" cy="0"/>
        </a:xfrm>
      </p:grpSpPr>
      <p:sp>
        <p:nvSpPr>
          <p:cNvPr id="17499" name="Google Shape;17499;g254ee418299_0_13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00" name="Google Shape;17500;g254ee418299_0_13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7"/>
        <p:cNvGrpSpPr/>
        <p:nvPr/>
      </p:nvGrpSpPr>
      <p:grpSpPr>
        <a:xfrm>
          <a:off x="0" y="0"/>
          <a:ext cx="0" cy="0"/>
          <a:chOff x="0" y="0"/>
          <a:chExt cx="0" cy="0"/>
        </a:xfrm>
      </p:grpSpPr>
      <p:sp>
        <p:nvSpPr>
          <p:cNvPr id="17518" name="Google Shape;17518;g254ee418299_0_13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9" name="Google Shape;17519;g254ee418299_0_13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4"/>
        <p:cNvGrpSpPr/>
        <p:nvPr/>
      </p:nvGrpSpPr>
      <p:grpSpPr>
        <a:xfrm>
          <a:off x="0" y="0"/>
          <a:ext cx="0" cy="0"/>
          <a:chOff x="0" y="0"/>
          <a:chExt cx="0" cy="0"/>
        </a:xfrm>
      </p:grpSpPr>
      <p:sp>
        <p:nvSpPr>
          <p:cNvPr id="17535" name="Google Shape;17535;g25337b0d3d8_0_2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6" name="Google Shape;17536;g25337b0d3d8_0_2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4"/>
        <p:cNvGrpSpPr/>
        <p:nvPr/>
      </p:nvGrpSpPr>
      <p:grpSpPr>
        <a:xfrm>
          <a:off x="0" y="0"/>
          <a:ext cx="0" cy="0"/>
          <a:chOff x="0" y="0"/>
          <a:chExt cx="0" cy="0"/>
        </a:xfrm>
      </p:grpSpPr>
      <p:sp>
        <p:nvSpPr>
          <p:cNvPr id="17565" name="Google Shape;17565;g257175ff17c_0_9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6" name="Google Shape;17566;g257175ff17c_0_9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57175ff17c_0_11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57175ff17c_0_11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5"/>
        <p:cNvGrpSpPr/>
        <p:nvPr/>
      </p:nvGrpSpPr>
      <p:grpSpPr>
        <a:xfrm>
          <a:off x="0" y="0"/>
          <a:ext cx="0" cy="0"/>
          <a:chOff x="0" y="0"/>
          <a:chExt cx="0" cy="0"/>
        </a:xfrm>
      </p:grpSpPr>
      <p:sp>
        <p:nvSpPr>
          <p:cNvPr id="17586" name="Google Shape;17586;g257175ff17c_0_9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7" name="Google Shape;17587;g257175ff17c_0_9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2"/>
        <p:cNvGrpSpPr/>
        <p:nvPr/>
      </p:nvGrpSpPr>
      <p:grpSpPr>
        <a:xfrm>
          <a:off x="0" y="0"/>
          <a:ext cx="0" cy="0"/>
          <a:chOff x="0" y="0"/>
          <a:chExt cx="0" cy="0"/>
        </a:xfrm>
      </p:grpSpPr>
      <p:sp>
        <p:nvSpPr>
          <p:cNvPr id="17633" name="Google Shape;17633;g257175ff17c_0_9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4" name="Google Shape;17634;g257175ff17c_0_9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8"/>
        <p:cNvGrpSpPr/>
        <p:nvPr/>
      </p:nvGrpSpPr>
      <p:grpSpPr>
        <a:xfrm>
          <a:off x="0" y="0"/>
          <a:ext cx="0" cy="0"/>
          <a:chOff x="0" y="0"/>
          <a:chExt cx="0" cy="0"/>
        </a:xfrm>
      </p:grpSpPr>
      <p:sp>
        <p:nvSpPr>
          <p:cNvPr id="17669" name="Google Shape;17669;g257175ff17c_0_9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0" name="Google Shape;17670;g257175ff17c_0_9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0"/>
        <p:cNvGrpSpPr/>
        <p:nvPr/>
      </p:nvGrpSpPr>
      <p:grpSpPr>
        <a:xfrm>
          <a:off x="0" y="0"/>
          <a:ext cx="0" cy="0"/>
          <a:chOff x="0" y="0"/>
          <a:chExt cx="0" cy="0"/>
        </a:xfrm>
      </p:grpSpPr>
      <p:sp>
        <p:nvSpPr>
          <p:cNvPr id="17761" name="Google Shape;17761;g257175ff17c_0_11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2" name="Google Shape;17762;g257175ff17c_0_1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3"/>
        <p:cNvGrpSpPr/>
        <p:nvPr/>
      </p:nvGrpSpPr>
      <p:grpSpPr>
        <a:xfrm>
          <a:off x="0" y="0"/>
          <a:ext cx="0" cy="0"/>
          <a:chOff x="0" y="0"/>
          <a:chExt cx="0" cy="0"/>
        </a:xfrm>
      </p:grpSpPr>
      <p:sp>
        <p:nvSpPr>
          <p:cNvPr id="17834" name="Google Shape;17834;g254ee418299_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5" name="Google Shape;17835;g254ee418299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5"/>
        <p:cNvGrpSpPr/>
        <p:nvPr/>
      </p:nvGrpSpPr>
      <p:grpSpPr>
        <a:xfrm>
          <a:off x="0" y="0"/>
          <a:ext cx="0" cy="0"/>
          <a:chOff x="0" y="0"/>
          <a:chExt cx="0" cy="0"/>
        </a:xfrm>
      </p:grpSpPr>
      <p:sp>
        <p:nvSpPr>
          <p:cNvPr id="17856" name="Google Shape;17856;g254ee418299_0_118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7" name="Google Shape;17857;g254ee418299_0_1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4"/>
        <p:cNvGrpSpPr/>
        <p:nvPr/>
      </p:nvGrpSpPr>
      <p:grpSpPr>
        <a:xfrm>
          <a:off x="0" y="0"/>
          <a:ext cx="0" cy="0"/>
          <a:chOff x="0" y="0"/>
          <a:chExt cx="0" cy="0"/>
        </a:xfrm>
      </p:grpSpPr>
      <p:sp>
        <p:nvSpPr>
          <p:cNvPr id="18025" name="Google Shape;18025;g257175ff17c_0_96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6" name="Google Shape;18026;g257175ff17c_0_9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2"/>
        <p:cNvGrpSpPr/>
        <p:nvPr/>
      </p:nvGrpSpPr>
      <p:grpSpPr>
        <a:xfrm>
          <a:off x="0" y="0"/>
          <a:ext cx="0" cy="0"/>
          <a:chOff x="0" y="0"/>
          <a:chExt cx="0" cy="0"/>
        </a:xfrm>
      </p:grpSpPr>
      <p:sp>
        <p:nvSpPr>
          <p:cNvPr id="18243" name="Google Shape;18243;g254ee418299_1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4" name="Google Shape;18244;g254ee418299_1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9"/>
        <p:cNvGrpSpPr/>
        <p:nvPr/>
      </p:nvGrpSpPr>
      <p:grpSpPr>
        <a:xfrm>
          <a:off x="0" y="0"/>
          <a:ext cx="0" cy="0"/>
          <a:chOff x="0" y="0"/>
          <a:chExt cx="0" cy="0"/>
        </a:xfrm>
      </p:grpSpPr>
      <p:sp>
        <p:nvSpPr>
          <p:cNvPr id="18330" name="Google Shape;18330;g257175ff17c_0_7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1" name="Google Shape;18331;g257175ff17c_0_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8"/>
        <p:cNvGrpSpPr/>
        <p:nvPr/>
      </p:nvGrpSpPr>
      <p:grpSpPr>
        <a:xfrm>
          <a:off x="0" y="0"/>
          <a:ext cx="0" cy="0"/>
          <a:chOff x="0" y="0"/>
          <a:chExt cx="0" cy="0"/>
        </a:xfrm>
      </p:grpSpPr>
      <p:sp>
        <p:nvSpPr>
          <p:cNvPr id="18489" name="Google Shape;18489;g254ee418299_1_1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0" name="Google Shape;18490;g254ee418299_1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57175ff17c_0_11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57175ff17c_0_11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5"/>
        <p:cNvGrpSpPr/>
        <p:nvPr/>
      </p:nvGrpSpPr>
      <p:grpSpPr>
        <a:xfrm>
          <a:off x="0" y="0"/>
          <a:ext cx="0" cy="0"/>
          <a:chOff x="0" y="0"/>
          <a:chExt cx="0" cy="0"/>
        </a:xfrm>
      </p:grpSpPr>
      <p:sp>
        <p:nvSpPr>
          <p:cNvPr id="18946" name="Google Shape;18946;g256d094c3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7" name="Google Shape;18947;g256d094c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0"/>
        <p:cNvGrpSpPr/>
        <p:nvPr/>
      </p:nvGrpSpPr>
      <p:grpSpPr>
        <a:xfrm>
          <a:off x="0" y="0"/>
          <a:ext cx="0" cy="0"/>
          <a:chOff x="0" y="0"/>
          <a:chExt cx="0" cy="0"/>
        </a:xfrm>
      </p:grpSpPr>
      <p:sp>
        <p:nvSpPr>
          <p:cNvPr id="19001" name="Google Shape;19001;g257175ff17c_0_97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2" name="Google Shape;19002;g257175ff17c_0_9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2"/>
        <p:cNvGrpSpPr/>
        <p:nvPr/>
      </p:nvGrpSpPr>
      <p:grpSpPr>
        <a:xfrm>
          <a:off x="0" y="0"/>
          <a:ext cx="0" cy="0"/>
          <a:chOff x="0" y="0"/>
          <a:chExt cx="0" cy="0"/>
        </a:xfrm>
      </p:grpSpPr>
      <p:sp>
        <p:nvSpPr>
          <p:cNvPr id="19073" name="Google Shape;19073;g254ee418299_1_1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4" name="Google Shape;19074;g254ee418299_1_1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6"/>
        <p:cNvGrpSpPr/>
        <p:nvPr/>
      </p:nvGrpSpPr>
      <p:grpSpPr>
        <a:xfrm>
          <a:off x="0" y="0"/>
          <a:ext cx="0" cy="0"/>
          <a:chOff x="0" y="0"/>
          <a:chExt cx="0" cy="0"/>
        </a:xfrm>
      </p:grpSpPr>
      <p:sp>
        <p:nvSpPr>
          <p:cNvPr id="19657" name="Google Shape;19657;g254ee418299_1_1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8" name="Google Shape;19658;g254ee418299_1_1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0"/>
        <p:cNvGrpSpPr/>
        <p:nvPr/>
      </p:nvGrpSpPr>
      <p:grpSpPr>
        <a:xfrm>
          <a:off x="0" y="0"/>
          <a:ext cx="0" cy="0"/>
          <a:chOff x="0" y="0"/>
          <a:chExt cx="0" cy="0"/>
        </a:xfrm>
      </p:grpSpPr>
      <p:sp>
        <p:nvSpPr>
          <p:cNvPr id="19731" name="Google Shape;19731;g254ee418299_1_2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2" name="Google Shape;19732;g254ee418299_1_2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6"/>
        <p:cNvGrpSpPr/>
        <p:nvPr/>
      </p:nvGrpSpPr>
      <p:grpSpPr>
        <a:xfrm>
          <a:off x="0" y="0"/>
          <a:ext cx="0" cy="0"/>
          <a:chOff x="0" y="0"/>
          <a:chExt cx="0" cy="0"/>
        </a:xfrm>
      </p:grpSpPr>
      <p:sp>
        <p:nvSpPr>
          <p:cNvPr id="19807" name="Google Shape;19807;g254ee418299_1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8" name="Google Shape;19808;g254ee418299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8"/>
        <p:cNvGrpSpPr/>
        <p:nvPr/>
      </p:nvGrpSpPr>
      <p:grpSpPr>
        <a:xfrm>
          <a:off x="0" y="0"/>
          <a:ext cx="0" cy="0"/>
          <a:chOff x="0" y="0"/>
          <a:chExt cx="0" cy="0"/>
        </a:xfrm>
      </p:grpSpPr>
      <p:sp>
        <p:nvSpPr>
          <p:cNvPr id="19829" name="Google Shape;19829;g257175ff17c_0_99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0" name="Google Shape;19830;g257175ff17c_0_9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8"/>
        <p:cNvGrpSpPr/>
        <p:nvPr/>
      </p:nvGrpSpPr>
      <p:grpSpPr>
        <a:xfrm>
          <a:off x="0" y="0"/>
          <a:ext cx="0" cy="0"/>
          <a:chOff x="0" y="0"/>
          <a:chExt cx="0" cy="0"/>
        </a:xfrm>
      </p:grpSpPr>
      <p:sp>
        <p:nvSpPr>
          <p:cNvPr id="19849" name="Google Shape;19849;g254ee418299_1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0" name="Google Shape;19850;g254ee418299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7"/>
        <p:cNvGrpSpPr/>
        <p:nvPr/>
      </p:nvGrpSpPr>
      <p:grpSpPr>
        <a:xfrm>
          <a:off x="0" y="0"/>
          <a:ext cx="0" cy="0"/>
          <a:chOff x="0" y="0"/>
          <a:chExt cx="0" cy="0"/>
        </a:xfrm>
      </p:grpSpPr>
      <p:sp>
        <p:nvSpPr>
          <p:cNvPr id="19888" name="Google Shape;19888;g257175ff17c_0_10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9" name="Google Shape;19889;g257175ff17c_0_10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2"/>
        <p:cNvGrpSpPr/>
        <p:nvPr/>
      </p:nvGrpSpPr>
      <p:grpSpPr>
        <a:xfrm>
          <a:off x="0" y="0"/>
          <a:ext cx="0" cy="0"/>
          <a:chOff x="0" y="0"/>
          <a:chExt cx="0" cy="0"/>
        </a:xfrm>
      </p:grpSpPr>
      <p:sp>
        <p:nvSpPr>
          <p:cNvPr id="19913" name="Google Shape;19913;g254ee418299_1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14" name="Google Shape;19914;g254ee418299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54ee418299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54ee418299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1"/>
        <p:cNvGrpSpPr/>
        <p:nvPr/>
      </p:nvGrpSpPr>
      <p:grpSpPr>
        <a:xfrm>
          <a:off x="0" y="0"/>
          <a:ext cx="0" cy="0"/>
          <a:chOff x="0" y="0"/>
          <a:chExt cx="0" cy="0"/>
        </a:xfrm>
      </p:grpSpPr>
      <p:sp>
        <p:nvSpPr>
          <p:cNvPr id="19922" name="Google Shape;19922;g254ee418299_1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3" name="Google Shape;19923;g254ee418299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2"/>
        <p:cNvGrpSpPr/>
        <p:nvPr/>
      </p:nvGrpSpPr>
      <p:grpSpPr>
        <a:xfrm>
          <a:off x="0" y="0"/>
          <a:ext cx="0" cy="0"/>
          <a:chOff x="0" y="0"/>
          <a:chExt cx="0" cy="0"/>
        </a:xfrm>
      </p:grpSpPr>
      <p:sp>
        <p:nvSpPr>
          <p:cNvPr id="19953" name="Google Shape;19953;g257175ff17c_0_11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4" name="Google Shape;19954;g257175ff17c_0_11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9"/>
        <p:cNvGrpSpPr/>
        <p:nvPr/>
      </p:nvGrpSpPr>
      <p:grpSpPr>
        <a:xfrm>
          <a:off x="0" y="0"/>
          <a:ext cx="0" cy="0"/>
          <a:chOff x="0" y="0"/>
          <a:chExt cx="0" cy="0"/>
        </a:xfrm>
      </p:grpSpPr>
      <p:sp>
        <p:nvSpPr>
          <p:cNvPr id="19980" name="Google Shape;19980;g257175ff17c_0_80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1" name="Google Shape;19981;g257175ff17c_0_8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6"/>
        <p:cNvGrpSpPr/>
        <p:nvPr/>
      </p:nvGrpSpPr>
      <p:grpSpPr>
        <a:xfrm>
          <a:off x="0" y="0"/>
          <a:ext cx="0" cy="0"/>
          <a:chOff x="0" y="0"/>
          <a:chExt cx="0" cy="0"/>
        </a:xfrm>
      </p:grpSpPr>
      <p:sp>
        <p:nvSpPr>
          <p:cNvPr id="20147" name="Google Shape;20147;g257175ff17c_0_11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8" name="Google Shape;20148;g257175ff17c_0_11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9"/>
        <p:cNvGrpSpPr/>
        <p:nvPr/>
      </p:nvGrpSpPr>
      <p:grpSpPr>
        <a:xfrm>
          <a:off x="0" y="0"/>
          <a:ext cx="0" cy="0"/>
          <a:chOff x="0" y="0"/>
          <a:chExt cx="0" cy="0"/>
        </a:xfrm>
      </p:grpSpPr>
      <p:sp>
        <p:nvSpPr>
          <p:cNvPr id="20300" name="Google Shape;20300;g257175ff17c_0_12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1" name="Google Shape;20301;g257175ff17c_0_12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6"/>
        <p:cNvGrpSpPr/>
        <p:nvPr/>
      </p:nvGrpSpPr>
      <p:grpSpPr>
        <a:xfrm>
          <a:off x="0" y="0"/>
          <a:ext cx="0" cy="0"/>
          <a:chOff x="0" y="0"/>
          <a:chExt cx="0" cy="0"/>
        </a:xfrm>
      </p:grpSpPr>
      <p:sp>
        <p:nvSpPr>
          <p:cNvPr id="20587" name="Google Shape;20587;g257175ff17c_0_12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8" name="Google Shape;20588;g257175ff17c_0_12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6"/>
        <p:cNvGrpSpPr/>
        <p:nvPr/>
      </p:nvGrpSpPr>
      <p:grpSpPr>
        <a:xfrm>
          <a:off x="0" y="0"/>
          <a:ext cx="0" cy="0"/>
          <a:chOff x="0" y="0"/>
          <a:chExt cx="0" cy="0"/>
        </a:xfrm>
      </p:grpSpPr>
      <p:sp>
        <p:nvSpPr>
          <p:cNvPr id="20747" name="Google Shape;20747;g257175ff17c_0_8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8" name="Google Shape;20748;g257175ff17c_0_8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3"/>
        <p:cNvGrpSpPr/>
        <p:nvPr/>
      </p:nvGrpSpPr>
      <p:grpSpPr>
        <a:xfrm>
          <a:off x="0" y="0"/>
          <a:ext cx="0" cy="0"/>
          <a:chOff x="0" y="0"/>
          <a:chExt cx="0" cy="0"/>
        </a:xfrm>
      </p:grpSpPr>
      <p:sp>
        <p:nvSpPr>
          <p:cNvPr id="21544" name="Google Shape;21544;g25337b0d3d8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5" name="Google Shape;21545;g25337b0d3d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57175ff17c_0_117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57175ff17c_0_11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25447354833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25447354833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54ee418299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254ee418299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5337b0d3d8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5337b0d3d8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54ee418299_0_6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54ee418299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254ee418299_0_8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254ee418299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54ee418299_0_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54ee418299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25337b0d3d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25337b0d3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57175ff17c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57175ff17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254ee418299_0_9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254ee418299_0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254ee418299_0_1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254ee418299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254ee418299_0_1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254ee418299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57175ff17c_0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257175ff17c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257175ff17c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257175ff17c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337b0d3d8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5337b0d3d8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254ee418299_0_1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254ee418299_0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254ee418299_0_1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254ee418299_0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25337b0d3d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25337b0d3d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254ee418299_0_1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2" name="Google Shape;2072;g254ee418299_0_1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254ee418299_0_1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8" name="Google Shape;2088;g254ee418299_0_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257175ff17c_0_10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257175ff17c_0_10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257175ff17c_0_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257175ff17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257175ff17c_0_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257175ff17c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257175ff17c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6" name="Google Shape;2446;g257175ff17c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254ee418299_0_1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6" name="Google Shape;2486;g254ee418299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5337b0d3d8_0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5337b0d3d8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254ee418299_0_1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254ee418299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4"/>
        <p:cNvGrpSpPr/>
        <p:nvPr/>
      </p:nvGrpSpPr>
      <p:grpSpPr>
        <a:xfrm>
          <a:off x="0" y="0"/>
          <a:ext cx="0" cy="0"/>
          <a:chOff x="0" y="0"/>
          <a:chExt cx="0" cy="0"/>
        </a:xfrm>
      </p:grpSpPr>
      <p:sp>
        <p:nvSpPr>
          <p:cNvPr id="2925" name="Google Shape;2925;g257175ff17c_0_1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6" name="Google Shape;2926;g257175ff17c_0_1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25337b0d3d8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25337b0d3d8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6"/>
        <p:cNvGrpSpPr/>
        <p:nvPr/>
      </p:nvGrpSpPr>
      <p:grpSpPr>
        <a:xfrm>
          <a:off x="0" y="0"/>
          <a:ext cx="0" cy="0"/>
          <a:chOff x="0" y="0"/>
          <a:chExt cx="0" cy="0"/>
        </a:xfrm>
      </p:grpSpPr>
      <p:sp>
        <p:nvSpPr>
          <p:cNvPr id="3377" name="Google Shape;3377;g257175ff17c_0_19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8" name="Google Shape;3378;g257175ff17c_0_1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9"/>
        <p:cNvGrpSpPr/>
        <p:nvPr/>
      </p:nvGrpSpPr>
      <p:grpSpPr>
        <a:xfrm>
          <a:off x="0" y="0"/>
          <a:ext cx="0" cy="0"/>
          <a:chOff x="0" y="0"/>
          <a:chExt cx="0" cy="0"/>
        </a:xfrm>
      </p:grpSpPr>
      <p:sp>
        <p:nvSpPr>
          <p:cNvPr id="3430" name="Google Shape;3430;g257175ff17c_0_20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1" name="Google Shape;3431;g257175ff17c_0_2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6"/>
        <p:cNvGrpSpPr/>
        <p:nvPr/>
      </p:nvGrpSpPr>
      <p:grpSpPr>
        <a:xfrm>
          <a:off x="0" y="0"/>
          <a:ext cx="0" cy="0"/>
          <a:chOff x="0" y="0"/>
          <a:chExt cx="0" cy="0"/>
        </a:xfrm>
      </p:grpSpPr>
      <p:sp>
        <p:nvSpPr>
          <p:cNvPr id="3487" name="Google Shape;3487;g254ee418299_0_2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8" name="Google Shape;3488;g254ee418299_0_2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1"/>
        <p:cNvGrpSpPr/>
        <p:nvPr/>
      </p:nvGrpSpPr>
      <p:grpSpPr>
        <a:xfrm>
          <a:off x="0" y="0"/>
          <a:ext cx="0" cy="0"/>
          <a:chOff x="0" y="0"/>
          <a:chExt cx="0" cy="0"/>
        </a:xfrm>
      </p:grpSpPr>
      <p:sp>
        <p:nvSpPr>
          <p:cNvPr id="3562" name="Google Shape;3562;g257175ff17c_0_2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3" name="Google Shape;3563;g257175ff17c_0_2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1"/>
        <p:cNvGrpSpPr/>
        <p:nvPr/>
      </p:nvGrpSpPr>
      <p:grpSpPr>
        <a:xfrm>
          <a:off x="0" y="0"/>
          <a:ext cx="0" cy="0"/>
          <a:chOff x="0" y="0"/>
          <a:chExt cx="0" cy="0"/>
        </a:xfrm>
      </p:grpSpPr>
      <p:sp>
        <p:nvSpPr>
          <p:cNvPr id="3592" name="Google Shape;3592;g254ee418299_0_2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3" name="Google Shape;3593;g254ee418299_0_2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257175ff17c_0_4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257175ff17c_0_4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9"/>
        <p:cNvGrpSpPr/>
        <p:nvPr/>
      </p:nvGrpSpPr>
      <p:grpSpPr>
        <a:xfrm>
          <a:off x="0" y="0"/>
          <a:ext cx="0" cy="0"/>
          <a:chOff x="0" y="0"/>
          <a:chExt cx="0" cy="0"/>
        </a:xfrm>
      </p:grpSpPr>
      <p:sp>
        <p:nvSpPr>
          <p:cNvPr id="3670" name="Google Shape;3670;g257175ff17c_0_48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1" name="Google Shape;3671;g257175ff17c_0_4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54b00b3750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54b00b375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257175ff17c_0_2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257175ff17c_0_2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0"/>
        <p:cNvGrpSpPr/>
        <p:nvPr/>
      </p:nvGrpSpPr>
      <p:grpSpPr>
        <a:xfrm>
          <a:off x="0" y="0"/>
          <a:ext cx="0" cy="0"/>
          <a:chOff x="0" y="0"/>
          <a:chExt cx="0" cy="0"/>
        </a:xfrm>
      </p:grpSpPr>
      <p:sp>
        <p:nvSpPr>
          <p:cNvPr id="3731" name="Google Shape;3731;g254ee418299_0_2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2" name="Google Shape;3732;g254ee418299_0_2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8"/>
        <p:cNvGrpSpPr/>
        <p:nvPr/>
      </p:nvGrpSpPr>
      <p:grpSpPr>
        <a:xfrm>
          <a:off x="0" y="0"/>
          <a:ext cx="0" cy="0"/>
          <a:chOff x="0" y="0"/>
          <a:chExt cx="0" cy="0"/>
        </a:xfrm>
      </p:grpSpPr>
      <p:sp>
        <p:nvSpPr>
          <p:cNvPr id="3749" name="Google Shape;3749;g25337b0d3d8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0" name="Google Shape;3750;g25337b0d3d8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254ee418299_0_1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254ee418299_0_1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9"/>
        <p:cNvGrpSpPr/>
        <p:nvPr/>
      </p:nvGrpSpPr>
      <p:grpSpPr>
        <a:xfrm>
          <a:off x="0" y="0"/>
          <a:ext cx="0" cy="0"/>
          <a:chOff x="0" y="0"/>
          <a:chExt cx="0" cy="0"/>
        </a:xfrm>
      </p:grpSpPr>
      <p:sp>
        <p:nvSpPr>
          <p:cNvPr id="3840" name="Google Shape;3840;g254ee418299_0_1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1" name="Google Shape;3841;g254ee418299_0_1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9"/>
        <p:cNvGrpSpPr/>
        <p:nvPr/>
      </p:nvGrpSpPr>
      <p:grpSpPr>
        <a:xfrm>
          <a:off x="0" y="0"/>
          <a:ext cx="0" cy="0"/>
          <a:chOff x="0" y="0"/>
          <a:chExt cx="0" cy="0"/>
        </a:xfrm>
      </p:grpSpPr>
      <p:sp>
        <p:nvSpPr>
          <p:cNvPr id="3860" name="Google Shape;3860;g254ee418299_0_1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1" name="Google Shape;3861;g254ee418299_0_1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5"/>
        <p:cNvGrpSpPr/>
        <p:nvPr/>
      </p:nvGrpSpPr>
      <p:grpSpPr>
        <a:xfrm>
          <a:off x="0" y="0"/>
          <a:ext cx="0" cy="0"/>
          <a:chOff x="0" y="0"/>
          <a:chExt cx="0" cy="0"/>
        </a:xfrm>
      </p:grpSpPr>
      <p:sp>
        <p:nvSpPr>
          <p:cNvPr id="3886" name="Google Shape;3886;g254ee418299_0_16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7" name="Google Shape;3887;g254ee418299_0_1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2"/>
        <p:cNvGrpSpPr/>
        <p:nvPr/>
      </p:nvGrpSpPr>
      <p:grpSpPr>
        <a:xfrm>
          <a:off x="0" y="0"/>
          <a:ext cx="0" cy="0"/>
          <a:chOff x="0" y="0"/>
          <a:chExt cx="0" cy="0"/>
        </a:xfrm>
      </p:grpSpPr>
      <p:sp>
        <p:nvSpPr>
          <p:cNvPr id="3913" name="Google Shape;3913;g254ee418299_0_1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4" name="Google Shape;3914;g254ee418299_0_1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0"/>
        <p:cNvGrpSpPr/>
        <p:nvPr/>
      </p:nvGrpSpPr>
      <p:grpSpPr>
        <a:xfrm>
          <a:off x="0" y="0"/>
          <a:ext cx="0" cy="0"/>
          <a:chOff x="0" y="0"/>
          <a:chExt cx="0" cy="0"/>
        </a:xfrm>
      </p:grpSpPr>
      <p:sp>
        <p:nvSpPr>
          <p:cNvPr id="4661" name="Google Shape;4661;g257175ff17c_0_2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2" name="Google Shape;4662;g257175ff17c_0_2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3"/>
        <p:cNvGrpSpPr/>
        <p:nvPr/>
      </p:nvGrpSpPr>
      <p:grpSpPr>
        <a:xfrm>
          <a:off x="0" y="0"/>
          <a:ext cx="0" cy="0"/>
          <a:chOff x="0" y="0"/>
          <a:chExt cx="0" cy="0"/>
        </a:xfrm>
      </p:grpSpPr>
      <p:sp>
        <p:nvSpPr>
          <p:cNvPr id="5964" name="Google Shape;5964;g257175ff17c_0_3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5" name="Google Shape;5965;g257175ff17c_0_3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5337b0d3d8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5337b0d3d8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1"/>
        <p:cNvGrpSpPr/>
        <p:nvPr/>
      </p:nvGrpSpPr>
      <p:grpSpPr>
        <a:xfrm>
          <a:off x="0" y="0"/>
          <a:ext cx="0" cy="0"/>
          <a:chOff x="0" y="0"/>
          <a:chExt cx="0" cy="0"/>
        </a:xfrm>
      </p:grpSpPr>
      <p:sp>
        <p:nvSpPr>
          <p:cNvPr id="6152" name="Google Shape;6152;g254ee418299_0_2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3" name="Google Shape;6153;g254ee418299_0_2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0"/>
        <p:cNvGrpSpPr/>
        <p:nvPr/>
      </p:nvGrpSpPr>
      <p:grpSpPr>
        <a:xfrm>
          <a:off x="0" y="0"/>
          <a:ext cx="0" cy="0"/>
          <a:chOff x="0" y="0"/>
          <a:chExt cx="0" cy="0"/>
        </a:xfrm>
      </p:grpSpPr>
      <p:sp>
        <p:nvSpPr>
          <p:cNvPr id="6901" name="Google Shape;6901;g257175ff17c_0_6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2" name="Google Shape;6902;g257175ff17c_0_6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3"/>
        <p:cNvGrpSpPr/>
        <p:nvPr/>
      </p:nvGrpSpPr>
      <p:grpSpPr>
        <a:xfrm>
          <a:off x="0" y="0"/>
          <a:ext cx="0" cy="0"/>
          <a:chOff x="0" y="0"/>
          <a:chExt cx="0" cy="0"/>
        </a:xfrm>
      </p:grpSpPr>
      <p:sp>
        <p:nvSpPr>
          <p:cNvPr id="7114" name="Google Shape;7114;g257175ff17c_0_4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5" name="Google Shape;7115;g257175ff17c_0_4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1"/>
        <p:cNvGrpSpPr/>
        <p:nvPr/>
      </p:nvGrpSpPr>
      <p:grpSpPr>
        <a:xfrm>
          <a:off x="0" y="0"/>
          <a:ext cx="0" cy="0"/>
          <a:chOff x="0" y="0"/>
          <a:chExt cx="0" cy="0"/>
        </a:xfrm>
      </p:grpSpPr>
      <p:sp>
        <p:nvSpPr>
          <p:cNvPr id="7192" name="Google Shape;7192;g254ee418299_0_29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3" name="Google Shape;7193;g254ee418299_0_2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6"/>
        <p:cNvGrpSpPr/>
        <p:nvPr/>
      </p:nvGrpSpPr>
      <p:grpSpPr>
        <a:xfrm>
          <a:off x="0" y="0"/>
          <a:ext cx="0" cy="0"/>
          <a:chOff x="0" y="0"/>
          <a:chExt cx="0" cy="0"/>
        </a:xfrm>
      </p:grpSpPr>
      <p:sp>
        <p:nvSpPr>
          <p:cNvPr id="7367" name="Google Shape;7367;g254ee418299_0_47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8" name="Google Shape;7368;g254ee418299_0_4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5"/>
        <p:cNvGrpSpPr/>
        <p:nvPr/>
      </p:nvGrpSpPr>
      <p:grpSpPr>
        <a:xfrm>
          <a:off x="0" y="0"/>
          <a:ext cx="0" cy="0"/>
          <a:chOff x="0" y="0"/>
          <a:chExt cx="0" cy="0"/>
        </a:xfrm>
      </p:grpSpPr>
      <p:sp>
        <p:nvSpPr>
          <p:cNvPr id="7406" name="Google Shape;7406;g257175ff17c_0_6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7" name="Google Shape;7407;g257175ff17c_0_6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4"/>
        <p:cNvGrpSpPr/>
        <p:nvPr/>
      </p:nvGrpSpPr>
      <p:grpSpPr>
        <a:xfrm>
          <a:off x="0" y="0"/>
          <a:ext cx="0" cy="0"/>
          <a:chOff x="0" y="0"/>
          <a:chExt cx="0" cy="0"/>
        </a:xfrm>
      </p:grpSpPr>
      <p:sp>
        <p:nvSpPr>
          <p:cNvPr id="7615" name="Google Shape;7615;g254ee418299_0_4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6" name="Google Shape;7616;g254ee418299_0_4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3"/>
        <p:cNvGrpSpPr/>
        <p:nvPr/>
      </p:nvGrpSpPr>
      <p:grpSpPr>
        <a:xfrm>
          <a:off x="0" y="0"/>
          <a:ext cx="0" cy="0"/>
          <a:chOff x="0" y="0"/>
          <a:chExt cx="0" cy="0"/>
        </a:xfrm>
      </p:grpSpPr>
      <p:sp>
        <p:nvSpPr>
          <p:cNvPr id="7824" name="Google Shape;7824;g257175ff17c_0_4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5" name="Google Shape;7825;g257175ff17c_0_4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8"/>
        <p:cNvGrpSpPr/>
        <p:nvPr/>
      </p:nvGrpSpPr>
      <p:grpSpPr>
        <a:xfrm>
          <a:off x="0" y="0"/>
          <a:ext cx="0" cy="0"/>
          <a:chOff x="0" y="0"/>
          <a:chExt cx="0" cy="0"/>
        </a:xfrm>
      </p:grpSpPr>
      <p:sp>
        <p:nvSpPr>
          <p:cNvPr id="7899" name="Google Shape;7899;g257175ff17c_0_4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0" name="Google Shape;7900;g257175ff17c_0_4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6"/>
        <p:cNvGrpSpPr/>
        <p:nvPr/>
      </p:nvGrpSpPr>
      <p:grpSpPr>
        <a:xfrm>
          <a:off x="0" y="0"/>
          <a:ext cx="0" cy="0"/>
          <a:chOff x="0" y="0"/>
          <a:chExt cx="0" cy="0"/>
        </a:xfrm>
      </p:grpSpPr>
      <p:sp>
        <p:nvSpPr>
          <p:cNvPr id="8047" name="Google Shape;8047;g257175ff17c_0_4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8" name="Google Shape;8048;g257175ff17c_0_4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5337b0d3d8_0_7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5337b0d3d8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3"/>
        <p:cNvGrpSpPr/>
        <p:nvPr/>
      </p:nvGrpSpPr>
      <p:grpSpPr>
        <a:xfrm>
          <a:off x="0" y="0"/>
          <a:ext cx="0" cy="0"/>
          <a:chOff x="0" y="0"/>
          <a:chExt cx="0" cy="0"/>
        </a:xfrm>
      </p:grpSpPr>
      <p:sp>
        <p:nvSpPr>
          <p:cNvPr id="8134" name="Google Shape;8134;g257175ff17c_0_4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5" name="Google Shape;8135;g257175ff17c_0_4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8"/>
        <p:cNvGrpSpPr/>
        <p:nvPr/>
      </p:nvGrpSpPr>
      <p:grpSpPr>
        <a:xfrm>
          <a:off x="0" y="0"/>
          <a:ext cx="0" cy="0"/>
          <a:chOff x="0" y="0"/>
          <a:chExt cx="0" cy="0"/>
        </a:xfrm>
      </p:grpSpPr>
      <p:sp>
        <p:nvSpPr>
          <p:cNvPr id="8219" name="Google Shape;8219;g257175ff17c_0_10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0" name="Google Shape;8220;g257175ff17c_0_10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9"/>
        <p:cNvGrpSpPr/>
        <p:nvPr/>
      </p:nvGrpSpPr>
      <p:grpSpPr>
        <a:xfrm>
          <a:off x="0" y="0"/>
          <a:ext cx="0" cy="0"/>
          <a:chOff x="0" y="0"/>
          <a:chExt cx="0" cy="0"/>
        </a:xfrm>
      </p:grpSpPr>
      <p:sp>
        <p:nvSpPr>
          <p:cNvPr id="8250" name="Google Shape;8250;g257175ff17c_0_4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1" name="Google Shape;8251;g257175ff17c_0_4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1"/>
        <p:cNvGrpSpPr/>
        <p:nvPr/>
      </p:nvGrpSpPr>
      <p:grpSpPr>
        <a:xfrm>
          <a:off x="0" y="0"/>
          <a:ext cx="0" cy="0"/>
          <a:chOff x="0" y="0"/>
          <a:chExt cx="0" cy="0"/>
        </a:xfrm>
      </p:grpSpPr>
      <p:sp>
        <p:nvSpPr>
          <p:cNvPr id="8262" name="Google Shape;8262;g254ee418299_0_3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3" name="Google Shape;8263;g254ee418299_0_3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6"/>
        <p:cNvGrpSpPr/>
        <p:nvPr/>
      </p:nvGrpSpPr>
      <p:grpSpPr>
        <a:xfrm>
          <a:off x="0" y="0"/>
          <a:ext cx="0" cy="0"/>
          <a:chOff x="0" y="0"/>
          <a:chExt cx="0" cy="0"/>
        </a:xfrm>
      </p:grpSpPr>
      <p:sp>
        <p:nvSpPr>
          <p:cNvPr id="8297" name="Google Shape;8297;g254ee418299_0_3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8" name="Google Shape;8298;g254ee418299_0_3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2"/>
        <p:cNvGrpSpPr/>
        <p:nvPr/>
      </p:nvGrpSpPr>
      <p:grpSpPr>
        <a:xfrm>
          <a:off x="0" y="0"/>
          <a:ext cx="0" cy="0"/>
          <a:chOff x="0" y="0"/>
          <a:chExt cx="0" cy="0"/>
        </a:xfrm>
      </p:grpSpPr>
      <p:sp>
        <p:nvSpPr>
          <p:cNvPr id="8333" name="Google Shape;8333;g257175ff17c_0_4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4" name="Google Shape;8334;g257175ff17c_0_4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6"/>
        <p:cNvGrpSpPr/>
        <p:nvPr/>
      </p:nvGrpSpPr>
      <p:grpSpPr>
        <a:xfrm>
          <a:off x="0" y="0"/>
          <a:ext cx="0" cy="0"/>
          <a:chOff x="0" y="0"/>
          <a:chExt cx="0" cy="0"/>
        </a:xfrm>
      </p:grpSpPr>
      <p:sp>
        <p:nvSpPr>
          <p:cNvPr id="8547" name="Google Shape;8547;g257175ff17c_0_10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8" name="Google Shape;8548;g257175ff17c_0_10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8"/>
        <p:cNvGrpSpPr/>
        <p:nvPr/>
      </p:nvGrpSpPr>
      <p:grpSpPr>
        <a:xfrm>
          <a:off x="0" y="0"/>
          <a:ext cx="0" cy="0"/>
          <a:chOff x="0" y="0"/>
          <a:chExt cx="0" cy="0"/>
        </a:xfrm>
      </p:grpSpPr>
      <p:sp>
        <p:nvSpPr>
          <p:cNvPr id="8579" name="Google Shape;8579;g254ee418299_0_3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0" name="Google Shape;8580;g254ee418299_0_3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5"/>
        <p:cNvGrpSpPr/>
        <p:nvPr/>
      </p:nvGrpSpPr>
      <p:grpSpPr>
        <a:xfrm>
          <a:off x="0" y="0"/>
          <a:ext cx="0" cy="0"/>
          <a:chOff x="0" y="0"/>
          <a:chExt cx="0" cy="0"/>
        </a:xfrm>
      </p:grpSpPr>
      <p:sp>
        <p:nvSpPr>
          <p:cNvPr id="8616" name="Google Shape;8616;g257175ff17c_0_10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7" name="Google Shape;8617;g257175ff17c_0_10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6"/>
        <p:cNvGrpSpPr/>
        <p:nvPr/>
      </p:nvGrpSpPr>
      <p:grpSpPr>
        <a:xfrm>
          <a:off x="0" y="0"/>
          <a:ext cx="0" cy="0"/>
          <a:chOff x="0" y="0"/>
          <a:chExt cx="0" cy="0"/>
        </a:xfrm>
      </p:grpSpPr>
      <p:sp>
        <p:nvSpPr>
          <p:cNvPr id="8677" name="Google Shape;8677;g257175ff17c_0_10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8" name="Google Shape;8678;g257175ff17c_0_10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5337b0d3d8_0_7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5337b0d3d8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3"/>
        <p:cNvGrpSpPr/>
        <p:nvPr/>
      </p:nvGrpSpPr>
      <p:grpSpPr>
        <a:xfrm>
          <a:off x="0" y="0"/>
          <a:ext cx="0" cy="0"/>
          <a:chOff x="0" y="0"/>
          <a:chExt cx="0" cy="0"/>
        </a:xfrm>
      </p:grpSpPr>
      <p:sp>
        <p:nvSpPr>
          <p:cNvPr id="8804" name="Google Shape;8804;g257175ff17c_0_49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5" name="Google Shape;8805;g257175ff17c_0_4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7"/>
        <p:cNvGrpSpPr/>
        <p:nvPr/>
      </p:nvGrpSpPr>
      <p:grpSpPr>
        <a:xfrm>
          <a:off x="0" y="0"/>
          <a:ext cx="0" cy="0"/>
          <a:chOff x="0" y="0"/>
          <a:chExt cx="0" cy="0"/>
        </a:xfrm>
      </p:grpSpPr>
      <p:sp>
        <p:nvSpPr>
          <p:cNvPr id="8818" name="Google Shape;8818;g254ee418299_0_3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9" name="Google Shape;8819;g254ee418299_0_3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7"/>
        <p:cNvGrpSpPr/>
        <p:nvPr/>
      </p:nvGrpSpPr>
      <p:grpSpPr>
        <a:xfrm>
          <a:off x="0" y="0"/>
          <a:ext cx="0" cy="0"/>
          <a:chOff x="0" y="0"/>
          <a:chExt cx="0" cy="0"/>
        </a:xfrm>
      </p:grpSpPr>
      <p:sp>
        <p:nvSpPr>
          <p:cNvPr id="9028" name="Google Shape;9028;g254ee418299_0_4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9" name="Google Shape;9029;g254ee418299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1"/>
        <p:cNvGrpSpPr/>
        <p:nvPr/>
      </p:nvGrpSpPr>
      <p:grpSpPr>
        <a:xfrm>
          <a:off x="0" y="0"/>
          <a:ext cx="0" cy="0"/>
          <a:chOff x="0" y="0"/>
          <a:chExt cx="0" cy="0"/>
        </a:xfrm>
      </p:grpSpPr>
      <p:sp>
        <p:nvSpPr>
          <p:cNvPr id="9072" name="Google Shape;9072;g257175ff17c_0_6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3" name="Google Shape;9073;g257175ff17c_0_6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0"/>
        <p:cNvGrpSpPr/>
        <p:nvPr/>
      </p:nvGrpSpPr>
      <p:grpSpPr>
        <a:xfrm>
          <a:off x="0" y="0"/>
          <a:ext cx="0" cy="0"/>
          <a:chOff x="0" y="0"/>
          <a:chExt cx="0" cy="0"/>
        </a:xfrm>
      </p:grpSpPr>
      <p:sp>
        <p:nvSpPr>
          <p:cNvPr id="9431" name="Google Shape;9431;g257175ff17c_0_4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2" name="Google Shape;9432;g257175ff17c_0_4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5"/>
        <p:cNvGrpSpPr/>
        <p:nvPr/>
      </p:nvGrpSpPr>
      <p:grpSpPr>
        <a:xfrm>
          <a:off x="0" y="0"/>
          <a:ext cx="0" cy="0"/>
          <a:chOff x="0" y="0"/>
          <a:chExt cx="0" cy="0"/>
        </a:xfrm>
      </p:grpSpPr>
      <p:sp>
        <p:nvSpPr>
          <p:cNvPr id="9526" name="Google Shape;9526;g254ee418299_0_50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7" name="Google Shape;9527;g254ee418299_0_5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0"/>
        <p:cNvGrpSpPr/>
        <p:nvPr/>
      </p:nvGrpSpPr>
      <p:grpSpPr>
        <a:xfrm>
          <a:off x="0" y="0"/>
          <a:ext cx="0" cy="0"/>
          <a:chOff x="0" y="0"/>
          <a:chExt cx="0" cy="0"/>
        </a:xfrm>
      </p:grpSpPr>
      <p:sp>
        <p:nvSpPr>
          <p:cNvPr id="9571" name="Google Shape;9571;g257175ff17c_0_68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2" name="Google Shape;9572;g257175ff17c_0_6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8"/>
        <p:cNvGrpSpPr/>
        <p:nvPr/>
      </p:nvGrpSpPr>
      <p:grpSpPr>
        <a:xfrm>
          <a:off x="0" y="0"/>
          <a:ext cx="0" cy="0"/>
          <a:chOff x="0" y="0"/>
          <a:chExt cx="0" cy="0"/>
        </a:xfrm>
      </p:grpSpPr>
      <p:sp>
        <p:nvSpPr>
          <p:cNvPr id="10179" name="Google Shape;10179;g257175ff17c_0_5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0" name="Google Shape;10180;g257175ff17c_0_5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9"/>
        <p:cNvGrpSpPr/>
        <p:nvPr/>
      </p:nvGrpSpPr>
      <p:grpSpPr>
        <a:xfrm>
          <a:off x="0" y="0"/>
          <a:ext cx="0" cy="0"/>
          <a:chOff x="0" y="0"/>
          <a:chExt cx="0" cy="0"/>
        </a:xfrm>
      </p:grpSpPr>
      <p:sp>
        <p:nvSpPr>
          <p:cNvPr id="10220" name="Google Shape;10220;g257175ff17c_0_10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1" name="Google Shape;10221;g257175ff17c_0_10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7"/>
        <p:cNvGrpSpPr/>
        <p:nvPr/>
      </p:nvGrpSpPr>
      <p:grpSpPr>
        <a:xfrm>
          <a:off x="0" y="0"/>
          <a:ext cx="0" cy="0"/>
          <a:chOff x="0" y="0"/>
          <a:chExt cx="0" cy="0"/>
        </a:xfrm>
      </p:grpSpPr>
      <p:sp>
        <p:nvSpPr>
          <p:cNvPr id="10258" name="Google Shape;10258;g257175ff17c_0_6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9" name="Google Shape;10259;g257175ff17c_0_6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54b00b3750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54b00b375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2"/>
        <p:cNvGrpSpPr/>
        <p:nvPr/>
      </p:nvGrpSpPr>
      <p:grpSpPr>
        <a:xfrm>
          <a:off x="0" y="0"/>
          <a:ext cx="0" cy="0"/>
          <a:chOff x="0" y="0"/>
          <a:chExt cx="0" cy="0"/>
        </a:xfrm>
      </p:grpSpPr>
      <p:sp>
        <p:nvSpPr>
          <p:cNvPr id="10873" name="Google Shape;10873;g257175ff17c_0_5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4" name="Google Shape;10874;g257175ff17c_0_5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2"/>
        <p:cNvGrpSpPr/>
        <p:nvPr/>
      </p:nvGrpSpPr>
      <p:grpSpPr>
        <a:xfrm>
          <a:off x="0" y="0"/>
          <a:ext cx="0" cy="0"/>
          <a:chOff x="0" y="0"/>
          <a:chExt cx="0" cy="0"/>
        </a:xfrm>
      </p:grpSpPr>
      <p:sp>
        <p:nvSpPr>
          <p:cNvPr id="10913" name="Google Shape;10913;g257175ff17c_0_10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4" name="Google Shape;10914;g257175ff17c_0_10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9"/>
        <p:cNvGrpSpPr/>
        <p:nvPr/>
      </p:nvGrpSpPr>
      <p:grpSpPr>
        <a:xfrm>
          <a:off x="0" y="0"/>
          <a:ext cx="0" cy="0"/>
          <a:chOff x="0" y="0"/>
          <a:chExt cx="0" cy="0"/>
        </a:xfrm>
      </p:grpSpPr>
      <p:sp>
        <p:nvSpPr>
          <p:cNvPr id="11030" name="Google Shape;11030;g254ee418299_0_60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1" name="Google Shape;11031;g254ee418299_0_6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3"/>
        <p:cNvGrpSpPr/>
        <p:nvPr/>
      </p:nvGrpSpPr>
      <p:grpSpPr>
        <a:xfrm>
          <a:off x="0" y="0"/>
          <a:ext cx="0" cy="0"/>
          <a:chOff x="0" y="0"/>
          <a:chExt cx="0" cy="0"/>
        </a:xfrm>
      </p:grpSpPr>
      <p:sp>
        <p:nvSpPr>
          <p:cNvPr id="11124" name="Google Shape;11124;g254ee418299_0_6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5" name="Google Shape;11125;g254ee418299_0_6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5"/>
        <p:cNvGrpSpPr/>
        <p:nvPr/>
      </p:nvGrpSpPr>
      <p:grpSpPr>
        <a:xfrm>
          <a:off x="0" y="0"/>
          <a:ext cx="0" cy="0"/>
          <a:chOff x="0" y="0"/>
          <a:chExt cx="0" cy="0"/>
        </a:xfrm>
      </p:grpSpPr>
      <p:sp>
        <p:nvSpPr>
          <p:cNvPr id="11216" name="Google Shape;11216;g254ee418299_0_6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7" name="Google Shape;11217;g254ee418299_0_6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8"/>
        <p:cNvGrpSpPr/>
        <p:nvPr/>
      </p:nvGrpSpPr>
      <p:grpSpPr>
        <a:xfrm>
          <a:off x="0" y="0"/>
          <a:ext cx="0" cy="0"/>
          <a:chOff x="0" y="0"/>
          <a:chExt cx="0" cy="0"/>
        </a:xfrm>
      </p:grpSpPr>
      <p:sp>
        <p:nvSpPr>
          <p:cNvPr id="11309" name="Google Shape;11309;g254ee418299_0_6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0" name="Google Shape;11310;g254ee418299_0_6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3"/>
        <p:cNvGrpSpPr/>
        <p:nvPr/>
      </p:nvGrpSpPr>
      <p:grpSpPr>
        <a:xfrm>
          <a:off x="0" y="0"/>
          <a:ext cx="0" cy="0"/>
          <a:chOff x="0" y="0"/>
          <a:chExt cx="0" cy="0"/>
        </a:xfrm>
      </p:grpSpPr>
      <p:sp>
        <p:nvSpPr>
          <p:cNvPr id="11404" name="Google Shape;11404;g254ee418299_0_6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5" name="Google Shape;11405;g254ee418299_0_6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5"/>
        <p:cNvGrpSpPr/>
        <p:nvPr/>
      </p:nvGrpSpPr>
      <p:grpSpPr>
        <a:xfrm>
          <a:off x="0" y="0"/>
          <a:ext cx="0" cy="0"/>
          <a:chOff x="0" y="0"/>
          <a:chExt cx="0" cy="0"/>
        </a:xfrm>
      </p:grpSpPr>
      <p:sp>
        <p:nvSpPr>
          <p:cNvPr id="11496" name="Google Shape;11496;g254ee418299_0_6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7" name="Google Shape;11497;g254ee418299_0_6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5"/>
        <p:cNvGrpSpPr/>
        <p:nvPr/>
      </p:nvGrpSpPr>
      <p:grpSpPr>
        <a:xfrm>
          <a:off x="0" y="0"/>
          <a:ext cx="0" cy="0"/>
          <a:chOff x="0" y="0"/>
          <a:chExt cx="0" cy="0"/>
        </a:xfrm>
      </p:grpSpPr>
      <p:sp>
        <p:nvSpPr>
          <p:cNvPr id="11586" name="Google Shape;11586;g254ee418299_0_6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7" name="Google Shape;11587;g254ee418299_0_6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0"/>
        <p:cNvGrpSpPr/>
        <p:nvPr/>
      </p:nvGrpSpPr>
      <p:grpSpPr>
        <a:xfrm>
          <a:off x="0" y="0"/>
          <a:ext cx="0" cy="0"/>
          <a:chOff x="0" y="0"/>
          <a:chExt cx="0" cy="0"/>
        </a:xfrm>
      </p:grpSpPr>
      <p:sp>
        <p:nvSpPr>
          <p:cNvPr id="11681" name="Google Shape;11681;g257175ff17c_0_5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2" name="Google Shape;11682;g257175ff17c_0_5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5" Type="http://schemas.openxmlformats.org/officeDocument/2006/relationships/image" Target="../media/image165.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100.xml"/><Relationship Id="rId16" Type="http://schemas.openxmlformats.org/officeDocument/2006/relationships/image" Target="../media/image165.png"/><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5" Type="http://schemas.openxmlformats.org/officeDocument/2006/relationships/image" Target="../media/image82.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10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46.png"/><Relationship Id="rId3" Type="http://schemas.openxmlformats.org/officeDocument/2006/relationships/image" Target="../media/image124.png"/><Relationship Id="rId7" Type="http://schemas.openxmlformats.org/officeDocument/2006/relationships/image" Target="../media/image148.png"/><Relationship Id="rId12" Type="http://schemas.openxmlformats.org/officeDocument/2006/relationships/image" Target="../media/image145.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44.png"/><Relationship Id="rId5" Type="http://schemas.openxmlformats.org/officeDocument/2006/relationships/image" Target="../media/image126.png"/><Relationship Id="rId10" Type="http://schemas.openxmlformats.org/officeDocument/2006/relationships/image" Target="../media/image122.png"/><Relationship Id="rId4" Type="http://schemas.openxmlformats.org/officeDocument/2006/relationships/image" Target="../media/image125.png"/><Relationship Id="rId9"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0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1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168.png"/><Relationship Id="rId4" Type="http://schemas.openxmlformats.org/officeDocument/2006/relationships/image" Target="../media/image167.png"/></Relationships>
</file>

<file path=ppt/slides/_rels/slide10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24.png"/><Relationship Id="rId7" Type="http://schemas.openxmlformats.org/officeDocument/2006/relationships/image" Target="../media/image170.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71.png"/></Relationships>
</file>

<file path=ppt/slides/_rels/slide108.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79.png"/><Relationship Id="rId3" Type="http://schemas.openxmlformats.org/officeDocument/2006/relationships/image" Target="../media/image95.png"/><Relationship Id="rId7" Type="http://schemas.openxmlformats.org/officeDocument/2006/relationships/image" Target="../media/image175.png"/><Relationship Id="rId12" Type="http://schemas.openxmlformats.org/officeDocument/2006/relationships/image" Target="../media/image99.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image" Target="../media/image98.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0.png"/></Relationships>
</file>

<file path=ppt/slides/_rels/slide10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173.png"/><Relationship Id="rId5" Type="http://schemas.openxmlformats.org/officeDocument/2006/relationships/image" Target="../media/image178.png"/><Relationship Id="rId4" Type="http://schemas.openxmlformats.org/officeDocument/2006/relationships/image" Target="../media/image18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82.png"/></Relationships>
</file>

<file path=ppt/slides/_rels/slide111.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78.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76.png"/></Relationships>
</file>

<file path=ppt/slides/_rels/slide11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95.png"/><Relationship Id="rId7" Type="http://schemas.openxmlformats.org/officeDocument/2006/relationships/image" Target="../media/image189.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png"/><Relationship Id="rId10" Type="http://schemas.openxmlformats.org/officeDocument/2006/relationships/image" Target="../media/image99.png"/><Relationship Id="rId4" Type="http://schemas.openxmlformats.org/officeDocument/2006/relationships/image" Target="../media/image186.png"/><Relationship Id="rId9" Type="http://schemas.openxmlformats.org/officeDocument/2006/relationships/image" Target="../media/image98.png"/></Relationships>
</file>

<file path=ppt/slides/_rels/slide11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1.png"/><Relationship Id="rId7" Type="http://schemas.openxmlformats.org/officeDocument/2006/relationships/image" Target="../media/image189.png"/><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29.png"/><Relationship Id="rId4" Type="http://schemas.openxmlformats.org/officeDocument/2006/relationships/image" Target="../media/image191.png"/><Relationship Id="rId9" Type="http://schemas.openxmlformats.org/officeDocument/2006/relationships/image" Target="../media/image178.png"/></Relationships>
</file>

<file path=ppt/slides/_rels/slide114.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95.pn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195.png"/><Relationship Id="rId11" Type="http://schemas.openxmlformats.org/officeDocument/2006/relationships/image" Target="../media/image198.png"/><Relationship Id="rId5" Type="http://schemas.openxmlformats.org/officeDocument/2006/relationships/image" Target="../media/image194.png"/><Relationship Id="rId10" Type="http://schemas.openxmlformats.org/officeDocument/2006/relationships/image" Target="../media/image99.png"/><Relationship Id="rId4" Type="http://schemas.openxmlformats.org/officeDocument/2006/relationships/image" Target="../media/image193.png"/><Relationship Id="rId9" Type="http://schemas.openxmlformats.org/officeDocument/2006/relationships/image" Target="../media/image98.png"/></Relationships>
</file>

<file path=ppt/slides/_rels/slide11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24.png"/><Relationship Id="rId7" Type="http://schemas.openxmlformats.org/officeDocument/2006/relationships/image" Target="../media/image170.png"/><Relationship Id="rId12" Type="http://schemas.openxmlformats.org/officeDocument/2006/relationships/image" Target="../media/image198.png"/><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97.png"/><Relationship Id="rId5" Type="http://schemas.openxmlformats.org/officeDocument/2006/relationships/image" Target="../media/image126.png"/><Relationship Id="rId10" Type="http://schemas.openxmlformats.org/officeDocument/2006/relationships/image" Target="../media/image196.png"/><Relationship Id="rId4" Type="http://schemas.openxmlformats.org/officeDocument/2006/relationships/image" Target="../media/image125.png"/><Relationship Id="rId9" Type="http://schemas.openxmlformats.org/officeDocument/2006/relationships/image" Target="../media/image195.png"/></Relationships>
</file>

<file path=ppt/slides/_rels/slide11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202.png"/><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99.png"/></Relationships>
</file>

<file path=ppt/slides/_rels/slide11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201.png"/><Relationship Id="rId4" Type="http://schemas.openxmlformats.org/officeDocument/2006/relationships/image" Target="../media/image204.png"/></Relationships>
</file>

<file path=ppt/slides/_rels/slide11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24.png"/><Relationship Id="rId7" Type="http://schemas.openxmlformats.org/officeDocument/2006/relationships/image" Target="../media/image170.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71.png"/></Relationships>
</file>

<file path=ppt/slides/_rels/slide11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24.png"/><Relationship Id="rId7" Type="http://schemas.openxmlformats.org/officeDocument/2006/relationships/image" Target="../media/image170.png"/><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7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05.png"/><Relationship Id="rId7" Type="http://schemas.openxmlformats.org/officeDocument/2006/relationships/image" Target="../media/image99.pn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10.png"/><Relationship Id="rId4" Type="http://schemas.openxmlformats.org/officeDocument/2006/relationships/image" Target="../media/image206.png"/><Relationship Id="rId9" Type="http://schemas.openxmlformats.org/officeDocument/2006/relationships/image" Target="../media/image209.png"/></Relationships>
</file>

<file path=ppt/slides/_rels/slide121.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11.png"/><Relationship Id="rId7" Type="http://schemas.openxmlformats.org/officeDocument/2006/relationships/image" Target="../media/image127.png"/><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213.png"/></Relationships>
</file>

<file path=ppt/slides/_rels/slide12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11.png"/><Relationship Id="rId7" Type="http://schemas.openxmlformats.org/officeDocument/2006/relationships/image" Target="../media/image127.png"/><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2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11.png"/><Relationship Id="rId7" Type="http://schemas.openxmlformats.org/officeDocument/2006/relationships/image" Target="../media/image127.png"/><Relationship Id="rId2" Type="http://schemas.openxmlformats.org/officeDocument/2006/relationships/notesSlide" Target="../notesSlides/notesSlide124.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213.png"/><Relationship Id="rId4" Type="http://schemas.openxmlformats.org/officeDocument/2006/relationships/image" Target="../media/image124.png"/><Relationship Id="rId9" Type="http://schemas.openxmlformats.org/officeDocument/2006/relationships/image" Target="../media/image216.png"/></Relationships>
</file>

<file path=ppt/slides/_rels/slide126.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12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6.xml"/><Relationship Id="rId1" Type="http://schemas.openxmlformats.org/officeDocument/2006/relationships/slideLayout" Target="../slideLayouts/slideLayout3.xml"/><Relationship Id="rId6" Type="http://schemas.openxmlformats.org/officeDocument/2006/relationships/image" Target="../media/image221.png"/><Relationship Id="rId5" Type="http://schemas.openxmlformats.org/officeDocument/2006/relationships/image" Target="../media/image224.png"/><Relationship Id="rId4" Type="http://schemas.openxmlformats.org/officeDocument/2006/relationships/image" Target="../media/image223.png"/></Relationships>
</file>

<file path=ppt/slides/_rels/slide128.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2.png"/><Relationship Id="rId3" Type="http://schemas.openxmlformats.org/officeDocument/2006/relationships/image" Target="../media/image220.png"/><Relationship Id="rId7" Type="http://schemas.openxmlformats.org/officeDocument/2006/relationships/image" Target="../media/image228.png"/><Relationship Id="rId12" Type="http://schemas.openxmlformats.org/officeDocument/2006/relationships/image" Target="../media/image99.pn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227.png"/><Relationship Id="rId11" Type="http://schemas.openxmlformats.org/officeDocument/2006/relationships/image" Target="../media/image98.png"/><Relationship Id="rId5" Type="http://schemas.openxmlformats.org/officeDocument/2006/relationships/image" Target="../media/image226.pn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png"/><Relationship Id="rId14" Type="http://schemas.openxmlformats.org/officeDocument/2006/relationships/image" Target="../media/image221.png"/></Relationships>
</file>

<file path=ppt/slides/_rels/slide129.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32.png"/><Relationship Id="rId2" Type="http://schemas.openxmlformats.org/officeDocument/2006/relationships/notesSlide" Target="../notesSlides/notesSlide128.xml"/><Relationship Id="rId1" Type="http://schemas.openxmlformats.org/officeDocument/2006/relationships/slideLayout" Target="../slideLayouts/slideLayout3.xml"/><Relationship Id="rId6" Type="http://schemas.openxmlformats.org/officeDocument/2006/relationships/image" Target="../media/image231.png"/><Relationship Id="rId5" Type="http://schemas.openxmlformats.org/officeDocument/2006/relationships/image" Target="../media/image228.png"/><Relationship Id="rId4" Type="http://schemas.openxmlformats.org/officeDocument/2006/relationships/image" Target="../media/image22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3.png"/><Relationship Id="rId7" Type="http://schemas.openxmlformats.org/officeDocument/2006/relationships/image" Target="../media/image234.pn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238.png"/><Relationship Id="rId5" Type="http://schemas.openxmlformats.org/officeDocument/2006/relationships/image" Target="../media/image98.png"/><Relationship Id="rId10" Type="http://schemas.openxmlformats.org/officeDocument/2006/relationships/image" Target="../media/image237.png"/><Relationship Id="rId4" Type="http://schemas.openxmlformats.org/officeDocument/2006/relationships/image" Target="../media/image221.png"/><Relationship Id="rId9" Type="http://schemas.openxmlformats.org/officeDocument/2006/relationships/image" Target="../media/image236.png"/></Relationships>
</file>

<file path=ppt/slides/_rels/slide13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30.xml"/><Relationship Id="rId1" Type="http://schemas.openxmlformats.org/officeDocument/2006/relationships/slideLayout" Target="../slideLayouts/slideLayout3.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32.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28.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227.pn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22.png"/><Relationship Id="rId5" Type="http://schemas.openxmlformats.org/officeDocument/2006/relationships/image" Target="../media/image126.png"/><Relationship Id="rId15" Type="http://schemas.openxmlformats.org/officeDocument/2006/relationships/image" Target="../media/image232.png"/><Relationship Id="rId10" Type="http://schemas.openxmlformats.org/officeDocument/2006/relationships/image" Target="../media/image242.png"/><Relationship Id="rId4" Type="http://schemas.openxmlformats.org/officeDocument/2006/relationships/image" Target="../media/image125.png"/><Relationship Id="rId9" Type="http://schemas.openxmlformats.org/officeDocument/2006/relationships/image" Target="../media/image241.png"/><Relationship Id="rId14" Type="http://schemas.openxmlformats.org/officeDocument/2006/relationships/image" Target="../media/image231.png"/></Relationships>
</file>

<file path=ppt/slides/_rels/slide13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231.png"/><Relationship Id="rId3" Type="http://schemas.openxmlformats.org/officeDocument/2006/relationships/image" Target="../media/image240.png"/><Relationship Id="rId7" Type="http://schemas.openxmlformats.org/officeDocument/2006/relationships/image" Target="../media/image127.png"/><Relationship Id="rId12" Type="http://schemas.openxmlformats.org/officeDocument/2006/relationships/image" Target="../media/image228.png"/><Relationship Id="rId2" Type="http://schemas.openxmlformats.org/officeDocument/2006/relationships/notesSlide" Target="../notesSlides/notesSlide132.xml"/><Relationship Id="rId1" Type="http://schemas.openxmlformats.org/officeDocument/2006/relationships/slideLayout" Target="../slideLayouts/slideLayout3.xml"/><Relationship Id="rId6" Type="http://schemas.openxmlformats.org/officeDocument/2006/relationships/image" Target="../media/image126.png"/><Relationship Id="rId11" Type="http://schemas.openxmlformats.org/officeDocument/2006/relationships/image" Target="../media/image227.png"/><Relationship Id="rId5" Type="http://schemas.openxmlformats.org/officeDocument/2006/relationships/image" Target="../media/image125.png"/><Relationship Id="rId10" Type="http://schemas.openxmlformats.org/officeDocument/2006/relationships/image" Target="../media/image122.png"/><Relationship Id="rId4" Type="http://schemas.openxmlformats.org/officeDocument/2006/relationships/image" Target="../media/image124.png"/><Relationship Id="rId9" Type="http://schemas.openxmlformats.org/officeDocument/2006/relationships/image" Target="../media/image241.png"/><Relationship Id="rId14" Type="http://schemas.openxmlformats.org/officeDocument/2006/relationships/image" Target="../media/image232.png"/></Relationships>
</file>

<file path=ppt/slides/_rels/slide134.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png"/></Relationships>
</file>

<file path=ppt/slides/_rels/slide13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251.png"/></Relationships>
</file>

<file path=ppt/slides/_rels/slide13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3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3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39.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52.png"/><Relationship Id="rId7" Type="http://schemas.openxmlformats.org/officeDocument/2006/relationships/image" Target="../media/image246.png"/><Relationship Id="rId12" Type="http://schemas.openxmlformats.org/officeDocument/2006/relationships/image" Target="../media/image254.gif"/><Relationship Id="rId2" Type="http://schemas.openxmlformats.org/officeDocument/2006/relationships/notesSlide" Target="../notesSlides/notesSlide138.xml"/><Relationship Id="rId1" Type="http://schemas.openxmlformats.org/officeDocument/2006/relationships/slideLayout" Target="../slideLayouts/slideLayout3.xml"/><Relationship Id="rId6" Type="http://schemas.openxmlformats.org/officeDocument/2006/relationships/image" Target="../media/image245.png"/><Relationship Id="rId11" Type="http://schemas.openxmlformats.org/officeDocument/2006/relationships/image" Target="../media/image253.gif"/><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55.png"/><Relationship Id="rId7" Type="http://schemas.openxmlformats.org/officeDocument/2006/relationships/image" Target="../media/image98.png"/><Relationship Id="rId2" Type="http://schemas.openxmlformats.org/officeDocument/2006/relationships/notesSlide" Target="../notesSlides/notesSlide139.xml"/><Relationship Id="rId1" Type="http://schemas.openxmlformats.org/officeDocument/2006/relationships/slideLayout" Target="../slideLayouts/slideLayout1.xml"/><Relationship Id="rId6" Type="http://schemas.openxmlformats.org/officeDocument/2006/relationships/image" Target="../media/image258.png"/><Relationship Id="rId11" Type="http://schemas.openxmlformats.org/officeDocument/2006/relationships/image" Target="../media/image49.png"/><Relationship Id="rId5" Type="http://schemas.openxmlformats.org/officeDocument/2006/relationships/image" Target="../media/image257.png"/><Relationship Id="rId10" Type="http://schemas.openxmlformats.org/officeDocument/2006/relationships/image" Target="../media/image70.png"/><Relationship Id="rId4" Type="http://schemas.openxmlformats.org/officeDocument/2006/relationships/image" Target="../media/image256.png"/><Relationship Id="rId9" Type="http://schemas.openxmlformats.org/officeDocument/2006/relationships/image" Target="../media/image69.png"/></Relationships>
</file>

<file path=ppt/slides/_rels/slide14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142.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0.png"/><Relationship Id="rId18" Type="http://schemas.openxmlformats.org/officeDocument/2006/relationships/image" Target="../media/image258.png"/><Relationship Id="rId3" Type="http://schemas.openxmlformats.org/officeDocument/2006/relationships/image" Target="../media/image262.png"/><Relationship Id="rId7" Type="http://schemas.openxmlformats.org/officeDocument/2006/relationships/image" Target="../media/image99.png"/><Relationship Id="rId12" Type="http://schemas.openxmlformats.org/officeDocument/2006/relationships/image" Target="../media/image269.png"/><Relationship Id="rId17" Type="http://schemas.openxmlformats.org/officeDocument/2006/relationships/image" Target="../media/image274.png"/><Relationship Id="rId2" Type="http://schemas.openxmlformats.org/officeDocument/2006/relationships/notesSlide" Target="../notesSlides/notesSlide141.xml"/><Relationship Id="rId16" Type="http://schemas.openxmlformats.org/officeDocument/2006/relationships/image" Target="../media/image273.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268.png"/><Relationship Id="rId5" Type="http://schemas.openxmlformats.org/officeDocument/2006/relationships/image" Target="../media/image264.png"/><Relationship Id="rId15" Type="http://schemas.openxmlformats.org/officeDocument/2006/relationships/image" Target="../media/image272.png"/><Relationship Id="rId10" Type="http://schemas.openxmlformats.org/officeDocument/2006/relationships/image" Target="../media/image267.png"/><Relationship Id="rId4" Type="http://schemas.openxmlformats.org/officeDocument/2006/relationships/image" Target="../media/image263.png"/><Relationship Id="rId9" Type="http://schemas.openxmlformats.org/officeDocument/2006/relationships/image" Target="../media/image266.png"/><Relationship Id="rId14" Type="http://schemas.openxmlformats.org/officeDocument/2006/relationships/image" Target="../media/image271.png"/></Relationships>
</file>

<file path=ppt/slides/_rels/slide14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270.png"/><Relationship Id="rId3" Type="http://schemas.openxmlformats.org/officeDocument/2006/relationships/image" Target="../media/image275.png"/><Relationship Id="rId7" Type="http://schemas.openxmlformats.org/officeDocument/2006/relationships/image" Target="../media/image98.png"/><Relationship Id="rId12" Type="http://schemas.openxmlformats.org/officeDocument/2006/relationships/image" Target="../media/image269.png"/><Relationship Id="rId17" Type="http://schemas.openxmlformats.org/officeDocument/2006/relationships/image" Target="../media/image274.png"/><Relationship Id="rId2" Type="http://schemas.openxmlformats.org/officeDocument/2006/relationships/notesSlide" Target="../notesSlides/notesSlide142.xml"/><Relationship Id="rId16" Type="http://schemas.openxmlformats.org/officeDocument/2006/relationships/image" Target="../media/image273.png"/><Relationship Id="rId1" Type="http://schemas.openxmlformats.org/officeDocument/2006/relationships/slideLayout" Target="../slideLayouts/slideLayout1.xml"/><Relationship Id="rId6" Type="http://schemas.openxmlformats.org/officeDocument/2006/relationships/image" Target="../media/image265.png"/><Relationship Id="rId11" Type="http://schemas.openxmlformats.org/officeDocument/2006/relationships/image" Target="../media/image268.png"/><Relationship Id="rId5" Type="http://schemas.openxmlformats.org/officeDocument/2006/relationships/image" Target="../media/image264.png"/><Relationship Id="rId15" Type="http://schemas.openxmlformats.org/officeDocument/2006/relationships/image" Target="../media/image272.png"/><Relationship Id="rId10" Type="http://schemas.openxmlformats.org/officeDocument/2006/relationships/image" Target="../media/image267.png"/><Relationship Id="rId4" Type="http://schemas.openxmlformats.org/officeDocument/2006/relationships/image" Target="../media/image276.png"/><Relationship Id="rId9" Type="http://schemas.openxmlformats.org/officeDocument/2006/relationships/image" Target="../media/image266.png"/><Relationship Id="rId14" Type="http://schemas.openxmlformats.org/officeDocument/2006/relationships/image" Target="../media/image271.png"/></Relationships>
</file>

<file path=ppt/slides/_rels/slide1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77.png"/><Relationship Id="rId7" Type="http://schemas.openxmlformats.org/officeDocument/2006/relationships/image" Target="../media/image98.png"/><Relationship Id="rId2" Type="http://schemas.openxmlformats.org/officeDocument/2006/relationships/notesSlide" Target="../notesSlides/notesSlide143.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 Id="rId9" Type="http://schemas.openxmlformats.org/officeDocument/2006/relationships/image" Target="../media/image258.png"/></Relationships>
</file>

<file path=ppt/slides/_rels/slide14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4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82.png"/></Relationships>
</file>

<file path=ppt/slides/_rels/slide146.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58.png"/><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1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287.png"/></Relationships>
</file>

<file path=ppt/slides/_rels/slide14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88.png"/><Relationship Id="rId7" Type="http://schemas.openxmlformats.org/officeDocument/2006/relationships/image" Target="../media/image290.png"/><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294.png"/><Relationship Id="rId5" Type="http://schemas.openxmlformats.org/officeDocument/2006/relationships/image" Target="../media/image98.png"/><Relationship Id="rId10" Type="http://schemas.openxmlformats.org/officeDocument/2006/relationships/image" Target="../media/image293.png"/><Relationship Id="rId4" Type="http://schemas.openxmlformats.org/officeDocument/2006/relationships/image" Target="../media/image289.png"/><Relationship Id="rId9" Type="http://schemas.openxmlformats.org/officeDocument/2006/relationships/image" Target="../media/image29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32.png"/></Relationships>
</file>

<file path=ppt/slides/_rels/slide150.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49.xml"/><Relationship Id="rId1" Type="http://schemas.openxmlformats.org/officeDocument/2006/relationships/slideLayout" Target="../slideLayouts/slideLayout3.xml"/><Relationship Id="rId5" Type="http://schemas.openxmlformats.org/officeDocument/2006/relationships/image" Target="../media/image289.png"/><Relationship Id="rId4" Type="http://schemas.openxmlformats.org/officeDocument/2006/relationships/image" Target="../media/image296.png"/></Relationships>
</file>

<file path=ppt/slides/_rels/slide15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50.xml"/><Relationship Id="rId1" Type="http://schemas.openxmlformats.org/officeDocument/2006/relationships/slideLayout" Target="../slideLayouts/slideLayout3.xml"/><Relationship Id="rId5" Type="http://schemas.openxmlformats.org/officeDocument/2006/relationships/image" Target="../media/image297.png"/><Relationship Id="rId4" Type="http://schemas.openxmlformats.org/officeDocument/2006/relationships/image" Target="../media/image296.png"/></Relationships>
</file>

<file path=ppt/slides/_rels/slide152.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8.png"/><Relationship Id="rId7" Type="http://schemas.openxmlformats.org/officeDocument/2006/relationships/image" Target="../media/image98.png"/><Relationship Id="rId2" Type="http://schemas.openxmlformats.org/officeDocument/2006/relationships/notesSlide" Target="../notesSlides/notesSlide151.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300.png"/><Relationship Id="rId10" Type="http://schemas.openxmlformats.org/officeDocument/2006/relationships/image" Target="../media/image288.png"/><Relationship Id="rId4" Type="http://schemas.openxmlformats.org/officeDocument/2006/relationships/image" Target="../media/image299.png"/><Relationship Id="rId9" Type="http://schemas.openxmlformats.org/officeDocument/2006/relationships/image" Target="../media/image302.png"/></Relationships>
</file>

<file path=ppt/slides/_rels/slide15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53.xml"/><Relationship Id="rId1" Type="http://schemas.openxmlformats.org/officeDocument/2006/relationships/slideLayout" Target="../slideLayouts/slideLayout3.xml"/><Relationship Id="rId6" Type="http://schemas.openxmlformats.org/officeDocument/2006/relationships/image" Target="../media/image301.png"/><Relationship Id="rId5" Type="http://schemas.openxmlformats.org/officeDocument/2006/relationships/image" Target="../media/image305.png"/><Relationship Id="rId4" Type="http://schemas.openxmlformats.org/officeDocument/2006/relationships/image" Target="../media/image251.png"/></Relationships>
</file>

<file path=ppt/slides/_rels/slide15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54.xml"/><Relationship Id="rId1" Type="http://schemas.openxmlformats.org/officeDocument/2006/relationships/slideLayout" Target="../slideLayouts/slideLayout3.xml"/><Relationship Id="rId6" Type="http://schemas.openxmlformats.org/officeDocument/2006/relationships/image" Target="../media/image301.png"/><Relationship Id="rId5" Type="http://schemas.openxmlformats.org/officeDocument/2006/relationships/image" Target="../media/image305.png"/><Relationship Id="rId4" Type="http://schemas.openxmlformats.org/officeDocument/2006/relationships/image" Target="../media/image251.png"/></Relationships>
</file>

<file path=ppt/slides/_rels/slide15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301.png"/></Relationships>
</file>

<file path=ppt/slides/_rels/slide157.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7.png"/><Relationship Id="rId7" Type="http://schemas.openxmlformats.org/officeDocument/2006/relationships/image" Target="../media/image99.png"/><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309.png"/><Relationship Id="rId4" Type="http://schemas.openxmlformats.org/officeDocument/2006/relationships/image" Target="../media/image308.png"/><Relationship Id="rId9" Type="http://schemas.openxmlformats.org/officeDocument/2006/relationships/image" Target="../media/image288.png"/></Relationships>
</file>

<file path=ppt/slides/_rels/slide158.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124.png"/><Relationship Id="rId7" Type="http://schemas.openxmlformats.org/officeDocument/2006/relationships/image" Target="../media/image311.png"/><Relationship Id="rId2" Type="http://schemas.openxmlformats.org/officeDocument/2006/relationships/notesSlide" Target="../notesSlides/notesSlide157.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310.png"/><Relationship Id="rId4" Type="http://schemas.openxmlformats.org/officeDocument/2006/relationships/image" Target="../media/image125.png"/><Relationship Id="rId9" Type="http://schemas.openxmlformats.org/officeDocument/2006/relationships/image" Target="../media/image309.png"/></Relationships>
</file>

<file path=ppt/slides/_rels/slide159.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313.png"/><Relationship Id="rId7" Type="http://schemas.openxmlformats.org/officeDocument/2006/relationships/image" Target="../media/image316.png"/><Relationship Id="rId12" Type="http://schemas.openxmlformats.org/officeDocument/2006/relationships/image" Target="../media/image320.png"/><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288.png"/><Relationship Id="rId5" Type="http://schemas.openxmlformats.org/officeDocument/2006/relationships/image" Target="../media/image315.png"/><Relationship Id="rId10" Type="http://schemas.openxmlformats.org/officeDocument/2006/relationships/image" Target="../media/image319.png"/><Relationship Id="rId4" Type="http://schemas.openxmlformats.org/officeDocument/2006/relationships/image" Target="../media/image314.png"/><Relationship Id="rId9" Type="http://schemas.openxmlformats.org/officeDocument/2006/relationships/image" Target="../media/image3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88.png"/><Relationship Id="rId7" Type="http://schemas.openxmlformats.org/officeDocument/2006/relationships/image" Target="../media/image98.png"/><Relationship Id="rId2" Type="http://schemas.openxmlformats.org/officeDocument/2006/relationships/notesSlide" Target="../notesSlides/notesSlide163.xml"/><Relationship Id="rId1" Type="http://schemas.openxmlformats.org/officeDocument/2006/relationships/slideLayout" Target="../slideLayouts/slideLayout1.xml"/><Relationship Id="rId6" Type="http://schemas.openxmlformats.org/officeDocument/2006/relationships/image" Target="../media/image326.png"/><Relationship Id="rId11" Type="http://schemas.openxmlformats.org/officeDocument/2006/relationships/image" Target="../media/image329.png"/><Relationship Id="rId5" Type="http://schemas.openxmlformats.org/officeDocument/2006/relationships/image" Target="../media/image325.png"/><Relationship Id="rId10" Type="http://schemas.openxmlformats.org/officeDocument/2006/relationships/image" Target="../media/image328.png"/><Relationship Id="rId4" Type="http://schemas.openxmlformats.org/officeDocument/2006/relationships/image" Target="../media/image324.png"/><Relationship Id="rId9" Type="http://schemas.openxmlformats.org/officeDocument/2006/relationships/image" Target="../media/image327.png"/></Relationships>
</file>

<file path=ppt/slides/_rels/slide165.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328.png"/><Relationship Id="rId2" Type="http://schemas.openxmlformats.org/officeDocument/2006/relationships/notesSlide" Target="../notesSlides/notesSlide164.xml"/><Relationship Id="rId1" Type="http://schemas.openxmlformats.org/officeDocument/2006/relationships/slideLayout" Target="../slideLayouts/slideLayout3.xml"/><Relationship Id="rId6" Type="http://schemas.openxmlformats.org/officeDocument/2006/relationships/image" Target="../media/image327.png"/><Relationship Id="rId5" Type="http://schemas.openxmlformats.org/officeDocument/2006/relationships/image" Target="../media/image325.png"/><Relationship Id="rId4" Type="http://schemas.openxmlformats.org/officeDocument/2006/relationships/image" Target="../media/image297.png"/></Relationships>
</file>

<file path=ppt/slides/_rels/slide16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65.xml"/><Relationship Id="rId1" Type="http://schemas.openxmlformats.org/officeDocument/2006/relationships/slideLayout" Target="../slideLayouts/slideLayout3.xml"/><Relationship Id="rId5" Type="http://schemas.openxmlformats.org/officeDocument/2006/relationships/image" Target="../media/image224.png"/><Relationship Id="rId4" Type="http://schemas.openxmlformats.org/officeDocument/2006/relationships/image" Target="../media/image223.png"/></Relationships>
</file>

<file path=ppt/slides/_rels/slide16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296.png"/><Relationship Id="rId3" Type="http://schemas.openxmlformats.org/officeDocument/2006/relationships/image" Target="../media/image323.png"/><Relationship Id="rId7" Type="http://schemas.openxmlformats.org/officeDocument/2006/relationships/image" Target="../media/image126.png"/><Relationship Id="rId12" Type="http://schemas.openxmlformats.org/officeDocument/2006/relationships/image" Target="../media/image295.png"/><Relationship Id="rId2" Type="http://schemas.openxmlformats.org/officeDocument/2006/relationships/notesSlide" Target="../notesSlides/notesSlide166.xml"/><Relationship Id="rId1" Type="http://schemas.openxmlformats.org/officeDocument/2006/relationships/slideLayout" Target="../slideLayouts/slideLayout3.xml"/><Relationship Id="rId6" Type="http://schemas.openxmlformats.org/officeDocument/2006/relationships/image" Target="../media/image125.png"/><Relationship Id="rId11" Type="http://schemas.openxmlformats.org/officeDocument/2006/relationships/image" Target="../media/image251.png"/><Relationship Id="rId5" Type="http://schemas.openxmlformats.org/officeDocument/2006/relationships/image" Target="../media/image124.png"/><Relationship Id="rId10" Type="http://schemas.openxmlformats.org/officeDocument/2006/relationships/image" Target="../media/image312.png"/><Relationship Id="rId4" Type="http://schemas.openxmlformats.org/officeDocument/2006/relationships/image" Target="../media/image330.png"/><Relationship Id="rId9" Type="http://schemas.openxmlformats.org/officeDocument/2006/relationships/image" Target="../media/image311.png"/></Relationships>
</file>

<file path=ppt/slides/_rels/slide16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67.xml"/><Relationship Id="rId1" Type="http://schemas.openxmlformats.org/officeDocument/2006/relationships/slideLayout" Target="../slideLayouts/slideLayout3.xml"/><Relationship Id="rId5" Type="http://schemas.openxmlformats.org/officeDocument/2006/relationships/image" Target="../media/image333.png"/><Relationship Id="rId4" Type="http://schemas.openxmlformats.org/officeDocument/2006/relationships/image" Target="../media/image3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72.png"/><Relationship Id="rId5" Type="http://schemas.openxmlformats.org/officeDocument/2006/relationships/image" Target="../media/image76.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49.png"/><Relationship Id="rId12"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image" Target="../media/image76.png"/><Relationship Id="rId12"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9.png"/><Relationship Id="rId1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3.png"/><Relationship Id="rId7"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66.png"/><Relationship Id="rId4" Type="http://schemas.openxmlformats.org/officeDocument/2006/relationships/image" Target="../media/image84.png"/><Relationship Id="rId9"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76.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76.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7.png"/><Relationship Id="rId7"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49.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49.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49.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7.png"/><Relationship Id="rId7"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49.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49.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7.png"/><Relationship Id="rId7" Type="http://schemas.openxmlformats.org/officeDocument/2006/relationships/image" Target="../media/image82.png"/><Relationship Id="rId12"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49.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0.png"/><Relationship Id="rId3" Type="http://schemas.openxmlformats.org/officeDocument/2006/relationships/image" Target="../media/image87.png"/><Relationship Id="rId7" Type="http://schemas.openxmlformats.org/officeDocument/2006/relationships/image" Target="../media/image71.png"/><Relationship Id="rId12" Type="http://schemas.openxmlformats.org/officeDocument/2006/relationships/image" Target="../media/image11.png"/><Relationship Id="rId17" Type="http://schemas.openxmlformats.org/officeDocument/2006/relationships/image" Target="../media/image94.png"/><Relationship Id="rId2" Type="http://schemas.openxmlformats.org/officeDocument/2006/relationships/notesSlide" Target="../notesSlides/notesSlide59.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9.png"/><Relationship Id="rId5" Type="http://schemas.openxmlformats.org/officeDocument/2006/relationships/image" Target="../media/image49.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6.png"/><Relationship Id="rId9" Type="http://schemas.openxmlformats.org/officeDocument/2006/relationships/image" Target="../media/image89.png"/><Relationship Id="rId1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109.png"/><Relationship Id="rId12"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107.png"/><Relationship Id="rId15" Type="http://schemas.openxmlformats.org/officeDocument/2006/relationships/image" Target="../media/image114.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png"/><Relationship Id="rId14" Type="http://schemas.openxmlformats.org/officeDocument/2006/relationships/image" Target="../media/image113.png"/></Relationships>
</file>

<file path=ppt/slides/_rels/slide6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3.png"/><Relationship Id="rId7"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17.png"/><Relationship Id="rId11" Type="http://schemas.openxmlformats.org/officeDocument/2006/relationships/image" Target="../media/image112.png"/><Relationship Id="rId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15.png"/><Relationship Id="rId9"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16.png"/><Relationship Id="rId7"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3.png"/><Relationship Id="rId9"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png"/><Relationship Id="rId3" Type="http://schemas.openxmlformats.org/officeDocument/2006/relationships/image" Target="../media/image95.png"/><Relationship Id="rId7" Type="http://schemas.openxmlformats.org/officeDocument/2006/relationships/image" Target="../media/image122.png"/><Relationship Id="rId12"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4.png"/><Relationship Id="rId5" Type="http://schemas.openxmlformats.org/officeDocument/2006/relationships/image" Target="../media/image120.png"/><Relationship Id="rId10" Type="http://schemas.openxmlformats.org/officeDocument/2006/relationships/image" Target="../media/image99.png"/><Relationship Id="rId4" Type="http://schemas.openxmlformats.org/officeDocument/2006/relationships/image" Target="../media/image119.png"/><Relationship Id="rId9" Type="http://schemas.openxmlformats.org/officeDocument/2006/relationships/image" Target="../media/image98.png"/><Relationship Id="rId14"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97.pn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28.png"/><Relationship Id="rId7" Type="http://schemas.openxmlformats.org/officeDocument/2006/relationships/image" Target="../media/image97.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122.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97.png"/><Relationship Id="rId5" Type="http://schemas.openxmlformats.org/officeDocument/2006/relationships/image" Target="../media/image126.png"/><Relationship Id="rId10" Type="http://schemas.openxmlformats.org/officeDocument/2006/relationships/image" Target="../media/image96.png"/><Relationship Id="rId4" Type="http://schemas.openxmlformats.org/officeDocument/2006/relationships/image" Target="../media/image125.png"/><Relationship Id="rId9" Type="http://schemas.openxmlformats.org/officeDocument/2006/relationships/image" Target="../media/image122.png"/></Relationships>
</file>

<file path=ppt/slides/_rels/slide7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7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22.png"/></Relationships>
</file>

<file path=ppt/slides/_rels/slide8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34.png"/><Relationship Id="rId7"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37.png"/><Relationship Id="rId11" Type="http://schemas.openxmlformats.org/officeDocument/2006/relationships/image" Target="../media/image95.png"/><Relationship Id="rId5" Type="http://schemas.openxmlformats.org/officeDocument/2006/relationships/image" Target="../media/image136.png"/><Relationship Id="rId10" Type="http://schemas.openxmlformats.org/officeDocument/2006/relationships/image" Target="../media/image139.png"/><Relationship Id="rId4" Type="http://schemas.openxmlformats.org/officeDocument/2006/relationships/image" Target="../media/image135.png"/><Relationship Id="rId9" Type="http://schemas.openxmlformats.org/officeDocument/2006/relationships/image" Target="../media/image138.png"/></Relationships>
</file>

<file path=ppt/slides/_rels/slide8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4.png"/><Relationship Id="rId7"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24.png"/><Relationship Id="rId7" Type="http://schemas.openxmlformats.org/officeDocument/2006/relationships/image" Target="../media/image140.png"/><Relationship Id="rId12"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97.png"/><Relationship Id="rId5" Type="http://schemas.openxmlformats.org/officeDocument/2006/relationships/image" Target="../media/image126.png"/><Relationship Id="rId10" Type="http://schemas.openxmlformats.org/officeDocument/2006/relationships/image" Target="../media/image96.png"/><Relationship Id="rId4" Type="http://schemas.openxmlformats.org/officeDocument/2006/relationships/image" Target="../media/image125.png"/><Relationship Id="rId9" Type="http://schemas.openxmlformats.org/officeDocument/2006/relationships/image" Target="../media/image137.png"/></Relationships>
</file>

<file path=ppt/slides/_rels/slide8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47.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43.png"/><Relationship Id="rId11" Type="http://schemas.openxmlformats.org/officeDocument/2006/relationships/image" Target="../media/image146.png"/><Relationship Id="rId5" Type="http://schemas.openxmlformats.org/officeDocument/2006/relationships/image" Target="../media/image142.png"/><Relationship Id="rId10" Type="http://schemas.openxmlformats.org/officeDocument/2006/relationships/image" Target="../media/image145.png"/><Relationship Id="rId4" Type="http://schemas.openxmlformats.org/officeDocument/2006/relationships/image" Target="../media/image141.png"/><Relationship Id="rId9" Type="http://schemas.openxmlformats.org/officeDocument/2006/relationships/image" Target="../media/image144.png"/></Relationships>
</file>

<file path=ppt/slides/_rels/slide8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4.png"/><Relationship Id="rId7" Type="http://schemas.openxmlformats.org/officeDocument/2006/relationships/image" Target="../media/image148.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46.png"/><Relationship Id="rId4" Type="http://schemas.openxmlformats.org/officeDocument/2006/relationships/image" Target="../media/image125.png"/><Relationship Id="rId9" Type="http://schemas.openxmlformats.org/officeDocument/2006/relationships/image" Target="../media/image145.png"/></Relationships>
</file>

<file path=ppt/slides/_rels/slide8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6.png"/><Relationship Id="rId10" Type="http://schemas.openxmlformats.org/officeDocument/2006/relationships/image" Target="../media/image144.png"/><Relationship Id="rId4" Type="http://schemas.openxmlformats.org/officeDocument/2006/relationships/image" Target="../media/image145.png"/><Relationship Id="rId9" Type="http://schemas.openxmlformats.org/officeDocument/2006/relationships/image" Target="../media/image15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57.png"/><Relationship Id="rId4" Type="http://schemas.openxmlformats.org/officeDocument/2006/relationships/image" Target="../media/image154.png"/><Relationship Id="rId9" Type="http://schemas.openxmlformats.org/officeDocument/2006/relationships/image" Target="../media/image147.png"/></Relationships>
</file>

<file path=ppt/slides/_rels/slide9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24.png"/><Relationship Id="rId7" Type="http://schemas.openxmlformats.org/officeDocument/2006/relationships/image" Target="../media/image158.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27.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63.png"/><Relationship Id="rId11" Type="http://schemas.openxmlformats.org/officeDocument/2006/relationships/image" Target="../media/image126.png"/><Relationship Id="rId5" Type="http://schemas.openxmlformats.org/officeDocument/2006/relationships/image" Target="../media/image162.png"/><Relationship Id="rId10" Type="http://schemas.openxmlformats.org/officeDocument/2006/relationships/image" Target="../media/image125.png"/><Relationship Id="rId4" Type="http://schemas.openxmlformats.org/officeDocument/2006/relationships/image" Target="../media/image161.png"/><Relationship Id="rId9" Type="http://schemas.openxmlformats.org/officeDocument/2006/relationships/image" Target="../media/image124.png"/></Relationships>
</file>

<file path=ppt/slides/_rels/slide9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94.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95.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96.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9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9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_rels/slide9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18.png"/><Relationship Id="rId3" Type="http://schemas.openxmlformats.org/officeDocument/2006/relationships/image" Target="../media/image124.png"/><Relationship Id="rId7" Type="http://schemas.openxmlformats.org/officeDocument/2006/relationships/image" Target="../media/image158.png"/><Relationship Id="rId12" Type="http://schemas.openxmlformats.org/officeDocument/2006/relationships/image" Target="../media/image116.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117.png"/><Relationship Id="rId5" Type="http://schemas.openxmlformats.org/officeDocument/2006/relationships/image" Target="../media/image126.png"/><Relationship Id="rId10"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03.png"/><Relationship Id="rId1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FB29-705A-7C9C-E38D-8D950B2C63E1}"/>
              </a:ext>
            </a:extLst>
          </p:cNvPr>
          <p:cNvSpPr>
            <a:spLocks noGrp="1"/>
          </p:cNvSpPr>
          <p:nvPr>
            <p:ph type="ctrTitle"/>
          </p:nvPr>
        </p:nvSpPr>
        <p:spPr>
          <a:xfrm>
            <a:off x="311700" y="116878"/>
            <a:ext cx="8520600" cy="1009626"/>
          </a:xfrm>
        </p:spPr>
        <p:txBody>
          <a:bodyPr>
            <a:normAutofit fontScale="90000"/>
          </a:bodyPr>
          <a:lstStyle/>
          <a:p>
            <a:r>
              <a:rPr lang="en-US" sz="4400" dirty="0"/>
              <a:t>Antidepressants</a:t>
            </a:r>
            <a:br>
              <a:rPr lang="en-US" sz="4400" dirty="0"/>
            </a:br>
            <a:r>
              <a:rPr lang="en-US" sz="2000" dirty="0"/>
              <a:t>Jason Cafer, MD</a:t>
            </a:r>
          </a:p>
        </p:txBody>
      </p:sp>
      <p:pic>
        <p:nvPicPr>
          <p:cNvPr id="7" name="Picture 6" descr="A close up of two pills&#10;&#10;Description automatically generated">
            <a:extLst>
              <a:ext uri="{FF2B5EF4-FFF2-40B4-BE49-F238E27FC236}">
                <a16:creationId xmlns:a16="http://schemas.microsoft.com/office/drawing/2014/main" id="{31573916-A335-C9CC-BB55-1847E8BA7B48}"/>
              </a:ext>
            </a:extLst>
          </p:cNvPr>
          <p:cNvPicPr>
            <a:picLocks noChangeAspect="1"/>
          </p:cNvPicPr>
          <p:nvPr/>
        </p:nvPicPr>
        <p:blipFill>
          <a:blip r:embed="rId2"/>
          <a:stretch>
            <a:fillRect/>
          </a:stretch>
        </p:blipFill>
        <p:spPr>
          <a:xfrm>
            <a:off x="2112438" y="1418357"/>
            <a:ext cx="4919124" cy="3400981"/>
          </a:xfrm>
          <a:prstGeom prst="rect">
            <a:avLst/>
          </a:prstGeom>
        </p:spPr>
      </p:pic>
    </p:spTree>
    <p:extLst>
      <p:ext uri="{BB962C8B-B14F-4D97-AF65-F5344CB8AC3E}">
        <p14:creationId xmlns:p14="http://schemas.microsoft.com/office/powerpoint/2010/main" val="1106470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p42"/>
          <p:cNvGrpSpPr/>
          <p:nvPr/>
        </p:nvGrpSpPr>
        <p:grpSpPr>
          <a:xfrm>
            <a:off x="1253753" y="231967"/>
            <a:ext cx="7026484" cy="2427984"/>
            <a:chOff x="1504991" y="825167"/>
            <a:chExt cx="7026484" cy="2427984"/>
          </a:xfrm>
        </p:grpSpPr>
        <p:grpSp>
          <p:nvGrpSpPr>
            <p:cNvPr id="420" name="Google Shape;420;p42"/>
            <p:cNvGrpSpPr/>
            <p:nvPr/>
          </p:nvGrpSpPr>
          <p:grpSpPr>
            <a:xfrm>
              <a:off x="1504991" y="825167"/>
              <a:ext cx="7026484" cy="2427984"/>
              <a:chOff x="1902866" y="381042"/>
              <a:chExt cx="7026484" cy="2427984"/>
            </a:xfrm>
          </p:grpSpPr>
          <p:pic>
            <p:nvPicPr>
              <p:cNvPr id="421" name="Google Shape;421;p42"/>
              <p:cNvPicPr preferRelativeResize="0"/>
              <p:nvPr/>
            </p:nvPicPr>
            <p:blipFill>
              <a:blip r:embed="rId3">
                <a:alphaModFix/>
              </a:blip>
              <a:stretch>
                <a:fillRect/>
              </a:stretch>
            </p:blipFill>
            <p:spPr>
              <a:xfrm>
                <a:off x="4230925" y="409975"/>
                <a:ext cx="4698424" cy="2399051"/>
              </a:xfrm>
              <a:prstGeom prst="rect">
                <a:avLst/>
              </a:prstGeom>
              <a:noFill/>
              <a:ln>
                <a:noFill/>
              </a:ln>
            </p:spPr>
          </p:pic>
          <p:pic>
            <p:nvPicPr>
              <p:cNvPr id="422" name="Google Shape;422;p42"/>
              <p:cNvPicPr preferRelativeResize="0"/>
              <p:nvPr/>
            </p:nvPicPr>
            <p:blipFill rotWithShape="1">
              <a:blip r:embed="rId4">
                <a:alphaModFix/>
              </a:blip>
              <a:srcRect r="57343"/>
              <a:stretch/>
            </p:blipFill>
            <p:spPr>
              <a:xfrm>
                <a:off x="1902866" y="381042"/>
                <a:ext cx="2102925" cy="2399051"/>
              </a:xfrm>
              <a:prstGeom prst="rect">
                <a:avLst/>
              </a:prstGeom>
              <a:noFill/>
              <a:ln>
                <a:noFill/>
              </a:ln>
            </p:spPr>
          </p:pic>
          <p:pic>
            <p:nvPicPr>
              <p:cNvPr id="423" name="Google Shape;423;p42"/>
              <p:cNvPicPr preferRelativeResize="0"/>
              <p:nvPr/>
            </p:nvPicPr>
            <p:blipFill>
              <a:blip r:embed="rId5">
                <a:alphaModFix/>
              </a:blip>
              <a:stretch>
                <a:fillRect/>
              </a:stretch>
            </p:blipFill>
            <p:spPr>
              <a:xfrm>
                <a:off x="3598278" y="2316425"/>
                <a:ext cx="1883850" cy="63625"/>
              </a:xfrm>
              <a:prstGeom prst="rect">
                <a:avLst/>
              </a:prstGeom>
              <a:noFill/>
              <a:ln>
                <a:noFill/>
              </a:ln>
            </p:spPr>
          </p:pic>
        </p:grpSp>
        <p:pic>
          <p:nvPicPr>
            <p:cNvPr id="424" name="Google Shape;424;p42"/>
            <p:cNvPicPr preferRelativeResize="0"/>
            <p:nvPr/>
          </p:nvPicPr>
          <p:blipFill>
            <a:blip r:embed="rId6">
              <a:alphaModFix/>
            </a:blip>
            <a:stretch>
              <a:fillRect/>
            </a:stretch>
          </p:blipFill>
          <p:spPr>
            <a:xfrm>
              <a:off x="4490328" y="2367482"/>
              <a:ext cx="1060700" cy="549450"/>
            </a:xfrm>
            <a:prstGeom prst="rect">
              <a:avLst/>
            </a:prstGeom>
            <a:noFill/>
            <a:ln>
              <a:noFill/>
            </a:ln>
          </p:spPr>
        </p:pic>
      </p:grpSp>
      <p:pic>
        <p:nvPicPr>
          <p:cNvPr id="425" name="Google Shape;425;p42"/>
          <p:cNvPicPr preferRelativeResize="0"/>
          <p:nvPr/>
        </p:nvPicPr>
        <p:blipFill rotWithShape="1">
          <a:blip r:embed="rId7">
            <a:alphaModFix/>
          </a:blip>
          <a:srcRect b="832"/>
          <a:stretch/>
        </p:blipFill>
        <p:spPr>
          <a:xfrm>
            <a:off x="3520800" y="2994950"/>
            <a:ext cx="2884950" cy="1895350"/>
          </a:xfrm>
          <a:prstGeom prst="rect">
            <a:avLst/>
          </a:prstGeom>
          <a:noFill/>
          <a:ln>
            <a:noFill/>
          </a:ln>
        </p:spPr>
      </p:pic>
      <p:cxnSp>
        <p:nvCxnSpPr>
          <p:cNvPr id="426" name="Google Shape;426;p42"/>
          <p:cNvCxnSpPr/>
          <p:nvPr/>
        </p:nvCxnSpPr>
        <p:spPr>
          <a:xfrm>
            <a:off x="1931525" y="2571750"/>
            <a:ext cx="2235300" cy="1371000"/>
          </a:xfrm>
          <a:prstGeom prst="straightConnector1">
            <a:avLst/>
          </a:prstGeom>
          <a:noFill/>
          <a:ln w="9525" cap="flat" cmpd="sng">
            <a:solidFill>
              <a:schemeClr val="dk2"/>
            </a:solidFill>
            <a:prstDash val="solid"/>
            <a:round/>
            <a:headEnd type="none" w="med" len="med"/>
            <a:tailEnd type="triangle" w="med" len="med"/>
          </a:ln>
        </p:spPr>
      </p:cxnSp>
      <p:cxnSp>
        <p:nvCxnSpPr>
          <p:cNvPr id="427" name="Google Shape;427;p42"/>
          <p:cNvCxnSpPr/>
          <p:nvPr/>
        </p:nvCxnSpPr>
        <p:spPr>
          <a:xfrm flipH="1">
            <a:off x="5693500" y="2220900"/>
            <a:ext cx="2076000" cy="1839900"/>
          </a:xfrm>
          <a:prstGeom prst="straightConnector1">
            <a:avLst/>
          </a:prstGeom>
          <a:noFill/>
          <a:ln w="9525" cap="flat" cmpd="sng">
            <a:solidFill>
              <a:schemeClr val="dk2"/>
            </a:solidFill>
            <a:prstDash val="solid"/>
            <a:round/>
            <a:headEnd type="none" w="med" len="med"/>
            <a:tailEnd type="triangle" w="med" len="med"/>
          </a:ln>
        </p:spPr>
      </p:cxnSp>
      <p:sp>
        <p:nvSpPr>
          <p:cNvPr id="428" name="Google Shape;428;p42"/>
          <p:cNvSpPr txBox="1"/>
          <p:nvPr/>
        </p:nvSpPr>
        <p:spPr>
          <a:xfrm>
            <a:off x="193175" y="93025"/>
            <a:ext cx="35418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6th messenger is another transcription factor</a:t>
            </a:r>
            <a:endParaRPr sz="1900" b="1"/>
          </a:p>
        </p:txBody>
      </p:sp>
      <p:sp>
        <p:nvSpPr>
          <p:cNvPr id="429" name="Google Shape;429;p4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30" name="Google Shape;430;p42"/>
          <p:cNvSpPr/>
          <p:nvPr/>
        </p:nvSpPr>
        <p:spPr>
          <a:xfrm rot="274145">
            <a:off x="4783444" y="4372278"/>
            <a:ext cx="425552" cy="31354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683"/>
        <p:cNvGrpSpPr/>
        <p:nvPr/>
      </p:nvGrpSpPr>
      <p:grpSpPr>
        <a:xfrm>
          <a:off x="0" y="0"/>
          <a:ext cx="0" cy="0"/>
          <a:chOff x="0" y="0"/>
          <a:chExt cx="0" cy="0"/>
        </a:xfrm>
      </p:grpSpPr>
      <p:sp>
        <p:nvSpPr>
          <p:cNvPr id="11684" name="Google Shape;11684;p428"/>
          <p:cNvSpPr txBox="1"/>
          <p:nvPr/>
        </p:nvSpPr>
        <p:spPr>
          <a:xfrm>
            <a:off x="234750" y="127400"/>
            <a:ext cx="33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...and these 3 are first-line for </a:t>
            </a:r>
            <a:r>
              <a:rPr lang="en" b="1">
                <a:highlight>
                  <a:srgbClr val="FFFF00"/>
                </a:highlight>
              </a:rPr>
              <a:t>OCD</a:t>
            </a:r>
            <a:endParaRPr b="1">
              <a:highlight>
                <a:srgbClr val="FFFF00"/>
              </a:highlight>
            </a:endParaRPr>
          </a:p>
        </p:txBody>
      </p:sp>
      <p:grpSp>
        <p:nvGrpSpPr>
          <p:cNvPr id="11685" name="Google Shape;11685;p428"/>
          <p:cNvGrpSpPr/>
          <p:nvPr/>
        </p:nvGrpSpPr>
        <p:grpSpPr>
          <a:xfrm>
            <a:off x="6209587" y="2416340"/>
            <a:ext cx="2696717" cy="2622159"/>
            <a:chOff x="2132425" y="93112"/>
            <a:chExt cx="4971824" cy="4834364"/>
          </a:xfrm>
        </p:grpSpPr>
        <p:grpSp>
          <p:nvGrpSpPr>
            <p:cNvPr id="11686" name="Google Shape;11686;p428"/>
            <p:cNvGrpSpPr/>
            <p:nvPr/>
          </p:nvGrpSpPr>
          <p:grpSpPr>
            <a:xfrm>
              <a:off x="2976560" y="93112"/>
              <a:ext cx="2552234" cy="2133110"/>
              <a:chOff x="-2521759" y="897403"/>
              <a:chExt cx="1477500" cy="1089600"/>
            </a:xfrm>
          </p:grpSpPr>
          <p:sp>
            <p:nvSpPr>
              <p:cNvPr id="11687" name="Google Shape;11687;p42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88" name="Google Shape;11688;p428"/>
              <p:cNvGrpSpPr/>
              <p:nvPr/>
            </p:nvGrpSpPr>
            <p:grpSpPr>
              <a:xfrm>
                <a:off x="-2127414" y="1275205"/>
                <a:ext cx="688733" cy="700658"/>
                <a:chOff x="40123" y="-1583761"/>
                <a:chExt cx="688733" cy="1109689"/>
              </a:xfrm>
            </p:grpSpPr>
            <p:grpSp>
              <p:nvGrpSpPr>
                <p:cNvPr id="11689" name="Google Shape;11689;p428"/>
                <p:cNvGrpSpPr/>
                <p:nvPr/>
              </p:nvGrpSpPr>
              <p:grpSpPr>
                <a:xfrm>
                  <a:off x="45124" y="-1327179"/>
                  <a:ext cx="683733" cy="853107"/>
                  <a:chOff x="597574" y="1930371"/>
                  <a:chExt cx="683733" cy="853107"/>
                </a:xfrm>
              </p:grpSpPr>
              <p:grpSp>
                <p:nvGrpSpPr>
                  <p:cNvPr id="11690" name="Google Shape;11690;p428"/>
                  <p:cNvGrpSpPr/>
                  <p:nvPr/>
                </p:nvGrpSpPr>
                <p:grpSpPr>
                  <a:xfrm rot="-5400000">
                    <a:off x="640721" y="2142893"/>
                    <a:ext cx="600335" cy="680836"/>
                    <a:chOff x="15239716" y="-12996420"/>
                    <a:chExt cx="1868456" cy="2463229"/>
                  </a:xfrm>
                </p:grpSpPr>
                <p:pic>
                  <p:nvPicPr>
                    <p:cNvPr id="11691" name="Google Shape;11691;p42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692" name="Google Shape;11692;p42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693" name="Google Shape;11693;p42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694" name="Google Shape;11694;p42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695" name="Google Shape;11695;p428"/>
            <p:cNvGrpSpPr/>
            <p:nvPr/>
          </p:nvGrpSpPr>
          <p:grpSpPr>
            <a:xfrm>
              <a:off x="2132425" y="1974775"/>
              <a:ext cx="4971824" cy="2952700"/>
              <a:chOff x="3634925" y="1008225"/>
              <a:chExt cx="4971824" cy="2952700"/>
            </a:xfrm>
          </p:grpSpPr>
          <p:pic>
            <p:nvPicPr>
              <p:cNvPr id="11696" name="Google Shape;11696;p428"/>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697" name="Google Shape;11697;p428"/>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698" name="Google Shape;11698;p428"/>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699" name="Google Shape;11699;p428"/>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700" name="Google Shape;11700;p428"/>
          <p:cNvGrpSpPr/>
          <p:nvPr/>
        </p:nvGrpSpPr>
        <p:grpSpPr>
          <a:xfrm>
            <a:off x="3326167" y="2716203"/>
            <a:ext cx="2595233" cy="2322422"/>
            <a:chOff x="2728451" y="807760"/>
            <a:chExt cx="4243350" cy="3797289"/>
          </a:xfrm>
        </p:grpSpPr>
        <p:grpSp>
          <p:nvGrpSpPr>
            <p:cNvPr id="11701" name="Google Shape;11701;p428"/>
            <p:cNvGrpSpPr/>
            <p:nvPr/>
          </p:nvGrpSpPr>
          <p:grpSpPr>
            <a:xfrm>
              <a:off x="2728451" y="807760"/>
              <a:ext cx="4243350" cy="3797289"/>
              <a:chOff x="2728451" y="1112560"/>
              <a:chExt cx="4243350" cy="3797289"/>
            </a:xfrm>
          </p:grpSpPr>
          <p:grpSp>
            <p:nvGrpSpPr>
              <p:cNvPr id="11702" name="Google Shape;11702;p428"/>
              <p:cNvGrpSpPr/>
              <p:nvPr/>
            </p:nvGrpSpPr>
            <p:grpSpPr>
              <a:xfrm>
                <a:off x="3548625" y="1112560"/>
                <a:ext cx="2095342" cy="1415608"/>
                <a:chOff x="3548625" y="1112560"/>
                <a:chExt cx="2095342" cy="1415608"/>
              </a:xfrm>
            </p:grpSpPr>
            <p:grpSp>
              <p:nvGrpSpPr>
                <p:cNvPr id="11703" name="Google Shape;11703;p428"/>
                <p:cNvGrpSpPr/>
                <p:nvPr/>
              </p:nvGrpSpPr>
              <p:grpSpPr>
                <a:xfrm>
                  <a:off x="3548625" y="1112560"/>
                  <a:ext cx="1693806" cy="1415608"/>
                  <a:chOff x="-2521759" y="897403"/>
                  <a:chExt cx="1477500" cy="1089600"/>
                </a:xfrm>
              </p:grpSpPr>
              <p:sp>
                <p:nvSpPr>
                  <p:cNvPr id="11704" name="Google Shape;11704;p42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05" name="Google Shape;11705;p428"/>
                  <p:cNvGrpSpPr/>
                  <p:nvPr/>
                </p:nvGrpSpPr>
                <p:grpSpPr>
                  <a:xfrm>
                    <a:off x="-2127414" y="1275205"/>
                    <a:ext cx="688733" cy="700658"/>
                    <a:chOff x="40123" y="-1583761"/>
                    <a:chExt cx="688733" cy="1109689"/>
                  </a:xfrm>
                </p:grpSpPr>
                <p:grpSp>
                  <p:nvGrpSpPr>
                    <p:cNvPr id="11706" name="Google Shape;11706;p428"/>
                    <p:cNvGrpSpPr/>
                    <p:nvPr/>
                  </p:nvGrpSpPr>
                  <p:grpSpPr>
                    <a:xfrm>
                      <a:off x="45124" y="-1327179"/>
                      <a:ext cx="683733" cy="853107"/>
                      <a:chOff x="597574" y="1930371"/>
                      <a:chExt cx="683733" cy="853107"/>
                    </a:xfrm>
                  </p:grpSpPr>
                  <p:grpSp>
                    <p:nvGrpSpPr>
                      <p:cNvPr id="11707" name="Google Shape;11707;p428"/>
                      <p:cNvGrpSpPr/>
                      <p:nvPr/>
                    </p:nvGrpSpPr>
                    <p:grpSpPr>
                      <a:xfrm rot="-5400000">
                        <a:off x="640721" y="2142893"/>
                        <a:ext cx="600335" cy="680836"/>
                        <a:chOff x="15239716" y="-12996420"/>
                        <a:chExt cx="1868456" cy="2463229"/>
                      </a:xfrm>
                    </p:grpSpPr>
                    <p:pic>
                      <p:nvPicPr>
                        <p:cNvPr id="11708" name="Google Shape;11708;p42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709" name="Google Shape;11709;p42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710" name="Google Shape;11710;p42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711" name="Google Shape;11711;p42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712" name="Google Shape;11712;p428"/>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713" name="Google Shape;11713;p428"/>
              <p:cNvGrpSpPr/>
              <p:nvPr/>
            </p:nvGrpSpPr>
            <p:grpSpPr>
              <a:xfrm>
                <a:off x="2728451" y="2175925"/>
                <a:ext cx="4243350" cy="2733924"/>
                <a:chOff x="2958951" y="1256250"/>
                <a:chExt cx="4243350" cy="2733924"/>
              </a:xfrm>
            </p:grpSpPr>
            <p:pic>
              <p:nvPicPr>
                <p:cNvPr id="11714" name="Google Shape;11714;p428"/>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715" name="Google Shape;11715;p428"/>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716" name="Google Shape;11716;p428"/>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717" name="Google Shape;11717;p428"/>
          <p:cNvGrpSpPr/>
          <p:nvPr/>
        </p:nvGrpSpPr>
        <p:grpSpPr>
          <a:xfrm>
            <a:off x="527993" y="631283"/>
            <a:ext cx="2523464" cy="1702042"/>
            <a:chOff x="1078553" y="1406852"/>
            <a:chExt cx="3191834" cy="2152848"/>
          </a:xfrm>
        </p:grpSpPr>
        <p:grpSp>
          <p:nvGrpSpPr>
            <p:cNvPr id="11718" name="Google Shape;11718;p428"/>
            <p:cNvGrpSpPr/>
            <p:nvPr/>
          </p:nvGrpSpPr>
          <p:grpSpPr>
            <a:xfrm>
              <a:off x="1078553" y="1406852"/>
              <a:ext cx="3191834" cy="2152848"/>
              <a:chOff x="861075" y="1457642"/>
              <a:chExt cx="4419599" cy="2980958"/>
            </a:xfrm>
          </p:grpSpPr>
          <p:pic>
            <p:nvPicPr>
              <p:cNvPr id="11719" name="Google Shape;11719;p42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720" name="Google Shape;11720;p42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721" name="Google Shape;11721;p428"/>
            <p:cNvGrpSpPr/>
            <p:nvPr/>
          </p:nvGrpSpPr>
          <p:grpSpPr>
            <a:xfrm>
              <a:off x="1980041" y="1481287"/>
              <a:ext cx="308764" cy="2020121"/>
              <a:chOff x="4198133" y="1585860"/>
              <a:chExt cx="434023" cy="2787912"/>
            </a:xfrm>
          </p:grpSpPr>
          <p:cxnSp>
            <p:nvCxnSpPr>
              <p:cNvPr id="11722" name="Google Shape;11722;p42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723" name="Google Shape;11723;p42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724" name="Google Shape;11724;p42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725" name="Google Shape;11725;p428"/>
          <p:cNvGrpSpPr/>
          <p:nvPr/>
        </p:nvGrpSpPr>
        <p:grpSpPr>
          <a:xfrm>
            <a:off x="6127382" y="347119"/>
            <a:ext cx="2775450" cy="2026082"/>
            <a:chOff x="4539758" y="527583"/>
            <a:chExt cx="2775450" cy="2026082"/>
          </a:xfrm>
        </p:grpSpPr>
        <p:grpSp>
          <p:nvGrpSpPr>
            <p:cNvPr id="11726" name="Google Shape;11726;p428"/>
            <p:cNvGrpSpPr/>
            <p:nvPr/>
          </p:nvGrpSpPr>
          <p:grpSpPr>
            <a:xfrm>
              <a:off x="4539758" y="566729"/>
              <a:ext cx="2775450" cy="1986936"/>
              <a:chOff x="4902894" y="1042215"/>
              <a:chExt cx="3586316" cy="2567432"/>
            </a:xfrm>
          </p:grpSpPr>
          <p:grpSp>
            <p:nvGrpSpPr>
              <p:cNvPr id="11727" name="Google Shape;11727;p428"/>
              <p:cNvGrpSpPr/>
              <p:nvPr/>
            </p:nvGrpSpPr>
            <p:grpSpPr>
              <a:xfrm>
                <a:off x="6099641" y="1042215"/>
                <a:ext cx="574895" cy="480514"/>
                <a:chOff x="-2521759" y="897403"/>
                <a:chExt cx="1477500" cy="1089600"/>
              </a:xfrm>
            </p:grpSpPr>
            <p:sp>
              <p:nvSpPr>
                <p:cNvPr id="11728" name="Google Shape;11728;p42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29" name="Google Shape;11729;p428"/>
                <p:cNvGrpSpPr/>
                <p:nvPr/>
              </p:nvGrpSpPr>
              <p:grpSpPr>
                <a:xfrm>
                  <a:off x="-2127414" y="1275205"/>
                  <a:ext cx="688733" cy="700658"/>
                  <a:chOff x="40123" y="-1583761"/>
                  <a:chExt cx="688733" cy="1109689"/>
                </a:xfrm>
              </p:grpSpPr>
              <p:grpSp>
                <p:nvGrpSpPr>
                  <p:cNvPr id="11730" name="Google Shape;11730;p428"/>
                  <p:cNvGrpSpPr/>
                  <p:nvPr/>
                </p:nvGrpSpPr>
                <p:grpSpPr>
                  <a:xfrm>
                    <a:off x="45124" y="-1327179"/>
                    <a:ext cx="683733" cy="853107"/>
                    <a:chOff x="597574" y="1930371"/>
                    <a:chExt cx="683733" cy="853107"/>
                  </a:xfrm>
                </p:grpSpPr>
                <p:grpSp>
                  <p:nvGrpSpPr>
                    <p:cNvPr id="11731" name="Google Shape;11731;p428"/>
                    <p:cNvGrpSpPr/>
                    <p:nvPr/>
                  </p:nvGrpSpPr>
                  <p:grpSpPr>
                    <a:xfrm rot="-5400000">
                      <a:off x="640721" y="2142893"/>
                      <a:ext cx="600335" cy="680836"/>
                      <a:chOff x="15239716" y="-12996420"/>
                      <a:chExt cx="1868456" cy="2463229"/>
                    </a:xfrm>
                  </p:grpSpPr>
                  <p:pic>
                    <p:nvPicPr>
                      <p:cNvPr id="11732" name="Google Shape;11732;p42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733" name="Google Shape;11733;p42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734" name="Google Shape;11734;p42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735" name="Google Shape;11735;p42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736" name="Google Shape;11736;p428"/>
              <p:cNvGrpSpPr/>
              <p:nvPr/>
            </p:nvGrpSpPr>
            <p:grpSpPr>
              <a:xfrm>
                <a:off x="4902894" y="1104366"/>
                <a:ext cx="3586316" cy="2505281"/>
                <a:chOff x="2696950" y="1678663"/>
                <a:chExt cx="4760176" cy="3325300"/>
              </a:xfrm>
            </p:grpSpPr>
            <p:grpSp>
              <p:nvGrpSpPr>
                <p:cNvPr id="11737" name="Google Shape;11737;p428"/>
                <p:cNvGrpSpPr/>
                <p:nvPr/>
              </p:nvGrpSpPr>
              <p:grpSpPr>
                <a:xfrm>
                  <a:off x="2696950" y="1678663"/>
                  <a:ext cx="4760176" cy="3325300"/>
                  <a:chOff x="2586350" y="1168975"/>
                  <a:chExt cx="4760176" cy="3325300"/>
                </a:xfrm>
              </p:grpSpPr>
              <p:pic>
                <p:nvPicPr>
                  <p:cNvPr id="11738" name="Google Shape;11738;p428"/>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739" name="Google Shape;11739;p428"/>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740" name="Google Shape;11740;p428"/>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741" name="Google Shape;11741;p428"/>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742" name="Google Shape;11742;p428"/>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743" name="Google Shape;11743;p428"/>
          <p:cNvGrpSpPr/>
          <p:nvPr/>
        </p:nvGrpSpPr>
        <p:grpSpPr>
          <a:xfrm>
            <a:off x="312467" y="2851630"/>
            <a:ext cx="2707879" cy="1954173"/>
            <a:chOff x="441300" y="2554780"/>
            <a:chExt cx="2707879" cy="1954173"/>
          </a:xfrm>
        </p:grpSpPr>
        <p:pic>
          <p:nvPicPr>
            <p:cNvPr id="11744" name="Google Shape;11744;p428"/>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745" name="Google Shape;11745;p428"/>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746" name="Google Shape;11746;p428"/>
            <p:cNvGrpSpPr/>
            <p:nvPr/>
          </p:nvGrpSpPr>
          <p:grpSpPr>
            <a:xfrm>
              <a:off x="625714" y="2806908"/>
              <a:ext cx="2523464" cy="1702042"/>
              <a:chOff x="1078553" y="1406852"/>
              <a:chExt cx="3191834" cy="2152848"/>
            </a:xfrm>
          </p:grpSpPr>
          <p:grpSp>
            <p:nvGrpSpPr>
              <p:cNvPr id="11747" name="Google Shape;11747;p428"/>
              <p:cNvGrpSpPr/>
              <p:nvPr/>
            </p:nvGrpSpPr>
            <p:grpSpPr>
              <a:xfrm>
                <a:off x="1078553" y="1406852"/>
                <a:ext cx="3191834" cy="2152848"/>
                <a:chOff x="861075" y="1457642"/>
                <a:chExt cx="4419599" cy="2980958"/>
              </a:xfrm>
            </p:grpSpPr>
            <p:pic>
              <p:nvPicPr>
                <p:cNvPr id="11748" name="Google Shape;11748;p42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749" name="Google Shape;11749;p42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750" name="Google Shape;11750;p428"/>
              <p:cNvGrpSpPr/>
              <p:nvPr/>
            </p:nvGrpSpPr>
            <p:grpSpPr>
              <a:xfrm>
                <a:off x="1980041" y="1481287"/>
                <a:ext cx="308764" cy="2020121"/>
                <a:chOff x="4198133" y="1585860"/>
                <a:chExt cx="434023" cy="2787912"/>
              </a:xfrm>
            </p:grpSpPr>
            <p:cxnSp>
              <p:nvCxnSpPr>
                <p:cNvPr id="11751" name="Google Shape;11751;p42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752" name="Google Shape;11752;p42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753" name="Google Shape;11753;p42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754" name="Google Shape;11754;p428"/>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755" name="Google Shape;11755;p428"/>
          <p:cNvGrpSpPr/>
          <p:nvPr/>
        </p:nvGrpSpPr>
        <p:grpSpPr>
          <a:xfrm>
            <a:off x="3304419" y="11"/>
            <a:ext cx="2652183" cy="2622142"/>
            <a:chOff x="3050443" y="551620"/>
            <a:chExt cx="4522051" cy="4470830"/>
          </a:xfrm>
        </p:grpSpPr>
        <p:grpSp>
          <p:nvGrpSpPr>
            <p:cNvPr id="11756" name="Google Shape;11756;p428"/>
            <p:cNvGrpSpPr/>
            <p:nvPr/>
          </p:nvGrpSpPr>
          <p:grpSpPr>
            <a:xfrm>
              <a:off x="3050443" y="551620"/>
              <a:ext cx="4522051" cy="4470830"/>
              <a:chOff x="3050443" y="551620"/>
              <a:chExt cx="4522051" cy="4470830"/>
            </a:xfrm>
          </p:grpSpPr>
          <p:sp>
            <p:nvSpPr>
              <p:cNvPr id="11757" name="Google Shape;11757;p428"/>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58" name="Google Shape;11758;p428"/>
              <p:cNvGrpSpPr/>
              <p:nvPr/>
            </p:nvGrpSpPr>
            <p:grpSpPr>
              <a:xfrm>
                <a:off x="4403945" y="1498365"/>
                <a:ext cx="1058145" cy="944731"/>
                <a:chOff x="515373" y="1930371"/>
                <a:chExt cx="683733" cy="853107"/>
              </a:xfrm>
            </p:grpSpPr>
            <p:grpSp>
              <p:nvGrpSpPr>
                <p:cNvPr id="11759" name="Google Shape;11759;p428"/>
                <p:cNvGrpSpPr/>
                <p:nvPr/>
              </p:nvGrpSpPr>
              <p:grpSpPr>
                <a:xfrm rot="-5400000">
                  <a:off x="558520" y="2142893"/>
                  <a:ext cx="600335" cy="680836"/>
                  <a:chOff x="15239716" y="-13293819"/>
                  <a:chExt cx="1868456" cy="2463229"/>
                </a:xfrm>
              </p:grpSpPr>
              <p:pic>
                <p:nvPicPr>
                  <p:cNvPr id="11760" name="Google Shape;11760;p428"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761" name="Google Shape;11761;p428"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762" name="Google Shape;11762;p428"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763" name="Google Shape;11763;p428"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764" name="Google Shape;11764;p428"/>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765" name="Google Shape;11765;p428"/>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766" name="Google Shape;11766;p428"/>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767" name="Google Shape;11767;p428"/>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pic>
        <p:nvPicPr>
          <p:cNvPr id="11768" name="Google Shape;11768;p428"/>
          <p:cNvPicPr preferRelativeResize="0"/>
          <p:nvPr/>
        </p:nvPicPr>
        <p:blipFill>
          <a:blip r:embed="rId15">
            <a:alphaModFix amt="74000"/>
          </a:blip>
          <a:stretch>
            <a:fillRect/>
          </a:stretch>
        </p:blipFill>
        <p:spPr>
          <a:xfrm>
            <a:off x="66675" y="485775"/>
            <a:ext cx="3066975" cy="4552725"/>
          </a:xfrm>
          <a:prstGeom prst="rect">
            <a:avLst/>
          </a:prstGeom>
          <a:noFill/>
          <a:ln>
            <a:noFill/>
          </a:ln>
        </p:spPr>
      </p:pic>
      <p:pic>
        <p:nvPicPr>
          <p:cNvPr id="11769" name="Google Shape;11769;p428"/>
          <p:cNvPicPr preferRelativeResize="0"/>
          <p:nvPr/>
        </p:nvPicPr>
        <p:blipFill>
          <a:blip r:embed="rId15">
            <a:alphaModFix amt="74000"/>
          </a:blip>
          <a:stretch>
            <a:fillRect/>
          </a:stretch>
        </p:blipFill>
        <p:spPr>
          <a:xfrm>
            <a:off x="3097025" y="2676525"/>
            <a:ext cx="3066975" cy="2507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779"/>
        <p:cNvGrpSpPr/>
        <p:nvPr/>
      </p:nvGrpSpPr>
      <p:grpSpPr>
        <a:xfrm>
          <a:off x="0" y="0"/>
          <a:ext cx="0" cy="0"/>
          <a:chOff x="0" y="0"/>
          <a:chExt cx="0" cy="0"/>
        </a:xfrm>
      </p:grpSpPr>
      <p:grpSp>
        <p:nvGrpSpPr>
          <p:cNvPr id="11780" name="Google Shape;11780;p430"/>
          <p:cNvGrpSpPr/>
          <p:nvPr/>
        </p:nvGrpSpPr>
        <p:grpSpPr>
          <a:xfrm>
            <a:off x="6209587" y="2416340"/>
            <a:ext cx="2696717" cy="2622159"/>
            <a:chOff x="2132425" y="93112"/>
            <a:chExt cx="4971824" cy="4834364"/>
          </a:xfrm>
        </p:grpSpPr>
        <p:grpSp>
          <p:nvGrpSpPr>
            <p:cNvPr id="11781" name="Google Shape;11781;p430"/>
            <p:cNvGrpSpPr/>
            <p:nvPr/>
          </p:nvGrpSpPr>
          <p:grpSpPr>
            <a:xfrm>
              <a:off x="2976560" y="93112"/>
              <a:ext cx="2552234" cy="2133110"/>
              <a:chOff x="-2521759" y="897403"/>
              <a:chExt cx="1477500" cy="1089600"/>
            </a:xfrm>
          </p:grpSpPr>
          <p:sp>
            <p:nvSpPr>
              <p:cNvPr id="11782" name="Google Shape;11782;p43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83" name="Google Shape;11783;p430"/>
              <p:cNvGrpSpPr/>
              <p:nvPr/>
            </p:nvGrpSpPr>
            <p:grpSpPr>
              <a:xfrm>
                <a:off x="-2127414" y="1275205"/>
                <a:ext cx="688733" cy="700658"/>
                <a:chOff x="40123" y="-1583761"/>
                <a:chExt cx="688733" cy="1109689"/>
              </a:xfrm>
            </p:grpSpPr>
            <p:grpSp>
              <p:nvGrpSpPr>
                <p:cNvPr id="11784" name="Google Shape;11784;p430"/>
                <p:cNvGrpSpPr/>
                <p:nvPr/>
              </p:nvGrpSpPr>
              <p:grpSpPr>
                <a:xfrm>
                  <a:off x="45124" y="-1327179"/>
                  <a:ext cx="683733" cy="853107"/>
                  <a:chOff x="597574" y="1930371"/>
                  <a:chExt cx="683733" cy="853107"/>
                </a:xfrm>
              </p:grpSpPr>
              <p:grpSp>
                <p:nvGrpSpPr>
                  <p:cNvPr id="11785" name="Google Shape;11785;p430"/>
                  <p:cNvGrpSpPr/>
                  <p:nvPr/>
                </p:nvGrpSpPr>
                <p:grpSpPr>
                  <a:xfrm rot="-5400000">
                    <a:off x="640721" y="2142893"/>
                    <a:ext cx="600335" cy="680836"/>
                    <a:chOff x="15239716" y="-12996420"/>
                    <a:chExt cx="1868456" cy="2463229"/>
                  </a:xfrm>
                </p:grpSpPr>
                <p:pic>
                  <p:nvPicPr>
                    <p:cNvPr id="11786" name="Google Shape;11786;p43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787" name="Google Shape;11787;p43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788" name="Google Shape;11788;p43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789" name="Google Shape;11789;p43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790" name="Google Shape;11790;p430"/>
            <p:cNvGrpSpPr/>
            <p:nvPr/>
          </p:nvGrpSpPr>
          <p:grpSpPr>
            <a:xfrm>
              <a:off x="2132425" y="1974775"/>
              <a:ext cx="4971824" cy="2952700"/>
              <a:chOff x="3634925" y="1008225"/>
              <a:chExt cx="4971824" cy="2952700"/>
            </a:xfrm>
          </p:grpSpPr>
          <p:pic>
            <p:nvPicPr>
              <p:cNvPr id="11791" name="Google Shape;11791;p430"/>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792" name="Google Shape;11792;p430"/>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793" name="Google Shape;11793;p430"/>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794" name="Google Shape;11794;p430"/>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795" name="Google Shape;11795;p430"/>
          <p:cNvGrpSpPr/>
          <p:nvPr/>
        </p:nvGrpSpPr>
        <p:grpSpPr>
          <a:xfrm>
            <a:off x="3326167" y="2716203"/>
            <a:ext cx="2595233" cy="2322422"/>
            <a:chOff x="2728451" y="807760"/>
            <a:chExt cx="4243350" cy="3797289"/>
          </a:xfrm>
        </p:grpSpPr>
        <p:grpSp>
          <p:nvGrpSpPr>
            <p:cNvPr id="11796" name="Google Shape;11796;p430"/>
            <p:cNvGrpSpPr/>
            <p:nvPr/>
          </p:nvGrpSpPr>
          <p:grpSpPr>
            <a:xfrm>
              <a:off x="2728451" y="807760"/>
              <a:ext cx="4243350" cy="3797289"/>
              <a:chOff x="2728451" y="1112560"/>
              <a:chExt cx="4243350" cy="3797289"/>
            </a:xfrm>
          </p:grpSpPr>
          <p:grpSp>
            <p:nvGrpSpPr>
              <p:cNvPr id="11797" name="Google Shape;11797;p430"/>
              <p:cNvGrpSpPr/>
              <p:nvPr/>
            </p:nvGrpSpPr>
            <p:grpSpPr>
              <a:xfrm>
                <a:off x="3548625" y="1112560"/>
                <a:ext cx="2095342" cy="1415608"/>
                <a:chOff x="3548625" y="1112560"/>
                <a:chExt cx="2095342" cy="1415608"/>
              </a:xfrm>
            </p:grpSpPr>
            <p:grpSp>
              <p:nvGrpSpPr>
                <p:cNvPr id="11798" name="Google Shape;11798;p430"/>
                <p:cNvGrpSpPr/>
                <p:nvPr/>
              </p:nvGrpSpPr>
              <p:grpSpPr>
                <a:xfrm>
                  <a:off x="3548625" y="1112560"/>
                  <a:ext cx="1693806" cy="1415608"/>
                  <a:chOff x="-2521759" y="897403"/>
                  <a:chExt cx="1477500" cy="1089600"/>
                </a:xfrm>
              </p:grpSpPr>
              <p:sp>
                <p:nvSpPr>
                  <p:cNvPr id="11799" name="Google Shape;11799;p43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00" name="Google Shape;11800;p430"/>
                  <p:cNvGrpSpPr/>
                  <p:nvPr/>
                </p:nvGrpSpPr>
                <p:grpSpPr>
                  <a:xfrm>
                    <a:off x="-2127414" y="1275205"/>
                    <a:ext cx="688733" cy="700658"/>
                    <a:chOff x="40123" y="-1583761"/>
                    <a:chExt cx="688733" cy="1109689"/>
                  </a:xfrm>
                </p:grpSpPr>
                <p:grpSp>
                  <p:nvGrpSpPr>
                    <p:cNvPr id="11801" name="Google Shape;11801;p430"/>
                    <p:cNvGrpSpPr/>
                    <p:nvPr/>
                  </p:nvGrpSpPr>
                  <p:grpSpPr>
                    <a:xfrm>
                      <a:off x="45124" y="-1327179"/>
                      <a:ext cx="683733" cy="853107"/>
                      <a:chOff x="597574" y="1930371"/>
                      <a:chExt cx="683733" cy="853107"/>
                    </a:xfrm>
                  </p:grpSpPr>
                  <p:grpSp>
                    <p:nvGrpSpPr>
                      <p:cNvPr id="11802" name="Google Shape;11802;p430"/>
                      <p:cNvGrpSpPr/>
                      <p:nvPr/>
                    </p:nvGrpSpPr>
                    <p:grpSpPr>
                      <a:xfrm rot="-5400000">
                        <a:off x="640721" y="2142893"/>
                        <a:ext cx="600335" cy="680836"/>
                        <a:chOff x="15239716" y="-12996420"/>
                        <a:chExt cx="1868456" cy="2463229"/>
                      </a:xfrm>
                    </p:grpSpPr>
                    <p:pic>
                      <p:nvPicPr>
                        <p:cNvPr id="11803" name="Google Shape;11803;p43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804" name="Google Shape;11804;p43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805" name="Google Shape;11805;p43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806" name="Google Shape;11806;p43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807" name="Google Shape;11807;p430"/>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808" name="Google Shape;11808;p430"/>
              <p:cNvGrpSpPr/>
              <p:nvPr/>
            </p:nvGrpSpPr>
            <p:grpSpPr>
              <a:xfrm>
                <a:off x="2728451" y="2175925"/>
                <a:ext cx="4243350" cy="2733924"/>
                <a:chOff x="2958951" y="1256250"/>
                <a:chExt cx="4243350" cy="2733924"/>
              </a:xfrm>
            </p:grpSpPr>
            <p:pic>
              <p:nvPicPr>
                <p:cNvPr id="11809" name="Google Shape;11809;p430"/>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810" name="Google Shape;11810;p430"/>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811" name="Google Shape;11811;p430"/>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812" name="Google Shape;11812;p430"/>
          <p:cNvGrpSpPr/>
          <p:nvPr/>
        </p:nvGrpSpPr>
        <p:grpSpPr>
          <a:xfrm>
            <a:off x="527993" y="631283"/>
            <a:ext cx="2523464" cy="1702042"/>
            <a:chOff x="1078553" y="1406852"/>
            <a:chExt cx="3191834" cy="2152848"/>
          </a:xfrm>
        </p:grpSpPr>
        <p:grpSp>
          <p:nvGrpSpPr>
            <p:cNvPr id="11813" name="Google Shape;11813;p430"/>
            <p:cNvGrpSpPr/>
            <p:nvPr/>
          </p:nvGrpSpPr>
          <p:grpSpPr>
            <a:xfrm>
              <a:off x="1078553" y="1406852"/>
              <a:ext cx="3191834" cy="2152848"/>
              <a:chOff x="861075" y="1457642"/>
              <a:chExt cx="4419599" cy="2980958"/>
            </a:xfrm>
          </p:grpSpPr>
          <p:pic>
            <p:nvPicPr>
              <p:cNvPr id="11814" name="Google Shape;11814;p43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815" name="Google Shape;11815;p43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816" name="Google Shape;11816;p430"/>
            <p:cNvGrpSpPr/>
            <p:nvPr/>
          </p:nvGrpSpPr>
          <p:grpSpPr>
            <a:xfrm>
              <a:off x="1980041" y="1481287"/>
              <a:ext cx="308764" cy="2020121"/>
              <a:chOff x="4198133" y="1585860"/>
              <a:chExt cx="434023" cy="2787912"/>
            </a:xfrm>
          </p:grpSpPr>
          <p:cxnSp>
            <p:nvCxnSpPr>
              <p:cNvPr id="11817" name="Google Shape;11817;p43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818" name="Google Shape;11818;p43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819" name="Google Shape;11819;p43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820" name="Google Shape;11820;p430"/>
          <p:cNvGrpSpPr/>
          <p:nvPr/>
        </p:nvGrpSpPr>
        <p:grpSpPr>
          <a:xfrm>
            <a:off x="6127382" y="347119"/>
            <a:ext cx="2775450" cy="2026082"/>
            <a:chOff x="4539758" y="527583"/>
            <a:chExt cx="2775450" cy="2026082"/>
          </a:xfrm>
        </p:grpSpPr>
        <p:grpSp>
          <p:nvGrpSpPr>
            <p:cNvPr id="11821" name="Google Shape;11821;p430"/>
            <p:cNvGrpSpPr/>
            <p:nvPr/>
          </p:nvGrpSpPr>
          <p:grpSpPr>
            <a:xfrm>
              <a:off x="4539758" y="566729"/>
              <a:ext cx="2775450" cy="1986936"/>
              <a:chOff x="4902894" y="1042215"/>
              <a:chExt cx="3586316" cy="2567432"/>
            </a:xfrm>
          </p:grpSpPr>
          <p:grpSp>
            <p:nvGrpSpPr>
              <p:cNvPr id="11822" name="Google Shape;11822;p430"/>
              <p:cNvGrpSpPr/>
              <p:nvPr/>
            </p:nvGrpSpPr>
            <p:grpSpPr>
              <a:xfrm>
                <a:off x="6099641" y="1042215"/>
                <a:ext cx="574895" cy="480514"/>
                <a:chOff x="-2521759" y="897403"/>
                <a:chExt cx="1477500" cy="1089600"/>
              </a:xfrm>
            </p:grpSpPr>
            <p:sp>
              <p:nvSpPr>
                <p:cNvPr id="11823" name="Google Shape;11823;p43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24" name="Google Shape;11824;p430"/>
                <p:cNvGrpSpPr/>
                <p:nvPr/>
              </p:nvGrpSpPr>
              <p:grpSpPr>
                <a:xfrm>
                  <a:off x="-2127414" y="1275205"/>
                  <a:ext cx="688733" cy="700658"/>
                  <a:chOff x="40123" y="-1583761"/>
                  <a:chExt cx="688733" cy="1109689"/>
                </a:xfrm>
              </p:grpSpPr>
              <p:grpSp>
                <p:nvGrpSpPr>
                  <p:cNvPr id="11825" name="Google Shape;11825;p430"/>
                  <p:cNvGrpSpPr/>
                  <p:nvPr/>
                </p:nvGrpSpPr>
                <p:grpSpPr>
                  <a:xfrm>
                    <a:off x="45124" y="-1327179"/>
                    <a:ext cx="683733" cy="853107"/>
                    <a:chOff x="597574" y="1930371"/>
                    <a:chExt cx="683733" cy="853107"/>
                  </a:xfrm>
                </p:grpSpPr>
                <p:grpSp>
                  <p:nvGrpSpPr>
                    <p:cNvPr id="11826" name="Google Shape;11826;p430"/>
                    <p:cNvGrpSpPr/>
                    <p:nvPr/>
                  </p:nvGrpSpPr>
                  <p:grpSpPr>
                    <a:xfrm rot="-5400000">
                      <a:off x="640721" y="2142893"/>
                      <a:ext cx="600335" cy="680836"/>
                      <a:chOff x="15239716" y="-12996420"/>
                      <a:chExt cx="1868456" cy="2463229"/>
                    </a:xfrm>
                  </p:grpSpPr>
                  <p:pic>
                    <p:nvPicPr>
                      <p:cNvPr id="11827" name="Google Shape;11827;p43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828" name="Google Shape;11828;p43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829" name="Google Shape;11829;p43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830" name="Google Shape;11830;p43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831" name="Google Shape;11831;p430"/>
              <p:cNvGrpSpPr/>
              <p:nvPr/>
            </p:nvGrpSpPr>
            <p:grpSpPr>
              <a:xfrm>
                <a:off x="4902894" y="1104366"/>
                <a:ext cx="3586316" cy="2505281"/>
                <a:chOff x="2696950" y="1678663"/>
                <a:chExt cx="4760176" cy="3325300"/>
              </a:xfrm>
            </p:grpSpPr>
            <p:grpSp>
              <p:nvGrpSpPr>
                <p:cNvPr id="11832" name="Google Shape;11832;p430"/>
                <p:cNvGrpSpPr/>
                <p:nvPr/>
              </p:nvGrpSpPr>
              <p:grpSpPr>
                <a:xfrm>
                  <a:off x="2696950" y="1678663"/>
                  <a:ext cx="4760176" cy="3325300"/>
                  <a:chOff x="2586350" y="1168975"/>
                  <a:chExt cx="4760176" cy="3325300"/>
                </a:xfrm>
              </p:grpSpPr>
              <p:pic>
                <p:nvPicPr>
                  <p:cNvPr id="11833" name="Google Shape;11833;p430"/>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834" name="Google Shape;11834;p430"/>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835" name="Google Shape;11835;p430"/>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836" name="Google Shape;11836;p430"/>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837" name="Google Shape;11837;p430"/>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838" name="Google Shape;11838;p430"/>
          <p:cNvGrpSpPr/>
          <p:nvPr/>
        </p:nvGrpSpPr>
        <p:grpSpPr>
          <a:xfrm>
            <a:off x="312467" y="2851630"/>
            <a:ext cx="2707879" cy="1954173"/>
            <a:chOff x="441300" y="2554780"/>
            <a:chExt cx="2707879" cy="1954173"/>
          </a:xfrm>
        </p:grpSpPr>
        <p:pic>
          <p:nvPicPr>
            <p:cNvPr id="11839" name="Google Shape;11839;p430"/>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840" name="Google Shape;11840;p430"/>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841" name="Google Shape;11841;p430"/>
            <p:cNvGrpSpPr/>
            <p:nvPr/>
          </p:nvGrpSpPr>
          <p:grpSpPr>
            <a:xfrm>
              <a:off x="625714" y="2806908"/>
              <a:ext cx="2523464" cy="1702042"/>
              <a:chOff x="1078553" y="1406852"/>
              <a:chExt cx="3191834" cy="2152848"/>
            </a:xfrm>
          </p:grpSpPr>
          <p:grpSp>
            <p:nvGrpSpPr>
              <p:cNvPr id="11842" name="Google Shape;11842;p430"/>
              <p:cNvGrpSpPr/>
              <p:nvPr/>
            </p:nvGrpSpPr>
            <p:grpSpPr>
              <a:xfrm>
                <a:off x="1078553" y="1406852"/>
                <a:ext cx="3191834" cy="2152848"/>
                <a:chOff x="861075" y="1457642"/>
                <a:chExt cx="4419599" cy="2980958"/>
              </a:xfrm>
            </p:grpSpPr>
            <p:pic>
              <p:nvPicPr>
                <p:cNvPr id="11843" name="Google Shape;11843;p43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844" name="Google Shape;11844;p43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845" name="Google Shape;11845;p430"/>
              <p:cNvGrpSpPr/>
              <p:nvPr/>
            </p:nvGrpSpPr>
            <p:grpSpPr>
              <a:xfrm>
                <a:off x="1980041" y="1481287"/>
                <a:ext cx="308764" cy="2020121"/>
                <a:chOff x="4198133" y="1585860"/>
                <a:chExt cx="434023" cy="2787912"/>
              </a:xfrm>
            </p:grpSpPr>
            <p:cxnSp>
              <p:nvCxnSpPr>
                <p:cNvPr id="11846" name="Google Shape;11846;p43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847" name="Google Shape;11847;p43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848" name="Google Shape;11848;p43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849" name="Google Shape;11849;p430"/>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850" name="Google Shape;11850;p430"/>
          <p:cNvGrpSpPr/>
          <p:nvPr/>
        </p:nvGrpSpPr>
        <p:grpSpPr>
          <a:xfrm>
            <a:off x="3304419" y="11"/>
            <a:ext cx="2652183" cy="2622142"/>
            <a:chOff x="3050443" y="551620"/>
            <a:chExt cx="4522051" cy="4470830"/>
          </a:xfrm>
        </p:grpSpPr>
        <p:grpSp>
          <p:nvGrpSpPr>
            <p:cNvPr id="11851" name="Google Shape;11851;p430"/>
            <p:cNvGrpSpPr/>
            <p:nvPr/>
          </p:nvGrpSpPr>
          <p:grpSpPr>
            <a:xfrm>
              <a:off x="3050443" y="551620"/>
              <a:ext cx="4522051" cy="4470830"/>
              <a:chOff x="3050443" y="551620"/>
              <a:chExt cx="4522051" cy="4470830"/>
            </a:xfrm>
          </p:grpSpPr>
          <p:sp>
            <p:nvSpPr>
              <p:cNvPr id="11852" name="Google Shape;11852;p430"/>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53" name="Google Shape;11853;p430"/>
              <p:cNvGrpSpPr/>
              <p:nvPr/>
            </p:nvGrpSpPr>
            <p:grpSpPr>
              <a:xfrm>
                <a:off x="4403945" y="1498365"/>
                <a:ext cx="1058145" cy="944731"/>
                <a:chOff x="515373" y="1930371"/>
                <a:chExt cx="683733" cy="853107"/>
              </a:xfrm>
            </p:grpSpPr>
            <p:grpSp>
              <p:nvGrpSpPr>
                <p:cNvPr id="11854" name="Google Shape;11854;p430"/>
                <p:cNvGrpSpPr/>
                <p:nvPr/>
              </p:nvGrpSpPr>
              <p:grpSpPr>
                <a:xfrm rot="-5400000">
                  <a:off x="558520" y="2142893"/>
                  <a:ext cx="600335" cy="680836"/>
                  <a:chOff x="15239716" y="-13293819"/>
                  <a:chExt cx="1868456" cy="2463229"/>
                </a:xfrm>
              </p:grpSpPr>
              <p:pic>
                <p:nvPicPr>
                  <p:cNvPr id="11855" name="Google Shape;11855;p430"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856" name="Google Shape;11856;p430"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857" name="Google Shape;11857;p430"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858" name="Google Shape;11858;p430"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859" name="Google Shape;11859;p430"/>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860" name="Google Shape;11860;p430"/>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861" name="Google Shape;11861;p430"/>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862" name="Google Shape;11862;p430"/>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863" name="Google Shape;11863;p430"/>
          <p:cNvSpPr txBox="1"/>
          <p:nvPr/>
        </p:nvSpPr>
        <p:spPr>
          <a:xfrm>
            <a:off x="689897" y="128838"/>
            <a:ext cx="289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Norepinephrine (NE)</a:t>
            </a:r>
            <a:endParaRPr sz="1600" b="1"/>
          </a:p>
        </p:txBody>
      </p:sp>
      <p:pic>
        <p:nvPicPr>
          <p:cNvPr id="11864" name="Google Shape;11864;p430"/>
          <p:cNvPicPr preferRelativeResize="0"/>
          <p:nvPr/>
        </p:nvPicPr>
        <p:blipFill rotWithShape="1">
          <a:blip r:embed="rId15">
            <a:alphaModFix/>
          </a:blip>
          <a:srcRect r="83431"/>
          <a:stretch/>
        </p:blipFill>
        <p:spPr>
          <a:xfrm rot="10152765">
            <a:off x="293597" y="208373"/>
            <a:ext cx="432429" cy="367305"/>
          </a:xfrm>
          <a:prstGeom prst="rect">
            <a:avLst/>
          </a:prstGeom>
          <a:noFill/>
          <a:ln>
            <a:noFill/>
          </a:ln>
        </p:spPr>
      </p:pic>
      <p:pic>
        <p:nvPicPr>
          <p:cNvPr id="11865" name="Google Shape;11865;p430"/>
          <p:cNvPicPr preferRelativeResize="0"/>
          <p:nvPr/>
        </p:nvPicPr>
        <p:blipFill>
          <a:blip r:embed="rId16">
            <a:alphaModFix amt="74000"/>
          </a:blip>
          <a:stretch>
            <a:fillRect/>
          </a:stretch>
        </p:blipFill>
        <p:spPr>
          <a:xfrm>
            <a:off x="66675" y="612900"/>
            <a:ext cx="3066975" cy="4425600"/>
          </a:xfrm>
          <a:prstGeom prst="rect">
            <a:avLst/>
          </a:prstGeom>
          <a:noFill/>
          <a:ln>
            <a:noFill/>
          </a:ln>
        </p:spPr>
      </p:pic>
      <p:pic>
        <p:nvPicPr>
          <p:cNvPr id="11866" name="Google Shape;11866;p430"/>
          <p:cNvPicPr preferRelativeResize="0"/>
          <p:nvPr/>
        </p:nvPicPr>
        <p:blipFill>
          <a:blip r:embed="rId16">
            <a:alphaModFix amt="74000"/>
          </a:blip>
          <a:stretch>
            <a:fillRect/>
          </a:stretch>
        </p:blipFill>
        <p:spPr>
          <a:xfrm>
            <a:off x="6024450" y="171150"/>
            <a:ext cx="3066975" cy="4941525"/>
          </a:xfrm>
          <a:prstGeom prst="rect">
            <a:avLst/>
          </a:prstGeom>
          <a:noFill/>
          <a:ln>
            <a:noFill/>
          </a:ln>
        </p:spPr>
      </p:pic>
      <p:sp>
        <p:nvSpPr>
          <p:cNvPr id="11867" name="Google Shape;11867;p430"/>
          <p:cNvSpPr/>
          <p:nvPr/>
        </p:nvSpPr>
        <p:spPr>
          <a:xfrm>
            <a:off x="4857750" y="92740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430"/>
          <p:cNvSpPr/>
          <p:nvPr/>
        </p:nvSpPr>
        <p:spPr>
          <a:xfrm>
            <a:off x="4810125" y="327055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872"/>
        <p:cNvGrpSpPr/>
        <p:nvPr/>
      </p:nvGrpSpPr>
      <p:grpSpPr>
        <a:xfrm>
          <a:off x="0" y="0"/>
          <a:ext cx="0" cy="0"/>
          <a:chOff x="0" y="0"/>
          <a:chExt cx="0" cy="0"/>
        </a:xfrm>
      </p:grpSpPr>
      <p:grpSp>
        <p:nvGrpSpPr>
          <p:cNvPr id="11873" name="Google Shape;11873;p431"/>
          <p:cNvGrpSpPr/>
          <p:nvPr/>
        </p:nvGrpSpPr>
        <p:grpSpPr>
          <a:xfrm>
            <a:off x="3326167" y="2716203"/>
            <a:ext cx="2595233" cy="2322422"/>
            <a:chOff x="2728451" y="807760"/>
            <a:chExt cx="4243350" cy="3797289"/>
          </a:xfrm>
        </p:grpSpPr>
        <p:grpSp>
          <p:nvGrpSpPr>
            <p:cNvPr id="11874" name="Google Shape;11874;p431"/>
            <p:cNvGrpSpPr/>
            <p:nvPr/>
          </p:nvGrpSpPr>
          <p:grpSpPr>
            <a:xfrm>
              <a:off x="2728451" y="807760"/>
              <a:ext cx="4243350" cy="3797289"/>
              <a:chOff x="2728451" y="1112560"/>
              <a:chExt cx="4243350" cy="3797289"/>
            </a:xfrm>
          </p:grpSpPr>
          <p:grpSp>
            <p:nvGrpSpPr>
              <p:cNvPr id="11875" name="Google Shape;11875;p431"/>
              <p:cNvGrpSpPr/>
              <p:nvPr/>
            </p:nvGrpSpPr>
            <p:grpSpPr>
              <a:xfrm>
                <a:off x="3548625" y="1112560"/>
                <a:ext cx="2095342" cy="1415608"/>
                <a:chOff x="3548625" y="1112560"/>
                <a:chExt cx="2095342" cy="1415608"/>
              </a:xfrm>
            </p:grpSpPr>
            <p:grpSp>
              <p:nvGrpSpPr>
                <p:cNvPr id="11876" name="Google Shape;11876;p431"/>
                <p:cNvGrpSpPr/>
                <p:nvPr/>
              </p:nvGrpSpPr>
              <p:grpSpPr>
                <a:xfrm>
                  <a:off x="3548625" y="1112560"/>
                  <a:ext cx="1693806" cy="1415608"/>
                  <a:chOff x="-2521759" y="897403"/>
                  <a:chExt cx="1477500" cy="1089600"/>
                </a:xfrm>
              </p:grpSpPr>
              <p:sp>
                <p:nvSpPr>
                  <p:cNvPr id="11877" name="Google Shape;11877;p43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78" name="Google Shape;11878;p431"/>
                  <p:cNvGrpSpPr/>
                  <p:nvPr/>
                </p:nvGrpSpPr>
                <p:grpSpPr>
                  <a:xfrm>
                    <a:off x="-2127414" y="1275205"/>
                    <a:ext cx="688733" cy="700658"/>
                    <a:chOff x="40123" y="-1583761"/>
                    <a:chExt cx="688733" cy="1109689"/>
                  </a:xfrm>
                </p:grpSpPr>
                <p:grpSp>
                  <p:nvGrpSpPr>
                    <p:cNvPr id="11879" name="Google Shape;11879;p431"/>
                    <p:cNvGrpSpPr/>
                    <p:nvPr/>
                  </p:nvGrpSpPr>
                  <p:grpSpPr>
                    <a:xfrm>
                      <a:off x="45124" y="-1327179"/>
                      <a:ext cx="683733" cy="853107"/>
                      <a:chOff x="597574" y="1930371"/>
                      <a:chExt cx="683733" cy="853107"/>
                    </a:xfrm>
                  </p:grpSpPr>
                  <p:grpSp>
                    <p:nvGrpSpPr>
                      <p:cNvPr id="11880" name="Google Shape;11880;p431"/>
                      <p:cNvGrpSpPr/>
                      <p:nvPr/>
                    </p:nvGrpSpPr>
                    <p:grpSpPr>
                      <a:xfrm rot="-5400000">
                        <a:off x="640721" y="2142893"/>
                        <a:ext cx="600335" cy="680836"/>
                        <a:chOff x="15239716" y="-12996420"/>
                        <a:chExt cx="1868456" cy="2463229"/>
                      </a:xfrm>
                    </p:grpSpPr>
                    <p:pic>
                      <p:nvPicPr>
                        <p:cNvPr id="11881" name="Google Shape;11881;p43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882" name="Google Shape;11882;p43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883" name="Google Shape;11883;p43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884" name="Google Shape;11884;p43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885" name="Google Shape;11885;p431"/>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886" name="Google Shape;11886;p431"/>
              <p:cNvGrpSpPr/>
              <p:nvPr/>
            </p:nvGrpSpPr>
            <p:grpSpPr>
              <a:xfrm>
                <a:off x="2728451" y="2175925"/>
                <a:ext cx="4243350" cy="2733924"/>
                <a:chOff x="2958951" y="1256250"/>
                <a:chExt cx="4243350" cy="2733924"/>
              </a:xfrm>
            </p:grpSpPr>
            <p:pic>
              <p:nvPicPr>
                <p:cNvPr id="11887" name="Google Shape;11887;p431"/>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1888" name="Google Shape;11888;p431"/>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889" name="Google Shape;11889;p431"/>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890" name="Google Shape;11890;p431"/>
          <p:cNvGrpSpPr/>
          <p:nvPr/>
        </p:nvGrpSpPr>
        <p:grpSpPr>
          <a:xfrm>
            <a:off x="3304419" y="11"/>
            <a:ext cx="2652183" cy="2622142"/>
            <a:chOff x="3050443" y="551620"/>
            <a:chExt cx="4522051" cy="4470830"/>
          </a:xfrm>
        </p:grpSpPr>
        <p:grpSp>
          <p:nvGrpSpPr>
            <p:cNvPr id="11891" name="Google Shape;11891;p431"/>
            <p:cNvGrpSpPr/>
            <p:nvPr/>
          </p:nvGrpSpPr>
          <p:grpSpPr>
            <a:xfrm>
              <a:off x="3050443" y="551620"/>
              <a:ext cx="4522051" cy="4470830"/>
              <a:chOff x="3050443" y="551620"/>
              <a:chExt cx="4522051" cy="4470830"/>
            </a:xfrm>
          </p:grpSpPr>
          <p:sp>
            <p:nvSpPr>
              <p:cNvPr id="11892" name="Google Shape;11892;p431"/>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93" name="Google Shape;11893;p431"/>
              <p:cNvGrpSpPr/>
              <p:nvPr/>
            </p:nvGrpSpPr>
            <p:grpSpPr>
              <a:xfrm>
                <a:off x="4403945" y="1498365"/>
                <a:ext cx="1058145" cy="944731"/>
                <a:chOff x="515373" y="1930371"/>
                <a:chExt cx="683733" cy="853107"/>
              </a:xfrm>
            </p:grpSpPr>
            <p:grpSp>
              <p:nvGrpSpPr>
                <p:cNvPr id="11894" name="Google Shape;11894;p431"/>
                <p:cNvGrpSpPr/>
                <p:nvPr/>
              </p:nvGrpSpPr>
              <p:grpSpPr>
                <a:xfrm rot="-5400000">
                  <a:off x="558520" y="2142893"/>
                  <a:ext cx="600335" cy="680836"/>
                  <a:chOff x="15239716" y="-13293819"/>
                  <a:chExt cx="1868456" cy="2463229"/>
                </a:xfrm>
              </p:grpSpPr>
              <p:pic>
                <p:nvPicPr>
                  <p:cNvPr id="11895" name="Google Shape;11895;p431"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896" name="Google Shape;11896;p431"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897" name="Google Shape;11897;p431"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898" name="Google Shape;11898;p431"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899" name="Google Shape;11899;p431"/>
              <p:cNvPicPr preferRelativeResize="0"/>
              <p:nvPr/>
            </p:nvPicPr>
            <p:blipFill>
              <a:blip r:embed="rId8">
                <a:alphaModFix/>
              </a:blip>
              <a:stretch>
                <a:fillRect/>
              </a:stretch>
            </p:blipFill>
            <p:spPr>
              <a:xfrm>
                <a:off x="3050443" y="2089364"/>
                <a:ext cx="4522051" cy="2933086"/>
              </a:xfrm>
              <a:prstGeom prst="rect">
                <a:avLst/>
              </a:prstGeom>
              <a:noFill/>
              <a:ln>
                <a:noFill/>
              </a:ln>
            </p:spPr>
          </p:pic>
          <p:sp>
            <p:nvSpPr>
              <p:cNvPr id="11900" name="Google Shape;11900;p431"/>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901" name="Google Shape;11901;p431"/>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902" name="Google Shape;11902;p431"/>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903" name="Google Shape;11903;p431"/>
          <p:cNvSpPr/>
          <p:nvPr/>
        </p:nvSpPr>
        <p:spPr>
          <a:xfrm>
            <a:off x="4857750" y="92740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431"/>
          <p:cNvSpPr/>
          <p:nvPr/>
        </p:nvSpPr>
        <p:spPr>
          <a:xfrm>
            <a:off x="4810125" y="327055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431"/>
          <p:cNvSpPr txBox="1"/>
          <p:nvPr/>
        </p:nvSpPr>
        <p:spPr>
          <a:xfrm>
            <a:off x="346997" y="1157538"/>
            <a:ext cx="2891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9900FF"/>
                </a:solidFill>
              </a:rPr>
              <a:t>These 2 SSRIs </a:t>
            </a:r>
            <a:r>
              <a:rPr lang="en" sz="1600" b="1" i="1">
                <a:solidFill>
                  <a:srgbClr val="9900FF"/>
                </a:solidFill>
              </a:rPr>
              <a:t>could</a:t>
            </a:r>
            <a:r>
              <a:rPr lang="en" sz="1600" b="1">
                <a:solidFill>
                  <a:srgbClr val="9900FF"/>
                </a:solidFill>
              </a:rPr>
              <a:t> be called SNRIs.</a:t>
            </a:r>
            <a:endParaRPr sz="1600" b="1">
              <a:solidFill>
                <a:srgbClr val="9900FF"/>
              </a:solidFill>
            </a:endParaRPr>
          </a:p>
        </p:txBody>
      </p:sp>
      <p:sp>
        <p:nvSpPr>
          <p:cNvPr id="11906" name="Google Shape;11906;p431"/>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07" name="Google Shape;11907;p431"/>
          <p:cNvPicPr preferRelativeResize="0"/>
          <p:nvPr/>
        </p:nvPicPr>
        <p:blipFill rotWithShape="1">
          <a:blip r:embed="rId9">
            <a:alphaModFix/>
          </a:blip>
          <a:srcRect r="83431"/>
          <a:stretch/>
        </p:blipFill>
        <p:spPr>
          <a:xfrm rot="10152775">
            <a:off x="386680" y="310088"/>
            <a:ext cx="481488" cy="408971"/>
          </a:xfrm>
          <a:prstGeom prst="rect">
            <a:avLst/>
          </a:prstGeom>
          <a:noFill/>
          <a:ln>
            <a:noFill/>
          </a:ln>
        </p:spPr>
      </p:pic>
      <p:pic>
        <p:nvPicPr>
          <p:cNvPr id="11908" name="Google Shape;11908;p431" descr="clipped result image"/>
          <p:cNvPicPr preferRelativeResize="0"/>
          <p:nvPr/>
        </p:nvPicPr>
        <p:blipFill rotWithShape="1">
          <a:blip r:embed="rId10">
            <a:alphaModFix/>
          </a:blip>
          <a:srcRect/>
          <a:stretch/>
        </p:blipFill>
        <p:spPr>
          <a:xfrm rot="14">
            <a:off x="6451834" y="927400"/>
            <a:ext cx="702219" cy="1079751"/>
          </a:xfrm>
          <a:prstGeom prst="rect">
            <a:avLst/>
          </a:prstGeom>
          <a:noFill/>
          <a:ln>
            <a:noFill/>
          </a:ln>
          <a:effectLst>
            <a:outerShdw blurRad="57150" dist="19050" dir="5400000" algn="bl" rotWithShape="0">
              <a:srgbClr val="000000">
                <a:alpha val="49800"/>
              </a:srgbClr>
            </a:outerShdw>
          </a:effectLst>
        </p:spPr>
      </p:pic>
      <p:grpSp>
        <p:nvGrpSpPr>
          <p:cNvPr id="11909" name="Google Shape;11909;p431"/>
          <p:cNvGrpSpPr/>
          <p:nvPr/>
        </p:nvGrpSpPr>
        <p:grpSpPr>
          <a:xfrm>
            <a:off x="6451832" y="3223221"/>
            <a:ext cx="777812" cy="1308384"/>
            <a:chOff x="3984500" y="1006480"/>
            <a:chExt cx="2195350" cy="3692872"/>
          </a:xfrm>
        </p:grpSpPr>
        <p:pic>
          <p:nvPicPr>
            <p:cNvPr id="11910" name="Google Shape;11910;p431" descr="A close up of a mask&#10;&#10;Description automatically generated"/>
            <p:cNvPicPr preferRelativeResize="0"/>
            <p:nvPr/>
          </p:nvPicPr>
          <p:blipFill rotWithShape="1">
            <a:blip r:embed="rId11">
              <a:alphaModFix/>
            </a:blip>
            <a:srcRect/>
            <a:stretch/>
          </p:blipFill>
          <p:spPr>
            <a:xfrm>
              <a:off x="3984500" y="1006480"/>
              <a:ext cx="2195350" cy="3692872"/>
            </a:xfrm>
            <a:prstGeom prst="rect">
              <a:avLst/>
            </a:prstGeom>
            <a:noFill/>
            <a:ln>
              <a:noFill/>
            </a:ln>
          </p:spPr>
        </p:pic>
        <p:pic>
          <p:nvPicPr>
            <p:cNvPr id="11911" name="Google Shape;11911;p431" descr="clipped result image"/>
            <p:cNvPicPr preferRelativeResize="0"/>
            <p:nvPr/>
          </p:nvPicPr>
          <p:blipFill rotWithShape="1">
            <a:blip r:embed="rId12">
              <a:alphaModFix amt="50000"/>
            </a:blip>
            <a:srcRect/>
            <a:stretch/>
          </p:blipFill>
          <p:spPr>
            <a:xfrm rot="-1799991">
              <a:off x="4525538" y="2360240"/>
              <a:ext cx="318345" cy="424305"/>
            </a:xfrm>
            <a:prstGeom prst="rect">
              <a:avLst/>
            </a:prstGeom>
            <a:noFill/>
            <a:ln>
              <a:noFill/>
            </a:ln>
          </p:spPr>
        </p:pic>
        <p:pic>
          <p:nvPicPr>
            <p:cNvPr id="11912" name="Google Shape;11912;p431" descr="clipped result image"/>
            <p:cNvPicPr preferRelativeResize="0"/>
            <p:nvPr/>
          </p:nvPicPr>
          <p:blipFill rotWithShape="1">
            <a:blip r:embed="rId13">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916"/>
        <p:cNvGrpSpPr/>
        <p:nvPr/>
      </p:nvGrpSpPr>
      <p:grpSpPr>
        <a:xfrm>
          <a:off x="0" y="0"/>
          <a:ext cx="0" cy="0"/>
          <a:chOff x="0" y="0"/>
          <a:chExt cx="0" cy="0"/>
        </a:xfrm>
      </p:grpSpPr>
      <p:pic>
        <p:nvPicPr>
          <p:cNvPr id="11917" name="Google Shape;11917;p432"/>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18" name="Google Shape;11918;p432"/>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20" name="Google Shape;11920;p432"/>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995"/>
        <p:cNvGrpSpPr/>
        <p:nvPr/>
      </p:nvGrpSpPr>
      <p:grpSpPr>
        <a:xfrm>
          <a:off x="0" y="0"/>
          <a:ext cx="0" cy="0"/>
          <a:chOff x="0" y="0"/>
          <a:chExt cx="0" cy="0"/>
        </a:xfrm>
      </p:grpSpPr>
      <p:sp>
        <p:nvSpPr>
          <p:cNvPr id="11996" name="Google Shape;11996;p440"/>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inhibitors (SNRIs)</a:t>
            </a:r>
            <a:endParaRPr b="1"/>
          </a:p>
        </p:txBody>
      </p:sp>
      <p:sp>
        <p:nvSpPr>
          <p:cNvPr id="11997" name="Google Shape;11997;p440"/>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1998" name="Google Shape;11998;p440"/>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grpSp>
        <p:nvGrpSpPr>
          <p:cNvPr id="11999" name="Google Shape;11999;p440"/>
          <p:cNvGrpSpPr/>
          <p:nvPr/>
        </p:nvGrpSpPr>
        <p:grpSpPr>
          <a:xfrm rot="-2192551">
            <a:off x="371575" y="639229"/>
            <a:ext cx="1978597" cy="1726914"/>
            <a:chOff x="2181316" y="255278"/>
            <a:chExt cx="5282935" cy="4610931"/>
          </a:xfrm>
        </p:grpSpPr>
        <p:grpSp>
          <p:nvGrpSpPr>
            <p:cNvPr id="12000" name="Google Shape;12000;p440"/>
            <p:cNvGrpSpPr/>
            <p:nvPr/>
          </p:nvGrpSpPr>
          <p:grpSpPr>
            <a:xfrm>
              <a:off x="2181316" y="255278"/>
              <a:ext cx="5282935" cy="4610931"/>
              <a:chOff x="6033650" y="859421"/>
              <a:chExt cx="2686876" cy="2345098"/>
            </a:xfrm>
          </p:grpSpPr>
          <p:sp>
            <p:nvSpPr>
              <p:cNvPr id="12001" name="Google Shape;12001;p440"/>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02" name="Google Shape;12002;p440"/>
              <p:cNvPicPr preferRelativeResize="0"/>
              <p:nvPr/>
            </p:nvPicPr>
            <p:blipFill>
              <a:blip r:embed="rId3">
                <a:alphaModFix/>
              </a:blip>
              <a:stretch>
                <a:fillRect/>
              </a:stretch>
            </p:blipFill>
            <p:spPr>
              <a:xfrm>
                <a:off x="6033650" y="859421"/>
                <a:ext cx="2686876" cy="1624628"/>
              </a:xfrm>
              <a:prstGeom prst="rect">
                <a:avLst/>
              </a:prstGeom>
              <a:noFill/>
              <a:ln>
                <a:noFill/>
              </a:ln>
            </p:spPr>
          </p:pic>
        </p:grpSp>
        <p:pic>
          <p:nvPicPr>
            <p:cNvPr id="12003" name="Google Shape;12003;p440"/>
            <p:cNvPicPr preferRelativeResize="0"/>
            <p:nvPr/>
          </p:nvPicPr>
          <p:blipFill>
            <a:blip r:embed="rId4">
              <a:alphaModFix/>
            </a:blip>
            <a:stretch>
              <a:fillRect/>
            </a:stretch>
          </p:blipFill>
          <p:spPr>
            <a:xfrm>
              <a:off x="5717574" y="1667248"/>
              <a:ext cx="1610587" cy="412012"/>
            </a:xfrm>
            <a:prstGeom prst="rect">
              <a:avLst/>
            </a:prstGeom>
            <a:noFill/>
            <a:ln>
              <a:noFill/>
            </a:ln>
          </p:spPr>
        </p:pic>
      </p:grpSp>
      <p:grpSp>
        <p:nvGrpSpPr>
          <p:cNvPr id="12004" name="Google Shape;12004;p440"/>
          <p:cNvGrpSpPr/>
          <p:nvPr/>
        </p:nvGrpSpPr>
        <p:grpSpPr>
          <a:xfrm rot="-2192551">
            <a:off x="4298163" y="729079"/>
            <a:ext cx="1978597" cy="1726914"/>
            <a:chOff x="2181316" y="255278"/>
            <a:chExt cx="5282935" cy="4610931"/>
          </a:xfrm>
        </p:grpSpPr>
        <p:grpSp>
          <p:nvGrpSpPr>
            <p:cNvPr id="12005" name="Google Shape;12005;p440"/>
            <p:cNvGrpSpPr/>
            <p:nvPr/>
          </p:nvGrpSpPr>
          <p:grpSpPr>
            <a:xfrm>
              <a:off x="2181316" y="255278"/>
              <a:ext cx="5282935" cy="4610931"/>
              <a:chOff x="6033650" y="859421"/>
              <a:chExt cx="2686876" cy="2345098"/>
            </a:xfrm>
          </p:grpSpPr>
          <p:sp>
            <p:nvSpPr>
              <p:cNvPr id="12006" name="Google Shape;12006;p440"/>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07" name="Google Shape;12007;p440"/>
              <p:cNvPicPr preferRelativeResize="0"/>
              <p:nvPr/>
            </p:nvPicPr>
            <p:blipFill>
              <a:blip r:embed="rId3">
                <a:alphaModFix/>
              </a:blip>
              <a:stretch>
                <a:fillRect/>
              </a:stretch>
            </p:blipFill>
            <p:spPr>
              <a:xfrm>
                <a:off x="6033650" y="859421"/>
                <a:ext cx="2686876" cy="1624628"/>
              </a:xfrm>
              <a:prstGeom prst="rect">
                <a:avLst/>
              </a:prstGeom>
              <a:noFill/>
              <a:ln>
                <a:noFill/>
              </a:ln>
            </p:spPr>
          </p:pic>
        </p:grpSp>
        <p:pic>
          <p:nvPicPr>
            <p:cNvPr id="12008" name="Google Shape;12008;p440"/>
            <p:cNvPicPr preferRelativeResize="0"/>
            <p:nvPr/>
          </p:nvPicPr>
          <p:blipFill>
            <a:blip r:embed="rId4">
              <a:alphaModFix/>
            </a:blip>
            <a:stretch>
              <a:fillRect/>
            </a:stretch>
          </p:blipFill>
          <p:spPr>
            <a:xfrm>
              <a:off x="5717574" y="1667248"/>
              <a:ext cx="1610587" cy="412012"/>
            </a:xfrm>
            <a:prstGeom prst="rect">
              <a:avLst/>
            </a:prstGeom>
            <a:noFill/>
            <a:ln>
              <a:noFill/>
            </a:ln>
          </p:spPr>
        </p:pic>
      </p:grpSp>
      <p:sp>
        <p:nvSpPr>
          <p:cNvPr id="12009" name="Google Shape;12009;p440"/>
          <p:cNvSpPr txBox="1"/>
          <p:nvPr/>
        </p:nvSpPr>
        <p:spPr>
          <a:xfrm rot="-2109837">
            <a:off x="1314777" y="739952"/>
            <a:ext cx="769901" cy="4002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
        <p:nvSpPr>
          <p:cNvPr id="12010" name="Google Shape;12010;p440"/>
          <p:cNvSpPr txBox="1"/>
          <p:nvPr/>
        </p:nvSpPr>
        <p:spPr>
          <a:xfrm rot="-2109837">
            <a:off x="5213908" y="820732"/>
            <a:ext cx="769901" cy="4002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
        <p:nvSpPr>
          <p:cNvPr id="12011" name="Google Shape;12011;p440"/>
          <p:cNvSpPr txBox="1"/>
          <p:nvPr/>
        </p:nvSpPr>
        <p:spPr>
          <a:xfrm rot="750566">
            <a:off x="1536143" y="1505797"/>
            <a:ext cx="770081" cy="4001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2012" name="Google Shape;12012;p440"/>
          <p:cNvSpPr txBox="1"/>
          <p:nvPr/>
        </p:nvSpPr>
        <p:spPr>
          <a:xfrm rot="750566">
            <a:off x="5500107" y="1616727"/>
            <a:ext cx="770081" cy="4001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2013" name="Google Shape;12013;p44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070"/>
        <p:cNvGrpSpPr/>
        <p:nvPr/>
      </p:nvGrpSpPr>
      <p:grpSpPr>
        <a:xfrm>
          <a:off x="0" y="0"/>
          <a:ext cx="0" cy="0"/>
          <a:chOff x="0" y="0"/>
          <a:chExt cx="0" cy="0"/>
        </a:xfrm>
      </p:grpSpPr>
      <p:pic>
        <p:nvPicPr>
          <p:cNvPr id="12071" name="Google Shape;12071;p444"/>
          <p:cNvPicPr preferRelativeResize="0"/>
          <p:nvPr/>
        </p:nvPicPr>
        <p:blipFill rotWithShape="1">
          <a:blip r:embed="rId3">
            <a:alphaModFix amt="58000"/>
          </a:blip>
          <a:srcRect l="52308"/>
          <a:stretch/>
        </p:blipFill>
        <p:spPr>
          <a:xfrm>
            <a:off x="4676574" y="662825"/>
            <a:ext cx="3494350" cy="4320175"/>
          </a:xfrm>
          <a:prstGeom prst="rect">
            <a:avLst/>
          </a:prstGeom>
          <a:noFill/>
          <a:ln>
            <a:noFill/>
          </a:ln>
        </p:spPr>
      </p:pic>
      <p:pic>
        <p:nvPicPr>
          <p:cNvPr id="12072" name="Google Shape;12072;p444"/>
          <p:cNvPicPr preferRelativeResize="0"/>
          <p:nvPr/>
        </p:nvPicPr>
        <p:blipFill rotWithShape="1">
          <a:blip r:embed="rId3">
            <a:alphaModFix/>
          </a:blip>
          <a:srcRect r="47693"/>
          <a:stretch/>
        </p:blipFill>
        <p:spPr>
          <a:xfrm>
            <a:off x="844025" y="662825"/>
            <a:ext cx="3832549" cy="4320175"/>
          </a:xfrm>
          <a:prstGeom prst="rect">
            <a:avLst/>
          </a:prstGeom>
          <a:noFill/>
          <a:ln>
            <a:noFill/>
          </a:ln>
        </p:spPr>
      </p:pic>
      <p:sp>
        <p:nvSpPr>
          <p:cNvPr id="12073" name="Google Shape;12073;p444"/>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sp>
        <p:nvSpPr>
          <p:cNvPr id="12074" name="Google Shape;12074;p444"/>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075" name="Google Shape;12075;p444"/>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076" name="Google Shape;12076;p444"/>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999999"/>
                </a:solidFill>
              </a:rPr>
              <a:t>NE</a:t>
            </a:r>
            <a:endParaRPr b="1">
              <a:solidFill>
                <a:srgbClr val="999999"/>
              </a:solidFill>
            </a:endParaRPr>
          </a:p>
        </p:txBody>
      </p:sp>
      <p:sp>
        <p:nvSpPr>
          <p:cNvPr id="12077" name="Google Shape;12077;p444"/>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999999"/>
                </a:solidFill>
              </a:rPr>
              <a:t>NET</a:t>
            </a:r>
            <a:endParaRPr b="1">
              <a:solidFill>
                <a:srgbClr val="999999"/>
              </a:solidFill>
            </a:endParaRPr>
          </a:p>
        </p:txBody>
      </p:sp>
      <p:sp>
        <p:nvSpPr>
          <p:cNvPr id="12078" name="Google Shape;12078;p444"/>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grpSp>
        <p:nvGrpSpPr>
          <p:cNvPr id="12079" name="Google Shape;12079;p444"/>
          <p:cNvGrpSpPr/>
          <p:nvPr/>
        </p:nvGrpSpPr>
        <p:grpSpPr>
          <a:xfrm rot="-2006561">
            <a:off x="4810369" y="2257416"/>
            <a:ext cx="848372" cy="740457"/>
            <a:chOff x="2181316" y="255278"/>
            <a:chExt cx="5282935" cy="4610931"/>
          </a:xfrm>
        </p:grpSpPr>
        <p:grpSp>
          <p:nvGrpSpPr>
            <p:cNvPr id="12080" name="Google Shape;12080;p444"/>
            <p:cNvGrpSpPr/>
            <p:nvPr/>
          </p:nvGrpSpPr>
          <p:grpSpPr>
            <a:xfrm>
              <a:off x="2181316" y="255278"/>
              <a:ext cx="5282935" cy="4610931"/>
              <a:chOff x="6033650" y="859421"/>
              <a:chExt cx="2686876" cy="2345098"/>
            </a:xfrm>
          </p:grpSpPr>
          <p:sp>
            <p:nvSpPr>
              <p:cNvPr id="12081" name="Google Shape;12081;p444"/>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82" name="Google Shape;12082;p444"/>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83" name="Google Shape;12083;p444"/>
            <p:cNvPicPr preferRelativeResize="0"/>
            <p:nvPr/>
          </p:nvPicPr>
          <p:blipFill>
            <a:blip r:embed="rId5">
              <a:alphaModFix/>
            </a:blip>
            <a:stretch>
              <a:fillRect/>
            </a:stretch>
          </p:blipFill>
          <p:spPr>
            <a:xfrm>
              <a:off x="5717574" y="1667248"/>
              <a:ext cx="1610587" cy="412012"/>
            </a:xfrm>
            <a:prstGeom prst="rect">
              <a:avLst/>
            </a:prstGeom>
            <a:noFill/>
            <a:ln>
              <a:noFill/>
            </a:ln>
          </p:spPr>
        </p:pic>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098"/>
        <p:cNvGrpSpPr/>
        <p:nvPr/>
      </p:nvGrpSpPr>
      <p:grpSpPr>
        <a:xfrm>
          <a:off x="0" y="0"/>
          <a:ext cx="0" cy="0"/>
          <a:chOff x="0" y="0"/>
          <a:chExt cx="0" cy="0"/>
        </a:xfrm>
      </p:grpSpPr>
      <p:pic>
        <p:nvPicPr>
          <p:cNvPr id="12099" name="Google Shape;12099;p446"/>
          <p:cNvPicPr preferRelativeResize="0"/>
          <p:nvPr/>
        </p:nvPicPr>
        <p:blipFill>
          <a:blip r:embed="rId3">
            <a:alphaModFix/>
          </a:blip>
          <a:stretch>
            <a:fillRect/>
          </a:stretch>
        </p:blipFill>
        <p:spPr>
          <a:xfrm>
            <a:off x="844025" y="662825"/>
            <a:ext cx="7326899" cy="4320175"/>
          </a:xfrm>
          <a:prstGeom prst="rect">
            <a:avLst/>
          </a:prstGeom>
          <a:noFill/>
          <a:ln>
            <a:noFill/>
          </a:ln>
        </p:spPr>
      </p:pic>
      <p:sp>
        <p:nvSpPr>
          <p:cNvPr id="12100" name="Google Shape;12100;p446"/>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sp>
        <p:nvSpPr>
          <p:cNvPr id="12101" name="Google Shape;12101;p446"/>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102" name="Google Shape;12102;p446"/>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103" name="Google Shape;12103;p446"/>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p:txBody>
      </p:sp>
      <p:sp>
        <p:nvSpPr>
          <p:cNvPr id="12104" name="Google Shape;12104;p446"/>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2105" name="Google Shape;12105;p446"/>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pic>
        <p:nvPicPr>
          <p:cNvPr id="12106" name="Google Shape;12106;p446"/>
          <p:cNvPicPr preferRelativeResize="0"/>
          <p:nvPr/>
        </p:nvPicPr>
        <p:blipFill rotWithShape="1">
          <a:blip r:embed="rId3">
            <a:alphaModFix/>
          </a:blip>
          <a:srcRect l="22020" t="49795" r="68459" b="34131"/>
          <a:stretch/>
        </p:blipFill>
        <p:spPr>
          <a:xfrm rot="7120626">
            <a:off x="209551" y="2706076"/>
            <a:ext cx="697502" cy="694350"/>
          </a:xfrm>
          <a:prstGeom prst="rect">
            <a:avLst/>
          </a:prstGeom>
          <a:noFill/>
          <a:ln>
            <a:noFill/>
          </a:ln>
        </p:spPr>
      </p:pic>
      <p:pic>
        <p:nvPicPr>
          <p:cNvPr id="12107" name="Google Shape;12107;p446"/>
          <p:cNvPicPr preferRelativeResize="0"/>
          <p:nvPr/>
        </p:nvPicPr>
        <p:blipFill rotWithShape="1">
          <a:blip r:embed="rId3">
            <a:alphaModFix/>
          </a:blip>
          <a:srcRect l="22020" t="49795" r="68459" b="34131"/>
          <a:stretch/>
        </p:blipFill>
        <p:spPr>
          <a:xfrm rot="-6466897">
            <a:off x="646274" y="3068025"/>
            <a:ext cx="697501" cy="694350"/>
          </a:xfrm>
          <a:prstGeom prst="rect">
            <a:avLst/>
          </a:prstGeom>
          <a:noFill/>
          <a:ln>
            <a:noFill/>
          </a:ln>
        </p:spPr>
      </p:pic>
      <p:pic>
        <p:nvPicPr>
          <p:cNvPr id="12108" name="Google Shape;12108;p446"/>
          <p:cNvPicPr preferRelativeResize="0"/>
          <p:nvPr/>
        </p:nvPicPr>
        <p:blipFill rotWithShape="1">
          <a:blip r:embed="rId3">
            <a:alphaModFix/>
          </a:blip>
          <a:srcRect l="85980" t="50916" b="35056"/>
          <a:stretch/>
        </p:blipFill>
        <p:spPr>
          <a:xfrm rot="-8941872">
            <a:off x="4700260" y="3091400"/>
            <a:ext cx="1027177" cy="606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112"/>
        <p:cNvGrpSpPr/>
        <p:nvPr/>
      </p:nvGrpSpPr>
      <p:grpSpPr>
        <a:xfrm>
          <a:off x="0" y="0"/>
          <a:ext cx="0" cy="0"/>
          <a:chOff x="0" y="0"/>
          <a:chExt cx="0" cy="0"/>
        </a:xfrm>
      </p:grpSpPr>
      <p:grpSp>
        <p:nvGrpSpPr>
          <p:cNvPr id="12113" name="Google Shape;12113;p447"/>
          <p:cNvGrpSpPr/>
          <p:nvPr/>
        </p:nvGrpSpPr>
        <p:grpSpPr>
          <a:xfrm>
            <a:off x="1699722" y="553120"/>
            <a:ext cx="2686874" cy="2188241"/>
            <a:chOff x="957501" y="1007749"/>
            <a:chExt cx="3123182" cy="2543579"/>
          </a:xfrm>
        </p:grpSpPr>
        <p:grpSp>
          <p:nvGrpSpPr>
            <p:cNvPr id="12114" name="Google Shape;12114;p447"/>
            <p:cNvGrpSpPr/>
            <p:nvPr/>
          </p:nvGrpSpPr>
          <p:grpSpPr>
            <a:xfrm>
              <a:off x="957501" y="1007749"/>
              <a:ext cx="3123182" cy="2543579"/>
              <a:chOff x="957501" y="1007749"/>
              <a:chExt cx="3123182" cy="2543579"/>
            </a:xfrm>
          </p:grpSpPr>
          <p:grpSp>
            <p:nvGrpSpPr>
              <p:cNvPr id="12115" name="Google Shape;12115;p447"/>
              <p:cNvGrpSpPr/>
              <p:nvPr/>
            </p:nvGrpSpPr>
            <p:grpSpPr>
              <a:xfrm>
                <a:off x="957501" y="1007749"/>
                <a:ext cx="3123182" cy="2543579"/>
                <a:chOff x="2770150" y="978475"/>
                <a:chExt cx="4434449" cy="3611500"/>
              </a:xfrm>
            </p:grpSpPr>
            <p:grpSp>
              <p:nvGrpSpPr>
                <p:cNvPr id="12116" name="Google Shape;12116;p447"/>
                <p:cNvGrpSpPr/>
                <p:nvPr/>
              </p:nvGrpSpPr>
              <p:grpSpPr>
                <a:xfrm>
                  <a:off x="3544943" y="978475"/>
                  <a:ext cx="1167373" cy="975628"/>
                  <a:chOff x="-2521759" y="897403"/>
                  <a:chExt cx="1477500" cy="1089600"/>
                </a:xfrm>
              </p:grpSpPr>
              <p:sp>
                <p:nvSpPr>
                  <p:cNvPr id="12117" name="Google Shape;12117;p44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118" name="Google Shape;12118;p447"/>
                  <p:cNvGrpSpPr/>
                  <p:nvPr/>
                </p:nvGrpSpPr>
                <p:grpSpPr>
                  <a:xfrm>
                    <a:off x="-2127414" y="1275205"/>
                    <a:ext cx="688733" cy="700658"/>
                    <a:chOff x="40123" y="-1583761"/>
                    <a:chExt cx="688733" cy="1109689"/>
                  </a:xfrm>
                </p:grpSpPr>
                <p:grpSp>
                  <p:nvGrpSpPr>
                    <p:cNvPr id="12119" name="Google Shape;12119;p447"/>
                    <p:cNvGrpSpPr/>
                    <p:nvPr/>
                  </p:nvGrpSpPr>
                  <p:grpSpPr>
                    <a:xfrm>
                      <a:off x="45124" y="-1327179"/>
                      <a:ext cx="683733" cy="853107"/>
                      <a:chOff x="597574" y="1930371"/>
                      <a:chExt cx="683733" cy="853107"/>
                    </a:xfrm>
                  </p:grpSpPr>
                  <p:grpSp>
                    <p:nvGrpSpPr>
                      <p:cNvPr id="12120" name="Google Shape;12120;p447"/>
                      <p:cNvGrpSpPr/>
                      <p:nvPr/>
                    </p:nvGrpSpPr>
                    <p:grpSpPr>
                      <a:xfrm rot="-5400000">
                        <a:off x="640721" y="2142893"/>
                        <a:ext cx="600335" cy="680836"/>
                        <a:chOff x="15239716" y="-12996420"/>
                        <a:chExt cx="1868456" cy="2463229"/>
                      </a:xfrm>
                    </p:grpSpPr>
                    <p:pic>
                      <p:nvPicPr>
                        <p:cNvPr id="12121" name="Google Shape;12121;p44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2122" name="Google Shape;12122;p44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2123" name="Google Shape;12123;p44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2124" name="Google Shape;12124;p44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2125" name="Google Shape;12125;p447"/>
                <p:cNvGrpSpPr/>
                <p:nvPr/>
              </p:nvGrpSpPr>
              <p:grpSpPr>
                <a:xfrm>
                  <a:off x="2770150" y="1836025"/>
                  <a:ext cx="4434449" cy="2753950"/>
                  <a:chOff x="2354775" y="1227300"/>
                  <a:chExt cx="4434449" cy="2753950"/>
                </a:xfrm>
              </p:grpSpPr>
              <p:pic>
                <p:nvPicPr>
                  <p:cNvPr id="12126" name="Google Shape;12126;p447"/>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127" name="Google Shape;12127;p447"/>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2128" name="Google Shape;12128;p447"/>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9" name="Google Shape;12129;p447"/>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2130" name="Google Shape;12130;p447"/>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2131" name="Google Shape;12131;p447"/>
          <p:cNvGrpSpPr/>
          <p:nvPr/>
        </p:nvGrpSpPr>
        <p:grpSpPr>
          <a:xfrm>
            <a:off x="4943326" y="482490"/>
            <a:ext cx="2686874" cy="1668644"/>
            <a:chOff x="4572001" y="1611721"/>
            <a:chExt cx="3123182" cy="1939607"/>
          </a:xfrm>
        </p:grpSpPr>
        <p:grpSp>
          <p:nvGrpSpPr>
            <p:cNvPr id="12132" name="Google Shape;12132;p447"/>
            <p:cNvGrpSpPr/>
            <p:nvPr/>
          </p:nvGrpSpPr>
          <p:grpSpPr>
            <a:xfrm>
              <a:off x="4572001" y="1611721"/>
              <a:ext cx="3123182" cy="1939607"/>
              <a:chOff x="2354775" y="1227300"/>
              <a:chExt cx="4434449" cy="2753950"/>
            </a:xfrm>
          </p:grpSpPr>
          <p:pic>
            <p:nvPicPr>
              <p:cNvPr id="12133" name="Google Shape;12133;p447"/>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134" name="Google Shape;12134;p447"/>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2135" name="Google Shape;12135;p447"/>
            <p:cNvGrpSpPr/>
            <p:nvPr/>
          </p:nvGrpSpPr>
          <p:grpSpPr>
            <a:xfrm>
              <a:off x="5350013" y="1678054"/>
              <a:ext cx="325743" cy="1748900"/>
              <a:chOff x="5350013" y="1678054"/>
              <a:chExt cx="325743" cy="1748900"/>
            </a:xfrm>
          </p:grpSpPr>
          <p:cxnSp>
            <p:nvCxnSpPr>
              <p:cNvPr id="12136" name="Google Shape;12136;p447"/>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37" name="Google Shape;12137;p447"/>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38" name="Google Shape;12138;p447"/>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39" name="Google Shape;12139;p447"/>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40" name="Google Shape;12140;p447"/>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2141" name="Google Shape;12141;p447"/>
          <p:cNvGrpSpPr/>
          <p:nvPr/>
        </p:nvGrpSpPr>
        <p:grpSpPr>
          <a:xfrm>
            <a:off x="1699725" y="3064321"/>
            <a:ext cx="2686876" cy="2049930"/>
            <a:chOff x="6033650" y="859421"/>
            <a:chExt cx="2686876" cy="2049930"/>
          </a:xfrm>
        </p:grpSpPr>
        <p:sp>
          <p:nvSpPr>
            <p:cNvPr id="12142" name="Google Shape;12142;p447"/>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43" name="Google Shape;12143;p447"/>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144" name="Google Shape;12144;p447"/>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2145" name="Google Shape;12145;p447"/>
            <p:cNvGrpSpPr/>
            <p:nvPr/>
          </p:nvGrpSpPr>
          <p:grpSpPr>
            <a:xfrm>
              <a:off x="6232995" y="927713"/>
              <a:ext cx="1280589" cy="1504579"/>
              <a:chOff x="4807067" y="1678054"/>
              <a:chExt cx="1488538" cy="1748900"/>
            </a:xfrm>
          </p:grpSpPr>
          <p:sp>
            <p:nvSpPr>
              <p:cNvPr id="12146" name="Google Shape;12146;p447"/>
              <p:cNvSpPr txBox="1"/>
              <p:nvPr/>
            </p:nvSpPr>
            <p:spPr>
              <a:xfrm rot="24443">
                <a:off x="4808421" y="2284038"/>
                <a:ext cx="1485829" cy="38941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147" name="Google Shape;12147;p447"/>
              <p:cNvGrpSpPr/>
              <p:nvPr/>
            </p:nvGrpSpPr>
            <p:grpSpPr>
              <a:xfrm>
                <a:off x="5350013" y="1678054"/>
                <a:ext cx="325743" cy="1748900"/>
                <a:chOff x="5350013" y="1678054"/>
                <a:chExt cx="325743" cy="1748900"/>
              </a:xfrm>
            </p:grpSpPr>
            <p:cxnSp>
              <p:nvCxnSpPr>
                <p:cNvPr id="12148" name="Google Shape;12148;p447"/>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49" name="Google Shape;12149;p447"/>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50" name="Google Shape;12150;p447"/>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51" name="Google Shape;12151;p447"/>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52" name="Google Shape;12152;p447"/>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2153" name="Google Shape;12153;p447"/>
          <p:cNvGrpSpPr/>
          <p:nvPr/>
        </p:nvGrpSpPr>
        <p:grpSpPr>
          <a:xfrm>
            <a:off x="5095175" y="2571759"/>
            <a:ext cx="2686876" cy="2517561"/>
            <a:chOff x="6033650" y="859421"/>
            <a:chExt cx="2686876" cy="2517561"/>
          </a:xfrm>
        </p:grpSpPr>
        <p:sp>
          <p:nvSpPr>
            <p:cNvPr id="12154" name="Google Shape;12154;p447"/>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55" name="Google Shape;12155;p447"/>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156" name="Google Shape;12156;p447"/>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2157" name="Google Shape;12157;p447"/>
            <p:cNvGrpSpPr/>
            <p:nvPr/>
          </p:nvGrpSpPr>
          <p:grpSpPr>
            <a:xfrm>
              <a:off x="6192138" y="927713"/>
              <a:ext cx="1372265" cy="1504579"/>
              <a:chOff x="4759575" y="1678054"/>
              <a:chExt cx="1595100" cy="1748900"/>
            </a:xfrm>
          </p:grpSpPr>
          <p:sp>
            <p:nvSpPr>
              <p:cNvPr id="12158" name="Google Shape;12158;p447"/>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159" name="Google Shape;12159;p447"/>
              <p:cNvGrpSpPr/>
              <p:nvPr/>
            </p:nvGrpSpPr>
            <p:grpSpPr>
              <a:xfrm>
                <a:off x="5350013" y="1678054"/>
                <a:ext cx="325743" cy="1748900"/>
                <a:chOff x="5350013" y="1678054"/>
                <a:chExt cx="325743" cy="1748900"/>
              </a:xfrm>
            </p:grpSpPr>
            <p:cxnSp>
              <p:nvCxnSpPr>
                <p:cNvPr id="12160" name="Google Shape;12160;p447"/>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1" name="Google Shape;12161;p447"/>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2" name="Google Shape;12162;p447"/>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3" name="Google Shape;12163;p447"/>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4" name="Google Shape;12164;p447"/>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2165" name="Google Shape;12165;p447"/>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&amp; Norepinephrine Reuptake Inhibitors (SNRIs)</a:t>
            </a:r>
            <a:endParaRPr b="1"/>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422"/>
        <p:cNvGrpSpPr/>
        <p:nvPr/>
      </p:nvGrpSpPr>
      <p:grpSpPr>
        <a:xfrm>
          <a:off x="0" y="0"/>
          <a:ext cx="0" cy="0"/>
          <a:chOff x="0" y="0"/>
          <a:chExt cx="0" cy="0"/>
        </a:xfrm>
      </p:grpSpPr>
      <p:sp>
        <p:nvSpPr>
          <p:cNvPr id="12423" name="Google Shape;12423;p454"/>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#51</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1995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$6–$105</a:t>
            </a:r>
            <a:endParaRPr sz="1600"/>
          </a:p>
        </p:txBody>
      </p:sp>
      <p:cxnSp>
        <p:nvCxnSpPr>
          <p:cNvPr id="12424" name="Google Shape;12424;p454"/>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2425" name="Google Shape;12425;p454"/>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Venlafaxine (EFFEXOR) </a:t>
            </a:r>
            <a:endParaRPr sz="1800">
              <a:solidFill>
                <a:schemeClr val="dk1"/>
              </a:solidFill>
            </a:endParaRPr>
          </a:p>
          <a:p>
            <a:pPr marL="0" lvl="0" indent="0" algn="l" rtl="0">
              <a:lnSpc>
                <a:spcPct val="115000"/>
              </a:lnSpc>
              <a:spcBef>
                <a:spcPts val="0"/>
              </a:spcBef>
              <a:spcAft>
                <a:spcPts val="0"/>
              </a:spcAft>
              <a:buClr>
                <a:schemeClr val="dk1"/>
              </a:buClr>
              <a:buSzPts val="800"/>
              <a:buFont typeface="Arial"/>
              <a:buNone/>
            </a:pPr>
            <a:r>
              <a:rPr lang="en" sz="1200">
                <a:solidFill>
                  <a:schemeClr val="dk1"/>
                </a:solidFill>
              </a:rPr>
              <a:t>ven la FAX ine / e FEX er</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“Vanilla faxing (eFax’er)”</a:t>
            </a:r>
            <a:endParaRPr sz="2200"/>
          </a:p>
        </p:txBody>
      </p:sp>
      <p:sp>
        <p:nvSpPr>
          <p:cNvPr id="12426" name="Google Shape;12426;p454"/>
          <p:cNvSpPr txBox="1"/>
          <p:nvPr/>
        </p:nvSpPr>
        <p:spPr>
          <a:xfrm>
            <a:off x="28575" y="904700"/>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Serotonin-norepinephrine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(SNRI)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5-HT &gt; NE</a:t>
            </a:r>
            <a:endParaRPr>
              <a:solidFill>
                <a:schemeClr val="dk1"/>
              </a:solidFill>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2427" name="Google Shape;12427;p454"/>
          <p:cNvSpPr txBox="1"/>
          <p:nvPr/>
        </p:nvSpPr>
        <p:spPr>
          <a:xfrm>
            <a:off x="8077948" y="297792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grpSp>
        <p:nvGrpSpPr>
          <p:cNvPr id="12428" name="Google Shape;12428;p454"/>
          <p:cNvGrpSpPr/>
          <p:nvPr/>
        </p:nvGrpSpPr>
        <p:grpSpPr>
          <a:xfrm>
            <a:off x="7759488" y="2850150"/>
            <a:ext cx="451800" cy="670115"/>
            <a:chOff x="7759488" y="2850150"/>
            <a:chExt cx="451800" cy="670115"/>
          </a:xfrm>
        </p:grpSpPr>
        <p:pic>
          <p:nvPicPr>
            <p:cNvPr id="12429" name="Google Shape;12429;p454" descr="clipped result image"/>
            <p:cNvPicPr preferRelativeResize="0"/>
            <p:nvPr/>
          </p:nvPicPr>
          <p:blipFill>
            <a:blip r:embed="rId3">
              <a:alphaModFix/>
            </a:blip>
            <a:stretch>
              <a:fillRect/>
            </a:stretch>
          </p:blipFill>
          <p:spPr>
            <a:xfrm>
              <a:off x="7788053" y="2930265"/>
              <a:ext cx="275189" cy="590000"/>
            </a:xfrm>
            <a:prstGeom prst="rect">
              <a:avLst/>
            </a:prstGeom>
            <a:noFill/>
            <a:ln>
              <a:noFill/>
            </a:ln>
          </p:spPr>
        </p:pic>
        <p:sp>
          <p:nvSpPr>
            <p:cNvPr id="12430" name="Google Shape;12430;p454"/>
            <p:cNvSpPr txBox="1"/>
            <p:nvPr/>
          </p:nvSpPr>
          <p:spPr>
            <a:xfrm>
              <a:off x="7759488" y="2850150"/>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pic>
        <p:nvPicPr>
          <p:cNvPr id="12431" name="Google Shape;12431;p454" descr="Venlafaxine structure.svg"/>
          <p:cNvPicPr preferRelativeResize="0"/>
          <p:nvPr/>
        </p:nvPicPr>
        <p:blipFill rotWithShape="1">
          <a:blip r:embed="rId4">
            <a:alphaModFix/>
          </a:blip>
          <a:srcRect/>
          <a:stretch/>
        </p:blipFill>
        <p:spPr>
          <a:xfrm>
            <a:off x="7543799" y="1196450"/>
            <a:ext cx="1396675" cy="1435875"/>
          </a:xfrm>
          <a:prstGeom prst="rect">
            <a:avLst/>
          </a:prstGeom>
          <a:noFill/>
          <a:ln>
            <a:noFill/>
          </a:ln>
        </p:spPr>
      </p:pic>
      <p:pic>
        <p:nvPicPr>
          <p:cNvPr id="12432" name="Google Shape;12432;p454" descr="A close up of a sign&#10;&#10;Description automatically generated"/>
          <p:cNvPicPr preferRelativeResize="0"/>
          <p:nvPr/>
        </p:nvPicPr>
        <p:blipFill rotWithShape="1">
          <a:blip r:embed="rId5">
            <a:alphaModFix/>
          </a:blip>
          <a:srcRect l="69289"/>
          <a:stretch/>
        </p:blipFill>
        <p:spPr>
          <a:xfrm>
            <a:off x="7681217" y="4158725"/>
            <a:ext cx="341676" cy="747627"/>
          </a:xfrm>
          <a:prstGeom prst="rect">
            <a:avLst/>
          </a:prstGeom>
          <a:noFill/>
          <a:ln>
            <a:noFill/>
          </a:ln>
        </p:spPr>
      </p:pic>
      <p:sp>
        <p:nvSpPr>
          <p:cNvPr id="12433" name="Google Shape;12433;p454"/>
          <p:cNvSpPr txBox="1"/>
          <p:nvPr/>
        </p:nvSpPr>
        <p:spPr>
          <a:xfrm>
            <a:off x="8154150" y="4066413"/>
            <a:ext cx="732900" cy="57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37.5</a:t>
            </a:r>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75</a:t>
            </a:r>
            <a:endParaRPr/>
          </a:p>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latin typeface="Arial"/>
                <a:ea typeface="Arial"/>
                <a:cs typeface="Arial"/>
                <a:sym typeface="Arial"/>
              </a:rPr>
              <a:t>150</a:t>
            </a:r>
            <a:endParaRPr/>
          </a:p>
          <a:p>
            <a:pPr marL="0" marR="0" lvl="0" indent="0" algn="l" rtl="0">
              <a:lnSpc>
                <a:spcPct val="100000"/>
              </a:lnSpc>
              <a:spcBef>
                <a:spcPts val="0"/>
              </a:spcBef>
              <a:spcAft>
                <a:spcPts val="0"/>
              </a:spcAft>
              <a:buClr>
                <a:srgbClr val="000000"/>
              </a:buClr>
              <a:buSzPts val="600"/>
              <a:buFont typeface="Arial"/>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p:txBody>
      </p:sp>
      <p:sp>
        <p:nvSpPr>
          <p:cNvPr id="12434" name="Google Shape;12434;p454"/>
          <p:cNvSpPr txBox="1"/>
          <p:nvPr/>
        </p:nvSpPr>
        <p:spPr>
          <a:xfrm>
            <a:off x="7662173" y="3813950"/>
            <a:ext cx="700800" cy="27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XR</a:t>
            </a:r>
            <a:endParaRPr b="0" i="0" u="none" strike="noStrike" cap="none">
              <a:solidFill>
                <a:srgbClr val="000000"/>
              </a:solidFill>
              <a:latin typeface="Arial"/>
              <a:ea typeface="Arial"/>
              <a:cs typeface="Arial"/>
              <a:sym typeface="Arial"/>
            </a:endParaRPr>
          </a:p>
        </p:txBody>
      </p:sp>
      <p:pic>
        <p:nvPicPr>
          <p:cNvPr id="12435" name="Google Shape;12435;p454"/>
          <p:cNvPicPr preferRelativeResize="0"/>
          <p:nvPr/>
        </p:nvPicPr>
        <p:blipFill rotWithShape="1">
          <a:blip r:embed="rId6">
            <a:alphaModFix/>
          </a:blip>
          <a:srcRect/>
          <a:stretch/>
        </p:blipFill>
        <p:spPr>
          <a:xfrm rot="191996">
            <a:off x="5182462" y="2660873"/>
            <a:ext cx="1021063" cy="887791"/>
          </a:xfrm>
          <a:prstGeom prst="rect">
            <a:avLst/>
          </a:prstGeom>
          <a:noFill/>
          <a:ln>
            <a:noFill/>
          </a:ln>
        </p:spPr>
      </p:pic>
      <p:pic>
        <p:nvPicPr>
          <p:cNvPr id="12436" name="Google Shape;12436;p454"/>
          <p:cNvPicPr preferRelativeResize="0"/>
          <p:nvPr/>
        </p:nvPicPr>
        <p:blipFill rotWithShape="1">
          <a:blip r:embed="rId6">
            <a:alphaModFix/>
          </a:blip>
          <a:srcRect/>
          <a:stretch/>
        </p:blipFill>
        <p:spPr>
          <a:xfrm rot="191996">
            <a:off x="5203799" y="2279091"/>
            <a:ext cx="1021063" cy="887791"/>
          </a:xfrm>
          <a:prstGeom prst="rect">
            <a:avLst/>
          </a:prstGeom>
          <a:noFill/>
          <a:ln>
            <a:noFill/>
          </a:ln>
        </p:spPr>
      </p:pic>
      <p:pic>
        <p:nvPicPr>
          <p:cNvPr id="12437" name="Google Shape;12437;p454"/>
          <p:cNvPicPr preferRelativeResize="0"/>
          <p:nvPr/>
        </p:nvPicPr>
        <p:blipFill rotWithShape="1">
          <a:blip r:embed="rId6">
            <a:alphaModFix/>
          </a:blip>
          <a:srcRect/>
          <a:stretch/>
        </p:blipFill>
        <p:spPr>
          <a:xfrm rot="191996">
            <a:off x="5223100" y="1933746"/>
            <a:ext cx="1021063" cy="887791"/>
          </a:xfrm>
          <a:prstGeom prst="rect">
            <a:avLst/>
          </a:prstGeom>
          <a:noFill/>
          <a:ln>
            <a:noFill/>
          </a:ln>
        </p:spPr>
      </p:pic>
      <p:pic>
        <p:nvPicPr>
          <p:cNvPr id="12438" name="Google Shape;12438;p454" descr="clipped result image"/>
          <p:cNvPicPr preferRelativeResize="0"/>
          <p:nvPr/>
        </p:nvPicPr>
        <p:blipFill rotWithShape="1">
          <a:blip r:embed="rId7">
            <a:alphaModFix/>
          </a:blip>
          <a:srcRect l="59561"/>
          <a:stretch/>
        </p:blipFill>
        <p:spPr>
          <a:xfrm rot="627940">
            <a:off x="5355080" y="2058258"/>
            <a:ext cx="1587164" cy="1977637"/>
          </a:xfrm>
          <a:prstGeom prst="rect">
            <a:avLst/>
          </a:prstGeom>
          <a:noFill/>
          <a:ln>
            <a:noFill/>
          </a:ln>
        </p:spPr>
      </p:pic>
      <p:pic>
        <p:nvPicPr>
          <p:cNvPr id="12439" name="Google Shape;12439;p454" descr="clipped result image"/>
          <p:cNvPicPr preferRelativeResize="0"/>
          <p:nvPr/>
        </p:nvPicPr>
        <p:blipFill rotWithShape="1">
          <a:blip r:embed="rId8">
            <a:alphaModFix/>
          </a:blip>
          <a:srcRect l="3744" t="12207" r="76005" b="44350"/>
          <a:stretch/>
        </p:blipFill>
        <p:spPr>
          <a:xfrm rot="-3870356">
            <a:off x="5355263" y="3409509"/>
            <a:ext cx="716659" cy="1356835"/>
          </a:xfrm>
          <a:prstGeom prst="rect">
            <a:avLst/>
          </a:prstGeom>
          <a:noFill/>
          <a:ln>
            <a:noFill/>
          </a:ln>
        </p:spPr>
      </p:pic>
      <p:pic>
        <p:nvPicPr>
          <p:cNvPr id="12440" name="Google Shape;12440;p454" descr="clipped result image"/>
          <p:cNvPicPr preferRelativeResize="0"/>
          <p:nvPr/>
        </p:nvPicPr>
        <p:blipFill rotWithShape="1">
          <a:blip r:embed="rId8">
            <a:alphaModFix/>
          </a:blip>
          <a:srcRect l="3744" t="12210" r="76005" b="38968"/>
          <a:stretch/>
        </p:blipFill>
        <p:spPr>
          <a:xfrm rot="-904913">
            <a:off x="4767469" y="2577612"/>
            <a:ext cx="716651" cy="1524795"/>
          </a:xfrm>
          <a:prstGeom prst="rect">
            <a:avLst/>
          </a:prstGeom>
          <a:noFill/>
          <a:ln>
            <a:noFill/>
          </a:ln>
        </p:spPr>
      </p:pic>
      <p:pic>
        <p:nvPicPr>
          <p:cNvPr id="12441" name="Google Shape;12441;p454"/>
          <p:cNvPicPr preferRelativeResize="0"/>
          <p:nvPr/>
        </p:nvPicPr>
        <p:blipFill rotWithShape="1">
          <a:blip r:embed="rId6">
            <a:alphaModFix/>
          </a:blip>
          <a:srcRect/>
          <a:stretch/>
        </p:blipFill>
        <p:spPr>
          <a:xfrm rot="-3994244">
            <a:off x="4081136" y="3262836"/>
            <a:ext cx="1021038" cy="887864"/>
          </a:xfrm>
          <a:prstGeom prst="rect">
            <a:avLst/>
          </a:prstGeom>
          <a:noFill/>
          <a:ln>
            <a:noFill/>
          </a:ln>
        </p:spPr>
      </p:pic>
      <p:pic>
        <p:nvPicPr>
          <p:cNvPr id="12442" name="Google Shape;12442;p454"/>
          <p:cNvPicPr preferRelativeResize="0"/>
          <p:nvPr/>
        </p:nvPicPr>
        <p:blipFill rotWithShape="1">
          <a:blip r:embed="rId6">
            <a:alphaModFix/>
          </a:blip>
          <a:srcRect/>
          <a:stretch/>
        </p:blipFill>
        <p:spPr>
          <a:xfrm rot="-3994244">
            <a:off x="3730251" y="3110796"/>
            <a:ext cx="1021038" cy="887864"/>
          </a:xfrm>
          <a:prstGeom prst="rect">
            <a:avLst/>
          </a:prstGeom>
          <a:noFill/>
          <a:ln>
            <a:noFill/>
          </a:ln>
        </p:spPr>
      </p:pic>
      <p:pic>
        <p:nvPicPr>
          <p:cNvPr id="12443" name="Google Shape;12443;p454"/>
          <p:cNvPicPr preferRelativeResize="0"/>
          <p:nvPr/>
        </p:nvPicPr>
        <p:blipFill rotWithShape="1">
          <a:blip r:embed="rId6">
            <a:alphaModFix/>
          </a:blip>
          <a:srcRect/>
          <a:stretch/>
        </p:blipFill>
        <p:spPr>
          <a:xfrm rot="-3994244">
            <a:off x="3412853" y="2973266"/>
            <a:ext cx="1021038" cy="887864"/>
          </a:xfrm>
          <a:prstGeom prst="rect">
            <a:avLst/>
          </a:prstGeom>
          <a:noFill/>
          <a:ln>
            <a:noFill/>
          </a:ln>
        </p:spPr>
      </p:pic>
      <p:pic>
        <p:nvPicPr>
          <p:cNvPr id="12444" name="Google Shape;12444;p454" descr="clipped result image"/>
          <p:cNvPicPr preferRelativeResize="0"/>
          <p:nvPr/>
        </p:nvPicPr>
        <p:blipFill rotWithShape="1">
          <a:blip r:embed="rId9">
            <a:alphaModFix/>
          </a:blip>
          <a:srcRect l="-10497" t="21844"/>
          <a:stretch/>
        </p:blipFill>
        <p:spPr>
          <a:xfrm>
            <a:off x="1955725" y="1930541"/>
            <a:ext cx="5152928" cy="2718051"/>
          </a:xfrm>
          <a:prstGeom prst="rect">
            <a:avLst/>
          </a:prstGeom>
          <a:noFill/>
          <a:ln>
            <a:noFill/>
          </a:ln>
        </p:spPr>
      </p:pic>
      <p:pic>
        <p:nvPicPr>
          <p:cNvPr id="12445" name="Google Shape;12445;p454"/>
          <p:cNvPicPr preferRelativeResize="0"/>
          <p:nvPr/>
        </p:nvPicPr>
        <p:blipFill rotWithShape="1">
          <a:blip r:embed="rId10">
            <a:alphaModFix/>
          </a:blip>
          <a:srcRect/>
          <a:stretch/>
        </p:blipFill>
        <p:spPr>
          <a:xfrm rot="692440">
            <a:off x="4842376" y="1182570"/>
            <a:ext cx="1277875" cy="1607177"/>
          </a:xfrm>
          <a:prstGeom prst="rect">
            <a:avLst/>
          </a:prstGeom>
          <a:noFill/>
          <a:ln>
            <a:noFill/>
          </a:ln>
        </p:spPr>
      </p:pic>
      <p:sp>
        <p:nvSpPr>
          <p:cNvPr id="12446" name="Google Shape;12446;p454"/>
          <p:cNvSpPr/>
          <p:nvPr/>
        </p:nvSpPr>
        <p:spPr>
          <a:xfrm>
            <a:off x="3336675" y="900125"/>
            <a:ext cx="1728600" cy="620400"/>
          </a:xfrm>
          <a:prstGeom prst="wedgeRectCallout">
            <a:avLst>
              <a:gd name="adj1" fmla="val 57543"/>
              <a:gd name="adj2" fmla="val 8643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7" name="Google Shape;12447;p454"/>
          <p:cNvSpPr txBox="1"/>
          <p:nvPr/>
        </p:nvSpPr>
        <p:spPr>
          <a:xfrm>
            <a:off x="3409575" y="895376"/>
            <a:ext cx="2313900" cy="45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I’m depressed.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Must fax for help.</a:t>
            </a:r>
            <a:endParaRPr b="0" i="0" u="none" strike="noStrike" cap="none">
              <a:solidFill>
                <a:srgbClr val="000000"/>
              </a:solidFill>
              <a:latin typeface="Arial"/>
              <a:ea typeface="Arial"/>
              <a:cs typeface="Arial"/>
              <a:sym typeface="Arial"/>
            </a:endParaRPr>
          </a:p>
        </p:txBody>
      </p:sp>
      <p:sp>
        <p:nvSpPr>
          <p:cNvPr id="12448" name="Google Shape;12448;p454"/>
          <p:cNvSpPr txBox="1"/>
          <p:nvPr/>
        </p:nvSpPr>
        <p:spPr>
          <a:xfrm>
            <a:off x="3516680" y="4253621"/>
            <a:ext cx="1587900" cy="38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highlight>
                  <a:srgbClr val="FFFF00"/>
                </a:highlight>
                <a:latin typeface="Arial"/>
                <a:ea typeface="Arial"/>
                <a:cs typeface="Arial"/>
                <a:sym typeface="Arial"/>
              </a:rPr>
              <a:t>possible BP elevation</a:t>
            </a:r>
            <a:endParaRPr b="0" i="0" u="none" strike="noStrike" cap="none">
              <a:solidFill>
                <a:srgbClr val="000000"/>
              </a:solidFill>
              <a:highlight>
                <a:srgbClr val="FFFF00"/>
              </a:highlight>
              <a:latin typeface="Arial"/>
              <a:ea typeface="Arial"/>
              <a:cs typeface="Arial"/>
              <a:sym typeface="Arial"/>
            </a:endParaRPr>
          </a:p>
        </p:txBody>
      </p:sp>
      <p:pic>
        <p:nvPicPr>
          <p:cNvPr id="12449" name="Google Shape;12449;p454"/>
          <p:cNvPicPr preferRelativeResize="0"/>
          <p:nvPr/>
        </p:nvPicPr>
        <p:blipFill rotWithShape="1">
          <a:blip r:embed="rId11">
            <a:alphaModFix/>
          </a:blip>
          <a:srcRect/>
          <a:stretch/>
        </p:blipFill>
        <p:spPr>
          <a:xfrm>
            <a:off x="5257647" y="442425"/>
            <a:ext cx="965901" cy="479528"/>
          </a:xfrm>
          <a:prstGeom prst="rect">
            <a:avLst/>
          </a:prstGeom>
          <a:noFill/>
          <a:ln>
            <a:noFill/>
          </a:ln>
        </p:spPr>
      </p:pic>
      <p:pic>
        <p:nvPicPr>
          <p:cNvPr id="12450" name="Google Shape;12450;p454"/>
          <p:cNvPicPr preferRelativeResize="0"/>
          <p:nvPr/>
        </p:nvPicPr>
        <p:blipFill rotWithShape="1">
          <a:blip r:embed="rId12">
            <a:alphaModFix/>
          </a:blip>
          <a:srcRect/>
          <a:stretch/>
        </p:blipFill>
        <p:spPr>
          <a:xfrm>
            <a:off x="5228861" y="663816"/>
            <a:ext cx="1010562" cy="919288"/>
          </a:xfrm>
          <a:prstGeom prst="rect">
            <a:avLst/>
          </a:prstGeom>
          <a:noFill/>
          <a:ln>
            <a:noFill/>
          </a:ln>
        </p:spPr>
      </p:pic>
      <p:sp>
        <p:nvSpPr>
          <p:cNvPr id="12451" name="Google Shape;12451;p454"/>
          <p:cNvSpPr txBox="1"/>
          <p:nvPr/>
        </p:nvSpPr>
        <p:spPr>
          <a:xfrm>
            <a:off x="6204568" y="1596479"/>
            <a:ext cx="1082100" cy="45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Arial"/>
                <a:ea typeface="Arial"/>
                <a:cs typeface="Arial"/>
                <a:sym typeface="Arial"/>
              </a:rPr>
              <a:t>80’s rapper Vanilla Ice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12452" name="Google Shape;12452;p454"/>
          <p:cNvPicPr preferRelativeResize="0"/>
          <p:nvPr/>
        </p:nvPicPr>
        <p:blipFill>
          <a:blip r:embed="rId13">
            <a:alphaModFix/>
          </a:blip>
          <a:stretch>
            <a:fillRect/>
          </a:stretch>
        </p:blipFill>
        <p:spPr>
          <a:xfrm rot="751760">
            <a:off x="6053627" y="3173610"/>
            <a:ext cx="150521" cy="706895"/>
          </a:xfrm>
          <a:prstGeom prst="rect">
            <a:avLst/>
          </a:prstGeom>
          <a:noFill/>
          <a:ln>
            <a:noFill/>
          </a:ln>
        </p:spPr>
      </p:pic>
      <p:pic>
        <p:nvPicPr>
          <p:cNvPr id="12453" name="Google Shape;12453;p454"/>
          <p:cNvPicPr preferRelativeResize="0"/>
          <p:nvPr/>
        </p:nvPicPr>
        <p:blipFill>
          <a:blip r:embed="rId14">
            <a:alphaModFix/>
          </a:blip>
          <a:stretch>
            <a:fillRect/>
          </a:stretch>
        </p:blipFill>
        <p:spPr>
          <a:xfrm>
            <a:off x="5944711" y="4607021"/>
            <a:ext cx="520638" cy="9633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546"/>
        <p:cNvGrpSpPr/>
        <p:nvPr/>
      </p:nvGrpSpPr>
      <p:grpSpPr>
        <a:xfrm>
          <a:off x="0" y="0"/>
          <a:ext cx="0" cy="0"/>
          <a:chOff x="0" y="0"/>
          <a:chExt cx="0" cy="0"/>
        </a:xfrm>
      </p:grpSpPr>
      <p:sp>
        <p:nvSpPr>
          <p:cNvPr id="12547" name="Google Shape;12547;p460"/>
          <p:cNvSpPr/>
          <p:nvPr/>
        </p:nvSpPr>
        <p:spPr>
          <a:xfrm>
            <a:off x="6045800" y="2493000"/>
            <a:ext cx="2422800" cy="23076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8" name="Google Shape;12548;p460"/>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549" name="Google Shape;12549;p460"/>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550" name="Google Shape;12550;p460"/>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551" name="Google Shape;12551;p460"/>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552" name="Google Shape;12552;p460"/>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3" name="Google Shape;12553;p460"/>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4" name="Google Shape;12554;p460"/>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5" name="Google Shape;12555;p460"/>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6" name="Google Shape;12556;p460"/>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557" name="Google Shape;12557;p460"/>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558" name="Google Shape;12558;p460"/>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559" name="Google Shape;12559;p460"/>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560" name="Google Shape;12560;p460"/>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61" name="Google Shape;12561;p460"/>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562" name="Google Shape;12562;p460"/>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63" name="Google Shape;12563;p460"/>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pic>
        <p:nvPicPr>
          <p:cNvPr id="12564" name="Google Shape;12564;p460"/>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grpSp>
        <p:nvGrpSpPr>
          <p:cNvPr id="12565" name="Google Shape;12565;p460"/>
          <p:cNvGrpSpPr/>
          <p:nvPr/>
        </p:nvGrpSpPr>
        <p:grpSpPr>
          <a:xfrm>
            <a:off x="6171050" y="2493000"/>
            <a:ext cx="2522600" cy="2023350"/>
            <a:chOff x="153950" y="1969125"/>
            <a:chExt cx="2522600" cy="2023350"/>
          </a:xfrm>
        </p:grpSpPr>
        <p:sp>
          <p:nvSpPr>
            <p:cNvPr id="12566" name="Google Shape;12566;p460"/>
            <p:cNvSpPr txBox="1"/>
            <p:nvPr/>
          </p:nvSpPr>
          <p:spPr>
            <a:xfrm>
              <a:off x="154450" y="3653475"/>
              <a:ext cx="2522100" cy="339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a:t>
              </a:r>
              <a:r>
                <a:rPr lang="en" b="1" i="0" u="sng" strike="noStrike" cap="none">
                  <a:solidFill>
                    <a:srgbClr val="000000"/>
                  </a:solidFill>
                  <a:latin typeface="Arial"/>
                  <a:ea typeface="Arial"/>
                  <a:cs typeface="Arial"/>
                  <a:sym typeface="Arial"/>
                </a:rPr>
                <a:t>S</a:t>
              </a:r>
              <a:r>
                <a:rPr lang="en" b="0" i="0" u="none" strike="noStrike" cap="none">
                  <a:solidFill>
                    <a:srgbClr val="000000"/>
                  </a:solidFill>
                  <a:latin typeface="Arial"/>
                  <a:ea typeface="Arial"/>
                  <a:cs typeface="Arial"/>
                  <a:sym typeface="Arial"/>
                </a:rPr>
                <a:t>RI”   “S</a:t>
              </a:r>
              <a:r>
                <a:rPr lang="en" b="1" i="0" u="sng" strike="noStrike" cap="none">
                  <a:solidFill>
                    <a:srgbClr val="000000"/>
                  </a:solidFill>
                  <a:latin typeface="Arial"/>
                  <a:ea typeface="Arial"/>
                  <a:cs typeface="Arial"/>
                  <a:sym typeface="Arial"/>
                </a:rPr>
                <a:t>S</a:t>
              </a:r>
              <a:r>
                <a:rPr lang="en" b="0" i="0" u="none" strike="noStrike" cap="none">
                  <a:solidFill>
                    <a:srgbClr val="000000"/>
                  </a:solidFill>
                  <a:latin typeface="Arial"/>
                  <a:ea typeface="Arial"/>
                  <a:cs typeface="Arial"/>
                  <a:sym typeface="Arial"/>
                </a:rPr>
                <a:t>RI”     S</a:t>
              </a:r>
              <a:r>
                <a:rPr lang="en" b="1" i="0" u="sng" strike="noStrike" cap="none">
                  <a:solidFill>
                    <a:srgbClr val="000000"/>
                  </a:solidFill>
                  <a:latin typeface="Arial"/>
                  <a:ea typeface="Arial"/>
                  <a:cs typeface="Arial"/>
                  <a:sym typeface="Arial"/>
                </a:rPr>
                <a:t>N</a:t>
              </a:r>
              <a:r>
                <a:rPr lang="en" b="0" i="0" u="none" strike="noStrike" cap="none">
                  <a:solidFill>
                    <a:srgbClr val="000000"/>
                  </a:solidFill>
                  <a:latin typeface="Arial"/>
                  <a:ea typeface="Arial"/>
                  <a:cs typeface="Arial"/>
                  <a:sym typeface="Arial"/>
                </a:rPr>
                <a:t>RI</a:t>
              </a: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pic>
          <p:nvPicPr>
            <p:cNvPr id="12567" name="Google Shape;12567;p460" descr="A close up of a sign&#10;&#10;Description automatically generated"/>
            <p:cNvPicPr preferRelativeResize="0"/>
            <p:nvPr/>
          </p:nvPicPr>
          <p:blipFill rotWithShape="1">
            <a:blip r:embed="rId6">
              <a:alphaModFix/>
            </a:blip>
            <a:srcRect l="69289"/>
            <a:stretch/>
          </p:blipFill>
          <p:spPr>
            <a:xfrm>
              <a:off x="1709737" y="2748780"/>
              <a:ext cx="405065" cy="948976"/>
            </a:xfrm>
            <a:prstGeom prst="rect">
              <a:avLst/>
            </a:prstGeom>
            <a:noFill/>
            <a:ln>
              <a:noFill/>
            </a:ln>
          </p:spPr>
        </p:pic>
        <p:pic>
          <p:nvPicPr>
            <p:cNvPr id="12568" name="Google Shape;12568;p460" descr="A close up of a sign&#10;&#10;Description automatically generated"/>
            <p:cNvPicPr preferRelativeResize="0"/>
            <p:nvPr/>
          </p:nvPicPr>
          <p:blipFill rotWithShape="1">
            <a:blip r:embed="rId6">
              <a:alphaModFix/>
            </a:blip>
            <a:srcRect l="31818" r="28444"/>
            <a:stretch/>
          </p:blipFill>
          <p:spPr>
            <a:xfrm>
              <a:off x="989050" y="2773188"/>
              <a:ext cx="476098" cy="862049"/>
            </a:xfrm>
            <a:prstGeom prst="rect">
              <a:avLst/>
            </a:prstGeom>
            <a:noFill/>
            <a:ln>
              <a:noFill/>
            </a:ln>
          </p:spPr>
        </p:pic>
        <p:pic>
          <p:nvPicPr>
            <p:cNvPr id="12569" name="Google Shape;12569;p460" descr="A close up of a sign&#10;&#10;Description automatically generated"/>
            <p:cNvPicPr preferRelativeResize="0"/>
            <p:nvPr/>
          </p:nvPicPr>
          <p:blipFill rotWithShape="1">
            <a:blip r:embed="rId6">
              <a:alphaModFix/>
            </a:blip>
            <a:srcRect r="72119"/>
            <a:stretch/>
          </p:blipFill>
          <p:spPr>
            <a:xfrm>
              <a:off x="347725" y="2821275"/>
              <a:ext cx="289693" cy="747627"/>
            </a:xfrm>
            <a:prstGeom prst="rect">
              <a:avLst/>
            </a:prstGeom>
            <a:noFill/>
            <a:ln>
              <a:noFill/>
            </a:ln>
          </p:spPr>
        </p:pic>
        <p:sp>
          <p:nvSpPr>
            <p:cNvPr id="12570" name="Google Shape;12570;p460"/>
            <p:cNvSpPr txBox="1"/>
            <p:nvPr/>
          </p:nvSpPr>
          <p:spPr>
            <a:xfrm>
              <a:off x="153950" y="2234225"/>
              <a:ext cx="700800" cy="339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800"/>
                <a:buFont typeface="Arial"/>
                <a:buNone/>
              </a:pPr>
              <a:r>
                <a:rPr lang="en"/>
                <a:t>37.5 </a:t>
              </a:r>
              <a:endParaRPr/>
            </a:p>
            <a:p>
              <a:pPr marL="0" marR="0" lvl="0" indent="0" algn="ctr" rtl="0">
                <a:lnSpc>
                  <a:spcPct val="80000"/>
                </a:lnSpc>
                <a:spcBef>
                  <a:spcPts val="0"/>
                </a:spcBef>
                <a:spcAft>
                  <a:spcPts val="0"/>
                </a:spcAft>
                <a:buClr>
                  <a:srgbClr val="000000"/>
                </a:buClr>
                <a:buSzPts val="800"/>
                <a:buFont typeface="Arial"/>
                <a:buNone/>
              </a:pPr>
              <a:r>
                <a:rPr lang="en"/>
                <a:t>mg</a:t>
              </a:r>
              <a:endParaRPr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2571" name="Google Shape;12571;p460"/>
            <p:cNvSpPr txBox="1"/>
            <p:nvPr/>
          </p:nvSpPr>
          <p:spPr>
            <a:xfrm>
              <a:off x="562510" y="1969125"/>
              <a:ext cx="1447500" cy="238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b="1" i="0" u="none" strike="noStrike" cap="none">
                  <a:solidFill>
                    <a:srgbClr val="000000"/>
                  </a:solidFill>
                  <a:latin typeface="Arial"/>
                  <a:ea typeface="Arial"/>
                  <a:cs typeface="Arial"/>
                  <a:sym typeface="Arial"/>
                </a:rPr>
                <a:t>Effexor XR</a:t>
              </a:r>
              <a:endParaRPr sz="1200" b="0" i="0" u="none" strike="noStrike" cap="none">
                <a:solidFill>
                  <a:srgbClr val="000000"/>
                </a:solidFill>
                <a:latin typeface="Arial"/>
                <a:ea typeface="Arial"/>
                <a:cs typeface="Arial"/>
                <a:sym typeface="Arial"/>
              </a:endParaRPr>
            </a:p>
          </p:txBody>
        </p:sp>
        <p:sp>
          <p:nvSpPr>
            <p:cNvPr id="12572" name="Google Shape;12572;p460"/>
            <p:cNvSpPr txBox="1"/>
            <p:nvPr/>
          </p:nvSpPr>
          <p:spPr>
            <a:xfrm>
              <a:off x="1003588" y="2235825"/>
              <a:ext cx="476100" cy="339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800"/>
                <a:buFont typeface="Arial"/>
                <a:buNone/>
              </a:pPr>
              <a:r>
                <a:rPr lang="en"/>
                <a:t>75</a:t>
              </a:r>
              <a:endParaRPr/>
            </a:p>
            <a:p>
              <a:pPr marL="0" marR="0" lvl="0" indent="0" algn="ctr" rtl="0">
                <a:lnSpc>
                  <a:spcPct val="80000"/>
                </a:lnSpc>
                <a:spcBef>
                  <a:spcPts val="0"/>
                </a:spcBef>
                <a:spcAft>
                  <a:spcPts val="0"/>
                </a:spcAft>
                <a:buClr>
                  <a:srgbClr val="000000"/>
                </a:buClr>
                <a:buSzPts val="800"/>
                <a:buFont typeface="Arial"/>
                <a:buNone/>
              </a:pPr>
              <a:r>
                <a:rPr lang="en"/>
                <a:t>mg</a:t>
              </a:r>
              <a:endParaRPr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2573" name="Google Shape;12573;p460"/>
            <p:cNvSpPr txBox="1"/>
            <p:nvPr/>
          </p:nvSpPr>
          <p:spPr>
            <a:xfrm>
              <a:off x="1619031" y="2235825"/>
              <a:ext cx="700800" cy="339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800"/>
                <a:buFont typeface="Arial"/>
                <a:buNone/>
              </a:pPr>
              <a:r>
                <a:rPr lang="en"/>
                <a:t>150</a:t>
              </a:r>
              <a:endParaRPr/>
            </a:p>
            <a:p>
              <a:pPr marL="0" marR="0" lvl="0" indent="0" algn="ctr" rtl="0">
                <a:lnSpc>
                  <a:spcPct val="80000"/>
                </a:lnSpc>
                <a:spcBef>
                  <a:spcPts val="0"/>
                </a:spcBef>
                <a:spcAft>
                  <a:spcPts val="0"/>
                </a:spcAft>
                <a:buClr>
                  <a:srgbClr val="000000"/>
                </a:buClr>
                <a:buSzPts val="800"/>
                <a:buFont typeface="Arial"/>
                <a:buNone/>
              </a:pPr>
              <a:r>
                <a:rPr lang="en"/>
                <a:t>mg</a:t>
              </a:r>
              <a:endParaRPr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3"/>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7th messenger is a late gene product </a:t>
            </a:r>
            <a:endParaRPr sz="1900" b="1"/>
          </a:p>
        </p:txBody>
      </p:sp>
      <p:grpSp>
        <p:nvGrpSpPr>
          <p:cNvPr id="436" name="Google Shape;436;p43"/>
          <p:cNvGrpSpPr/>
          <p:nvPr/>
        </p:nvGrpSpPr>
        <p:grpSpPr>
          <a:xfrm>
            <a:off x="1794200" y="964588"/>
            <a:ext cx="6140226" cy="3258075"/>
            <a:chOff x="1794200" y="964588"/>
            <a:chExt cx="6140226" cy="3258075"/>
          </a:xfrm>
        </p:grpSpPr>
        <p:pic>
          <p:nvPicPr>
            <p:cNvPr id="437" name="Google Shape;437;p43"/>
            <p:cNvPicPr preferRelativeResize="0"/>
            <p:nvPr/>
          </p:nvPicPr>
          <p:blipFill>
            <a:blip r:embed="rId3">
              <a:alphaModFix/>
            </a:blip>
            <a:stretch>
              <a:fillRect/>
            </a:stretch>
          </p:blipFill>
          <p:spPr>
            <a:xfrm>
              <a:off x="1794200" y="964588"/>
              <a:ext cx="6140226" cy="3258075"/>
            </a:xfrm>
            <a:prstGeom prst="rect">
              <a:avLst/>
            </a:prstGeom>
            <a:noFill/>
            <a:ln>
              <a:noFill/>
            </a:ln>
          </p:spPr>
        </p:pic>
        <p:pic>
          <p:nvPicPr>
            <p:cNvPr id="438" name="Google Shape;438;p43"/>
            <p:cNvPicPr preferRelativeResize="0"/>
            <p:nvPr/>
          </p:nvPicPr>
          <p:blipFill rotWithShape="1">
            <a:blip r:embed="rId4">
              <a:alphaModFix/>
            </a:blip>
            <a:srcRect b="8784"/>
            <a:stretch/>
          </p:blipFill>
          <p:spPr>
            <a:xfrm>
              <a:off x="2696359" y="1450193"/>
              <a:ext cx="1161200" cy="701725"/>
            </a:xfrm>
            <a:prstGeom prst="rect">
              <a:avLst/>
            </a:prstGeom>
            <a:noFill/>
            <a:ln>
              <a:noFill/>
            </a:ln>
          </p:spPr>
        </p:pic>
      </p:grpSp>
      <p:sp>
        <p:nvSpPr>
          <p:cNvPr id="439" name="Google Shape;439;p4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40" name="Google Shape;440;p43"/>
          <p:cNvSpPr txBox="1"/>
          <p:nvPr/>
        </p:nvSpPr>
        <p:spPr>
          <a:xfrm>
            <a:off x="7290649" y="2808125"/>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41" name="Google Shape;441;p43"/>
          <p:cNvSpPr/>
          <p:nvPr/>
        </p:nvSpPr>
        <p:spPr>
          <a:xfrm rot="274480">
            <a:off x="6988396" y="2708420"/>
            <a:ext cx="921536" cy="58431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847"/>
        <p:cNvGrpSpPr/>
        <p:nvPr/>
      </p:nvGrpSpPr>
      <p:grpSpPr>
        <a:xfrm>
          <a:off x="0" y="0"/>
          <a:ext cx="0" cy="0"/>
          <a:chOff x="0" y="0"/>
          <a:chExt cx="0" cy="0"/>
        </a:xfrm>
      </p:grpSpPr>
      <p:sp>
        <p:nvSpPr>
          <p:cNvPr id="12848" name="Google Shape;12848;p471"/>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849" name="Google Shape;12849;p471"/>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850" name="Google Shape;12850;p471"/>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851" name="Google Shape;12851;p471"/>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852" name="Google Shape;12852;p471"/>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3" name="Google Shape;12853;p471"/>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4" name="Google Shape;12854;p471"/>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5" name="Google Shape;12855;p471"/>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6" name="Google Shape;12856;p471"/>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857" name="Google Shape;12857;p471"/>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858" name="Google Shape;12858;p471"/>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859" name="Google Shape;12859;p471"/>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860" name="Google Shape;12860;p471"/>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61" name="Google Shape;12861;p471"/>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862" name="Google Shape;12862;p471"/>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63" name="Google Shape;12863;p471"/>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864" name="Google Shape;12864;p471"/>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865" name="Google Shape;12865;p471"/>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866" name="Google Shape;12866;p471"/>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867" name="Google Shape;12867;p471"/>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868" name="Google Shape;12868;p471"/>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869" name="Google Shape;12869;p471"/>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870" name="Google Shape;12870;p471"/>
          <p:cNvSpPr txBox="1"/>
          <p:nvPr/>
        </p:nvSpPr>
        <p:spPr>
          <a:xfrm>
            <a:off x="5946350" y="440725"/>
            <a:ext cx="2958000" cy="456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r>
              <a:rPr lang="en" b="1"/>
              <a:t>More likely than duloxetine to elevate blood pressure</a:t>
            </a:r>
            <a:endParaRPr b="1"/>
          </a:p>
          <a:p>
            <a:pPr marL="457200" lvl="0" indent="-317500" algn="l" rtl="0">
              <a:spcBef>
                <a:spcPts val="1000"/>
              </a:spcBef>
              <a:spcAft>
                <a:spcPts val="0"/>
              </a:spcAft>
              <a:buSzPts val="1400"/>
              <a:buChar char="●"/>
            </a:pPr>
            <a:r>
              <a:rPr lang="en" b="1"/>
              <a:t>Short half-life</a:t>
            </a:r>
            <a:endParaRPr b="1"/>
          </a:p>
          <a:p>
            <a:pPr marL="914400" lvl="1" indent="-317500" algn="l" rtl="0">
              <a:spcBef>
                <a:spcPts val="1000"/>
              </a:spcBef>
              <a:spcAft>
                <a:spcPts val="0"/>
              </a:spcAft>
              <a:buSzPts val="1400"/>
              <a:buChar char="○"/>
            </a:pPr>
            <a:r>
              <a:rPr lang="en" b="1"/>
              <a:t>Serotonin withdrawal symptoms can be problematic</a:t>
            </a:r>
            <a:endParaRPr b="1"/>
          </a:p>
          <a:p>
            <a:pPr marL="457200" lvl="0" indent="-317500" algn="l" rtl="0">
              <a:spcBef>
                <a:spcPts val="1000"/>
              </a:spcBef>
              <a:spcAft>
                <a:spcPts val="0"/>
              </a:spcAft>
              <a:buSzPts val="1400"/>
              <a:buChar char="●"/>
            </a:pPr>
            <a:r>
              <a:rPr lang="en" b="1"/>
              <a:t>Always use XL formulation</a:t>
            </a:r>
            <a:endParaRPr b="1"/>
          </a:p>
          <a:p>
            <a:pPr marL="914400" lvl="1" indent="-304800" algn="l" rtl="0">
              <a:spcBef>
                <a:spcPts val="1000"/>
              </a:spcBef>
              <a:spcAft>
                <a:spcPts val="0"/>
              </a:spcAft>
              <a:buSzPts val="1200"/>
              <a:buChar char="○"/>
            </a:pPr>
            <a:r>
              <a:rPr lang="en" sz="1200" b="1"/>
              <a:t>Venlafaxine IR very poorly tolerated - “Side Effexor”...</a:t>
            </a:r>
            <a:endParaRPr sz="1200" b="1"/>
          </a:p>
          <a:p>
            <a:pPr marL="914400" lvl="1" indent="-304800" algn="l" rtl="0">
              <a:spcBef>
                <a:spcPts val="1000"/>
              </a:spcBef>
              <a:spcAft>
                <a:spcPts val="1000"/>
              </a:spcAft>
              <a:buSzPts val="1200"/>
              <a:buChar char="○"/>
            </a:pPr>
            <a:r>
              <a:rPr lang="en" sz="1200" b="1"/>
              <a:t>even in bariatric patients (absorption no different between IR &amp; XR)</a:t>
            </a:r>
            <a:endParaRPr sz="1200" b="1"/>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874"/>
        <p:cNvGrpSpPr/>
        <p:nvPr/>
      </p:nvGrpSpPr>
      <p:grpSpPr>
        <a:xfrm>
          <a:off x="0" y="0"/>
          <a:ext cx="0" cy="0"/>
          <a:chOff x="0" y="0"/>
          <a:chExt cx="0" cy="0"/>
        </a:xfrm>
      </p:grpSpPr>
      <p:pic>
        <p:nvPicPr>
          <p:cNvPr id="12875" name="Google Shape;12875;p472" descr="clipped result image"/>
          <p:cNvPicPr preferRelativeResize="0"/>
          <p:nvPr/>
        </p:nvPicPr>
        <p:blipFill rotWithShape="1">
          <a:blip r:embed="rId3">
            <a:alphaModFix/>
          </a:blip>
          <a:srcRect l="74089" b="53527"/>
          <a:stretch/>
        </p:blipFill>
        <p:spPr>
          <a:xfrm rot="-1603484">
            <a:off x="5531821" y="3078981"/>
            <a:ext cx="392919" cy="394772"/>
          </a:xfrm>
          <a:prstGeom prst="rect">
            <a:avLst/>
          </a:prstGeom>
          <a:noFill/>
          <a:ln>
            <a:noFill/>
          </a:ln>
        </p:spPr>
      </p:pic>
      <p:pic>
        <p:nvPicPr>
          <p:cNvPr id="12876" name="Google Shape;12876;p472" descr="clipped result image"/>
          <p:cNvPicPr preferRelativeResize="0"/>
          <p:nvPr/>
        </p:nvPicPr>
        <p:blipFill rotWithShape="1">
          <a:blip r:embed="rId4">
            <a:alphaModFix/>
          </a:blip>
          <a:srcRect r="65242"/>
          <a:stretch/>
        </p:blipFill>
        <p:spPr>
          <a:xfrm rot="1849975">
            <a:off x="4025259" y="916514"/>
            <a:ext cx="683611" cy="942911"/>
          </a:xfrm>
          <a:prstGeom prst="rect">
            <a:avLst/>
          </a:prstGeom>
          <a:noFill/>
          <a:ln>
            <a:noFill/>
          </a:ln>
        </p:spPr>
      </p:pic>
      <p:pic>
        <p:nvPicPr>
          <p:cNvPr id="12877" name="Google Shape;12877;p472" descr="clipped result image"/>
          <p:cNvPicPr preferRelativeResize="0"/>
          <p:nvPr/>
        </p:nvPicPr>
        <p:blipFill rotWithShape="1">
          <a:blip r:embed="rId3">
            <a:alphaModFix/>
          </a:blip>
          <a:srcRect l="77173"/>
          <a:stretch/>
        </p:blipFill>
        <p:spPr>
          <a:xfrm rot="-2880404">
            <a:off x="4797457" y="903580"/>
            <a:ext cx="424061" cy="1148229"/>
          </a:xfrm>
          <a:prstGeom prst="rect">
            <a:avLst/>
          </a:prstGeom>
          <a:noFill/>
          <a:ln>
            <a:noFill/>
          </a:ln>
        </p:spPr>
      </p:pic>
      <p:pic>
        <p:nvPicPr>
          <p:cNvPr id="12878" name="Google Shape;12878;p472" descr="clipped result image"/>
          <p:cNvPicPr preferRelativeResize="0"/>
          <p:nvPr/>
        </p:nvPicPr>
        <p:blipFill rotWithShape="1">
          <a:blip r:embed="rId3">
            <a:alphaModFix/>
          </a:blip>
          <a:srcRect l="77173"/>
          <a:stretch/>
        </p:blipFill>
        <p:spPr>
          <a:xfrm rot="-2559521">
            <a:off x="6478417" y="1042083"/>
            <a:ext cx="317213" cy="924462"/>
          </a:xfrm>
          <a:prstGeom prst="rect">
            <a:avLst/>
          </a:prstGeom>
          <a:noFill/>
          <a:ln>
            <a:noFill/>
          </a:ln>
        </p:spPr>
      </p:pic>
      <p:pic>
        <p:nvPicPr>
          <p:cNvPr id="12879" name="Google Shape;12879;p472" descr="clipped result image"/>
          <p:cNvPicPr preferRelativeResize="0"/>
          <p:nvPr/>
        </p:nvPicPr>
        <p:blipFill rotWithShape="1">
          <a:blip r:embed="rId4">
            <a:alphaModFix/>
          </a:blip>
          <a:srcRect r="65242"/>
          <a:stretch/>
        </p:blipFill>
        <p:spPr>
          <a:xfrm rot="418683">
            <a:off x="5468805" y="970773"/>
            <a:ext cx="683612" cy="942912"/>
          </a:xfrm>
          <a:prstGeom prst="rect">
            <a:avLst/>
          </a:prstGeom>
          <a:noFill/>
          <a:ln>
            <a:noFill/>
          </a:ln>
        </p:spPr>
      </p:pic>
      <p:pic>
        <p:nvPicPr>
          <p:cNvPr id="12880" name="Google Shape;12880;p472" descr="clipped result image"/>
          <p:cNvPicPr preferRelativeResize="0"/>
          <p:nvPr/>
        </p:nvPicPr>
        <p:blipFill rotWithShape="1">
          <a:blip r:embed="rId4">
            <a:alphaModFix/>
          </a:blip>
          <a:srcRect r="65242"/>
          <a:stretch/>
        </p:blipFill>
        <p:spPr>
          <a:xfrm rot="418683">
            <a:off x="4182869" y="3868709"/>
            <a:ext cx="683612" cy="979916"/>
          </a:xfrm>
          <a:prstGeom prst="rect">
            <a:avLst/>
          </a:prstGeom>
          <a:noFill/>
          <a:ln>
            <a:noFill/>
          </a:ln>
        </p:spPr>
      </p:pic>
      <p:pic>
        <p:nvPicPr>
          <p:cNvPr id="12881" name="Google Shape;12881;p472" descr="clipped result image"/>
          <p:cNvPicPr preferRelativeResize="0"/>
          <p:nvPr/>
        </p:nvPicPr>
        <p:blipFill rotWithShape="1">
          <a:blip r:embed="rId3">
            <a:alphaModFix/>
          </a:blip>
          <a:srcRect l="77173"/>
          <a:stretch/>
        </p:blipFill>
        <p:spPr>
          <a:xfrm rot="-273213">
            <a:off x="4945889" y="3402479"/>
            <a:ext cx="467906" cy="1148228"/>
          </a:xfrm>
          <a:prstGeom prst="rect">
            <a:avLst/>
          </a:prstGeom>
          <a:noFill/>
          <a:ln>
            <a:noFill/>
          </a:ln>
        </p:spPr>
      </p:pic>
      <p:pic>
        <p:nvPicPr>
          <p:cNvPr id="12882" name="Google Shape;12882;p472" descr="clipped result image"/>
          <p:cNvPicPr preferRelativeResize="0"/>
          <p:nvPr/>
        </p:nvPicPr>
        <p:blipFill rotWithShape="1">
          <a:blip r:embed="rId4">
            <a:alphaModFix/>
          </a:blip>
          <a:srcRect r="65242"/>
          <a:stretch/>
        </p:blipFill>
        <p:spPr>
          <a:xfrm rot="3189809">
            <a:off x="5673870" y="3149463"/>
            <a:ext cx="586915" cy="942911"/>
          </a:xfrm>
          <a:prstGeom prst="rect">
            <a:avLst/>
          </a:prstGeom>
          <a:noFill/>
          <a:ln>
            <a:noFill/>
          </a:ln>
        </p:spPr>
      </p:pic>
      <p:pic>
        <p:nvPicPr>
          <p:cNvPr id="12883" name="Google Shape;12883;p472" descr="clipped result image"/>
          <p:cNvPicPr preferRelativeResize="0"/>
          <p:nvPr/>
        </p:nvPicPr>
        <p:blipFill rotWithShape="1">
          <a:blip r:embed="rId3">
            <a:alphaModFix/>
          </a:blip>
          <a:srcRect l="77173"/>
          <a:stretch/>
        </p:blipFill>
        <p:spPr>
          <a:xfrm rot="157790">
            <a:off x="6438733" y="3413821"/>
            <a:ext cx="392123" cy="674623"/>
          </a:xfrm>
          <a:prstGeom prst="rect">
            <a:avLst/>
          </a:prstGeom>
          <a:noFill/>
          <a:ln>
            <a:noFill/>
          </a:ln>
        </p:spPr>
      </p:pic>
      <p:pic>
        <p:nvPicPr>
          <p:cNvPr id="12884" name="Google Shape;12884;p472" descr="clipped result image"/>
          <p:cNvPicPr preferRelativeResize="0"/>
          <p:nvPr/>
        </p:nvPicPr>
        <p:blipFill rotWithShape="1">
          <a:blip r:embed="rId4">
            <a:alphaModFix/>
          </a:blip>
          <a:srcRect r="81112" b="35868"/>
          <a:stretch/>
        </p:blipFill>
        <p:spPr>
          <a:xfrm rot="-636102">
            <a:off x="4754647" y="3037581"/>
            <a:ext cx="295106" cy="480389"/>
          </a:xfrm>
          <a:prstGeom prst="rect">
            <a:avLst/>
          </a:prstGeom>
          <a:noFill/>
          <a:ln>
            <a:noFill/>
          </a:ln>
        </p:spPr>
      </p:pic>
      <p:pic>
        <p:nvPicPr>
          <p:cNvPr id="12885" name="Google Shape;12885;p472" descr="clipped result image"/>
          <p:cNvPicPr preferRelativeResize="0"/>
          <p:nvPr/>
        </p:nvPicPr>
        <p:blipFill rotWithShape="1">
          <a:blip r:embed="rId5">
            <a:alphaModFix/>
          </a:blip>
          <a:srcRect l="77173"/>
          <a:stretch/>
        </p:blipFill>
        <p:spPr>
          <a:xfrm rot="8734948">
            <a:off x="6393405" y="908598"/>
            <a:ext cx="205425" cy="674622"/>
          </a:xfrm>
          <a:prstGeom prst="rect">
            <a:avLst/>
          </a:prstGeom>
          <a:noFill/>
          <a:ln>
            <a:noFill/>
          </a:ln>
        </p:spPr>
      </p:pic>
      <p:pic>
        <p:nvPicPr>
          <p:cNvPr id="12886" name="Google Shape;12886;p472" descr="clipped result image"/>
          <p:cNvPicPr preferRelativeResize="0"/>
          <p:nvPr/>
        </p:nvPicPr>
        <p:blipFill rotWithShape="1">
          <a:blip r:embed="rId6">
            <a:alphaModFix/>
          </a:blip>
          <a:srcRect/>
          <a:stretch/>
        </p:blipFill>
        <p:spPr>
          <a:xfrm>
            <a:off x="3661325" y="532975"/>
            <a:ext cx="4072275" cy="4326075"/>
          </a:xfrm>
          <a:prstGeom prst="rect">
            <a:avLst/>
          </a:prstGeom>
          <a:noFill/>
          <a:ln>
            <a:noFill/>
          </a:ln>
        </p:spPr>
      </p:pic>
      <p:pic>
        <p:nvPicPr>
          <p:cNvPr id="12887" name="Google Shape;12887;p472" descr="clipped result image"/>
          <p:cNvPicPr preferRelativeResize="0"/>
          <p:nvPr/>
        </p:nvPicPr>
        <p:blipFill rotWithShape="1">
          <a:blip r:embed="rId6">
            <a:alphaModFix/>
          </a:blip>
          <a:srcRect l="-784" t="31833" r="96893"/>
          <a:stretch/>
        </p:blipFill>
        <p:spPr>
          <a:xfrm rot="-5400000">
            <a:off x="5717359" y="3247993"/>
            <a:ext cx="156090" cy="3247292"/>
          </a:xfrm>
          <a:prstGeom prst="rect">
            <a:avLst/>
          </a:prstGeom>
          <a:noFill/>
          <a:ln>
            <a:noFill/>
          </a:ln>
        </p:spPr>
      </p:pic>
      <p:sp>
        <p:nvSpPr>
          <p:cNvPr id="12888" name="Google Shape;12888;p472"/>
          <p:cNvSpPr txBox="1"/>
          <p:nvPr/>
        </p:nvSpPr>
        <p:spPr>
          <a:xfrm>
            <a:off x="2803899" y="811550"/>
            <a:ext cx="18204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Lightheadedness</a:t>
            </a:r>
            <a:endParaRPr b="0" i="0" u="none" strike="noStrike" cap="none">
              <a:solidFill>
                <a:srgbClr val="FFFFFF"/>
              </a:solidFill>
              <a:latin typeface="Arial"/>
              <a:ea typeface="Arial"/>
              <a:cs typeface="Arial"/>
              <a:sym typeface="Arial"/>
            </a:endParaRPr>
          </a:p>
        </p:txBody>
      </p:sp>
      <p:sp>
        <p:nvSpPr>
          <p:cNvPr id="12889" name="Google Shape;12889;p472"/>
          <p:cNvSpPr txBox="1"/>
          <p:nvPr/>
        </p:nvSpPr>
        <p:spPr>
          <a:xfrm>
            <a:off x="6253138" y="341668"/>
            <a:ext cx="16764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Paresthesias </a:t>
            </a:r>
            <a:endParaRPr b="0" i="0" u="none" strike="noStrike" cap="none">
              <a:solidFill>
                <a:srgbClr val="FFFFFF"/>
              </a:solidFill>
              <a:latin typeface="Arial"/>
              <a:ea typeface="Arial"/>
              <a:cs typeface="Arial"/>
              <a:sym typeface="Arial"/>
            </a:endParaRPr>
          </a:p>
        </p:txBody>
      </p:sp>
      <p:sp>
        <p:nvSpPr>
          <p:cNvPr id="12890" name="Google Shape;12890;p472"/>
          <p:cNvSpPr txBox="1"/>
          <p:nvPr/>
        </p:nvSpPr>
        <p:spPr>
          <a:xfrm>
            <a:off x="6031343" y="4789879"/>
            <a:ext cx="13263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Irritability</a:t>
            </a:r>
            <a:endParaRPr b="0" i="0" u="none" strike="noStrike" cap="none">
              <a:solidFill>
                <a:srgbClr val="FFFFFF"/>
              </a:solidFill>
              <a:latin typeface="Arial"/>
              <a:ea typeface="Arial"/>
              <a:cs typeface="Arial"/>
              <a:sym typeface="Arial"/>
            </a:endParaRPr>
          </a:p>
        </p:txBody>
      </p:sp>
      <p:sp>
        <p:nvSpPr>
          <p:cNvPr id="12891" name="Google Shape;12891;p472"/>
          <p:cNvSpPr txBox="1"/>
          <p:nvPr/>
        </p:nvSpPr>
        <p:spPr>
          <a:xfrm>
            <a:off x="4797599" y="3417631"/>
            <a:ext cx="13263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Nausea</a:t>
            </a:r>
            <a:endParaRPr b="0" i="0" u="none" strike="noStrike" cap="none">
              <a:solidFill>
                <a:srgbClr val="FFFFFF"/>
              </a:solidFill>
              <a:latin typeface="Arial"/>
              <a:ea typeface="Arial"/>
              <a:cs typeface="Arial"/>
              <a:sym typeface="Arial"/>
            </a:endParaRPr>
          </a:p>
        </p:txBody>
      </p:sp>
      <p:sp>
        <p:nvSpPr>
          <p:cNvPr id="12892" name="Google Shape;12892;p472"/>
          <p:cNvSpPr txBox="1"/>
          <p:nvPr/>
        </p:nvSpPr>
        <p:spPr>
          <a:xfrm>
            <a:off x="4453759" y="4789879"/>
            <a:ext cx="13263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Fatigue</a:t>
            </a:r>
            <a:endParaRPr b="0" i="0" u="none" strike="noStrike" cap="none">
              <a:solidFill>
                <a:srgbClr val="FFFFFF"/>
              </a:solidFill>
              <a:latin typeface="Arial"/>
              <a:ea typeface="Arial"/>
              <a:cs typeface="Arial"/>
              <a:sym typeface="Arial"/>
            </a:endParaRPr>
          </a:p>
        </p:txBody>
      </p:sp>
      <p:sp>
        <p:nvSpPr>
          <p:cNvPr id="12893" name="Google Shape;12893;p472"/>
          <p:cNvSpPr txBox="1"/>
          <p:nvPr/>
        </p:nvSpPr>
        <p:spPr>
          <a:xfrm>
            <a:off x="3703650" y="52425"/>
            <a:ext cx="2517600" cy="4647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600" b="1"/>
              <a:t>Venlafaxine (Effexor)  </a:t>
            </a:r>
            <a:endParaRPr sz="1600" b="0" i="0" u="none" strike="noStrike" cap="none">
              <a:solidFill>
                <a:srgbClr val="FFFFFF"/>
              </a:solidFill>
              <a:latin typeface="Arial"/>
              <a:ea typeface="Arial"/>
              <a:cs typeface="Arial"/>
              <a:sym typeface="Arial"/>
            </a:endParaRPr>
          </a:p>
        </p:txBody>
      </p:sp>
      <p:sp>
        <p:nvSpPr>
          <p:cNvPr id="12894" name="Google Shape;12894;p472"/>
          <p:cNvSpPr txBox="1"/>
          <p:nvPr/>
        </p:nvSpPr>
        <p:spPr>
          <a:xfrm>
            <a:off x="78200" y="99700"/>
            <a:ext cx="2341200" cy="4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2100" b="1" i="0" u="none" strike="noStrike" cap="none">
                <a:solidFill>
                  <a:srgbClr val="000000"/>
                </a:solidFill>
              </a:rPr>
              <a:t>Serotonin Discontinuation Syndrome</a:t>
            </a:r>
            <a:endParaRPr sz="2100" b="1" i="0" u="none" strike="noStrike" cap="none">
              <a:solidFill>
                <a:srgbClr val="000000"/>
              </a:solidFill>
            </a:endParaRPr>
          </a:p>
          <a:p>
            <a:pPr marL="0" marR="0" lvl="0" indent="0" algn="l" rtl="0">
              <a:lnSpc>
                <a:spcPct val="100000"/>
              </a:lnSpc>
              <a:spcBef>
                <a:spcPts val="0"/>
              </a:spcBef>
              <a:spcAft>
                <a:spcPts val="0"/>
              </a:spcAft>
              <a:buClr>
                <a:srgbClr val="000000"/>
              </a:buClr>
              <a:buSzPts val="1300"/>
              <a:buFont typeface="Arial"/>
              <a:buNone/>
            </a:pPr>
            <a:endParaRPr sz="2100" b="1"/>
          </a:p>
          <a:p>
            <a:pPr marL="0" marR="0" lvl="0" indent="0" algn="l" rtl="0">
              <a:lnSpc>
                <a:spcPct val="100000"/>
              </a:lnSpc>
              <a:spcBef>
                <a:spcPts val="0"/>
              </a:spcBef>
              <a:spcAft>
                <a:spcPts val="0"/>
              </a:spcAft>
              <a:buClr>
                <a:srgbClr val="000000"/>
              </a:buClr>
              <a:buSzPts val="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p:txBody>
      </p:sp>
      <p:pic>
        <p:nvPicPr>
          <p:cNvPr id="12895" name="Google Shape;12895;p472"/>
          <p:cNvPicPr preferRelativeResize="0"/>
          <p:nvPr/>
        </p:nvPicPr>
        <p:blipFill rotWithShape="1">
          <a:blip r:embed="rId7">
            <a:alphaModFix/>
          </a:blip>
          <a:srcRect/>
          <a:stretch/>
        </p:blipFill>
        <p:spPr>
          <a:xfrm rot="692448">
            <a:off x="8049032" y="67810"/>
            <a:ext cx="973261" cy="122408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909"/>
        <p:cNvGrpSpPr/>
        <p:nvPr/>
      </p:nvGrpSpPr>
      <p:grpSpPr>
        <a:xfrm>
          <a:off x="0" y="0"/>
          <a:ext cx="0" cy="0"/>
          <a:chOff x="0" y="0"/>
          <a:chExt cx="0" cy="0"/>
        </a:xfrm>
      </p:grpSpPr>
      <p:sp>
        <p:nvSpPr>
          <p:cNvPr id="12910" name="Google Shape;12910;p475"/>
          <p:cNvSpPr txBox="1"/>
          <p:nvPr/>
        </p:nvSpPr>
        <p:spPr>
          <a:xfrm>
            <a:off x="7525204" y="107185"/>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#272</a:t>
            </a:r>
            <a:endParaRPr sz="1600"/>
          </a:p>
          <a:p>
            <a:pPr marL="0" marR="0" lvl="0" indent="0" algn="l" rtl="0">
              <a:lnSpc>
                <a:spcPct val="100000"/>
              </a:lnSpc>
              <a:spcBef>
                <a:spcPts val="0"/>
              </a:spcBef>
              <a:spcAft>
                <a:spcPts val="0"/>
              </a:spcAft>
              <a:buClr>
                <a:schemeClr val="dk1"/>
              </a:buClr>
              <a:buSzPts val="1100"/>
              <a:buFont typeface="Arial"/>
              <a:buNone/>
            </a:pPr>
            <a:r>
              <a:rPr lang="en" sz="1600"/>
              <a:t>2007</a:t>
            </a:r>
            <a:endParaRPr sz="1600"/>
          </a:p>
          <a:p>
            <a:pPr marL="0" marR="0" lvl="0" indent="0" algn="l" rtl="0">
              <a:lnSpc>
                <a:spcPct val="100000"/>
              </a:lnSpc>
              <a:spcBef>
                <a:spcPts val="0"/>
              </a:spcBef>
              <a:spcAft>
                <a:spcPts val="0"/>
              </a:spcAft>
              <a:buClr>
                <a:schemeClr val="dk1"/>
              </a:buClr>
              <a:buSzPts val="1100"/>
              <a:buFont typeface="Arial"/>
              <a:buNone/>
            </a:pPr>
            <a:r>
              <a:rPr lang="en" sz="1600"/>
              <a:t>$33–$274</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2911" name="Google Shape;12911;p475"/>
          <p:cNvSpPr txBox="1"/>
          <p:nvPr/>
        </p:nvSpPr>
        <p:spPr>
          <a:xfrm>
            <a:off x="8348774" y="39743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a:solidFill>
                  <a:schemeClr val="dk1"/>
                </a:solidFill>
              </a:rPr>
              <a:t>25</a:t>
            </a:r>
            <a:endParaRPr sz="2000">
              <a:solidFill>
                <a:schemeClr val="dk1"/>
              </a:solidFill>
            </a:endParaRPr>
          </a:p>
          <a:p>
            <a:pPr marL="0" lvl="0" indent="0" algn="l" rtl="0">
              <a:spcBef>
                <a:spcPts val="0"/>
              </a:spcBef>
              <a:spcAft>
                <a:spcPts val="0"/>
              </a:spcAft>
              <a:buClr>
                <a:schemeClr val="dk1"/>
              </a:buClr>
              <a:buSzPts val="800"/>
              <a:buFont typeface="Arial"/>
              <a:buNone/>
            </a:pPr>
            <a:r>
              <a:rPr lang="en" u="sng">
                <a:solidFill>
                  <a:schemeClr val="dk1"/>
                </a:solidFill>
              </a:rPr>
              <a:t>50</a:t>
            </a:r>
            <a:endParaRPr sz="2000">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100</a:t>
            </a:r>
            <a:endParaRPr sz="2000">
              <a:solidFill>
                <a:schemeClr val="dk1"/>
              </a:solidFill>
            </a:endParaRPr>
          </a:p>
          <a:p>
            <a:pPr marL="0" lvl="0" indent="0" algn="l" rtl="0">
              <a:spcBef>
                <a:spcPts val="0"/>
              </a:spcBef>
              <a:spcAft>
                <a:spcPts val="0"/>
              </a:spcAft>
              <a:buClr>
                <a:schemeClr val="dk1"/>
              </a:buClr>
              <a:buSzPts val="600"/>
              <a:buFont typeface="Arial"/>
              <a:buNone/>
            </a:pPr>
            <a:r>
              <a:rPr lang="en" sz="1200">
                <a:solidFill>
                  <a:schemeClr val="dk1"/>
                </a:solidFill>
              </a:rPr>
              <a:t>mg</a:t>
            </a:r>
            <a:endParaRPr sz="12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200"/>
          </a:p>
        </p:txBody>
      </p:sp>
      <p:cxnSp>
        <p:nvCxnSpPr>
          <p:cNvPr id="12912" name="Google Shape;12912;p475"/>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2913" name="Google Shape;12913;p475"/>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dirty="0">
                <a:solidFill>
                  <a:schemeClr val="dk1"/>
                </a:solidFill>
              </a:rPr>
              <a:t>Desvenlafaxine (PRISTIQ)</a:t>
            </a:r>
            <a:endParaRPr sz="1800" dirty="0">
              <a:solidFill>
                <a:schemeClr val="dk1"/>
              </a:solidFill>
            </a:endParaRPr>
          </a:p>
          <a:p>
            <a:pPr marL="0" lvl="0" indent="0" algn="l" rtl="0">
              <a:lnSpc>
                <a:spcPct val="115000"/>
              </a:lnSpc>
              <a:spcBef>
                <a:spcPts val="0"/>
              </a:spcBef>
              <a:spcAft>
                <a:spcPts val="0"/>
              </a:spcAft>
              <a:buClr>
                <a:schemeClr val="dk1"/>
              </a:buClr>
              <a:buSzPts val="800"/>
              <a:buFont typeface="Arial"/>
              <a:buNone/>
            </a:pPr>
            <a:r>
              <a:rPr lang="en" sz="1200" dirty="0">
                <a:solidFill>
                  <a:schemeClr val="dk1"/>
                </a:solidFill>
              </a:rPr>
              <a:t> des ven la FAX ine /  Pris TIQ</a:t>
            </a:r>
            <a:endParaRPr sz="1200" dirty="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dirty="0">
                <a:solidFill>
                  <a:schemeClr val="dk1"/>
                </a:solidFill>
              </a:rPr>
              <a:t>“Desk faxing </a:t>
            </a:r>
            <a:r>
              <a:rPr lang="en" sz="1600" dirty="0">
                <a:solidFill>
                  <a:schemeClr val="dk1"/>
                </a:solidFill>
                <a:highlight>
                  <a:srgbClr val="FFFF00"/>
                </a:highlight>
              </a:rPr>
              <a:t>Pressed steak</a:t>
            </a:r>
            <a:r>
              <a:rPr lang="en" sz="1600" dirty="0">
                <a:solidFill>
                  <a:schemeClr val="dk1"/>
                </a:solidFill>
              </a:rPr>
              <a:t>”</a:t>
            </a:r>
            <a:endParaRPr sz="2200" dirty="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1800" dirty="0"/>
          </a:p>
        </p:txBody>
      </p:sp>
      <p:sp>
        <p:nvSpPr>
          <p:cNvPr id="12914" name="Google Shape;12914;p475"/>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Serotonin-norepinephrine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(SNRI)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5-HT &gt; NE</a:t>
            </a:r>
            <a:endParaRPr/>
          </a:p>
        </p:txBody>
      </p:sp>
      <p:sp>
        <p:nvSpPr>
          <p:cNvPr id="12915" name="Google Shape;12915;p475"/>
          <p:cNvSpPr txBox="1"/>
          <p:nvPr/>
        </p:nvSpPr>
        <p:spPr>
          <a:xfrm>
            <a:off x="8077948" y="313032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grpSp>
        <p:nvGrpSpPr>
          <p:cNvPr id="12916" name="Google Shape;12916;p475"/>
          <p:cNvGrpSpPr/>
          <p:nvPr/>
        </p:nvGrpSpPr>
        <p:grpSpPr>
          <a:xfrm>
            <a:off x="7626138" y="2973975"/>
            <a:ext cx="451800" cy="670115"/>
            <a:chOff x="7626138" y="2973975"/>
            <a:chExt cx="451800" cy="670115"/>
          </a:xfrm>
        </p:grpSpPr>
        <p:pic>
          <p:nvPicPr>
            <p:cNvPr id="12917" name="Google Shape;12917;p475" descr="clipped result image"/>
            <p:cNvPicPr preferRelativeResize="0"/>
            <p:nvPr/>
          </p:nvPicPr>
          <p:blipFill>
            <a:blip r:embed="rId3">
              <a:alphaModFix/>
            </a:blip>
            <a:stretch>
              <a:fillRect/>
            </a:stretch>
          </p:blipFill>
          <p:spPr>
            <a:xfrm>
              <a:off x="7654703" y="3054090"/>
              <a:ext cx="275189" cy="590000"/>
            </a:xfrm>
            <a:prstGeom prst="rect">
              <a:avLst/>
            </a:prstGeom>
            <a:noFill/>
            <a:ln>
              <a:noFill/>
            </a:ln>
          </p:spPr>
        </p:pic>
        <p:sp>
          <p:nvSpPr>
            <p:cNvPr id="12918" name="Google Shape;12918;p475"/>
            <p:cNvSpPr txBox="1"/>
            <p:nvPr/>
          </p:nvSpPr>
          <p:spPr>
            <a:xfrm>
              <a:off x="7626138" y="2973975"/>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pic>
        <p:nvPicPr>
          <p:cNvPr id="12919" name="Google Shape;12919;p475" descr="clipped result image"/>
          <p:cNvPicPr preferRelativeResize="0"/>
          <p:nvPr/>
        </p:nvPicPr>
        <p:blipFill rotWithShape="1">
          <a:blip r:embed="rId4">
            <a:alphaModFix/>
          </a:blip>
          <a:srcRect/>
          <a:stretch/>
        </p:blipFill>
        <p:spPr>
          <a:xfrm>
            <a:off x="7570322" y="4149125"/>
            <a:ext cx="677900" cy="677900"/>
          </a:xfrm>
          <a:prstGeom prst="rect">
            <a:avLst/>
          </a:prstGeom>
          <a:noFill/>
          <a:ln>
            <a:noFill/>
          </a:ln>
          <a:effectLst>
            <a:outerShdw blurRad="28575" dist="19050" dir="2700000" algn="tl" rotWithShape="0">
              <a:srgbClr val="000000">
                <a:alpha val="40000"/>
              </a:srgbClr>
            </a:outerShdw>
          </a:effectLst>
        </p:spPr>
      </p:pic>
      <p:pic>
        <p:nvPicPr>
          <p:cNvPr id="12920" name="Google Shape;12920;p475" descr="Skeletal formula"/>
          <p:cNvPicPr preferRelativeResize="0"/>
          <p:nvPr/>
        </p:nvPicPr>
        <p:blipFill rotWithShape="1">
          <a:blip r:embed="rId5">
            <a:alphaModFix/>
          </a:blip>
          <a:srcRect/>
          <a:stretch/>
        </p:blipFill>
        <p:spPr>
          <a:xfrm>
            <a:off x="7509013" y="1224500"/>
            <a:ext cx="1357200" cy="1342059"/>
          </a:xfrm>
          <a:prstGeom prst="rect">
            <a:avLst/>
          </a:prstGeom>
          <a:noFill/>
          <a:ln>
            <a:noFill/>
          </a:ln>
        </p:spPr>
      </p:pic>
      <p:sp>
        <p:nvSpPr>
          <p:cNvPr id="12921" name="Google Shape;12921;p475"/>
          <p:cNvSpPr/>
          <p:nvPr/>
        </p:nvSpPr>
        <p:spPr>
          <a:xfrm>
            <a:off x="2758146" y="1071432"/>
            <a:ext cx="1357200" cy="577800"/>
          </a:xfrm>
          <a:prstGeom prst="wedgeRectCallout">
            <a:avLst>
              <a:gd name="adj1" fmla="val 61380"/>
              <a:gd name="adj2" fmla="val 106281"/>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2" name="Google Shape;12922;p475"/>
          <p:cNvSpPr txBox="1"/>
          <p:nvPr/>
        </p:nvSpPr>
        <p:spPr>
          <a:xfrm>
            <a:off x="5597902" y="1102436"/>
            <a:ext cx="1622400" cy="117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You have to </a:t>
            </a:r>
            <a:endParaRPr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press a steak </a:t>
            </a:r>
            <a:endParaRPr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before you can </a:t>
            </a:r>
            <a:endParaRPr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fax it. </a:t>
            </a:r>
            <a:endParaRPr b="0" i="1" u="none" strike="noStrike" cap="none">
              <a:solidFill>
                <a:srgbClr val="000000"/>
              </a:solidFill>
              <a:latin typeface="Arial"/>
              <a:ea typeface="Arial"/>
              <a:cs typeface="Arial"/>
              <a:sym typeface="Arial"/>
            </a:endParaRPr>
          </a:p>
        </p:txBody>
      </p:sp>
      <p:grpSp>
        <p:nvGrpSpPr>
          <p:cNvPr id="12923" name="Google Shape;12923;p475"/>
          <p:cNvGrpSpPr/>
          <p:nvPr/>
        </p:nvGrpSpPr>
        <p:grpSpPr>
          <a:xfrm>
            <a:off x="3148225" y="1188545"/>
            <a:ext cx="3244100" cy="3156605"/>
            <a:chOff x="3148225" y="1188545"/>
            <a:chExt cx="3244100" cy="3156605"/>
          </a:xfrm>
        </p:grpSpPr>
        <p:pic>
          <p:nvPicPr>
            <p:cNvPr id="12924" name="Google Shape;12924;p475" descr="Resultado de imagen para luxury desk"/>
            <p:cNvPicPr preferRelativeResize="0"/>
            <p:nvPr/>
          </p:nvPicPr>
          <p:blipFill rotWithShape="1">
            <a:blip r:embed="rId6">
              <a:alphaModFix/>
            </a:blip>
            <a:srcRect t="20325"/>
            <a:stretch/>
          </p:blipFill>
          <p:spPr>
            <a:xfrm flipH="1">
              <a:off x="3148225" y="2373414"/>
              <a:ext cx="3244100" cy="1971736"/>
            </a:xfrm>
            <a:prstGeom prst="rect">
              <a:avLst/>
            </a:prstGeom>
            <a:noFill/>
            <a:ln>
              <a:noFill/>
            </a:ln>
          </p:spPr>
        </p:pic>
        <p:pic>
          <p:nvPicPr>
            <p:cNvPr id="12925" name="Google Shape;12925;p475" descr="clipped result image"/>
            <p:cNvPicPr preferRelativeResize="0"/>
            <p:nvPr/>
          </p:nvPicPr>
          <p:blipFill rotWithShape="1">
            <a:blip r:embed="rId7">
              <a:alphaModFix/>
            </a:blip>
            <a:srcRect/>
            <a:stretch/>
          </p:blipFill>
          <p:spPr>
            <a:xfrm>
              <a:off x="3855921" y="1429232"/>
              <a:ext cx="1809017" cy="1320744"/>
            </a:xfrm>
            <a:prstGeom prst="rect">
              <a:avLst/>
            </a:prstGeom>
            <a:noFill/>
            <a:ln>
              <a:noFill/>
            </a:ln>
          </p:spPr>
        </p:pic>
        <p:pic>
          <p:nvPicPr>
            <p:cNvPr id="12926" name="Google Shape;12926;p475" descr="clipped result image"/>
            <p:cNvPicPr preferRelativeResize="0"/>
            <p:nvPr/>
          </p:nvPicPr>
          <p:blipFill rotWithShape="1">
            <a:blip r:embed="rId7">
              <a:alphaModFix/>
            </a:blip>
            <a:srcRect b="73201"/>
            <a:stretch/>
          </p:blipFill>
          <p:spPr>
            <a:xfrm>
              <a:off x="3865765" y="1188545"/>
              <a:ext cx="1809017" cy="353930"/>
            </a:xfrm>
            <a:prstGeom prst="rect">
              <a:avLst/>
            </a:prstGeom>
            <a:noFill/>
            <a:ln>
              <a:noFill/>
            </a:ln>
          </p:spPr>
        </p:pic>
        <p:pic>
          <p:nvPicPr>
            <p:cNvPr id="12927" name="Google Shape;12927;p475" descr="Resultado de imagen para steak"/>
            <p:cNvPicPr preferRelativeResize="0"/>
            <p:nvPr/>
          </p:nvPicPr>
          <p:blipFill rotWithShape="1">
            <a:blip r:embed="rId8">
              <a:alphaModFix/>
            </a:blip>
            <a:srcRect/>
            <a:stretch/>
          </p:blipFill>
          <p:spPr>
            <a:xfrm rot="7086694">
              <a:off x="4453284" y="1411062"/>
              <a:ext cx="689522" cy="689522"/>
            </a:xfrm>
            <a:prstGeom prst="rect">
              <a:avLst/>
            </a:prstGeom>
            <a:noFill/>
            <a:ln>
              <a:noFill/>
            </a:ln>
          </p:spPr>
        </p:pic>
      </p:grpSp>
      <p:sp>
        <p:nvSpPr>
          <p:cNvPr id="12928" name="Google Shape;12928;p475"/>
          <p:cNvSpPr txBox="1"/>
          <p:nvPr/>
        </p:nvSpPr>
        <p:spPr>
          <a:xfrm>
            <a:off x="2823375" y="1029900"/>
            <a:ext cx="1174800" cy="61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I’m (de)pressed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Times New Roman"/>
              <a:ea typeface="Times New Roman"/>
              <a:cs typeface="Times New Roman"/>
              <a:sym typeface="Times New Roman"/>
            </a:endParaRPr>
          </a:p>
        </p:txBody>
      </p:sp>
      <p:pic>
        <p:nvPicPr>
          <p:cNvPr id="12929" name="Google Shape;12929;p475"/>
          <p:cNvPicPr preferRelativeResize="0"/>
          <p:nvPr/>
        </p:nvPicPr>
        <p:blipFill rotWithShape="1">
          <a:blip r:embed="rId9">
            <a:alphaModFix/>
          </a:blip>
          <a:srcRect/>
          <a:stretch/>
        </p:blipFill>
        <p:spPr>
          <a:xfrm>
            <a:off x="4659215" y="652025"/>
            <a:ext cx="647938" cy="321692"/>
          </a:xfrm>
          <a:prstGeom prst="rect">
            <a:avLst/>
          </a:prstGeom>
          <a:noFill/>
          <a:ln>
            <a:noFill/>
          </a:ln>
        </p:spPr>
      </p:pic>
      <p:pic>
        <p:nvPicPr>
          <p:cNvPr id="12930" name="Google Shape;12930;p475"/>
          <p:cNvPicPr preferRelativeResize="0"/>
          <p:nvPr/>
        </p:nvPicPr>
        <p:blipFill rotWithShape="1">
          <a:blip r:embed="rId10">
            <a:alphaModFix/>
          </a:blip>
          <a:srcRect/>
          <a:stretch/>
        </p:blipFill>
        <p:spPr>
          <a:xfrm>
            <a:off x="4631282" y="745808"/>
            <a:ext cx="677904" cy="616711"/>
          </a:xfrm>
          <a:prstGeom prst="rect">
            <a:avLst/>
          </a:prstGeom>
          <a:noFill/>
          <a:ln>
            <a:noFill/>
          </a:ln>
        </p:spPr>
      </p:pic>
      <p:sp>
        <p:nvSpPr>
          <p:cNvPr id="12931" name="Google Shape;12931;p475"/>
          <p:cNvSpPr txBox="1"/>
          <p:nvPr/>
        </p:nvSpPr>
        <p:spPr>
          <a:xfrm>
            <a:off x="2639350" y="3778092"/>
            <a:ext cx="2073000" cy="86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Unnecessarily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expensive desk—</a:t>
            </a:r>
            <a:endParaRPr/>
          </a:p>
          <a:p>
            <a:pPr marL="0" marR="0" lvl="0" indent="0" algn="l" rtl="0">
              <a:lnSpc>
                <a:spcPct val="100000"/>
              </a:lnSpc>
              <a:spcBef>
                <a:spcPts val="0"/>
              </a:spcBef>
              <a:spcAft>
                <a:spcPts val="0"/>
              </a:spcAft>
              <a:buClr>
                <a:srgbClr val="000000"/>
              </a:buClr>
              <a:buSzPts val="800"/>
              <a:buFont typeface="Arial"/>
              <a:buNone/>
            </a:pPr>
            <a:r>
              <a:rPr lang="en"/>
              <a:t>generic</a:t>
            </a:r>
            <a:r>
              <a:rPr lang="en" b="0" i="0" u="none" strike="noStrike" cap="none">
                <a:solidFill>
                  <a:srgbClr val="000000"/>
                </a:solidFill>
                <a:latin typeface="Arial"/>
                <a:ea typeface="Arial"/>
                <a:cs typeface="Arial"/>
                <a:sym typeface="Arial"/>
              </a:rPr>
              <a:t> but still more expensive than Effexor </a:t>
            </a:r>
            <a:r>
              <a:rPr lang="en"/>
              <a:t>XR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951"/>
        <p:cNvGrpSpPr/>
        <p:nvPr/>
      </p:nvGrpSpPr>
      <p:grpSpPr>
        <a:xfrm>
          <a:off x="0" y="0"/>
          <a:ext cx="0" cy="0"/>
          <a:chOff x="0" y="0"/>
          <a:chExt cx="0" cy="0"/>
        </a:xfrm>
      </p:grpSpPr>
      <p:sp>
        <p:nvSpPr>
          <p:cNvPr id="12952" name="Google Shape;12952;p477"/>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sp>
        <p:nvSpPr>
          <p:cNvPr id="12953" name="Google Shape;12953;p477"/>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grpSp>
        <p:nvGrpSpPr>
          <p:cNvPr id="12954" name="Google Shape;12954;p477"/>
          <p:cNvGrpSpPr/>
          <p:nvPr/>
        </p:nvGrpSpPr>
        <p:grpSpPr>
          <a:xfrm>
            <a:off x="319241" y="1708602"/>
            <a:ext cx="5590795" cy="2270336"/>
            <a:chOff x="252575" y="1315775"/>
            <a:chExt cx="8839201" cy="3589464"/>
          </a:xfrm>
        </p:grpSpPr>
        <p:pic>
          <p:nvPicPr>
            <p:cNvPr id="12955" name="Google Shape;12955;p477"/>
            <p:cNvPicPr preferRelativeResize="0"/>
            <p:nvPr/>
          </p:nvPicPr>
          <p:blipFill>
            <a:blip r:embed="rId3">
              <a:alphaModFix/>
            </a:blip>
            <a:stretch>
              <a:fillRect/>
            </a:stretch>
          </p:blipFill>
          <p:spPr>
            <a:xfrm>
              <a:off x="252575" y="1315775"/>
              <a:ext cx="8839201" cy="3589464"/>
            </a:xfrm>
            <a:prstGeom prst="rect">
              <a:avLst/>
            </a:prstGeom>
            <a:noFill/>
            <a:ln>
              <a:noFill/>
            </a:ln>
          </p:spPr>
        </p:pic>
        <p:cxnSp>
          <p:nvCxnSpPr>
            <p:cNvPr id="12956" name="Google Shape;12956;p477"/>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57" name="Google Shape;12957;p477"/>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58" name="Google Shape;12958;p477"/>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59" name="Google Shape;12959;p477"/>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60" name="Google Shape;12960;p477"/>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2961" name="Google Shape;12961;p477"/>
          <p:cNvSpPr txBox="1"/>
          <p:nvPr/>
        </p:nvSpPr>
        <p:spPr>
          <a:xfrm>
            <a:off x="504525" y="341260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parent drug</a:t>
            </a:r>
            <a:endParaRPr b="1"/>
          </a:p>
        </p:txBody>
      </p:sp>
      <p:sp>
        <p:nvSpPr>
          <p:cNvPr id="12962" name="Google Shape;12962;p477"/>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pic>
        <p:nvPicPr>
          <p:cNvPr id="12963" name="Google Shape;12963;p477"/>
          <p:cNvPicPr preferRelativeResize="0"/>
          <p:nvPr/>
        </p:nvPicPr>
        <p:blipFill>
          <a:blip r:embed="rId4">
            <a:alphaModFix/>
          </a:blip>
          <a:stretch>
            <a:fillRect/>
          </a:stretch>
        </p:blipFill>
        <p:spPr>
          <a:xfrm>
            <a:off x="2418225" y="2699875"/>
            <a:ext cx="1913700" cy="862475"/>
          </a:xfrm>
          <a:prstGeom prst="rect">
            <a:avLst/>
          </a:prstGeom>
          <a:noFill/>
          <a:ln>
            <a:noFill/>
          </a:ln>
        </p:spPr>
      </p:pic>
      <p:pic>
        <p:nvPicPr>
          <p:cNvPr id="12964" name="Google Shape;12964;p477"/>
          <p:cNvPicPr preferRelativeResize="0"/>
          <p:nvPr/>
        </p:nvPicPr>
        <p:blipFill>
          <a:blip r:embed="rId4">
            <a:alphaModFix/>
          </a:blip>
          <a:stretch>
            <a:fillRect/>
          </a:stretch>
        </p:blipFill>
        <p:spPr>
          <a:xfrm>
            <a:off x="4176060" y="1388700"/>
            <a:ext cx="4419525" cy="2242800"/>
          </a:xfrm>
          <a:prstGeom prst="rect">
            <a:avLst/>
          </a:prstGeom>
          <a:noFill/>
          <a:ln>
            <a:noFill/>
          </a:ln>
        </p:spPr>
      </p:pic>
      <p:pic>
        <p:nvPicPr>
          <p:cNvPr id="12965" name="Google Shape;12965;p477"/>
          <p:cNvPicPr preferRelativeResize="0"/>
          <p:nvPr/>
        </p:nvPicPr>
        <p:blipFill>
          <a:blip r:embed="rId4">
            <a:alphaModFix/>
          </a:blip>
          <a:stretch>
            <a:fillRect/>
          </a:stretch>
        </p:blipFill>
        <p:spPr>
          <a:xfrm>
            <a:off x="2780175" y="2490325"/>
            <a:ext cx="1913700" cy="862475"/>
          </a:xfrm>
          <a:prstGeom prst="rect">
            <a:avLst/>
          </a:prstGeom>
          <a:noFill/>
          <a:ln>
            <a:noFill/>
          </a:ln>
        </p:spPr>
      </p:pic>
      <p:pic>
        <p:nvPicPr>
          <p:cNvPr id="12966" name="Google Shape;12966;p477"/>
          <p:cNvPicPr preferRelativeResize="0"/>
          <p:nvPr/>
        </p:nvPicPr>
        <p:blipFill>
          <a:blip r:embed="rId4">
            <a:alphaModFix/>
          </a:blip>
          <a:stretch>
            <a:fillRect/>
          </a:stretch>
        </p:blipFill>
        <p:spPr>
          <a:xfrm>
            <a:off x="2932575" y="1990725"/>
            <a:ext cx="1913700" cy="2242800"/>
          </a:xfrm>
          <a:prstGeom prst="rect">
            <a:avLst/>
          </a:prstGeom>
          <a:noFill/>
          <a:ln>
            <a:noFill/>
          </a:ln>
        </p:spPr>
      </p:pic>
      <p:pic>
        <p:nvPicPr>
          <p:cNvPr id="12967" name="Google Shape;12967;p477"/>
          <p:cNvPicPr preferRelativeResize="0"/>
          <p:nvPr/>
        </p:nvPicPr>
        <p:blipFill>
          <a:blip r:embed="rId5">
            <a:alphaModFix/>
          </a:blip>
          <a:stretch>
            <a:fillRect/>
          </a:stretch>
        </p:blipFill>
        <p:spPr>
          <a:xfrm>
            <a:off x="2737712" y="1557501"/>
            <a:ext cx="3668577" cy="2572550"/>
          </a:xfrm>
          <a:prstGeom prst="rect">
            <a:avLst/>
          </a:prstGeom>
          <a:noFill/>
          <a:ln>
            <a:noFill/>
          </a:ln>
        </p:spPr>
      </p:pic>
      <p:sp>
        <p:nvSpPr>
          <p:cNvPr id="12968" name="Google Shape;12968;p477"/>
          <p:cNvSpPr txBox="1"/>
          <p:nvPr/>
        </p:nvSpPr>
        <p:spPr>
          <a:xfrm>
            <a:off x="7068375" y="346315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metabolite</a:t>
            </a:r>
            <a:endParaRPr b="1"/>
          </a:p>
        </p:txBody>
      </p:sp>
      <p:grpSp>
        <p:nvGrpSpPr>
          <p:cNvPr id="12969" name="Google Shape;12969;p477"/>
          <p:cNvGrpSpPr/>
          <p:nvPr/>
        </p:nvGrpSpPr>
        <p:grpSpPr>
          <a:xfrm>
            <a:off x="6428602" y="1364239"/>
            <a:ext cx="2715388" cy="2414999"/>
            <a:chOff x="5055826" y="1315775"/>
            <a:chExt cx="4035951" cy="3589475"/>
          </a:xfrm>
        </p:grpSpPr>
        <p:pic>
          <p:nvPicPr>
            <p:cNvPr id="12970" name="Google Shape;12970;p477"/>
            <p:cNvPicPr preferRelativeResize="0"/>
            <p:nvPr/>
          </p:nvPicPr>
          <p:blipFill rotWithShape="1">
            <a:blip r:embed="rId3">
              <a:alphaModFix/>
            </a:blip>
            <a:srcRect l="54339"/>
            <a:stretch/>
          </p:blipFill>
          <p:spPr>
            <a:xfrm>
              <a:off x="5055826" y="1315775"/>
              <a:ext cx="4035951" cy="3589475"/>
            </a:xfrm>
            <a:prstGeom prst="rect">
              <a:avLst/>
            </a:prstGeom>
            <a:noFill/>
            <a:ln>
              <a:noFill/>
            </a:ln>
          </p:spPr>
        </p:pic>
        <p:sp>
          <p:nvSpPr>
            <p:cNvPr id="12971" name="Google Shape;12971;p477"/>
            <p:cNvSpPr txBox="1"/>
            <p:nvPr/>
          </p:nvSpPr>
          <p:spPr>
            <a:xfrm>
              <a:off x="5825215" y="3397140"/>
              <a:ext cx="1238700" cy="52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PRISTIQ</a:t>
              </a:r>
              <a:endParaRPr sz="1100" b="1"/>
            </a:p>
          </p:txBody>
        </p:sp>
        <p:grpSp>
          <p:nvGrpSpPr>
            <p:cNvPr id="12972" name="Google Shape;12972;p477"/>
            <p:cNvGrpSpPr/>
            <p:nvPr/>
          </p:nvGrpSpPr>
          <p:grpSpPr>
            <a:xfrm>
              <a:off x="6187379" y="2269993"/>
              <a:ext cx="396894" cy="2130039"/>
              <a:chOff x="4435083" y="1958285"/>
              <a:chExt cx="420617" cy="2257353"/>
            </a:xfrm>
          </p:grpSpPr>
          <p:grpSp>
            <p:nvGrpSpPr>
              <p:cNvPr id="12973" name="Google Shape;12973;p477"/>
              <p:cNvGrpSpPr/>
              <p:nvPr/>
            </p:nvGrpSpPr>
            <p:grpSpPr>
              <a:xfrm>
                <a:off x="4447400" y="2278000"/>
                <a:ext cx="408300" cy="183625"/>
                <a:chOff x="1167350" y="1102900"/>
                <a:chExt cx="408300" cy="183625"/>
              </a:xfrm>
            </p:grpSpPr>
            <p:cxnSp>
              <p:nvCxnSpPr>
                <p:cNvPr id="12974" name="Google Shape;12974;p47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2975" name="Google Shape;12975;p47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2976" name="Google Shape;12976;p47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2977" name="Google Shape;12977;p47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2978" name="Google Shape;12978;p47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sp>
        <p:nvSpPr>
          <p:cNvPr id="12979" name="Google Shape;12979;p477"/>
          <p:cNvSpPr txBox="1"/>
          <p:nvPr/>
        </p:nvSpPr>
        <p:spPr>
          <a:xfrm>
            <a:off x="6725775" y="372985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metabolite</a:t>
            </a:r>
            <a:endParaRPr b="1"/>
          </a:p>
        </p:txBody>
      </p:sp>
      <p:sp>
        <p:nvSpPr>
          <p:cNvPr id="12980" name="Google Shape;12980;p477"/>
          <p:cNvSpPr txBox="1"/>
          <p:nvPr/>
        </p:nvSpPr>
        <p:spPr>
          <a:xfrm>
            <a:off x="4176050" y="2644500"/>
            <a:ext cx="191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2D6</a:t>
            </a:r>
            <a:endParaRPr sz="2400" b="1"/>
          </a:p>
        </p:txBody>
      </p:sp>
      <p:cxnSp>
        <p:nvCxnSpPr>
          <p:cNvPr id="12981" name="Google Shape;12981;p477"/>
          <p:cNvCxnSpPr/>
          <p:nvPr/>
        </p:nvCxnSpPr>
        <p:spPr>
          <a:xfrm>
            <a:off x="3176625" y="3131113"/>
            <a:ext cx="3000300" cy="0"/>
          </a:xfrm>
          <a:prstGeom prst="straightConnector1">
            <a:avLst/>
          </a:prstGeom>
          <a:noFill/>
          <a:ln w="76200" cap="flat" cmpd="sng">
            <a:solidFill>
              <a:srgbClr val="0000FF"/>
            </a:solidFill>
            <a:prstDash val="solid"/>
            <a:round/>
            <a:headEnd type="none" w="med" len="med"/>
            <a:tailEnd type="triangle" w="med" len="med"/>
          </a:ln>
        </p:spPr>
      </p:cxnSp>
      <p:grpSp>
        <p:nvGrpSpPr>
          <p:cNvPr id="12982" name="Google Shape;12982;p477"/>
          <p:cNvGrpSpPr/>
          <p:nvPr/>
        </p:nvGrpSpPr>
        <p:grpSpPr>
          <a:xfrm>
            <a:off x="6807178" y="636933"/>
            <a:ext cx="1101372" cy="1071668"/>
            <a:chOff x="3148225" y="1188545"/>
            <a:chExt cx="3244100" cy="3156605"/>
          </a:xfrm>
        </p:grpSpPr>
        <p:pic>
          <p:nvPicPr>
            <p:cNvPr id="12983" name="Google Shape;12983;p477" descr="Resultado de imagen para luxury desk"/>
            <p:cNvPicPr preferRelativeResize="0"/>
            <p:nvPr/>
          </p:nvPicPr>
          <p:blipFill rotWithShape="1">
            <a:blip r:embed="rId6">
              <a:alphaModFix/>
            </a:blip>
            <a:srcRect t="20325"/>
            <a:stretch/>
          </p:blipFill>
          <p:spPr>
            <a:xfrm flipH="1">
              <a:off x="3148225" y="2373414"/>
              <a:ext cx="3244100" cy="1971736"/>
            </a:xfrm>
            <a:prstGeom prst="rect">
              <a:avLst/>
            </a:prstGeom>
            <a:noFill/>
            <a:ln>
              <a:noFill/>
            </a:ln>
          </p:spPr>
        </p:pic>
        <p:pic>
          <p:nvPicPr>
            <p:cNvPr id="12984" name="Google Shape;12984;p477" descr="clipped result image"/>
            <p:cNvPicPr preferRelativeResize="0"/>
            <p:nvPr/>
          </p:nvPicPr>
          <p:blipFill rotWithShape="1">
            <a:blip r:embed="rId7">
              <a:alphaModFix/>
            </a:blip>
            <a:srcRect/>
            <a:stretch/>
          </p:blipFill>
          <p:spPr>
            <a:xfrm>
              <a:off x="3855921" y="1429232"/>
              <a:ext cx="1809017" cy="1320744"/>
            </a:xfrm>
            <a:prstGeom prst="rect">
              <a:avLst/>
            </a:prstGeom>
            <a:noFill/>
            <a:ln>
              <a:noFill/>
            </a:ln>
          </p:spPr>
        </p:pic>
        <p:pic>
          <p:nvPicPr>
            <p:cNvPr id="12985" name="Google Shape;12985;p477" descr="clipped result image"/>
            <p:cNvPicPr preferRelativeResize="0"/>
            <p:nvPr/>
          </p:nvPicPr>
          <p:blipFill rotWithShape="1">
            <a:blip r:embed="rId7">
              <a:alphaModFix/>
            </a:blip>
            <a:srcRect b="73201"/>
            <a:stretch/>
          </p:blipFill>
          <p:spPr>
            <a:xfrm>
              <a:off x="3865765" y="1188545"/>
              <a:ext cx="1809017" cy="353930"/>
            </a:xfrm>
            <a:prstGeom prst="rect">
              <a:avLst/>
            </a:prstGeom>
            <a:noFill/>
            <a:ln>
              <a:noFill/>
            </a:ln>
          </p:spPr>
        </p:pic>
        <p:pic>
          <p:nvPicPr>
            <p:cNvPr id="12986" name="Google Shape;12986;p477" descr="Resultado de imagen para steak"/>
            <p:cNvPicPr preferRelativeResize="0"/>
            <p:nvPr/>
          </p:nvPicPr>
          <p:blipFill rotWithShape="1">
            <a:blip r:embed="rId8">
              <a:alphaModFix/>
            </a:blip>
            <a:srcRect/>
            <a:stretch/>
          </p:blipFill>
          <p:spPr>
            <a:xfrm rot="7086694">
              <a:off x="4453284" y="1411062"/>
              <a:ext cx="689522" cy="689522"/>
            </a:xfrm>
            <a:prstGeom prst="rect">
              <a:avLst/>
            </a:prstGeom>
            <a:noFill/>
            <a:ln>
              <a:noFill/>
            </a:ln>
          </p:spPr>
        </p:pic>
      </p:grpSp>
      <p:pic>
        <p:nvPicPr>
          <p:cNvPr id="12987" name="Google Shape;12987;p477"/>
          <p:cNvPicPr preferRelativeResize="0"/>
          <p:nvPr/>
        </p:nvPicPr>
        <p:blipFill rotWithShape="1">
          <a:blip r:embed="rId9">
            <a:alphaModFix/>
          </a:blip>
          <a:srcRect/>
          <a:stretch/>
        </p:blipFill>
        <p:spPr>
          <a:xfrm rot="692457">
            <a:off x="1081441" y="752870"/>
            <a:ext cx="602343" cy="75758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042"/>
        <p:cNvGrpSpPr/>
        <p:nvPr/>
      </p:nvGrpSpPr>
      <p:grpSpPr>
        <a:xfrm>
          <a:off x="0" y="0"/>
          <a:ext cx="0" cy="0"/>
          <a:chOff x="0" y="0"/>
          <a:chExt cx="0" cy="0"/>
        </a:xfrm>
      </p:grpSpPr>
      <p:sp>
        <p:nvSpPr>
          <p:cNvPr id="13043" name="Google Shape;13043;p481"/>
          <p:cNvSpPr txBox="1"/>
          <p:nvPr/>
        </p:nvSpPr>
        <p:spPr>
          <a:xfrm>
            <a:off x="1180925" y="2547575"/>
            <a:ext cx="2665500" cy="43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13044" name="Google Shape;13044;p481" descr="Duloxetine.svg"/>
          <p:cNvPicPr preferRelativeResize="0"/>
          <p:nvPr/>
        </p:nvPicPr>
        <p:blipFill rotWithShape="1">
          <a:blip r:embed="rId3">
            <a:alphaModFix/>
          </a:blip>
          <a:srcRect/>
          <a:stretch/>
        </p:blipFill>
        <p:spPr>
          <a:xfrm>
            <a:off x="7543800" y="1188700"/>
            <a:ext cx="1513121" cy="901375"/>
          </a:xfrm>
          <a:prstGeom prst="rect">
            <a:avLst/>
          </a:prstGeom>
          <a:noFill/>
          <a:ln>
            <a:noFill/>
          </a:ln>
        </p:spPr>
      </p:pic>
      <p:pic>
        <p:nvPicPr>
          <p:cNvPr id="13045" name="Google Shape;13045;p481" descr="clipped result image"/>
          <p:cNvPicPr preferRelativeResize="0"/>
          <p:nvPr/>
        </p:nvPicPr>
        <p:blipFill rotWithShape="1">
          <a:blip r:embed="rId4">
            <a:alphaModFix/>
          </a:blip>
          <a:srcRect/>
          <a:stretch/>
        </p:blipFill>
        <p:spPr>
          <a:xfrm rot="5400000">
            <a:off x="7452325" y="4192850"/>
            <a:ext cx="1144825" cy="409225"/>
          </a:xfrm>
          <a:prstGeom prst="rect">
            <a:avLst/>
          </a:prstGeom>
          <a:noFill/>
          <a:ln>
            <a:noFill/>
          </a:ln>
          <a:effectLst>
            <a:outerShdw blurRad="14288" dist="9525" dir="5400000" algn="bl" rotWithShape="0">
              <a:srgbClr val="000000">
                <a:alpha val="37000"/>
              </a:srgbClr>
            </a:outerShdw>
          </a:effectLst>
        </p:spPr>
      </p:pic>
      <p:sp>
        <p:nvSpPr>
          <p:cNvPr id="13046" name="Google Shape;13046;p481"/>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#48</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2004</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$6</a:t>
            </a:r>
            <a:r>
              <a:rPr lang="en" sz="1600"/>
              <a:t>–</a:t>
            </a:r>
            <a:r>
              <a:rPr lang="en" sz="1600" b="0" i="0" u="none" strike="noStrike" cap="none">
                <a:solidFill>
                  <a:srgbClr val="000000"/>
                </a:solidFill>
                <a:latin typeface="Arial"/>
                <a:ea typeface="Arial"/>
                <a:cs typeface="Arial"/>
                <a:sym typeface="Arial"/>
              </a:rPr>
              <a:t>$166</a:t>
            </a:r>
            <a:endParaRPr sz="1600" b="0" i="0" u="none" strike="noStrike" cap="none">
              <a:solidFill>
                <a:srgbClr val="000000"/>
              </a:solidFill>
              <a:latin typeface="Arial"/>
              <a:ea typeface="Arial"/>
              <a:cs typeface="Arial"/>
              <a:sym typeface="Arial"/>
            </a:endParaRPr>
          </a:p>
        </p:txBody>
      </p:sp>
      <p:sp>
        <p:nvSpPr>
          <p:cNvPr id="13047" name="Google Shape;13047;p481"/>
          <p:cNvSpPr txBox="1"/>
          <p:nvPr/>
        </p:nvSpPr>
        <p:spPr>
          <a:xfrm>
            <a:off x="8299198" y="36314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20</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30</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40</a:t>
            </a:r>
            <a:endParaRPr sz="1600"/>
          </a:p>
          <a:p>
            <a:pPr marL="0" marR="0" lvl="0" indent="0" algn="l" rtl="0">
              <a:lnSpc>
                <a:spcPct val="100000"/>
              </a:lnSpc>
              <a:spcBef>
                <a:spcPts val="0"/>
              </a:spcBef>
              <a:spcAft>
                <a:spcPts val="0"/>
              </a:spcAft>
              <a:buClr>
                <a:srgbClr val="000000"/>
              </a:buClr>
              <a:buSzPts val="800"/>
              <a:buFont typeface="Arial"/>
              <a:buNone/>
            </a:pPr>
            <a:r>
              <a:rPr lang="en" sz="1600" b="0" i="0" u="sng" strike="noStrike" cap="none">
                <a:solidFill>
                  <a:srgbClr val="000000"/>
                </a:solidFill>
                <a:latin typeface="Arial"/>
                <a:ea typeface="Arial"/>
                <a:cs typeface="Arial"/>
                <a:sym typeface="Arial"/>
              </a:rPr>
              <a:t>60</a:t>
            </a:r>
            <a:endParaRPr sz="1600"/>
          </a:p>
          <a:p>
            <a:pPr marL="0" marR="0" lvl="0" indent="0" algn="l" rtl="0">
              <a:lnSpc>
                <a:spcPct val="100000"/>
              </a:lnSpc>
              <a:spcBef>
                <a:spcPts val="0"/>
              </a:spcBef>
              <a:spcAft>
                <a:spcPts val="0"/>
              </a:spcAft>
              <a:buClr>
                <a:srgbClr val="000000"/>
              </a:buClr>
              <a:buSzPts val="600"/>
              <a:buFont typeface="Arial"/>
              <a:buNone/>
            </a:pPr>
            <a:r>
              <a:rPr lang="en" sz="1600" b="0" i="0" u="none" strike="noStrike" cap="none">
                <a:solidFill>
                  <a:srgbClr val="000000"/>
                </a:solidFill>
                <a:latin typeface="Arial"/>
                <a:ea typeface="Arial"/>
                <a:cs typeface="Arial"/>
                <a:sym typeface="Arial"/>
              </a:rPr>
              <a:t>mg</a:t>
            </a:r>
            <a:endParaRPr sz="1600" b="0" i="0" u="none" strike="noStrike" cap="none">
              <a:solidFill>
                <a:srgbClr val="000000"/>
              </a:solidFill>
              <a:latin typeface="Arial"/>
              <a:ea typeface="Arial"/>
              <a:cs typeface="Arial"/>
              <a:sym typeface="Arial"/>
            </a:endParaRPr>
          </a:p>
        </p:txBody>
      </p:sp>
      <p:cxnSp>
        <p:nvCxnSpPr>
          <p:cNvPr id="13048" name="Google Shape;13048;p481"/>
          <p:cNvCxnSpPr/>
          <p:nvPr/>
        </p:nvCxnSpPr>
        <p:spPr>
          <a:xfrm>
            <a:off x="74962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3049" name="Google Shape;13049;p481"/>
          <p:cNvSpPr txBox="1"/>
          <p:nvPr/>
        </p:nvSpPr>
        <p:spPr>
          <a:xfrm>
            <a:off x="-2" y="-25589"/>
            <a:ext cx="7187400" cy="6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Duloxetine (CYMBALTA)</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r>
              <a:rPr lang="en" sz="1300" b="0" i="0" u="none" strike="noStrike" cap="none">
                <a:solidFill>
                  <a:srgbClr val="000000"/>
                </a:solidFill>
                <a:latin typeface="Arial"/>
                <a:ea typeface="Arial"/>
                <a:cs typeface="Arial"/>
                <a:sym typeface="Arial"/>
              </a:rPr>
              <a:t>du LOX e tine / cym BAL ta</a:t>
            </a:r>
            <a:endParaRPr sz="13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en" sz="1600" b="0" i="0" u="none" strike="noStrike" cap="none">
                <a:solidFill>
                  <a:srgbClr val="000000"/>
                </a:solidFill>
                <a:latin typeface="Arial"/>
                <a:ea typeface="Arial"/>
                <a:cs typeface="Arial"/>
                <a:sym typeface="Arial"/>
              </a:rPr>
              <a:t>“Duel</a:t>
            </a:r>
            <a:r>
              <a:rPr lang="en" sz="1200" b="0" i="0" u="none" strike="noStrike" cap="none">
                <a:solidFill>
                  <a:srgbClr val="000000"/>
                </a:solidFill>
                <a:latin typeface="Arial"/>
                <a:ea typeface="Arial"/>
                <a:cs typeface="Arial"/>
                <a:sym typeface="Arial"/>
              </a:rPr>
              <a:t>ing</a:t>
            </a:r>
            <a:r>
              <a:rPr lang="en" sz="1600" b="0" i="0" u="none" strike="noStrike" cap="none">
                <a:solidFill>
                  <a:srgbClr val="000000"/>
                </a:solidFill>
                <a:latin typeface="Arial"/>
                <a:ea typeface="Arial"/>
                <a:cs typeface="Arial"/>
                <a:sym typeface="Arial"/>
              </a:rPr>
              <a:t> Cymbal</a:t>
            </a:r>
            <a:r>
              <a:rPr lang="en" sz="1200" b="0" i="0" u="none" strike="noStrike" cap="none">
                <a:solidFill>
                  <a:srgbClr val="000000"/>
                </a:solidFill>
                <a:latin typeface="Arial"/>
                <a:ea typeface="Arial"/>
                <a:cs typeface="Arial"/>
                <a:sym typeface="Arial"/>
              </a:rPr>
              <a:t>s</a:t>
            </a:r>
            <a:r>
              <a:rPr lang="en"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p:txBody>
      </p:sp>
      <p:sp>
        <p:nvSpPr>
          <p:cNvPr id="13050" name="Google Shape;13050;p481"/>
          <p:cNvSpPr txBox="1"/>
          <p:nvPr/>
        </p:nvSpPr>
        <p:spPr>
          <a:xfrm>
            <a:off x="99275" y="1033575"/>
            <a:ext cx="2491500" cy="9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Antidepressant</a:t>
            </a:r>
            <a:endParaRPr>
              <a:solidFill>
                <a:schemeClr val="dk1"/>
              </a:solidFill>
            </a:endParaRPr>
          </a:p>
          <a:p>
            <a:pPr marL="0" lvl="0" indent="0" algn="l" rtl="0">
              <a:spcBef>
                <a:spcPts val="0"/>
              </a:spcBef>
              <a:spcAft>
                <a:spcPts val="0"/>
              </a:spcAft>
              <a:buNone/>
            </a:pPr>
            <a:r>
              <a:rPr lang="en">
                <a:solidFill>
                  <a:schemeClr val="dk1"/>
                </a:solidFill>
              </a:rPr>
              <a:t>❖ Serotonin-norepinephrine</a:t>
            </a:r>
            <a:endParaRPr>
              <a:solidFill>
                <a:schemeClr val="dk1"/>
              </a:solidFill>
            </a:endParaRPr>
          </a:p>
          <a:p>
            <a:pPr marL="0" lvl="0" indent="0" algn="l" rtl="0">
              <a:spcBef>
                <a:spcPts val="0"/>
              </a:spcBef>
              <a:spcAft>
                <a:spcPts val="0"/>
              </a:spcAft>
              <a:buNone/>
            </a:pPr>
            <a:r>
              <a:rPr lang="en">
                <a:solidFill>
                  <a:schemeClr val="dk1"/>
                </a:solidFill>
              </a:rPr>
              <a:t>    reuptake inhibitor (SNRI)</a:t>
            </a:r>
            <a:endParaRPr>
              <a:solidFill>
                <a:schemeClr val="dk1"/>
              </a:solidFill>
            </a:endParaRPr>
          </a:p>
          <a:p>
            <a:pPr marL="0" lvl="0" indent="0" algn="l" rtl="0">
              <a:spcBef>
                <a:spcPts val="0"/>
              </a:spcBef>
              <a:spcAft>
                <a:spcPts val="0"/>
              </a:spcAft>
              <a:buNone/>
            </a:pPr>
            <a:r>
              <a:rPr lang="en">
                <a:solidFill>
                  <a:schemeClr val="dk1"/>
                </a:solidFill>
              </a:rPr>
              <a:t>❖ 5-HT &gt; NE</a:t>
            </a:r>
            <a:endParaRPr/>
          </a:p>
        </p:txBody>
      </p:sp>
      <p:grpSp>
        <p:nvGrpSpPr>
          <p:cNvPr id="13051" name="Google Shape;13051;p481"/>
          <p:cNvGrpSpPr/>
          <p:nvPr/>
        </p:nvGrpSpPr>
        <p:grpSpPr>
          <a:xfrm>
            <a:off x="2003217" y="1033574"/>
            <a:ext cx="5189733" cy="3682950"/>
            <a:chOff x="2003217" y="1033574"/>
            <a:chExt cx="5189733" cy="3682950"/>
          </a:xfrm>
        </p:grpSpPr>
        <p:pic>
          <p:nvPicPr>
            <p:cNvPr id="13052" name="Google Shape;13052;p481" descr="clipped result image"/>
            <p:cNvPicPr preferRelativeResize="0"/>
            <p:nvPr/>
          </p:nvPicPr>
          <p:blipFill rotWithShape="1">
            <a:blip r:embed="rId5">
              <a:alphaModFix/>
            </a:blip>
            <a:srcRect/>
            <a:stretch/>
          </p:blipFill>
          <p:spPr>
            <a:xfrm>
              <a:off x="4665405" y="1653739"/>
              <a:ext cx="2527545" cy="2945846"/>
            </a:xfrm>
            <a:prstGeom prst="rect">
              <a:avLst/>
            </a:prstGeom>
            <a:noFill/>
            <a:ln>
              <a:noFill/>
            </a:ln>
            <a:effectLst>
              <a:outerShdw blurRad="57150" dist="19050" dir="5400000" algn="bl" rotWithShape="0">
                <a:srgbClr val="000000">
                  <a:alpha val="49800"/>
                </a:srgbClr>
              </a:outerShdw>
            </a:effectLst>
          </p:spPr>
        </p:pic>
        <p:pic>
          <p:nvPicPr>
            <p:cNvPr id="13053" name="Google Shape;13053;p481" descr="clipped result image"/>
            <p:cNvPicPr preferRelativeResize="0"/>
            <p:nvPr/>
          </p:nvPicPr>
          <p:blipFill rotWithShape="1">
            <a:blip r:embed="rId6">
              <a:alphaModFix/>
            </a:blip>
            <a:srcRect/>
            <a:stretch/>
          </p:blipFill>
          <p:spPr>
            <a:xfrm>
              <a:off x="5410710" y="3072344"/>
              <a:ext cx="908631" cy="644411"/>
            </a:xfrm>
            <a:prstGeom prst="rect">
              <a:avLst/>
            </a:prstGeom>
            <a:noFill/>
            <a:ln>
              <a:noFill/>
            </a:ln>
            <a:effectLst>
              <a:outerShdw blurRad="57150" dist="19050" dir="5400000" algn="bl" rotWithShape="0">
                <a:srgbClr val="000000">
                  <a:alpha val="49800"/>
                </a:srgbClr>
              </a:outerShdw>
            </a:effectLst>
          </p:spPr>
        </p:pic>
        <p:pic>
          <p:nvPicPr>
            <p:cNvPr id="13054" name="Google Shape;13054;p481" descr="clipped result image"/>
            <p:cNvPicPr preferRelativeResize="0"/>
            <p:nvPr/>
          </p:nvPicPr>
          <p:blipFill rotWithShape="1">
            <a:blip r:embed="rId7">
              <a:alphaModFix/>
            </a:blip>
            <a:srcRect/>
            <a:stretch/>
          </p:blipFill>
          <p:spPr>
            <a:xfrm rot="222668">
              <a:off x="2102871" y="1488374"/>
              <a:ext cx="2350278" cy="3155397"/>
            </a:xfrm>
            <a:prstGeom prst="rect">
              <a:avLst/>
            </a:prstGeom>
            <a:noFill/>
            <a:ln>
              <a:noFill/>
            </a:ln>
            <a:effectLst>
              <a:outerShdw blurRad="57150" dist="19050" dir="5400000" algn="bl" rotWithShape="0">
                <a:srgbClr val="000000">
                  <a:alpha val="49800"/>
                </a:srgbClr>
              </a:outerShdw>
            </a:effectLst>
          </p:spPr>
        </p:pic>
        <p:pic>
          <p:nvPicPr>
            <p:cNvPr id="13055" name="Google Shape;13055;p481" descr="clipped result image"/>
            <p:cNvPicPr preferRelativeResize="0"/>
            <p:nvPr/>
          </p:nvPicPr>
          <p:blipFill rotWithShape="1">
            <a:blip r:embed="rId6">
              <a:alphaModFix/>
            </a:blip>
            <a:srcRect/>
            <a:stretch/>
          </p:blipFill>
          <p:spPr>
            <a:xfrm>
              <a:off x="2703591" y="3011746"/>
              <a:ext cx="908631" cy="644411"/>
            </a:xfrm>
            <a:prstGeom prst="rect">
              <a:avLst/>
            </a:prstGeom>
            <a:noFill/>
            <a:ln>
              <a:noFill/>
            </a:ln>
            <a:effectLst>
              <a:outerShdw blurRad="57150" dist="19050" dir="5400000" algn="bl" rotWithShape="0">
                <a:srgbClr val="000000">
                  <a:alpha val="49800"/>
                </a:srgbClr>
              </a:outerShdw>
            </a:effectLst>
          </p:spPr>
        </p:pic>
        <p:pic>
          <p:nvPicPr>
            <p:cNvPr id="13056" name="Google Shape;13056;p481" descr="clipped result image"/>
            <p:cNvPicPr preferRelativeResize="0"/>
            <p:nvPr/>
          </p:nvPicPr>
          <p:blipFill rotWithShape="1">
            <a:blip r:embed="rId8">
              <a:alphaModFix/>
            </a:blip>
            <a:srcRect/>
            <a:stretch/>
          </p:blipFill>
          <p:spPr>
            <a:xfrm>
              <a:off x="3899383" y="2765309"/>
              <a:ext cx="472675" cy="748399"/>
            </a:xfrm>
            <a:prstGeom prst="rect">
              <a:avLst/>
            </a:prstGeom>
            <a:noFill/>
            <a:ln>
              <a:noFill/>
            </a:ln>
          </p:spPr>
        </p:pic>
        <p:pic>
          <p:nvPicPr>
            <p:cNvPr id="13057" name="Google Shape;13057;p481"/>
            <p:cNvPicPr preferRelativeResize="0"/>
            <p:nvPr/>
          </p:nvPicPr>
          <p:blipFill rotWithShape="1">
            <a:blip r:embed="rId9">
              <a:alphaModFix/>
            </a:blip>
            <a:srcRect/>
            <a:stretch/>
          </p:blipFill>
          <p:spPr>
            <a:xfrm>
              <a:off x="5788647" y="1033574"/>
              <a:ext cx="909745" cy="451649"/>
            </a:xfrm>
            <a:prstGeom prst="rect">
              <a:avLst/>
            </a:prstGeom>
            <a:noFill/>
            <a:ln>
              <a:noFill/>
            </a:ln>
          </p:spPr>
        </p:pic>
        <p:pic>
          <p:nvPicPr>
            <p:cNvPr id="13058" name="Google Shape;13058;p481"/>
            <p:cNvPicPr preferRelativeResize="0"/>
            <p:nvPr/>
          </p:nvPicPr>
          <p:blipFill rotWithShape="1">
            <a:blip r:embed="rId10">
              <a:alphaModFix/>
            </a:blip>
            <a:srcRect/>
            <a:stretch/>
          </p:blipFill>
          <p:spPr>
            <a:xfrm>
              <a:off x="5749427" y="1165243"/>
              <a:ext cx="951810" cy="865840"/>
            </a:xfrm>
            <a:prstGeom prst="rect">
              <a:avLst/>
            </a:prstGeom>
            <a:noFill/>
            <a:ln>
              <a:noFill/>
            </a:ln>
          </p:spPr>
        </p:pic>
        <p:pic>
          <p:nvPicPr>
            <p:cNvPr id="13059" name="Google Shape;13059;p481"/>
            <p:cNvPicPr preferRelativeResize="0"/>
            <p:nvPr/>
          </p:nvPicPr>
          <p:blipFill rotWithShape="1">
            <a:blip r:embed="rId9">
              <a:alphaModFix/>
            </a:blip>
            <a:srcRect/>
            <a:stretch/>
          </p:blipFill>
          <p:spPr>
            <a:xfrm>
              <a:off x="3264691" y="1076842"/>
              <a:ext cx="909745" cy="451649"/>
            </a:xfrm>
            <a:prstGeom prst="rect">
              <a:avLst/>
            </a:prstGeom>
            <a:noFill/>
            <a:ln>
              <a:noFill/>
            </a:ln>
          </p:spPr>
        </p:pic>
        <p:pic>
          <p:nvPicPr>
            <p:cNvPr id="13060" name="Google Shape;13060;p481"/>
            <p:cNvPicPr preferRelativeResize="0"/>
            <p:nvPr/>
          </p:nvPicPr>
          <p:blipFill rotWithShape="1">
            <a:blip r:embed="rId10">
              <a:alphaModFix/>
            </a:blip>
            <a:srcRect/>
            <a:stretch/>
          </p:blipFill>
          <p:spPr>
            <a:xfrm>
              <a:off x="3225472" y="1208510"/>
              <a:ext cx="951810" cy="865840"/>
            </a:xfrm>
            <a:prstGeom prst="rect">
              <a:avLst/>
            </a:prstGeom>
            <a:noFill/>
            <a:ln>
              <a:noFill/>
            </a:ln>
          </p:spPr>
        </p:pic>
        <p:pic>
          <p:nvPicPr>
            <p:cNvPr id="13061" name="Google Shape;13061;p481" descr="clipped result image"/>
            <p:cNvPicPr preferRelativeResize="0"/>
            <p:nvPr/>
          </p:nvPicPr>
          <p:blipFill rotWithShape="1">
            <a:blip r:embed="rId11">
              <a:alphaModFix/>
            </a:blip>
            <a:srcRect/>
            <a:stretch/>
          </p:blipFill>
          <p:spPr>
            <a:xfrm>
              <a:off x="2903779" y="1869872"/>
              <a:ext cx="740624" cy="803208"/>
            </a:xfrm>
            <a:prstGeom prst="rect">
              <a:avLst/>
            </a:prstGeom>
            <a:noFill/>
            <a:ln>
              <a:noFill/>
            </a:ln>
          </p:spPr>
        </p:pic>
      </p:grpSp>
      <p:sp>
        <p:nvSpPr>
          <p:cNvPr id="13062" name="Google Shape;13062;p481"/>
          <p:cNvSpPr txBox="1"/>
          <p:nvPr/>
        </p:nvSpPr>
        <p:spPr>
          <a:xfrm>
            <a:off x="3974538" y="1793501"/>
            <a:ext cx="1247100" cy="49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Cymbal duel </a:t>
            </a:r>
            <a:endParaRPr b="0" i="0" u="none" strike="noStrike" cap="none">
              <a:solidFill>
                <a:srgbClr val="000000"/>
              </a:solidFill>
              <a:latin typeface="Arial"/>
              <a:ea typeface="Arial"/>
              <a:cs typeface="Arial"/>
              <a:sym typeface="Arial"/>
            </a:endParaRPr>
          </a:p>
        </p:txBody>
      </p:sp>
      <p:sp>
        <p:nvSpPr>
          <p:cNvPr id="13063" name="Google Shape;13063;p481"/>
          <p:cNvSpPr txBox="1"/>
          <p:nvPr/>
        </p:nvSpPr>
        <p:spPr>
          <a:xfrm>
            <a:off x="3366300" y="4716525"/>
            <a:ext cx="2830500" cy="4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Rare risk of liver damage</a:t>
            </a:r>
            <a:endParaRPr b="0" i="0" u="none" strike="noStrike" cap="none">
              <a:solidFill>
                <a:srgbClr val="000000"/>
              </a:solidFill>
              <a:latin typeface="Arial"/>
              <a:ea typeface="Arial"/>
              <a:cs typeface="Arial"/>
              <a:sym typeface="Arial"/>
            </a:endParaRPr>
          </a:p>
        </p:txBody>
      </p:sp>
      <p:grpSp>
        <p:nvGrpSpPr>
          <p:cNvPr id="13064" name="Google Shape;13064;p481"/>
          <p:cNvGrpSpPr/>
          <p:nvPr/>
        </p:nvGrpSpPr>
        <p:grpSpPr>
          <a:xfrm>
            <a:off x="7702338" y="2592975"/>
            <a:ext cx="451800" cy="670115"/>
            <a:chOff x="7702338" y="2592975"/>
            <a:chExt cx="451800" cy="670115"/>
          </a:xfrm>
        </p:grpSpPr>
        <p:pic>
          <p:nvPicPr>
            <p:cNvPr id="13065" name="Google Shape;13065;p481" descr="clipped result image"/>
            <p:cNvPicPr preferRelativeResize="0"/>
            <p:nvPr/>
          </p:nvPicPr>
          <p:blipFill>
            <a:blip r:embed="rId12">
              <a:alphaModFix/>
            </a:blip>
            <a:stretch>
              <a:fillRect/>
            </a:stretch>
          </p:blipFill>
          <p:spPr>
            <a:xfrm>
              <a:off x="7730903" y="2673090"/>
              <a:ext cx="275189" cy="590000"/>
            </a:xfrm>
            <a:prstGeom prst="rect">
              <a:avLst/>
            </a:prstGeom>
            <a:noFill/>
            <a:ln>
              <a:noFill/>
            </a:ln>
          </p:spPr>
        </p:pic>
        <p:sp>
          <p:nvSpPr>
            <p:cNvPr id="13066" name="Google Shape;13066;p481"/>
            <p:cNvSpPr txBox="1"/>
            <p:nvPr/>
          </p:nvSpPr>
          <p:spPr>
            <a:xfrm>
              <a:off x="7702338" y="2592975"/>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sp>
        <p:nvSpPr>
          <p:cNvPr id="13067" name="Google Shape;13067;p481"/>
          <p:cNvSpPr txBox="1"/>
          <p:nvPr/>
        </p:nvSpPr>
        <p:spPr>
          <a:xfrm>
            <a:off x="8077948" y="2730788"/>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544"/>
        <p:cNvGrpSpPr/>
        <p:nvPr/>
      </p:nvGrpSpPr>
      <p:grpSpPr>
        <a:xfrm>
          <a:off x="0" y="0"/>
          <a:ext cx="0" cy="0"/>
          <a:chOff x="0" y="0"/>
          <a:chExt cx="0" cy="0"/>
        </a:xfrm>
      </p:grpSpPr>
      <p:grpSp>
        <p:nvGrpSpPr>
          <p:cNvPr id="13545" name="Google Shape;13545;p495"/>
          <p:cNvGrpSpPr/>
          <p:nvPr/>
        </p:nvGrpSpPr>
        <p:grpSpPr>
          <a:xfrm>
            <a:off x="3303550" y="902275"/>
            <a:ext cx="4434449" cy="3611500"/>
            <a:chOff x="2770150" y="978475"/>
            <a:chExt cx="4434449" cy="3611500"/>
          </a:xfrm>
        </p:grpSpPr>
        <p:grpSp>
          <p:nvGrpSpPr>
            <p:cNvPr id="13546" name="Google Shape;13546;p495"/>
            <p:cNvGrpSpPr/>
            <p:nvPr/>
          </p:nvGrpSpPr>
          <p:grpSpPr>
            <a:xfrm>
              <a:off x="2770150" y="978475"/>
              <a:ext cx="4434449" cy="3611500"/>
              <a:chOff x="2770150" y="978475"/>
              <a:chExt cx="4434449" cy="3611500"/>
            </a:xfrm>
          </p:grpSpPr>
          <p:grpSp>
            <p:nvGrpSpPr>
              <p:cNvPr id="13547" name="Google Shape;13547;p495"/>
              <p:cNvGrpSpPr/>
              <p:nvPr/>
            </p:nvGrpSpPr>
            <p:grpSpPr>
              <a:xfrm>
                <a:off x="3544943" y="978475"/>
                <a:ext cx="1167373" cy="975628"/>
                <a:chOff x="-2521759" y="897403"/>
                <a:chExt cx="1477500" cy="1089600"/>
              </a:xfrm>
            </p:grpSpPr>
            <p:sp>
              <p:nvSpPr>
                <p:cNvPr id="13548" name="Google Shape;13548;p49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549" name="Google Shape;13549;p495"/>
                <p:cNvGrpSpPr/>
                <p:nvPr/>
              </p:nvGrpSpPr>
              <p:grpSpPr>
                <a:xfrm>
                  <a:off x="-2127414" y="1275205"/>
                  <a:ext cx="688733" cy="700658"/>
                  <a:chOff x="40123" y="-1583761"/>
                  <a:chExt cx="688733" cy="1109689"/>
                </a:xfrm>
              </p:grpSpPr>
              <p:grpSp>
                <p:nvGrpSpPr>
                  <p:cNvPr id="13550" name="Google Shape;13550;p495"/>
                  <p:cNvGrpSpPr/>
                  <p:nvPr/>
                </p:nvGrpSpPr>
                <p:grpSpPr>
                  <a:xfrm>
                    <a:off x="45124" y="-1327179"/>
                    <a:ext cx="683733" cy="853107"/>
                    <a:chOff x="597574" y="1930371"/>
                    <a:chExt cx="683733" cy="853107"/>
                  </a:xfrm>
                </p:grpSpPr>
                <p:grpSp>
                  <p:nvGrpSpPr>
                    <p:cNvPr id="13551" name="Google Shape;13551;p495"/>
                    <p:cNvGrpSpPr/>
                    <p:nvPr/>
                  </p:nvGrpSpPr>
                  <p:grpSpPr>
                    <a:xfrm rot="-5400000">
                      <a:off x="640721" y="2142893"/>
                      <a:ext cx="600335" cy="680836"/>
                      <a:chOff x="15239716" y="-12996420"/>
                      <a:chExt cx="1868456" cy="2463229"/>
                    </a:xfrm>
                  </p:grpSpPr>
                  <p:pic>
                    <p:nvPicPr>
                      <p:cNvPr id="13552" name="Google Shape;13552;p49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553" name="Google Shape;13553;p49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554" name="Google Shape;13554;p49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555" name="Google Shape;13555;p49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556" name="Google Shape;13556;p495"/>
              <p:cNvGrpSpPr/>
              <p:nvPr/>
            </p:nvGrpSpPr>
            <p:grpSpPr>
              <a:xfrm>
                <a:off x="2770150" y="1836025"/>
                <a:ext cx="4434449" cy="2753950"/>
                <a:chOff x="2354775" y="1227300"/>
                <a:chExt cx="4434449" cy="2753950"/>
              </a:xfrm>
            </p:grpSpPr>
            <p:pic>
              <p:nvPicPr>
                <p:cNvPr id="13557" name="Google Shape;13557;p495"/>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558" name="Google Shape;13558;p495"/>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559" name="Google Shape;13559;p495"/>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60" name="Google Shape;13560;p495"/>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561" name="Google Shape;13561;p495"/>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562" name="Google Shape;13562;p495"/>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563" name="Google Shape;13563;p495"/>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64" name="Google Shape;13564;p495"/>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3565" name="Google Shape;13565;p495"/>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566" name="Google Shape;13566;p495"/>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sp>
        <p:nvSpPr>
          <p:cNvPr id="13567" name="Google Shape;13567;p495"/>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568" name="Google Shape;13568;p495"/>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569" name="Google Shape;13569;p495"/>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70" name="Google Shape;13570;p495"/>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571" name="Google Shape;13571;p495"/>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72" name="Google Shape;13572;p495"/>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573" name="Google Shape;13573;p495"/>
          <p:cNvSpPr txBox="1"/>
          <p:nvPr/>
        </p:nvSpPr>
        <p:spPr>
          <a:xfrm>
            <a:off x="454700" y="154525"/>
            <a:ext cx="2771100" cy="448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Duloxetine (CYMBALTA)</a:t>
            </a:r>
            <a:endParaRPr b="1"/>
          </a:p>
          <a:p>
            <a:pPr marL="457200" lvl="0" indent="-317500" algn="l" rtl="0">
              <a:spcBef>
                <a:spcPts val="1000"/>
              </a:spcBef>
              <a:spcAft>
                <a:spcPts val="0"/>
              </a:spcAft>
              <a:buSzPts val="1400"/>
              <a:buChar char="●"/>
            </a:pPr>
            <a:r>
              <a:rPr lang="en" b="1"/>
              <a:t>Serotonin withdrawal less of an issue than with venlafaxine</a:t>
            </a:r>
            <a:endParaRPr b="1"/>
          </a:p>
          <a:p>
            <a:pPr marL="457200" lvl="0" indent="-317500" algn="l" rtl="0">
              <a:spcBef>
                <a:spcPts val="1000"/>
              </a:spcBef>
              <a:spcAft>
                <a:spcPts val="0"/>
              </a:spcAft>
              <a:buSzPts val="1400"/>
              <a:buChar char="●"/>
            </a:pPr>
            <a:r>
              <a:rPr lang="en" b="1"/>
              <a:t>Lower incidence of BP elevation than venlafaxine</a:t>
            </a:r>
            <a:endParaRPr b="1"/>
          </a:p>
          <a:p>
            <a:pPr marL="457200" lvl="0" indent="-317500" algn="l" rtl="0">
              <a:spcBef>
                <a:spcPts val="1000"/>
              </a:spcBef>
              <a:spcAft>
                <a:spcPts val="0"/>
              </a:spcAft>
              <a:buSzPts val="1400"/>
              <a:buChar char="●"/>
            </a:pPr>
            <a:r>
              <a:rPr lang="en" b="1"/>
              <a:t>Liver toxicity is a potential rare idiosyncratic reaction</a:t>
            </a:r>
            <a:endParaRPr b="1"/>
          </a:p>
          <a:p>
            <a:pPr marL="457200" lvl="0" indent="-317500" algn="l" rtl="0">
              <a:spcBef>
                <a:spcPts val="1000"/>
              </a:spcBef>
              <a:spcAft>
                <a:spcPts val="0"/>
              </a:spcAft>
              <a:buSzPts val="1400"/>
              <a:buChar char="●"/>
            </a:pPr>
            <a:r>
              <a:rPr lang="en" b="1">
                <a:solidFill>
                  <a:schemeClr val="dk1"/>
                </a:solidFill>
              </a:rPr>
              <a:t>More drug-drug interactions than venlafaxine</a:t>
            </a:r>
            <a:endParaRPr b="1"/>
          </a:p>
          <a:p>
            <a:pPr marL="457200" lvl="0" indent="-317500" algn="l" rtl="0">
              <a:spcBef>
                <a:spcPts val="1000"/>
              </a:spcBef>
              <a:spcAft>
                <a:spcPts val="1000"/>
              </a:spcAft>
              <a:buSzPts val="1400"/>
              <a:buChar char="●"/>
            </a:pPr>
            <a:r>
              <a:rPr lang="en" b="1"/>
              <a:t>Basically a toss-up between duloxetine and venlafaxine XR as a first-line SNRI</a:t>
            </a:r>
            <a:endParaRPr b="1"/>
          </a:p>
        </p:txBody>
      </p:sp>
      <p:grpSp>
        <p:nvGrpSpPr>
          <p:cNvPr id="13574" name="Google Shape;13574;p495"/>
          <p:cNvGrpSpPr/>
          <p:nvPr/>
        </p:nvGrpSpPr>
        <p:grpSpPr>
          <a:xfrm>
            <a:off x="7628561" y="154516"/>
            <a:ext cx="1383583" cy="880021"/>
            <a:chOff x="2003217" y="1415620"/>
            <a:chExt cx="5189733" cy="3300905"/>
          </a:xfrm>
        </p:grpSpPr>
        <p:pic>
          <p:nvPicPr>
            <p:cNvPr id="13575" name="Google Shape;13575;p495"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576" name="Google Shape;13576;p495"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577" name="Google Shape;13577;p495"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578" name="Google Shape;13578;p495"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579" name="Google Shape;13579;p495"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580" name="Google Shape;13580;p495"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594"/>
        <p:cNvGrpSpPr/>
        <p:nvPr/>
      </p:nvGrpSpPr>
      <p:grpSpPr>
        <a:xfrm>
          <a:off x="0" y="0"/>
          <a:ext cx="0" cy="0"/>
          <a:chOff x="0" y="0"/>
          <a:chExt cx="0" cy="0"/>
        </a:xfrm>
      </p:grpSpPr>
      <p:sp>
        <p:nvSpPr>
          <p:cNvPr id="13595" name="Google Shape;13595;p498"/>
          <p:cNvSpPr txBox="1"/>
          <p:nvPr/>
        </p:nvSpPr>
        <p:spPr>
          <a:xfrm>
            <a:off x="73913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$394–$484</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3596" name="Google Shape;13596;p498"/>
          <p:cNvSpPr txBox="1"/>
          <p:nvPr/>
        </p:nvSpPr>
        <p:spPr>
          <a:xfrm>
            <a:off x="8095373" y="35419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20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40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80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800"/>
          </a:p>
        </p:txBody>
      </p:sp>
      <p:cxnSp>
        <p:nvCxnSpPr>
          <p:cNvPr id="13597" name="Google Shape;13597;p498"/>
          <p:cNvCxnSpPr/>
          <p:nvPr/>
        </p:nvCxnSpPr>
        <p:spPr>
          <a:xfrm>
            <a:off x="70390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3598" name="Google Shape;13598;p498"/>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Levo</a:t>
            </a:r>
            <a:r>
              <a:rPr lang="en" sz="1800" u="sng">
                <a:solidFill>
                  <a:schemeClr val="dk1"/>
                </a:solidFill>
              </a:rPr>
              <a:t>mil</a:t>
            </a:r>
            <a:r>
              <a:rPr lang="en" sz="1800">
                <a:solidFill>
                  <a:schemeClr val="dk1"/>
                </a:solidFill>
              </a:rPr>
              <a:t>nacipran (FETZIMA)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LEE voe mil NA si pran  / fet ZEE ma</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“Leave Mil</a:t>
            </a:r>
            <a:r>
              <a:rPr lang="en" sz="1200">
                <a:solidFill>
                  <a:schemeClr val="dk1"/>
                </a:solidFill>
              </a:rPr>
              <a:t>house</a:t>
            </a:r>
            <a:r>
              <a:rPr lang="en" sz="1600">
                <a:solidFill>
                  <a:schemeClr val="dk1"/>
                </a:solidFill>
              </a:rPr>
              <a:t> </a:t>
            </a:r>
            <a:r>
              <a:rPr lang="en" sz="1200">
                <a:solidFill>
                  <a:schemeClr val="dk1"/>
                </a:solidFill>
              </a:rPr>
              <a:t>with a</a:t>
            </a:r>
            <a:r>
              <a:rPr lang="en" sz="1600">
                <a:solidFill>
                  <a:schemeClr val="dk1"/>
                </a:solidFill>
              </a:rPr>
              <a:t> Zima Fet</a:t>
            </a:r>
            <a:r>
              <a:rPr lang="en" sz="1200">
                <a:solidFill>
                  <a:schemeClr val="dk1"/>
                </a:solidFill>
              </a:rPr>
              <a:t>ish</a:t>
            </a:r>
            <a:r>
              <a:rPr lang="en" sz="1600">
                <a:solidFill>
                  <a:schemeClr val="dk1"/>
                </a:solidFill>
              </a:rPr>
              <a:t>”</a:t>
            </a:r>
            <a:endParaRPr sz="160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2200"/>
          </a:p>
        </p:txBody>
      </p:sp>
      <p:sp>
        <p:nvSpPr>
          <p:cNvPr id="13599" name="Google Shape;13599;p498"/>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 Antidepressant</a:t>
            </a:r>
            <a:endParaRPr/>
          </a:p>
          <a:p>
            <a:pPr marL="0" marR="0" lvl="0" indent="0" algn="l" rtl="0">
              <a:lnSpc>
                <a:spcPct val="100000"/>
              </a:lnSpc>
              <a:spcBef>
                <a:spcPts val="0"/>
              </a:spcBef>
              <a:spcAft>
                <a:spcPts val="0"/>
              </a:spcAft>
              <a:buClr>
                <a:schemeClr val="dk1"/>
              </a:buClr>
              <a:buSzPts val="1100"/>
              <a:buFont typeface="Arial"/>
              <a:buNone/>
            </a:pPr>
            <a:r>
              <a:rPr lang="en"/>
              <a:t>❖ Serotonin-norepinephrine</a:t>
            </a:r>
            <a:endParaRPr/>
          </a:p>
          <a:p>
            <a:pPr marL="0" marR="0" lvl="0" indent="0" algn="l" rtl="0">
              <a:lnSpc>
                <a:spcPct val="100000"/>
              </a:lnSpc>
              <a:spcBef>
                <a:spcPts val="0"/>
              </a:spcBef>
              <a:spcAft>
                <a:spcPts val="0"/>
              </a:spcAft>
              <a:buClr>
                <a:schemeClr val="dk1"/>
              </a:buClr>
              <a:buSzPts val="1100"/>
              <a:buFont typeface="Arial"/>
              <a:buNone/>
            </a:pPr>
            <a:r>
              <a:rPr lang="en"/>
              <a:t>    reuptake inhibitor (SNRI)</a:t>
            </a:r>
            <a:endParaRPr/>
          </a:p>
          <a:p>
            <a:pPr marL="0" marR="0" lvl="0" indent="0" algn="l" rtl="0">
              <a:lnSpc>
                <a:spcPct val="100000"/>
              </a:lnSpc>
              <a:spcBef>
                <a:spcPts val="0"/>
              </a:spcBef>
              <a:spcAft>
                <a:spcPts val="0"/>
              </a:spcAft>
              <a:buClr>
                <a:schemeClr val="dk1"/>
              </a:buClr>
              <a:buSzPts val="1100"/>
              <a:buFont typeface="Arial"/>
              <a:buNone/>
            </a:pPr>
            <a:r>
              <a:rPr lang="en"/>
              <a:t>❖ </a:t>
            </a:r>
            <a:r>
              <a:rPr lang="en">
                <a:highlight>
                  <a:srgbClr val="FFFF00"/>
                </a:highlight>
              </a:rPr>
              <a:t>NE &gt;&gt; 5-HT</a:t>
            </a:r>
            <a:endParaRPr>
              <a:highlight>
                <a:srgbClr val="FFFF00"/>
              </a:highlight>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3600" name="Google Shape;13600;p498"/>
          <p:cNvSpPr txBox="1"/>
          <p:nvPr/>
        </p:nvSpPr>
        <p:spPr>
          <a:xfrm>
            <a:off x="7925548" y="267312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grpSp>
        <p:nvGrpSpPr>
          <p:cNvPr id="13601" name="Google Shape;13601;p498"/>
          <p:cNvGrpSpPr/>
          <p:nvPr/>
        </p:nvGrpSpPr>
        <p:grpSpPr>
          <a:xfrm>
            <a:off x="7473738" y="2522972"/>
            <a:ext cx="451800" cy="670115"/>
            <a:chOff x="7626138" y="2522972"/>
            <a:chExt cx="451800" cy="670115"/>
          </a:xfrm>
        </p:grpSpPr>
        <p:pic>
          <p:nvPicPr>
            <p:cNvPr id="13602" name="Google Shape;13602;p498" descr="clipped result image"/>
            <p:cNvPicPr preferRelativeResize="0"/>
            <p:nvPr/>
          </p:nvPicPr>
          <p:blipFill>
            <a:blip r:embed="rId3">
              <a:alphaModFix/>
            </a:blip>
            <a:stretch>
              <a:fillRect/>
            </a:stretch>
          </p:blipFill>
          <p:spPr>
            <a:xfrm>
              <a:off x="7654703" y="2603087"/>
              <a:ext cx="275189" cy="590000"/>
            </a:xfrm>
            <a:prstGeom prst="rect">
              <a:avLst/>
            </a:prstGeom>
            <a:noFill/>
            <a:ln>
              <a:noFill/>
            </a:ln>
          </p:spPr>
        </p:pic>
        <p:sp>
          <p:nvSpPr>
            <p:cNvPr id="13603" name="Google Shape;13603;p498"/>
            <p:cNvSpPr txBox="1"/>
            <p:nvPr/>
          </p:nvSpPr>
          <p:spPr>
            <a:xfrm>
              <a:off x="7626138" y="2522972"/>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pic>
        <p:nvPicPr>
          <p:cNvPr id="13604" name="Google Shape;13604;p498" descr="Levomilnacipran.svg"/>
          <p:cNvPicPr preferRelativeResize="0"/>
          <p:nvPr/>
        </p:nvPicPr>
        <p:blipFill rotWithShape="1">
          <a:blip r:embed="rId4">
            <a:alphaModFix/>
          </a:blip>
          <a:srcRect/>
          <a:stretch/>
        </p:blipFill>
        <p:spPr>
          <a:xfrm>
            <a:off x="7342275" y="1164250"/>
            <a:ext cx="1551593" cy="874500"/>
          </a:xfrm>
          <a:prstGeom prst="rect">
            <a:avLst/>
          </a:prstGeom>
          <a:noFill/>
          <a:ln>
            <a:noFill/>
          </a:ln>
        </p:spPr>
      </p:pic>
      <p:pic>
        <p:nvPicPr>
          <p:cNvPr id="13605" name="Google Shape;13605;p498" descr="clipped result image"/>
          <p:cNvPicPr preferRelativeResize="0"/>
          <p:nvPr/>
        </p:nvPicPr>
        <p:blipFill rotWithShape="1">
          <a:blip r:embed="rId5">
            <a:alphaModFix/>
          </a:blip>
          <a:srcRect/>
          <a:stretch/>
        </p:blipFill>
        <p:spPr>
          <a:xfrm rot="-5400000">
            <a:off x="7394529" y="4054501"/>
            <a:ext cx="796150" cy="321775"/>
          </a:xfrm>
          <a:prstGeom prst="rect">
            <a:avLst/>
          </a:prstGeom>
          <a:noFill/>
          <a:ln>
            <a:noFill/>
          </a:ln>
          <a:effectLst>
            <a:outerShdw blurRad="14288" dist="28575" dir="2700000" algn="tl" rotWithShape="0">
              <a:srgbClr val="000000">
                <a:alpha val="13000"/>
              </a:srgbClr>
            </a:outerShdw>
          </a:effectLst>
        </p:spPr>
      </p:pic>
      <p:pic>
        <p:nvPicPr>
          <p:cNvPr id="13606" name="Google Shape;13606;p498" descr="A drawing of a cartoon character&#10;&#10;Description automatically generated"/>
          <p:cNvPicPr preferRelativeResize="0"/>
          <p:nvPr/>
        </p:nvPicPr>
        <p:blipFill rotWithShape="1">
          <a:blip r:embed="rId6">
            <a:alphaModFix/>
          </a:blip>
          <a:srcRect/>
          <a:stretch/>
        </p:blipFill>
        <p:spPr>
          <a:xfrm>
            <a:off x="3573581" y="898029"/>
            <a:ext cx="1408344" cy="3109543"/>
          </a:xfrm>
          <a:prstGeom prst="rect">
            <a:avLst/>
          </a:prstGeom>
          <a:noFill/>
          <a:ln>
            <a:noFill/>
          </a:ln>
        </p:spPr>
      </p:pic>
      <p:sp>
        <p:nvSpPr>
          <p:cNvPr id="13607" name="Google Shape;13607;p498"/>
          <p:cNvSpPr/>
          <p:nvPr/>
        </p:nvSpPr>
        <p:spPr>
          <a:xfrm>
            <a:off x="4854675" y="460925"/>
            <a:ext cx="1284000" cy="658800"/>
          </a:xfrm>
          <a:prstGeom prst="wedgeRectCallout">
            <a:avLst>
              <a:gd name="adj1" fmla="val -46592"/>
              <a:gd name="adj2" fmla="val 84862"/>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08" name="Google Shape;13608;p498"/>
          <p:cNvPicPr preferRelativeResize="0"/>
          <p:nvPr/>
        </p:nvPicPr>
        <p:blipFill rotWithShape="1">
          <a:blip r:embed="rId7">
            <a:alphaModFix/>
          </a:blip>
          <a:srcRect/>
          <a:stretch/>
        </p:blipFill>
        <p:spPr>
          <a:xfrm rot="-458240">
            <a:off x="4697252" y="2868653"/>
            <a:ext cx="1889542" cy="1996480"/>
          </a:xfrm>
          <a:prstGeom prst="rect">
            <a:avLst/>
          </a:prstGeom>
          <a:noFill/>
          <a:ln>
            <a:noFill/>
          </a:ln>
        </p:spPr>
      </p:pic>
      <p:sp>
        <p:nvSpPr>
          <p:cNvPr id="13609" name="Google Shape;13609;p498"/>
          <p:cNvSpPr txBox="1"/>
          <p:nvPr/>
        </p:nvSpPr>
        <p:spPr>
          <a:xfrm>
            <a:off x="3105550" y="4144171"/>
            <a:ext cx="2285400" cy="8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Zima was a clear malt beverage available 1993</a:t>
            </a:r>
            <a:r>
              <a:rPr lang="en" sz="1200"/>
              <a:t>–</a:t>
            </a:r>
            <a:r>
              <a:rPr lang="en" sz="1200" b="0" i="0" u="none" strike="noStrike" cap="none">
                <a:solidFill>
                  <a:srgbClr val="000000"/>
                </a:solidFill>
                <a:latin typeface="Arial"/>
                <a:ea typeface="Arial"/>
                <a:cs typeface="Arial"/>
                <a:sym typeface="Arial"/>
              </a:rPr>
              <a:t>2008.</a:t>
            </a:r>
            <a:endParaRPr sz="1200" b="0" i="0" u="none" strike="noStrike" cap="none">
              <a:solidFill>
                <a:srgbClr val="000000"/>
              </a:solidFill>
              <a:latin typeface="Arial"/>
              <a:ea typeface="Arial"/>
              <a:cs typeface="Arial"/>
              <a:sym typeface="Arial"/>
            </a:endParaRPr>
          </a:p>
        </p:txBody>
      </p:sp>
      <p:pic>
        <p:nvPicPr>
          <p:cNvPr id="13610" name="Google Shape;13610;p498"/>
          <p:cNvPicPr preferRelativeResize="0"/>
          <p:nvPr/>
        </p:nvPicPr>
        <p:blipFill rotWithShape="1">
          <a:blip r:embed="rId8">
            <a:alphaModFix/>
          </a:blip>
          <a:srcRect/>
          <a:stretch/>
        </p:blipFill>
        <p:spPr>
          <a:xfrm flipH="1">
            <a:off x="3685328" y="187451"/>
            <a:ext cx="862008" cy="427947"/>
          </a:xfrm>
          <a:prstGeom prst="rect">
            <a:avLst/>
          </a:prstGeom>
          <a:noFill/>
          <a:ln>
            <a:noFill/>
          </a:ln>
        </p:spPr>
      </p:pic>
      <p:pic>
        <p:nvPicPr>
          <p:cNvPr id="13611" name="Google Shape;13611;p498"/>
          <p:cNvPicPr preferRelativeResize="0"/>
          <p:nvPr/>
        </p:nvPicPr>
        <p:blipFill rotWithShape="1">
          <a:blip r:embed="rId9">
            <a:alphaModFix/>
          </a:blip>
          <a:srcRect/>
          <a:stretch/>
        </p:blipFill>
        <p:spPr>
          <a:xfrm flipH="1">
            <a:off x="3682625" y="312210"/>
            <a:ext cx="901872" cy="820406"/>
          </a:xfrm>
          <a:prstGeom prst="rect">
            <a:avLst/>
          </a:prstGeom>
          <a:noFill/>
          <a:ln>
            <a:noFill/>
          </a:ln>
        </p:spPr>
      </p:pic>
      <p:sp>
        <p:nvSpPr>
          <p:cNvPr id="13612" name="Google Shape;13612;p498"/>
          <p:cNvSpPr txBox="1"/>
          <p:nvPr/>
        </p:nvSpPr>
        <p:spPr>
          <a:xfrm>
            <a:off x="4906731" y="464399"/>
            <a:ext cx="1284000" cy="34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500" b="0" i="0" u="none" strike="noStrike" cap="none">
                <a:solidFill>
                  <a:srgbClr val="000000"/>
                </a:solidFill>
                <a:latin typeface="Arial"/>
                <a:ea typeface="Arial"/>
                <a:cs typeface="Arial"/>
                <a:sym typeface="Arial"/>
              </a:rPr>
              <a:t>Now that’s stimulating!</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Times New Roman"/>
              <a:ea typeface="Times New Roman"/>
              <a:cs typeface="Times New Roman"/>
              <a:sym typeface="Times New Roman"/>
            </a:endParaRPr>
          </a:p>
        </p:txBody>
      </p:sp>
      <p:sp>
        <p:nvSpPr>
          <p:cNvPr id="13613" name="Google Shape;13613;p498"/>
          <p:cNvSpPr/>
          <p:nvPr/>
        </p:nvSpPr>
        <p:spPr>
          <a:xfrm>
            <a:off x="5089852" y="4764979"/>
            <a:ext cx="1770000" cy="1788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685"/>
        <p:cNvGrpSpPr/>
        <p:nvPr/>
      </p:nvGrpSpPr>
      <p:grpSpPr>
        <a:xfrm>
          <a:off x="0" y="0"/>
          <a:ext cx="0" cy="0"/>
          <a:chOff x="0" y="0"/>
          <a:chExt cx="0" cy="0"/>
        </a:xfrm>
      </p:grpSpPr>
      <p:sp>
        <p:nvSpPr>
          <p:cNvPr id="13686" name="Google Shape;13686;p503"/>
          <p:cNvSpPr txBox="1"/>
          <p:nvPr/>
        </p:nvSpPr>
        <p:spPr>
          <a:xfrm>
            <a:off x="0" y="5434988"/>
            <a:ext cx="15984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
              <a:t>Milnacipran and levomilnacipran FETZIMA and SAVELLA</a:t>
            </a:r>
            <a:endParaRPr sz="100"/>
          </a:p>
        </p:txBody>
      </p:sp>
      <p:grpSp>
        <p:nvGrpSpPr>
          <p:cNvPr id="13687" name="Google Shape;13687;p503"/>
          <p:cNvGrpSpPr/>
          <p:nvPr/>
        </p:nvGrpSpPr>
        <p:grpSpPr>
          <a:xfrm>
            <a:off x="527830" y="1112237"/>
            <a:ext cx="7510666" cy="3567848"/>
            <a:chOff x="152400" y="352725"/>
            <a:chExt cx="8839197" cy="4198950"/>
          </a:xfrm>
        </p:grpSpPr>
        <p:pic>
          <p:nvPicPr>
            <p:cNvPr id="13688" name="Google Shape;13688;p503"/>
            <p:cNvPicPr preferRelativeResize="0"/>
            <p:nvPr/>
          </p:nvPicPr>
          <p:blipFill>
            <a:blip r:embed="rId3">
              <a:alphaModFix/>
            </a:blip>
            <a:stretch>
              <a:fillRect/>
            </a:stretch>
          </p:blipFill>
          <p:spPr>
            <a:xfrm>
              <a:off x="152400" y="352725"/>
              <a:ext cx="8839197" cy="4113003"/>
            </a:xfrm>
            <a:prstGeom prst="rect">
              <a:avLst/>
            </a:prstGeom>
            <a:noFill/>
            <a:ln>
              <a:noFill/>
            </a:ln>
          </p:spPr>
        </p:pic>
        <p:pic>
          <p:nvPicPr>
            <p:cNvPr id="13689" name="Google Shape;13689;p503"/>
            <p:cNvPicPr preferRelativeResize="0"/>
            <p:nvPr/>
          </p:nvPicPr>
          <p:blipFill>
            <a:blip r:embed="rId4">
              <a:alphaModFix/>
            </a:blip>
            <a:stretch>
              <a:fillRect/>
            </a:stretch>
          </p:blipFill>
          <p:spPr>
            <a:xfrm>
              <a:off x="4753025" y="4332375"/>
              <a:ext cx="3954525" cy="219300"/>
            </a:xfrm>
            <a:prstGeom prst="rect">
              <a:avLst/>
            </a:prstGeom>
            <a:noFill/>
            <a:ln>
              <a:noFill/>
            </a:ln>
          </p:spPr>
        </p:pic>
      </p:grpSp>
      <p:cxnSp>
        <p:nvCxnSpPr>
          <p:cNvPr id="13690" name="Google Shape;13690;p503"/>
          <p:cNvCxnSpPr/>
          <p:nvPr/>
        </p:nvCxnSpPr>
        <p:spPr>
          <a:xfrm>
            <a:off x="4339425" y="198700"/>
            <a:ext cx="0" cy="5394900"/>
          </a:xfrm>
          <a:prstGeom prst="straightConnector1">
            <a:avLst/>
          </a:prstGeom>
          <a:noFill/>
          <a:ln w="9525" cap="flat" cmpd="sng">
            <a:solidFill>
              <a:schemeClr val="dk2"/>
            </a:solidFill>
            <a:prstDash val="solid"/>
            <a:round/>
            <a:headEnd type="none" w="med" len="med"/>
            <a:tailEnd type="none" w="med" len="med"/>
          </a:ln>
        </p:spPr>
      </p:cxnSp>
      <p:sp>
        <p:nvSpPr>
          <p:cNvPr id="13691" name="Google Shape;13691;p503"/>
          <p:cNvSpPr txBox="1"/>
          <p:nvPr/>
        </p:nvSpPr>
        <p:spPr>
          <a:xfrm rot="24443">
            <a:off x="4609711" y="30348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FETZIMA</a:t>
            </a:r>
            <a:endParaRPr sz="1800" b="1"/>
          </a:p>
        </p:txBody>
      </p:sp>
      <p:sp>
        <p:nvSpPr>
          <p:cNvPr id="13692" name="Google Shape;13692;p503"/>
          <p:cNvSpPr txBox="1"/>
          <p:nvPr/>
        </p:nvSpPr>
        <p:spPr>
          <a:xfrm rot="24443">
            <a:off x="670686" y="13435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900" b="1"/>
              <a:t>(SAVELLA)</a:t>
            </a:r>
            <a:endParaRPr sz="1900" b="1"/>
          </a:p>
        </p:txBody>
      </p:sp>
      <p:grpSp>
        <p:nvGrpSpPr>
          <p:cNvPr id="13693" name="Google Shape;13693;p503"/>
          <p:cNvGrpSpPr/>
          <p:nvPr/>
        </p:nvGrpSpPr>
        <p:grpSpPr>
          <a:xfrm>
            <a:off x="5415904" y="1651656"/>
            <a:ext cx="404381" cy="2170671"/>
            <a:chOff x="4435083" y="1958285"/>
            <a:chExt cx="420617" cy="2257353"/>
          </a:xfrm>
        </p:grpSpPr>
        <p:grpSp>
          <p:nvGrpSpPr>
            <p:cNvPr id="13694" name="Google Shape;13694;p503"/>
            <p:cNvGrpSpPr/>
            <p:nvPr/>
          </p:nvGrpSpPr>
          <p:grpSpPr>
            <a:xfrm>
              <a:off x="4447400" y="2278000"/>
              <a:ext cx="408300" cy="183625"/>
              <a:chOff x="1167350" y="1102900"/>
              <a:chExt cx="408300" cy="183625"/>
            </a:xfrm>
          </p:grpSpPr>
          <p:cxnSp>
            <p:nvCxnSpPr>
              <p:cNvPr id="13695" name="Google Shape;13695;p50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96" name="Google Shape;13696;p50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97" name="Google Shape;13697;p50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3698" name="Google Shape;13698;p50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99" name="Google Shape;13699;p50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3700" name="Google Shape;13700;p503"/>
          <p:cNvSpPr txBox="1"/>
          <p:nvPr/>
        </p:nvSpPr>
        <p:spPr>
          <a:xfrm>
            <a:off x="454700" y="154525"/>
            <a:ext cx="603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 Milnacipran &amp; Levomilnacipran</a:t>
            </a:r>
            <a:endParaRPr b="1"/>
          </a:p>
        </p:txBody>
      </p:sp>
      <p:sp>
        <p:nvSpPr>
          <p:cNvPr id="13701" name="Google Shape;13701;p503"/>
          <p:cNvSpPr txBox="1"/>
          <p:nvPr/>
        </p:nvSpPr>
        <p:spPr>
          <a:xfrm>
            <a:off x="885775" y="4540025"/>
            <a:ext cx="311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highlight>
                  <a:srgbClr val="FFFF00"/>
                </a:highlight>
              </a:rPr>
              <a:t>FDA-approved for fibromyalgia</a:t>
            </a:r>
            <a:endParaRPr b="1">
              <a:highlight>
                <a:srgbClr val="FFFF00"/>
              </a:highlight>
            </a:endParaRPr>
          </a:p>
        </p:txBody>
      </p:sp>
      <p:sp>
        <p:nvSpPr>
          <p:cNvPr id="13702" name="Google Shape;13702;p503"/>
          <p:cNvSpPr txBox="1"/>
          <p:nvPr/>
        </p:nvSpPr>
        <p:spPr>
          <a:xfrm>
            <a:off x="4572000" y="4540025"/>
            <a:ext cx="311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highlight>
                  <a:srgbClr val="FFFF00"/>
                </a:highlight>
              </a:rPr>
              <a:t>FDA-approved for depression</a:t>
            </a:r>
            <a:endParaRPr b="1">
              <a:highlight>
                <a:srgbClr val="FFFF00"/>
              </a:highlight>
            </a:endParaRPr>
          </a:p>
        </p:txBody>
      </p:sp>
      <p:sp>
        <p:nvSpPr>
          <p:cNvPr id="13703" name="Google Shape;13703;p503"/>
          <p:cNvSpPr/>
          <p:nvPr/>
        </p:nvSpPr>
        <p:spPr>
          <a:xfrm rot="2109310">
            <a:off x="6234086" y="3225949"/>
            <a:ext cx="1812632" cy="106790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4" name="Google Shape;13704;p503"/>
          <p:cNvSpPr txBox="1"/>
          <p:nvPr/>
        </p:nvSpPr>
        <p:spPr>
          <a:xfrm>
            <a:off x="7800025" y="3034275"/>
            <a:ext cx="1212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200"/>
              <a:t>Stronger NE inhibitor</a:t>
            </a:r>
            <a:endParaRPr sz="1200"/>
          </a:p>
        </p:txBody>
      </p:sp>
      <p:pic>
        <p:nvPicPr>
          <p:cNvPr id="13705" name="Google Shape;13705;p503" descr="A drawing of a cartoon character&#10;&#10;Description automatically generated"/>
          <p:cNvPicPr preferRelativeResize="0"/>
          <p:nvPr/>
        </p:nvPicPr>
        <p:blipFill rotWithShape="1">
          <a:blip r:embed="rId5">
            <a:alphaModFix/>
          </a:blip>
          <a:srcRect/>
          <a:stretch/>
        </p:blipFill>
        <p:spPr>
          <a:xfrm>
            <a:off x="8250354" y="154523"/>
            <a:ext cx="569800" cy="1258074"/>
          </a:xfrm>
          <a:prstGeom prst="rect">
            <a:avLst/>
          </a:prstGeom>
          <a:noFill/>
          <a:ln>
            <a:noFill/>
          </a:ln>
        </p:spPr>
      </p:pic>
      <p:pic>
        <p:nvPicPr>
          <p:cNvPr id="13706" name="Google Shape;13706;p503" descr="A drawing of a cartoon character&#10;&#10;Description automatically generated"/>
          <p:cNvPicPr preferRelativeResize="0"/>
          <p:nvPr/>
        </p:nvPicPr>
        <p:blipFill rotWithShape="1">
          <a:blip r:embed="rId5">
            <a:alphaModFix/>
          </a:blip>
          <a:srcRect/>
          <a:stretch/>
        </p:blipFill>
        <p:spPr>
          <a:xfrm>
            <a:off x="1058977" y="3595274"/>
            <a:ext cx="307600" cy="679174"/>
          </a:xfrm>
          <a:prstGeom prst="rect">
            <a:avLst/>
          </a:prstGeom>
          <a:noFill/>
          <a:ln>
            <a:noFill/>
          </a:ln>
        </p:spPr>
      </p:pic>
      <p:pic>
        <p:nvPicPr>
          <p:cNvPr id="13707" name="Google Shape;13707;p503" descr="A drawing of a cartoon character&#10;&#10;Description automatically generated"/>
          <p:cNvPicPr preferRelativeResize="0"/>
          <p:nvPr/>
        </p:nvPicPr>
        <p:blipFill rotWithShape="1">
          <a:blip r:embed="rId5">
            <a:alphaModFix/>
          </a:blip>
          <a:srcRect/>
          <a:stretch/>
        </p:blipFill>
        <p:spPr>
          <a:xfrm flipH="1">
            <a:off x="2955351" y="3595274"/>
            <a:ext cx="307602" cy="679174"/>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799"/>
        <p:cNvGrpSpPr/>
        <p:nvPr/>
      </p:nvGrpSpPr>
      <p:grpSpPr>
        <a:xfrm>
          <a:off x="0" y="0"/>
          <a:ext cx="0" cy="0"/>
          <a:chOff x="0" y="0"/>
          <a:chExt cx="0" cy="0"/>
        </a:xfrm>
      </p:grpSpPr>
      <p:grpSp>
        <p:nvGrpSpPr>
          <p:cNvPr id="13800" name="Google Shape;13800;p505"/>
          <p:cNvGrpSpPr/>
          <p:nvPr/>
        </p:nvGrpSpPr>
        <p:grpSpPr>
          <a:xfrm>
            <a:off x="1699722" y="553120"/>
            <a:ext cx="2686874" cy="2188241"/>
            <a:chOff x="957501" y="1007749"/>
            <a:chExt cx="3123182" cy="2543579"/>
          </a:xfrm>
        </p:grpSpPr>
        <p:grpSp>
          <p:nvGrpSpPr>
            <p:cNvPr id="13801" name="Google Shape;13801;p505"/>
            <p:cNvGrpSpPr/>
            <p:nvPr/>
          </p:nvGrpSpPr>
          <p:grpSpPr>
            <a:xfrm>
              <a:off x="957501" y="1007749"/>
              <a:ext cx="3123182" cy="2543579"/>
              <a:chOff x="957501" y="1007749"/>
              <a:chExt cx="3123182" cy="2543579"/>
            </a:xfrm>
          </p:grpSpPr>
          <p:grpSp>
            <p:nvGrpSpPr>
              <p:cNvPr id="13802" name="Google Shape;13802;p505"/>
              <p:cNvGrpSpPr/>
              <p:nvPr/>
            </p:nvGrpSpPr>
            <p:grpSpPr>
              <a:xfrm>
                <a:off x="957501" y="1007749"/>
                <a:ext cx="3123182" cy="2543579"/>
                <a:chOff x="2770150" y="978475"/>
                <a:chExt cx="4434449" cy="3611500"/>
              </a:xfrm>
            </p:grpSpPr>
            <p:grpSp>
              <p:nvGrpSpPr>
                <p:cNvPr id="13803" name="Google Shape;13803;p505"/>
                <p:cNvGrpSpPr/>
                <p:nvPr/>
              </p:nvGrpSpPr>
              <p:grpSpPr>
                <a:xfrm>
                  <a:off x="3544943" y="978475"/>
                  <a:ext cx="1167373" cy="975628"/>
                  <a:chOff x="-2521759" y="897403"/>
                  <a:chExt cx="1477500" cy="1089600"/>
                </a:xfrm>
              </p:grpSpPr>
              <p:sp>
                <p:nvSpPr>
                  <p:cNvPr id="13804" name="Google Shape;13804;p50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05" name="Google Shape;13805;p505"/>
                  <p:cNvGrpSpPr/>
                  <p:nvPr/>
                </p:nvGrpSpPr>
                <p:grpSpPr>
                  <a:xfrm>
                    <a:off x="-2127414" y="1275205"/>
                    <a:ext cx="688733" cy="700658"/>
                    <a:chOff x="40123" y="-1583761"/>
                    <a:chExt cx="688733" cy="1109689"/>
                  </a:xfrm>
                </p:grpSpPr>
                <p:grpSp>
                  <p:nvGrpSpPr>
                    <p:cNvPr id="13806" name="Google Shape;13806;p505"/>
                    <p:cNvGrpSpPr/>
                    <p:nvPr/>
                  </p:nvGrpSpPr>
                  <p:grpSpPr>
                    <a:xfrm>
                      <a:off x="45124" y="-1327179"/>
                      <a:ext cx="683733" cy="853107"/>
                      <a:chOff x="597574" y="1930371"/>
                      <a:chExt cx="683733" cy="853107"/>
                    </a:xfrm>
                  </p:grpSpPr>
                  <p:grpSp>
                    <p:nvGrpSpPr>
                      <p:cNvPr id="13807" name="Google Shape;13807;p505"/>
                      <p:cNvGrpSpPr/>
                      <p:nvPr/>
                    </p:nvGrpSpPr>
                    <p:grpSpPr>
                      <a:xfrm rot="-5400000">
                        <a:off x="640721" y="2142893"/>
                        <a:ext cx="600335" cy="680836"/>
                        <a:chOff x="15239716" y="-12996420"/>
                        <a:chExt cx="1868456" cy="2463229"/>
                      </a:xfrm>
                    </p:grpSpPr>
                    <p:pic>
                      <p:nvPicPr>
                        <p:cNvPr id="13808" name="Google Shape;13808;p50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809" name="Google Shape;13809;p50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810" name="Google Shape;13810;p50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811" name="Google Shape;13811;p50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812" name="Google Shape;13812;p505"/>
                <p:cNvGrpSpPr/>
                <p:nvPr/>
              </p:nvGrpSpPr>
              <p:grpSpPr>
                <a:xfrm>
                  <a:off x="2770150" y="1836025"/>
                  <a:ext cx="4434449" cy="2753950"/>
                  <a:chOff x="2354775" y="1227300"/>
                  <a:chExt cx="4434449" cy="2753950"/>
                </a:xfrm>
              </p:grpSpPr>
              <p:pic>
                <p:nvPicPr>
                  <p:cNvPr id="13813" name="Google Shape;13813;p505"/>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14" name="Google Shape;13814;p505"/>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3815" name="Google Shape;13815;p505"/>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16" name="Google Shape;13816;p505"/>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3817" name="Google Shape;13817;p505"/>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3818" name="Google Shape;13818;p505"/>
          <p:cNvGrpSpPr/>
          <p:nvPr/>
        </p:nvGrpSpPr>
        <p:grpSpPr>
          <a:xfrm>
            <a:off x="4943326" y="482490"/>
            <a:ext cx="2686874" cy="1668644"/>
            <a:chOff x="4572001" y="1611721"/>
            <a:chExt cx="3123182" cy="1939607"/>
          </a:xfrm>
        </p:grpSpPr>
        <p:grpSp>
          <p:nvGrpSpPr>
            <p:cNvPr id="13819" name="Google Shape;13819;p505"/>
            <p:cNvGrpSpPr/>
            <p:nvPr/>
          </p:nvGrpSpPr>
          <p:grpSpPr>
            <a:xfrm>
              <a:off x="4572001" y="1611721"/>
              <a:ext cx="3123182" cy="1939607"/>
              <a:chOff x="2354775" y="1227300"/>
              <a:chExt cx="4434449" cy="2753950"/>
            </a:xfrm>
          </p:grpSpPr>
          <p:pic>
            <p:nvPicPr>
              <p:cNvPr id="13820" name="Google Shape;13820;p505"/>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21" name="Google Shape;13821;p505"/>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3822" name="Google Shape;13822;p505"/>
            <p:cNvGrpSpPr/>
            <p:nvPr/>
          </p:nvGrpSpPr>
          <p:grpSpPr>
            <a:xfrm>
              <a:off x="5350013" y="1678054"/>
              <a:ext cx="325743" cy="1748900"/>
              <a:chOff x="5350013" y="1678054"/>
              <a:chExt cx="325743" cy="1748900"/>
            </a:xfrm>
          </p:grpSpPr>
          <p:cxnSp>
            <p:nvCxnSpPr>
              <p:cNvPr id="13823" name="Google Shape;13823;p505"/>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4" name="Google Shape;13824;p505"/>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5" name="Google Shape;13825;p505"/>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6" name="Google Shape;13826;p505"/>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7" name="Google Shape;13827;p505"/>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3828" name="Google Shape;13828;p505"/>
          <p:cNvGrpSpPr/>
          <p:nvPr/>
        </p:nvGrpSpPr>
        <p:grpSpPr>
          <a:xfrm>
            <a:off x="1699725" y="3064321"/>
            <a:ext cx="2686876" cy="2049930"/>
            <a:chOff x="6033650" y="859421"/>
            <a:chExt cx="2686876" cy="2049930"/>
          </a:xfrm>
        </p:grpSpPr>
        <p:sp>
          <p:nvSpPr>
            <p:cNvPr id="13829" name="Google Shape;13829;p505"/>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30" name="Google Shape;13830;p505"/>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831" name="Google Shape;13831;p505"/>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3832" name="Google Shape;13832;p505"/>
            <p:cNvGrpSpPr/>
            <p:nvPr/>
          </p:nvGrpSpPr>
          <p:grpSpPr>
            <a:xfrm>
              <a:off x="6233035" y="927713"/>
              <a:ext cx="1280643" cy="1504579"/>
              <a:chOff x="4807113" y="1678054"/>
              <a:chExt cx="1488600" cy="1748900"/>
            </a:xfrm>
          </p:grpSpPr>
          <p:sp>
            <p:nvSpPr>
              <p:cNvPr id="13833" name="Google Shape;13833;p505"/>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834" name="Google Shape;13834;p505"/>
              <p:cNvGrpSpPr/>
              <p:nvPr/>
            </p:nvGrpSpPr>
            <p:grpSpPr>
              <a:xfrm>
                <a:off x="5350013" y="1678054"/>
                <a:ext cx="325743" cy="1748900"/>
                <a:chOff x="5350013" y="1678054"/>
                <a:chExt cx="325743" cy="1748900"/>
              </a:xfrm>
            </p:grpSpPr>
            <p:cxnSp>
              <p:nvCxnSpPr>
                <p:cNvPr id="13835" name="Google Shape;13835;p505"/>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6" name="Google Shape;13836;p505"/>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7" name="Google Shape;13837;p505"/>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8" name="Google Shape;13838;p505"/>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9" name="Google Shape;13839;p505"/>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3840" name="Google Shape;13840;p505"/>
          <p:cNvGrpSpPr/>
          <p:nvPr/>
        </p:nvGrpSpPr>
        <p:grpSpPr>
          <a:xfrm>
            <a:off x="5095175" y="2571759"/>
            <a:ext cx="2686876" cy="2517561"/>
            <a:chOff x="6033650" y="859421"/>
            <a:chExt cx="2686876" cy="2517561"/>
          </a:xfrm>
        </p:grpSpPr>
        <p:sp>
          <p:nvSpPr>
            <p:cNvPr id="13841" name="Google Shape;13841;p505"/>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42" name="Google Shape;13842;p505"/>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843" name="Google Shape;13843;p505"/>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3844" name="Google Shape;13844;p505"/>
            <p:cNvGrpSpPr/>
            <p:nvPr/>
          </p:nvGrpSpPr>
          <p:grpSpPr>
            <a:xfrm>
              <a:off x="6192138" y="927713"/>
              <a:ext cx="1372265" cy="1504579"/>
              <a:chOff x="4759575" y="1678054"/>
              <a:chExt cx="1595100" cy="1748900"/>
            </a:xfrm>
          </p:grpSpPr>
          <p:sp>
            <p:nvSpPr>
              <p:cNvPr id="13845" name="Google Shape;13845;p505"/>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846" name="Google Shape;13846;p505"/>
              <p:cNvGrpSpPr/>
              <p:nvPr/>
            </p:nvGrpSpPr>
            <p:grpSpPr>
              <a:xfrm>
                <a:off x="5350013" y="1678054"/>
                <a:ext cx="325743" cy="1748900"/>
                <a:chOff x="5350013" y="1678054"/>
                <a:chExt cx="325743" cy="1748900"/>
              </a:xfrm>
            </p:grpSpPr>
            <p:cxnSp>
              <p:nvCxnSpPr>
                <p:cNvPr id="13847" name="Google Shape;13847;p505"/>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48" name="Google Shape;13848;p505"/>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49" name="Google Shape;13849;p505"/>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50" name="Google Shape;13850;p505"/>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51" name="Google Shape;13851;p505"/>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3852" name="Google Shape;13852;p505"/>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a:t>
            </a:r>
            <a:endParaRPr b="1"/>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856"/>
        <p:cNvGrpSpPr/>
        <p:nvPr/>
      </p:nvGrpSpPr>
      <p:grpSpPr>
        <a:xfrm>
          <a:off x="0" y="0"/>
          <a:ext cx="0" cy="0"/>
          <a:chOff x="0" y="0"/>
          <a:chExt cx="0" cy="0"/>
        </a:xfrm>
      </p:grpSpPr>
      <p:grpSp>
        <p:nvGrpSpPr>
          <p:cNvPr id="13857" name="Google Shape;13857;p506"/>
          <p:cNvGrpSpPr/>
          <p:nvPr/>
        </p:nvGrpSpPr>
        <p:grpSpPr>
          <a:xfrm>
            <a:off x="1699722" y="553120"/>
            <a:ext cx="2686874" cy="2188241"/>
            <a:chOff x="957501" y="1007749"/>
            <a:chExt cx="3123182" cy="2543579"/>
          </a:xfrm>
        </p:grpSpPr>
        <p:grpSp>
          <p:nvGrpSpPr>
            <p:cNvPr id="13858" name="Google Shape;13858;p506"/>
            <p:cNvGrpSpPr/>
            <p:nvPr/>
          </p:nvGrpSpPr>
          <p:grpSpPr>
            <a:xfrm>
              <a:off x="957501" y="1007749"/>
              <a:ext cx="3123182" cy="2543579"/>
              <a:chOff x="957501" y="1007749"/>
              <a:chExt cx="3123182" cy="2543579"/>
            </a:xfrm>
          </p:grpSpPr>
          <p:grpSp>
            <p:nvGrpSpPr>
              <p:cNvPr id="13859" name="Google Shape;13859;p506"/>
              <p:cNvGrpSpPr/>
              <p:nvPr/>
            </p:nvGrpSpPr>
            <p:grpSpPr>
              <a:xfrm>
                <a:off x="957501" y="1007749"/>
                <a:ext cx="3123182" cy="2543579"/>
                <a:chOff x="2770150" y="978475"/>
                <a:chExt cx="4434449" cy="3611500"/>
              </a:xfrm>
            </p:grpSpPr>
            <p:grpSp>
              <p:nvGrpSpPr>
                <p:cNvPr id="13860" name="Google Shape;13860;p506"/>
                <p:cNvGrpSpPr/>
                <p:nvPr/>
              </p:nvGrpSpPr>
              <p:grpSpPr>
                <a:xfrm>
                  <a:off x="3544943" y="978475"/>
                  <a:ext cx="1167373" cy="975628"/>
                  <a:chOff x="-2521759" y="897403"/>
                  <a:chExt cx="1477500" cy="1089600"/>
                </a:xfrm>
              </p:grpSpPr>
              <p:sp>
                <p:nvSpPr>
                  <p:cNvPr id="13861" name="Google Shape;13861;p50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62" name="Google Shape;13862;p506"/>
                  <p:cNvGrpSpPr/>
                  <p:nvPr/>
                </p:nvGrpSpPr>
                <p:grpSpPr>
                  <a:xfrm>
                    <a:off x="-2127414" y="1275205"/>
                    <a:ext cx="688733" cy="700658"/>
                    <a:chOff x="40123" y="-1583761"/>
                    <a:chExt cx="688733" cy="1109689"/>
                  </a:xfrm>
                </p:grpSpPr>
                <p:grpSp>
                  <p:nvGrpSpPr>
                    <p:cNvPr id="13863" name="Google Shape;13863;p506"/>
                    <p:cNvGrpSpPr/>
                    <p:nvPr/>
                  </p:nvGrpSpPr>
                  <p:grpSpPr>
                    <a:xfrm>
                      <a:off x="45124" y="-1327179"/>
                      <a:ext cx="683733" cy="853107"/>
                      <a:chOff x="597574" y="1930371"/>
                      <a:chExt cx="683733" cy="853107"/>
                    </a:xfrm>
                  </p:grpSpPr>
                  <p:grpSp>
                    <p:nvGrpSpPr>
                      <p:cNvPr id="13864" name="Google Shape;13864;p506"/>
                      <p:cNvGrpSpPr/>
                      <p:nvPr/>
                    </p:nvGrpSpPr>
                    <p:grpSpPr>
                      <a:xfrm rot="-5400000">
                        <a:off x="640721" y="2142893"/>
                        <a:ext cx="600335" cy="680836"/>
                        <a:chOff x="15239716" y="-12996420"/>
                        <a:chExt cx="1868456" cy="2463229"/>
                      </a:xfrm>
                    </p:grpSpPr>
                    <p:pic>
                      <p:nvPicPr>
                        <p:cNvPr id="13865" name="Google Shape;13865;p50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866" name="Google Shape;13866;p50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867" name="Google Shape;13867;p50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868" name="Google Shape;13868;p50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869" name="Google Shape;13869;p506"/>
                <p:cNvGrpSpPr/>
                <p:nvPr/>
              </p:nvGrpSpPr>
              <p:grpSpPr>
                <a:xfrm>
                  <a:off x="2770150" y="1836025"/>
                  <a:ext cx="4434449" cy="2753950"/>
                  <a:chOff x="2354775" y="1227300"/>
                  <a:chExt cx="4434449" cy="2753950"/>
                </a:xfrm>
              </p:grpSpPr>
              <p:pic>
                <p:nvPicPr>
                  <p:cNvPr id="13870" name="Google Shape;13870;p506"/>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71" name="Google Shape;13871;p506"/>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3872" name="Google Shape;13872;p506"/>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73" name="Google Shape;13873;p506"/>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3874" name="Google Shape;13874;p506"/>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3875" name="Google Shape;13875;p506"/>
          <p:cNvGrpSpPr/>
          <p:nvPr/>
        </p:nvGrpSpPr>
        <p:grpSpPr>
          <a:xfrm>
            <a:off x="4943326" y="482490"/>
            <a:ext cx="2686874" cy="1668644"/>
            <a:chOff x="4572001" y="1611721"/>
            <a:chExt cx="3123182" cy="1939607"/>
          </a:xfrm>
        </p:grpSpPr>
        <p:grpSp>
          <p:nvGrpSpPr>
            <p:cNvPr id="13876" name="Google Shape;13876;p506"/>
            <p:cNvGrpSpPr/>
            <p:nvPr/>
          </p:nvGrpSpPr>
          <p:grpSpPr>
            <a:xfrm>
              <a:off x="4572001" y="1611721"/>
              <a:ext cx="3123182" cy="1939607"/>
              <a:chOff x="2354775" y="1227300"/>
              <a:chExt cx="4434449" cy="2753950"/>
            </a:xfrm>
          </p:grpSpPr>
          <p:pic>
            <p:nvPicPr>
              <p:cNvPr id="13877" name="Google Shape;13877;p506"/>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78" name="Google Shape;13878;p506"/>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3879" name="Google Shape;13879;p506"/>
            <p:cNvGrpSpPr/>
            <p:nvPr/>
          </p:nvGrpSpPr>
          <p:grpSpPr>
            <a:xfrm>
              <a:off x="5350013" y="1678054"/>
              <a:ext cx="325743" cy="1748900"/>
              <a:chOff x="5350013" y="1678054"/>
              <a:chExt cx="325743" cy="1748900"/>
            </a:xfrm>
          </p:grpSpPr>
          <p:cxnSp>
            <p:nvCxnSpPr>
              <p:cNvPr id="13880" name="Google Shape;13880;p50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1" name="Google Shape;13881;p50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2" name="Google Shape;13882;p50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3" name="Google Shape;13883;p50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4" name="Google Shape;13884;p50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3885" name="Google Shape;13885;p506"/>
          <p:cNvGrpSpPr/>
          <p:nvPr/>
        </p:nvGrpSpPr>
        <p:grpSpPr>
          <a:xfrm>
            <a:off x="1699725" y="3064321"/>
            <a:ext cx="2686876" cy="2049930"/>
            <a:chOff x="6033650" y="859421"/>
            <a:chExt cx="2686876" cy="2049930"/>
          </a:xfrm>
        </p:grpSpPr>
        <p:sp>
          <p:nvSpPr>
            <p:cNvPr id="13886" name="Google Shape;13886;p506"/>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87" name="Google Shape;13887;p506"/>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888" name="Google Shape;13888;p506"/>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3889" name="Google Shape;13889;p506"/>
            <p:cNvGrpSpPr/>
            <p:nvPr/>
          </p:nvGrpSpPr>
          <p:grpSpPr>
            <a:xfrm>
              <a:off x="6233035" y="927713"/>
              <a:ext cx="1280643" cy="1504579"/>
              <a:chOff x="4807113" y="1678054"/>
              <a:chExt cx="1488600" cy="1748900"/>
            </a:xfrm>
          </p:grpSpPr>
          <p:sp>
            <p:nvSpPr>
              <p:cNvPr id="13890" name="Google Shape;13890;p506"/>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891" name="Google Shape;13891;p506"/>
              <p:cNvGrpSpPr/>
              <p:nvPr/>
            </p:nvGrpSpPr>
            <p:grpSpPr>
              <a:xfrm>
                <a:off x="5350013" y="1678054"/>
                <a:ext cx="325743" cy="1748900"/>
                <a:chOff x="5350013" y="1678054"/>
                <a:chExt cx="325743" cy="1748900"/>
              </a:xfrm>
            </p:grpSpPr>
            <p:cxnSp>
              <p:nvCxnSpPr>
                <p:cNvPr id="13892" name="Google Shape;13892;p50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3" name="Google Shape;13893;p50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4" name="Google Shape;13894;p50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5" name="Google Shape;13895;p50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6" name="Google Shape;13896;p50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3897" name="Google Shape;13897;p506"/>
          <p:cNvGrpSpPr/>
          <p:nvPr/>
        </p:nvGrpSpPr>
        <p:grpSpPr>
          <a:xfrm>
            <a:off x="5095175" y="2571759"/>
            <a:ext cx="2686876" cy="2517561"/>
            <a:chOff x="6033650" y="859421"/>
            <a:chExt cx="2686876" cy="2517561"/>
          </a:xfrm>
        </p:grpSpPr>
        <p:sp>
          <p:nvSpPr>
            <p:cNvPr id="13898" name="Google Shape;13898;p506"/>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99" name="Google Shape;13899;p506"/>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900" name="Google Shape;13900;p506"/>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3901" name="Google Shape;13901;p506"/>
            <p:cNvGrpSpPr/>
            <p:nvPr/>
          </p:nvGrpSpPr>
          <p:grpSpPr>
            <a:xfrm>
              <a:off x="6192138" y="927713"/>
              <a:ext cx="1372265" cy="1504579"/>
              <a:chOff x="4759575" y="1678054"/>
              <a:chExt cx="1595100" cy="1748900"/>
            </a:xfrm>
          </p:grpSpPr>
          <p:sp>
            <p:nvSpPr>
              <p:cNvPr id="13902" name="Google Shape;13902;p506"/>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903" name="Google Shape;13903;p506"/>
              <p:cNvGrpSpPr/>
              <p:nvPr/>
            </p:nvGrpSpPr>
            <p:grpSpPr>
              <a:xfrm>
                <a:off x="5350013" y="1678054"/>
                <a:ext cx="325743" cy="1748900"/>
                <a:chOff x="5350013" y="1678054"/>
                <a:chExt cx="325743" cy="1748900"/>
              </a:xfrm>
            </p:grpSpPr>
            <p:cxnSp>
              <p:nvCxnSpPr>
                <p:cNvPr id="13904" name="Google Shape;13904;p50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5" name="Google Shape;13905;p50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6" name="Google Shape;13906;p50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7" name="Google Shape;13907;p50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8" name="Google Shape;13908;p50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3909" name="Google Shape;13909;p506"/>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a:t>
            </a:r>
            <a:endParaRPr b="1"/>
          </a:p>
        </p:txBody>
      </p:sp>
      <p:sp>
        <p:nvSpPr>
          <p:cNvPr id="13910" name="Google Shape;13910;p506"/>
          <p:cNvSpPr/>
          <p:nvPr/>
        </p:nvSpPr>
        <p:spPr>
          <a:xfrm rot="2109766">
            <a:off x="3030663" y="2189813"/>
            <a:ext cx="783468" cy="6177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1" name="Google Shape;13911;p506"/>
          <p:cNvSpPr/>
          <p:nvPr/>
        </p:nvSpPr>
        <p:spPr>
          <a:xfrm rot="2109766">
            <a:off x="6259638" y="1608788"/>
            <a:ext cx="783468" cy="6177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2" name="Google Shape;13912;p506"/>
          <p:cNvSpPr/>
          <p:nvPr/>
        </p:nvSpPr>
        <p:spPr>
          <a:xfrm rot="2109867">
            <a:off x="2764125" y="4229587"/>
            <a:ext cx="1445500" cy="7947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3" name="Google Shape;13913;p506"/>
          <p:cNvSpPr/>
          <p:nvPr/>
        </p:nvSpPr>
        <p:spPr>
          <a:xfrm rot="2696866">
            <a:off x="5992059" y="3873402"/>
            <a:ext cx="1861672" cy="10301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4"/>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Examples of 7th messengers</a:t>
            </a:r>
            <a:endParaRPr sz="1900" b="1"/>
          </a:p>
        </p:txBody>
      </p:sp>
      <p:pic>
        <p:nvPicPr>
          <p:cNvPr id="447" name="Google Shape;447;p44"/>
          <p:cNvPicPr preferRelativeResize="0"/>
          <p:nvPr/>
        </p:nvPicPr>
        <p:blipFill>
          <a:blip r:embed="rId3">
            <a:alphaModFix/>
          </a:blip>
          <a:stretch>
            <a:fillRect/>
          </a:stretch>
        </p:blipFill>
        <p:spPr>
          <a:xfrm>
            <a:off x="1213625" y="524125"/>
            <a:ext cx="6444859" cy="4314575"/>
          </a:xfrm>
          <a:prstGeom prst="rect">
            <a:avLst/>
          </a:prstGeom>
          <a:noFill/>
          <a:ln>
            <a:noFill/>
          </a:ln>
        </p:spPr>
      </p:pic>
      <p:sp>
        <p:nvSpPr>
          <p:cNvPr id="448" name="Google Shape;448;p44"/>
          <p:cNvSpPr txBox="1"/>
          <p:nvPr/>
        </p:nvSpPr>
        <p:spPr>
          <a:xfrm>
            <a:off x="4056450" y="4686050"/>
            <a:ext cx="118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enzyme</a:t>
            </a:r>
            <a:endParaRPr/>
          </a:p>
        </p:txBody>
      </p:sp>
      <p:sp>
        <p:nvSpPr>
          <p:cNvPr id="449" name="Google Shape;449;p44"/>
          <p:cNvSpPr txBox="1"/>
          <p:nvPr/>
        </p:nvSpPr>
        <p:spPr>
          <a:xfrm>
            <a:off x="5640225" y="42379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neurotrophic growth factor</a:t>
            </a:r>
            <a:endParaRPr/>
          </a:p>
        </p:txBody>
      </p:sp>
      <p:sp>
        <p:nvSpPr>
          <p:cNvPr id="450" name="Google Shape;450;p44"/>
          <p:cNvSpPr txBox="1"/>
          <p:nvPr/>
        </p:nvSpPr>
        <p:spPr>
          <a:xfrm>
            <a:off x="1451725" y="3734150"/>
            <a:ext cx="103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receptor</a:t>
            </a:r>
            <a:endParaRPr/>
          </a:p>
        </p:txBody>
      </p:sp>
      <p:sp>
        <p:nvSpPr>
          <p:cNvPr id="451" name="Google Shape;451;p44"/>
          <p:cNvSpPr txBox="1"/>
          <p:nvPr/>
        </p:nvSpPr>
        <p:spPr>
          <a:xfrm>
            <a:off x="6653350" y="257175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ion channel</a:t>
            </a:r>
            <a:endParaRPr/>
          </a:p>
        </p:txBody>
      </p:sp>
      <p:sp>
        <p:nvSpPr>
          <p:cNvPr id="452" name="Google Shape;452;p4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53" name="Google Shape;453;p44"/>
          <p:cNvSpPr txBox="1"/>
          <p:nvPr/>
        </p:nvSpPr>
        <p:spPr>
          <a:xfrm>
            <a:off x="6967924" y="204075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4" name="Google Shape;454;p44"/>
          <p:cNvSpPr txBox="1"/>
          <p:nvPr/>
        </p:nvSpPr>
        <p:spPr>
          <a:xfrm>
            <a:off x="6048599" y="3632925"/>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5" name="Google Shape;455;p44"/>
          <p:cNvSpPr txBox="1"/>
          <p:nvPr/>
        </p:nvSpPr>
        <p:spPr>
          <a:xfrm>
            <a:off x="4291899" y="43687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6" name="Google Shape;456;p44"/>
          <p:cNvSpPr txBox="1"/>
          <p:nvPr/>
        </p:nvSpPr>
        <p:spPr>
          <a:xfrm>
            <a:off x="1706190" y="32146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7" name="Google Shape;457;p44"/>
          <p:cNvSpPr/>
          <p:nvPr/>
        </p:nvSpPr>
        <p:spPr>
          <a:xfrm rot="273226">
            <a:off x="1669310" y="32492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949"/>
        <p:cNvGrpSpPr/>
        <p:nvPr/>
      </p:nvGrpSpPr>
      <p:grpSpPr>
        <a:xfrm>
          <a:off x="0" y="0"/>
          <a:ext cx="0" cy="0"/>
          <a:chOff x="0" y="0"/>
          <a:chExt cx="0" cy="0"/>
        </a:xfrm>
      </p:grpSpPr>
      <p:sp>
        <p:nvSpPr>
          <p:cNvPr id="13950" name="Google Shape;13950;p511"/>
          <p:cNvSpPr txBox="1"/>
          <p:nvPr/>
        </p:nvSpPr>
        <p:spPr>
          <a:xfrm>
            <a:off x="6894845" y="65275"/>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#28</a:t>
            </a:r>
            <a:endParaRPr sz="1600"/>
          </a:p>
          <a:p>
            <a:pPr marL="0" marR="0" lvl="0" indent="0" algn="l" rtl="0">
              <a:lnSpc>
                <a:spcPct val="100000"/>
              </a:lnSpc>
              <a:spcBef>
                <a:spcPts val="0"/>
              </a:spcBef>
              <a:spcAft>
                <a:spcPts val="0"/>
              </a:spcAft>
              <a:buClr>
                <a:schemeClr val="dk1"/>
              </a:buClr>
              <a:buSzPts val="1100"/>
              <a:buFont typeface="Arial"/>
              <a:buNone/>
            </a:pPr>
            <a:r>
              <a:rPr lang="en" sz="1600"/>
              <a:t>1985</a:t>
            </a:r>
            <a:endParaRPr sz="1600"/>
          </a:p>
          <a:p>
            <a:pPr marL="0" marR="0" lvl="0" indent="0" algn="l" rtl="0">
              <a:lnSpc>
                <a:spcPct val="100000"/>
              </a:lnSpc>
              <a:spcBef>
                <a:spcPts val="0"/>
              </a:spcBef>
              <a:spcAft>
                <a:spcPts val="0"/>
              </a:spcAft>
              <a:buClr>
                <a:schemeClr val="dk1"/>
              </a:buClr>
              <a:buSzPts val="1100"/>
              <a:buFont typeface="Arial"/>
              <a:buNone/>
            </a:pPr>
            <a:r>
              <a:rPr lang="en" sz="1600"/>
              <a:t>XL $12–$109 (#30)</a:t>
            </a:r>
            <a:endParaRPr sz="1600"/>
          </a:p>
          <a:p>
            <a:pPr marL="0" marR="0" lvl="0" indent="0" algn="l" rtl="0">
              <a:lnSpc>
                <a:spcPct val="100000"/>
              </a:lnSpc>
              <a:spcBef>
                <a:spcPts val="0"/>
              </a:spcBef>
              <a:spcAft>
                <a:spcPts val="0"/>
              </a:spcAft>
              <a:buClr>
                <a:schemeClr val="dk1"/>
              </a:buClr>
              <a:buSzPts val="1100"/>
              <a:buFont typeface="Arial"/>
              <a:buNone/>
            </a:pPr>
            <a:r>
              <a:rPr lang="en" sz="1600"/>
              <a:t>SR $9–$76 (#60)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13951" name="Google Shape;13951;p511"/>
          <p:cNvSpPr txBox="1"/>
          <p:nvPr/>
        </p:nvSpPr>
        <p:spPr>
          <a:xfrm>
            <a:off x="8498448" y="3557451"/>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XL:</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150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300</a:t>
            </a:r>
            <a:endParaRPr sz="1600">
              <a:solidFill>
                <a:schemeClr val="dk1"/>
              </a:solidFill>
            </a:endParaRPr>
          </a:p>
          <a:p>
            <a:pPr marL="0" lvl="0" indent="0" algn="l" rtl="0">
              <a:spcBef>
                <a:spcPts val="0"/>
              </a:spcBef>
              <a:spcAft>
                <a:spcPts val="0"/>
              </a:spcAft>
              <a:buClr>
                <a:schemeClr val="dk1"/>
              </a:buClr>
              <a:buSzPts val="600"/>
              <a:buFont typeface="Arial"/>
              <a:buNone/>
            </a:pPr>
            <a:r>
              <a:rPr lang="en" sz="1200">
                <a:solidFill>
                  <a:schemeClr val="dk1"/>
                </a:solidFill>
              </a:rPr>
              <a:t>mg</a:t>
            </a:r>
            <a:endParaRPr sz="12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3952" name="Google Shape;13952;p511"/>
          <p:cNvCxnSpPr/>
          <p:nvPr/>
        </p:nvCxnSpPr>
        <p:spPr>
          <a:xfrm>
            <a:off x="6596788" y="7925"/>
            <a:ext cx="0" cy="5141100"/>
          </a:xfrm>
          <a:prstGeom prst="straightConnector1">
            <a:avLst/>
          </a:prstGeom>
          <a:noFill/>
          <a:ln w="9525" cap="flat" cmpd="sng">
            <a:solidFill>
              <a:schemeClr val="dk2"/>
            </a:solidFill>
            <a:prstDash val="solid"/>
            <a:round/>
            <a:headEnd type="none" w="med" len="med"/>
            <a:tailEnd type="none" w="med" len="med"/>
          </a:ln>
        </p:spPr>
      </p:cxnSp>
      <p:sp>
        <p:nvSpPr>
          <p:cNvPr id="13953" name="Google Shape;13953;p51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Bupropion (WELLBUTRIN)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bu PRO pi on / wel BYU trin</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“Boop ropin’ Well booty”</a:t>
            </a:r>
            <a:endParaRPr sz="2200"/>
          </a:p>
        </p:txBody>
      </p:sp>
      <p:sp>
        <p:nvSpPr>
          <p:cNvPr id="13954" name="Google Shape;13954;p511"/>
          <p:cNvSpPr txBox="1"/>
          <p:nvPr/>
        </p:nvSpPr>
        <p:spPr>
          <a:xfrm>
            <a:off x="28575" y="952325"/>
            <a:ext cx="27240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 Antidepressant</a:t>
            </a:r>
            <a:endParaRPr/>
          </a:p>
          <a:p>
            <a:pPr marL="0" marR="0" lvl="0" indent="0" algn="l" rtl="0">
              <a:lnSpc>
                <a:spcPct val="100000"/>
              </a:lnSpc>
              <a:spcBef>
                <a:spcPts val="0"/>
              </a:spcBef>
              <a:spcAft>
                <a:spcPts val="0"/>
              </a:spcAft>
              <a:buSzPts val="1100"/>
              <a:buNone/>
            </a:pPr>
            <a:r>
              <a:rPr lang="en"/>
              <a:t>❖ Norepinephrine-dopamine</a:t>
            </a:r>
            <a:endParaRPr/>
          </a:p>
          <a:p>
            <a:pPr marL="0" marR="0" lvl="0" indent="0" algn="l" rtl="0">
              <a:lnSpc>
                <a:spcPct val="100000"/>
              </a:lnSpc>
              <a:spcBef>
                <a:spcPts val="0"/>
              </a:spcBef>
              <a:spcAft>
                <a:spcPts val="0"/>
              </a:spcAft>
              <a:buClr>
                <a:schemeClr val="dk1"/>
              </a:buClr>
              <a:buSzPts val="1100"/>
              <a:buFont typeface="Arial"/>
              <a:buNone/>
            </a:pPr>
            <a:r>
              <a:rPr lang="en"/>
              <a:t>    reuptake inhibitor (NDRI)</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
        <p:nvSpPr>
          <p:cNvPr id="13955" name="Google Shape;13955;p511"/>
          <p:cNvSpPr txBox="1"/>
          <p:nvPr/>
        </p:nvSpPr>
        <p:spPr>
          <a:xfrm>
            <a:off x="7367780" y="3555688"/>
            <a:ext cx="856800" cy="7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SR:</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100</a:t>
            </a:r>
            <a:endParaRPr sz="1600"/>
          </a:p>
          <a:p>
            <a:pPr marL="0" marR="0" lvl="0" indent="0" algn="l" rtl="0">
              <a:lnSpc>
                <a:spcPct val="100000"/>
              </a:lnSpc>
              <a:spcBef>
                <a:spcPts val="0"/>
              </a:spcBef>
              <a:spcAft>
                <a:spcPts val="0"/>
              </a:spcAft>
              <a:buClr>
                <a:srgbClr val="000000"/>
              </a:buClr>
              <a:buSzPts val="800"/>
              <a:buFont typeface="Arial"/>
              <a:buNone/>
            </a:pPr>
            <a:r>
              <a:rPr lang="en" sz="1600" b="0" i="0" u="sng" strike="noStrike" cap="none">
                <a:solidFill>
                  <a:srgbClr val="000000"/>
                </a:solidFill>
                <a:latin typeface="Arial"/>
                <a:ea typeface="Arial"/>
                <a:cs typeface="Arial"/>
                <a:sym typeface="Arial"/>
              </a:rPr>
              <a:t>150</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200</a:t>
            </a:r>
            <a:endParaRPr sz="1600"/>
          </a:p>
          <a:p>
            <a:pPr marL="0" marR="0" lvl="0" indent="0" algn="l" rtl="0">
              <a:lnSpc>
                <a:spcPct val="100000"/>
              </a:lnSpc>
              <a:spcBef>
                <a:spcPts val="0"/>
              </a:spcBef>
              <a:spcAft>
                <a:spcPts val="0"/>
              </a:spcAft>
              <a:buClr>
                <a:srgbClr val="000000"/>
              </a:buClr>
              <a:buSzPts val="600"/>
              <a:buFont typeface="Arial"/>
              <a:buNone/>
            </a:pPr>
            <a:r>
              <a:rPr lang="en" sz="1200" b="0" i="0" u="none" strike="noStrike" cap="none">
                <a:solidFill>
                  <a:srgbClr val="000000"/>
                </a:solidFill>
                <a:latin typeface="Arial"/>
                <a:ea typeface="Arial"/>
                <a:cs typeface="Arial"/>
                <a:sym typeface="Arial"/>
              </a:rPr>
              <a:t>mg</a:t>
            </a:r>
            <a:endParaRPr sz="1200" b="0" i="0" u="none" strike="noStrike" cap="none">
              <a:solidFill>
                <a:srgbClr val="000000"/>
              </a:solidFill>
              <a:latin typeface="Arial"/>
              <a:ea typeface="Arial"/>
              <a:cs typeface="Arial"/>
              <a:sym typeface="Arial"/>
            </a:endParaRPr>
          </a:p>
        </p:txBody>
      </p:sp>
      <p:pic>
        <p:nvPicPr>
          <p:cNvPr id="13956" name="Google Shape;13956;p511" descr="A drawing of a cartoon character&#10;&#10;Description automatically generated"/>
          <p:cNvPicPr preferRelativeResize="0"/>
          <p:nvPr/>
        </p:nvPicPr>
        <p:blipFill rotWithShape="1">
          <a:blip r:embed="rId3">
            <a:alphaModFix/>
          </a:blip>
          <a:srcRect/>
          <a:stretch/>
        </p:blipFill>
        <p:spPr>
          <a:xfrm>
            <a:off x="2338475" y="2092766"/>
            <a:ext cx="4065751" cy="3016585"/>
          </a:xfrm>
          <a:prstGeom prst="rect">
            <a:avLst/>
          </a:prstGeom>
          <a:noFill/>
          <a:ln>
            <a:noFill/>
          </a:ln>
        </p:spPr>
      </p:pic>
      <p:sp>
        <p:nvSpPr>
          <p:cNvPr id="13957" name="Google Shape;13957;p511"/>
          <p:cNvSpPr txBox="1"/>
          <p:nvPr/>
        </p:nvSpPr>
        <p:spPr>
          <a:xfrm>
            <a:off x="4259526" y="1847300"/>
            <a:ext cx="2144700" cy="41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u="none" strike="noStrike" cap="none">
                <a:solidFill>
                  <a:srgbClr val="000000"/>
                </a:solidFill>
                <a:latin typeface="Arial"/>
                <a:ea typeface="Arial"/>
                <a:cs typeface="Arial"/>
                <a:sym typeface="Arial"/>
              </a:rPr>
              <a:t>Betty Boop is slender, and bupropion may cause weight loss.</a:t>
            </a:r>
            <a:endParaRPr b="0" i="0" u="none" strike="noStrike" cap="none">
              <a:solidFill>
                <a:srgbClr val="000000"/>
              </a:solidFill>
              <a:latin typeface="Arial"/>
              <a:ea typeface="Arial"/>
              <a:cs typeface="Arial"/>
              <a:sym typeface="Arial"/>
            </a:endParaRPr>
          </a:p>
        </p:txBody>
      </p:sp>
      <p:pic>
        <p:nvPicPr>
          <p:cNvPr id="13958" name="Google Shape;13958;p511" descr="clipped result image"/>
          <p:cNvPicPr preferRelativeResize="0"/>
          <p:nvPr/>
        </p:nvPicPr>
        <p:blipFill>
          <a:blip r:embed="rId4">
            <a:alphaModFix/>
          </a:blip>
          <a:stretch>
            <a:fillRect/>
          </a:stretch>
        </p:blipFill>
        <p:spPr>
          <a:xfrm>
            <a:off x="6864400" y="3822826"/>
            <a:ext cx="540831" cy="525300"/>
          </a:xfrm>
          <a:prstGeom prst="rect">
            <a:avLst/>
          </a:prstGeom>
          <a:noFill/>
          <a:ln>
            <a:noFill/>
          </a:ln>
          <a:effectLst>
            <a:outerShdw blurRad="14288" dist="9525" algn="bl" rotWithShape="0">
              <a:srgbClr val="000000">
                <a:alpha val="50000"/>
              </a:srgbClr>
            </a:outerShdw>
          </a:effectLst>
        </p:spPr>
      </p:pic>
      <p:pic>
        <p:nvPicPr>
          <p:cNvPr id="13959" name="Google Shape;13959;p511" descr="Skeletal formula of bupropion"/>
          <p:cNvPicPr preferRelativeResize="0"/>
          <p:nvPr/>
        </p:nvPicPr>
        <p:blipFill rotWithShape="1">
          <a:blip r:embed="rId5">
            <a:alphaModFix/>
          </a:blip>
          <a:srcRect/>
          <a:stretch/>
        </p:blipFill>
        <p:spPr>
          <a:xfrm>
            <a:off x="7062601" y="1392738"/>
            <a:ext cx="1641077" cy="1238350"/>
          </a:xfrm>
          <a:prstGeom prst="rect">
            <a:avLst/>
          </a:prstGeom>
          <a:noFill/>
          <a:ln>
            <a:noFill/>
          </a:ln>
        </p:spPr>
      </p:pic>
      <p:grpSp>
        <p:nvGrpSpPr>
          <p:cNvPr id="13960" name="Google Shape;13960;p511"/>
          <p:cNvGrpSpPr/>
          <p:nvPr/>
        </p:nvGrpSpPr>
        <p:grpSpPr>
          <a:xfrm>
            <a:off x="7307016" y="2550475"/>
            <a:ext cx="1014150" cy="982525"/>
            <a:chOff x="7307016" y="2550475"/>
            <a:chExt cx="1014150" cy="982525"/>
          </a:xfrm>
        </p:grpSpPr>
        <p:pic>
          <p:nvPicPr>
            <p:cNvPr id="13961" name="Google Shape;13961;p511" descr="clipped result image"/>
            <p:cNvPicPr preferRelativeResize="0"/>
            <p:nvPr/>
          </p:nvPicPr>
          <p:blipFill>
            <a:blip r:embed="rId6">
              <a:alphaModFix/>
            </a:blip>
            <a:stretch>
              <a:fillRect/>
            </a:stretch>
          </p:blipFill>
          <p:spPr>
            <a:xfrm rot="3293215">
              <a:off x="7488375" y="2650881"/>
              <a:ext cx="651431" cy="781714"/>
            </a:xfrm>
            <a:prstGeom prst="rect">
              <a:avLst/>
            </a:prstGeom>
            <a:noFill/>
            <a:ln>
              <a:noFill/>
            </a:ln>
          </p:spPr>
        </p:pic>
        <p:sp>
          <p:nvSpPr>
            <p:cNvPr id="13962" name="Google Shape;13962;p511"/>
            <p:cNvSpPr txBox="1"/>
            <p:nvPr/>
          </p:nvSpPr>
          <p:spPr>
            <a:xfrm>
              <a:off x="7396442" y="2837900"/>
              <a:ext cx="678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solidFill>
                    <a:srgbClr val="134F5C"/>
                  </a:solidFill>
                </a:rPr>
                <a:t>NE</a:t>
              </a:r>
              <a:endParaRPr sz="1600">
                <a:solidFill>
                  <a:srgbClr val="134F5C"/>
                </a:solidFill>
              </a:endParaRPr>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grpSp>
      <p:sp>
        <p:nvSpPr>
          <p:cNvPr id="13963" name="Google Shape;13963;p511"/>
          <p:cNvSpPr txBox="1"/>
          <p:nvPr/>
        </p:nvSpPr>
        <p:spPr>
          <a:xfrm>
            <a:off x="7797661" y="2882173"/>
            <a:ext cx="678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a:solidFill>
                  <a:srgbClr val="FFFFFF"/>
                </a:solidFill>
              </a:rPr>
              <a:t>DA</a:t>
            </a:r>
            <a:endParaRPr sz="1000">
              <a:solidFill>
                <a:srgbClr val="FFFFFF"/>
              </a:solidFill>
            </a:endParaRPr>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pic>
        <p:nvPicPr>
          <p:cNvPr id="13964" name="Google Shape;13964;p511"/>
          <p:cNvPicPr preferRelativeResize="0"/>
          <p:nvPr/>
        </p:nvPicPr>
        <p:blipFill rotWithShape="1">
          <a:blip r:embed="rId7">
            <a:alphaModFix/>
          </a:blip>
          <a:srcRect/>
          <a:stretch/>
        </p:blipFill>
        <p:spPr>
          <a:xfrm>
            <a:off x="2688438" y="1563824"/>
            <a:ext cx="857370" cy="819819"/>
          </a:xfrm>
          <a:prstGeom prst="rect">
            <a:avLst/>
          </a:prstGeom>
          <a:noFill/>
          <a:ln>
            <a:noFill/>
          </a:ln>
        </p:spPr>
      </p:pic>
      <p:pic>
        <p:nvPicPr>
          <p:cNvPr id="13965" name="Google Shape;13965;p511"/>
          <p:cNvPicPr preferRelativeResize="0"/>
          <p:nvPr/>
        </p:nvPicPr>
        <p:blipFill rotWithShape="1">
          <a:blip r:embed="rId8">
            <a:alphaModFix/>
          </a:blip>
          <a:srcRect/>
          <a:stretch/>
        </p:blipFill>
        <p:spPr>
          <a:xfrm>
            <a:off x="2554499" y="1321378"/>
            <a:ext cx="1194774" cy="593150"/>
          </a:xfrm>
          <a:prstGeom prst="rect">
            <a:avLst/>
          </a:prstGeom>
          <a:noFill/>
          <a:ln>
            <a:noFill/>
          </a:ln>
        </p:spPr>
      </p:pic>
      <p:pic>
        <p:nvPicPr>
          <p:cNvPr id="13966" name="Google Shape;13966;p511" descr="clipped result image"/>
          <p:cNvPicPr preferRelativeResize="0"/>
          <p:nvPr/>
        </p:nvPicPr>
        <p:blipFill>
          <a:blip r:embed="rId9">
            <a:alphaModFix/>
          </a:blip>
          <a:stretch>
            <a:fillRect/>
          </a:stretch>
        </p:blipFill>
        <p:spPr>
          <a:xfrm>
            <a:off x="7935425" y="3811814"/>
            <a:ext cx="540825" cy="547311"/>
          </a:xfrm>
          <a:prstGeom prst="rect">
            <a:avLst/>
          </a:prstGeom>
          <a:noFill/>
          <a:ln>
            <a:noFill/>
          </a:ln>
          <a:effectLst>
            <a:outerShdw blurRad="14288" dist="9525" dir="5400000" algn="bl" rotWithShape="0">
              <a:srgbClr val="000000">
                <a:alpha val="50000"/>
              </a:srgbClr>
            </a:outerShdw>
          </a:effectLst>
        </p:spPr>
      </p:pic>
      <p:pic>
        <p:nvPicPr>
          <p:cNvPr id="13967" name="Google Shape;13967;p511"/>
          <p:cNvPicPr preferRelativeResize="0"/>
          <p:nvPr/>
        </p:nvPicPr>
        <p:blipFill>
          <a:blip r:embed="rId10">
            <a:alphaModFix/>
          </a:blip>
          <a:stretch>
            <a:fillRect/>
          </a:stretch>
        </p:blipFill>
        <p:spPr>
          <a:xfrm>
            <a:off x="7970177" y="3845750"/>
            <a:ext cx="471325" cy="4794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284"/>
        <p:cNvGrpSpPr/>
        <p:nvPr/>
      </p:nvGrpSpPr>
      <p:grpSpPr>
        <a:xfrm>
          <a:off x="0" y="0"/>
          <a:ext cx="0" cy="0"/>
          <a:chOff x="0" y="0"/>
          <a:chExt cx="0" cy="0"/>
        </a:xfrm>
      </p:grpSpPr>
      <p:pic>
        <p:nvPicPr>
          <p:cNvPr id="14285" name="Google Shape;14285;p522"/>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286" name="Google Shape;14286;p522"/>
          <p:cNvGrpSpPr/>
          <p:nvPr/>
        </p:nvGrpSpPr>
        <p:grpSpPr>
          <a:xfrm>
            <a:off x="1604245" y="726561"/>
            <a:ext cx="1768863" cy="1478369"/>
            <a:chOff x="-2521759" y="897403"/>
            <a:chExt cx="1477500" cy="1089600"/>
          </a:xfrm>
        </p:grpSpPr>
        <p:sp>
          <p:nvSpPr>
            <p:cNvPr id="14287" name="Google Shape;14287;p5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88" name="Google Shape;14288;p522"/>
            <p:cNvGrpSpPr/>
            <p:nvPr/>
          </p:nvGrpSpPr>
          <p:grpSpPr>
            <a:xfrm>
              <a:off x="-2127414" y="1275205"/>
              <a:ext cx="688733" cy="700658"/>
              <a:chOff x="40123" y="-1583761"/>
              <a:chExt cx="688733" cy="1109689"/>
            </a:xfrm>
          </p:grpSpPr>
          <p:grpSp>
            <p:nvGrpSpPr>
              <p:cNvPr id="14289" name="Google Shape;14289;p522"/>
              <p:cNvGrpSpPr/>
              <p:nvPr/>
            </p:nvGrpSpPr>
            <p:grpSpPr>
              <a:xfrm>
                <a:off x="45124" y="-1327179"/>
                <a:ext cx="683733" cy="853107"/>
                <a:chOff x="597574" y="1930371"/>
                <a:chExt cx="683733" cy="853107"/>
              </a:xfrm>
            </p:grpSpPr>
            <p:grpSp>
              <p:nvGrpSpPr>
                <p:cNvPr id="14290" name="Google Shape;14290;p522"/>
                <p:cNvGrpSpPr/>
                <p:nvPr/>
              </p:nvGrpSpPr>
              <p:grpSpPr>
                <a:xfrm rot="-5400000">
                  <a:off x="640721" y="2142893"/>
                  <a:ext cx="600335" cy="680836"/>
                  <a:chOff x="15239716" y="-12996420"/>
                  <a:chExt cx="1868456" cy="2463229"/>
                </a:xfrm>
              </p:grpSpPr>
              <p:pic>
                <p:nvPicPr>
                  <p:cNvPr id="14291" name="Google Shape;14291;p522"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292" name="Google Shape;14292;p522"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293" name="Google Shape;14293;p522"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294" name="Google Shape;14294;p522"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295" name="Google Shape;14295;p522"/>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296" name="Google Shape;14296;p522"/>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297" name="Google Shape;14297;p522"/>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298" name="Google Shape;14298;p522"/>
          <p:cNvGrpSpPr/>
          <p:nvPr/>
        </p:nvGrpSpPr>
        <p:grpSpPr>
          <a:xfrm>
            <a:off x="1332437" y="2124825"/>
            <a:ext cx="5643433" cy="1395263"/>
            <a:chOff x="2936912" y="1580575"/>
            <a:chExt cx="5643433" cy="1395263"/>
          </a:xfrm>
        </p:grpSpPr>
        <p:sp>
          <p:nvSpPr>
            <p:cNvPr id="14299" name="Google Shape;14299;p522"/>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300" name="Google Shape;14300;p522"/>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301" name="Google Shape;14301;p522"/>
          <p:cNvGrpSpPr/>
          <p:nvPr/>
        </p:nvGrpSpPr>
        <p:grpSpPr>
          <a:xfrm>
            <a:off x="4617550" y="1880400"/>
            <a:ext cx="1412700" cy="738900"/>
            <a:chOff x="6547575" y="2561000"/>
            <a:chExt cx="1412700" cy="738900"/>
          </a:xfrm>
        </p:grpSpPr>
        <p:cxnSp>
          <p:nvCxnSpPr>
            <p:cNvPr id="14302" name="Google Shape;14302;p522"/>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03" name="Google Shape;14303;p522"/>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304" name="Google Shape;14304;p522"/>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05" name="Google Shape;14305;p522"/>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306" name="Google Shape;14306;p522"/>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307" name="Google Shape;14307;p522"/>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308" name="Google Shape;14308;p522"/>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09" name="Google Shape;14309;p522"/>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grpSp>
        <p:nvGrpSpPr>
          <p:cNvPr id="14310" name="Google Shape;14310;p522"/>
          <p:cNvGrpSpPr/>
          <p:nvPr/>
        </p:nvGrpSpPr>
        <p:grpSpPr>
          <a:xfrm>
            <a:off x="4922585" y="2927100"/>
            <a:ext cx="1768789" cy="2216400"/>
            <a:chOff x="7233125" y="1937650"/>
            <a:chExt cx="2055775" cy="2216400"/>
          </a:xfrm>
        </p:grpSpPr>
        <p:cxnSp>
          <p:nvCxnSpPr>
            <p:cNvPr id="14311" name="Google Shape;14311;p522"/>
            <p:cNvCxnSpPr/>
            <p:nvPr/>
          </p:nvCxnSpPr>
          <p:spPr>
            <a:xfrm>
              <a:off x="7233125" y="295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12" name="Google Shape;14312;p522"/>
            <p:cNvSpPr txBox="1"/>
            <p:nvPr/>
          </p:nvSpPr>
          <p:spPr>
            <a:xfrm>
              <a:off x="7657200" y="1937650"/>
              <a:ext cx="1631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improvement of ADHD symptoms, appetite suppression, improved sexual dysfunction, seizures at high dose, delayed anxiolytic effects</a:t>
              </a:r>
              <a:endParaRPr sz="1200"/>
            </a:p>
          </p:txBody>
        </p:sp>
      </p:grpSp>
      <p:cxnSp>
        <p:nvCxnSpPr>
          <p:cNvPr id="14313" name="Google Shape;14313;p522"/>
          <p:cNvCxnSpPr/>
          <p:nvPr/>
        </p:nvCxnSpPr>
        <p:spPr>
          <a:xfrm>
            <a:off x="6427535" y="3911950"/>
            <a:ext cx="488400" cy="0"/>
          </a:xfrm>
          <a:prstGeom prst="straightConnector1">
            <a:avLst/>
          </a:prstGeom>
          <a:noFill/>
          <a:ln w="9525" cap="flat" cmpd="sng">
            <a:solidFill>
              <a:schemeClr val="dk2"/>
            </a:solidFill>
            <a:prstDash val="solid"/>
            <a:round/>
            <a:headEnd type="none" w="med" len="med"/>
            <a:tailEnd type="triangle" w="med" len="med"/>
          </a:ln>
        </p:spPr>
      </p:cxnSp>
      <p:sp>
        <p:nvSpPr>
          <p:cNvPr id="14314" name="Google Shape;14314;p522"/>
          <p:cNvSpPr txBox="1"/>
          <p:nvPr/>
        </p:nvSpPr>
        <p:spPr>
          <a:xfrm>
            <a:off x="6975875" y="35200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315" name="Google Shape;14315;p522"/>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316" name="Google Shape;14316;p522"/>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317" name="Google Shape;14317;p522"/>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18" name="Google Shape;14318;p522"/>
          <p:cNvSpPr txBox="1"/>
          <p:nvPr/>
        </p:nvSpPr>
        <p:spPr>
          <a:xfrm>
            <a:off x="5767350" y="842700"/>
            <a:ext cx="2586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Strategically combined with dextromethorphan (DXM) to in</a:t>
            </a:r>
            <a:r>
              <a:rPr lang="en" sz="1200" u="sng"/>
              <a:t>H</a:t>
            </a:r>
            <a:r>
              <a:rPr lang="en" sz="1200"/>
              <a:t>ibit its metabolism to “bad dextro”</a:t>
            </a:r>
            <a:endParaRPr sz="1200"/>
          </a:p>
        </p:txBody>
      </p:sp>
      <p:cxnSp>
        <p:nvCxnSpPr>
          <p:cNvPr id="14319" name="Google Shape;14319;p522"/>
          <p:cNvCxnSpPr/>
          <p:nvPr/>
        </p:nvCxnSpPr>
        <p:spPr>
          <a:xfrm>
            <a:off x="5388450" y="1164188"/>
            <a:ext cx="378900" cy="0"/>
          </a:xfrm>
          <a:prstGeom prst="straightConnector1">
            <a:avLst/>
          </a:prstGeom>
          <a:noFill/>
          <a:ln w="9525" cap="flat" cmpd="sng">
            <a:solidFill>
              <a:schemeClr val="dk2"/>
            </a:solidFill>
            <a:prstDash val="solid"/>
            <a:round/>
            <a:headEnd type="none" w="med" len="med"/>
            <a:tailEnd type="triangle" w="med" len="med"/>
          </a:ln>
        </p:spPr>
      </p:cxnSp>
      <p:cxnSp>
        <p:nvCxnSpPr>
          <p:cNvPr id="14320" name="Google Shape;14320;p522"/>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321" name="Google Shape;14321;p522"/>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pic>
        <p:nvPicPr>
          <p:cNvPr id="14322" name="Google Shape;14322;p522"/>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612"/>
        <p:cNvGrpSpPr/>
        <p:nvPr/>
      </p:nvGrpSpPr>
      <p:grpSpPr>
        <a:xfrm>
          <a:off x="0" y="0"/>
          <a:ext cx="0" cy="0"/>
          <a:chOff x="0" y="0"/>
          <a:chExt cx="0" cy="0"/>
        </a:xfrm>
      </p:grpSpPr>
      <p:pic>
        <p:nvPicPr>
          <p:cNvPr id="14613" name="Google Shape;14613;p531"/>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614" name="Google Shape;14614;p531"/>
          <p:cNvGrpSpPr/>
          <p:nvPr/>
        </p:nvGrpSpPr>
        <p:grpSpPr>
          <a:xfrm>
            <a:off x="1604245" y="726561"/>
            <a:ext cx="1768863" cy="1478369"/>
            <a:chOff x="-2521759" y="897403"/>
            <a:chExt cx="1477500" cy="1089600"/>
          </a:xfrm>
        </p:grpSpPr>
        <p:sp>
          <p:nvSpPr>
            <p:cNvPr id="14615" name="Google Shape;14615;p53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616" name="Google Shape;14616;p531"/>
            <p:cNvGrpSpPr/>
            <p:nvPr/>
          </p:nvGrpSpPr>
          <p:grpSpPr>
            <a:xfrm>
              <a:off x="-2127414" y="1275205"/>
              <a:ext cx="688733" cy="700658"/>
              <a:chOff x="40123" y="-1583761"/>
              <a:chExt cx="688733" cy="1109689"/>
            </a:xfrm>
          </p:grpSpPr>
          <p:grpSp>
            <p:nvGrpSpPr>
              <p:cNvPr id="14617" name="Google Shape;14617;p531"/>
              <p:cNvGrpSpPr/>
              <p:nvPr/>
            </p:nvGrpSpPr>
            <p:grpSpPr>
              <a:xfrm>
                <a:off x="45124" y="-1327179"/>
                <a:ext cx="683733" cy="853107"/>
                <a:chOff x="597574" y="1930371"/>
                <a:chExt cx="683733" cy="853107"/>
              </a:xfrm>
            </p:grpSpPr>
            <p:grpSp>
              <p:nvGrpSpPr>
                <p:cNvPr id="14618" name="Google Shape;14618;p531"/>
                <p:cNvGrpSpPr/>
                <p:nvPr/>
              </p:nvGrpSpPr>
              <p:grpSpPr>
                <a:xfrm rot="-5400000">
                  <a:off x="640721" y="2142893"/>
                  <a:ext cx="600335" cy="680836"/>
                  <a:chOff x="15239716" y="-12996420"/>
                  <a:chExt cx="1868456" cy="2463229"/>
                </a:xfrm>
              </p:grpSpPr>
              <p:pic>
                <p:nvPicPr>
                  <p:cNvPr id="14619" name="Google Shape;14619;p531"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620" name="Google Shape;14620;p531"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621" name="Google Shape;14621;p531"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622" name="Google Shape;14622;p531"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623" name="Google Shape;14623;p531"/>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624" name="Google Shape;14624;p531"/>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625" name="Google Shape;14625;p531"/>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626" name="Google Shape;14626;p531"/>
          <p:cNvGrpSpPr/>
          <p:nvPr/>
        </p:nvGrpSpPr>
        <p:grpSpPr>
          <a:xfrm>
            <a:off x="1332437" y="2124825"/>
            <a:ext cx="5643433" cy="1395263"/>
            <a:chOff x="2936912" y="1580575"/>
            <a:chExt cx="5643433" cy="1395263"/>
          </a:xfrm>
        </p:grpSpPr>
        <p:sp>
          <p:nvSpPr>
            <p:cNvPr id="14627" name="Google Shape;14627;p531"/>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628" name="Google Shape;14628;p531"/>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629" name="Google Shape;14629;p531"/>
          <p:cNvGrpSpPr/>
          <p:nvPr/>
        </p:nvGrpSpPr>
        <p:grpSpPr>
          <a:xfrm>
            <a:off x="4617550" y="1880400"/>
            <a:ext cx="1412700" cy="738900"/>
            <a:chOff x="6547575" y="2561000"/>
            <a:chExt cx="1412700" cy="738900"/>
          </a:xfrm>
        </p:grpSpPr>
        <p:cxnSp>
          <p:nvCxnSpPr>
            <p:cNvPr id="14630" name="Google Shape;14630;p531"/>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631" name="Google Shape;14631;p531"/>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632" name="Google Shape;14632;p531"/>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633" name="Google Shape;14633;p531"/>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634" name="Google Shape;14634;p531"/>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635" name="Google Shape;14635;p531"/>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636" name="Google Shape;14636;p531"/>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637" name="Google Shape;14637;p531"/>
          <p:cNvSpPr txBox="1"/>
          <p:nvPr/>
        </p:nvSpPr>
        <p:spPr>
          <a:xfrm>
            <a:off x="6671075" y="4144675"/>
            <a:ext cx="2292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Indirectly increases DA in prefrontal cortex, which improves ADHD</a:t>
            </a:r>
            <a:endParaRPr b="1"/>
          </a:p>
        </p:txBody>
      </p:sp>
      <p:sp>
        <p:nvSpPr>
          <p:cNvPr id="14638" name="Google Shape;14638;p531"/>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639" name="Google Shape;14639;p531"/>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640" name="Google Shape;14640;p531"/>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641" name="Google Shape;14641;p531"/>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642" name="Google Shape;14642;p531"/>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643" name="Google Shape;14643;p531"/>
          <p:cNvSpPr txBox="1"/>
          <p:nvPr/>
        </p:nvSpPr>
        <p:spPr>
          <a:xfrm>
            <a:off x="6205500" y="230725"/>
            <a:ext cx="2653800" cy="43149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r>
              <a:rPr lang="en" b="1"/>
              <a:t>Can combine with SSRI to ameliorate sexual dysfunction</a:t>
            </a:r>
            <a:endParaRPr b="1"/>
          </a:p>
          <a:p>
            <a:pPr marL="457200" lvl="0" indent="-317500" algn="l" rtl="0">
              <a:spcBef>
                <a:spcPts val="1000"/>
              </a:spcBef>
              <a:spcAft>
                <a:spcPts val="0"/>
              </a:spcAft>
              <a:buSzPts val="1400"/>
              <a:buChar char="●"/>
            </a:pPr>
            <a:r>
              <a:rPr lang="en" b="1"/>
              <a:t>Approved for smoking cessation</a:t>
            </a:r>
            <a:endParaRPr b="1"/>
          </a:p>
          <a:p>
            <a:pPr marL="457200" lvl="0" indent="-317500" algn="l" rtl="0">
              <a:spcBef>
                <a:spcPts val="1000"/>
              </a:spcBef>
              <a:spcAft>
                <a:spcPts val="0"/>
              </a:spcAft>
              <a:buSzPts val="1400"/>
              <a:buChar char="●"/>
            </a:pPr>
            <a:r>
              <a:rPr lang="en" b="1"/>
              <a:t>Off-label for ADHD</a:t>
            </a:r>
            <a:endParaRPr b="1"/>
          </a:p>
          <a:p>
            <a:pPr marL="457200" lvl="0" indent="-317500" algn="l" rtl="0">
              <a:spcBef>
                <a:spcPts val="1000"/>
              </a:spcBef>
              <a:spcAft>
                <a:spcPts val="0"/>
              </a:spcAft>
              <a:buSzPts val="1400"/>
              <a:buChar char="●"/>
            </a:pPr>
            <a:r>
              <a:rPr lang="en" b="1"/>
              <a:t>Lowers seizure threshold at high dose</a:t>
            </a:r>
            <a:endParaRPr b="1"/>
          </a:p>
          <a:p>
            <a:pPr marL="457200" lvl="0" indent="-317500" algn="l" rtl="0">
              <a:spcBef>
                <a:spcPts val="1000"/>
              </a:spcBef>
              <a:spcAft>
                <a:spcPts val="0"/>
              </a:spcAft>
              <a:buSzPts val="1400"/>
              <a:buChar char="●"/>
            </a:pPr>
            <a:r>
              <a:rPr lang="en" b="1"/>
              <a:t>Minimal seizure risk with XL formulation</a:t>
            </a:r>
            <a:endParaRPr b="1"/>
          </a:p>
          <a:p>
            <a:pPr marL="457200" lvl="0" indent="-317500" algn="l" rtl="0">
              <a:spcBef>
                <a:spcPts val="1000"/>
              </a:spcBef>
              <a:spcAft>
                <a:spcPts val="0"/>
              </a:spcAft>
              <a:buSzPts val="1400"/>
              <a:buChar char="●"/>
            </a:pPr>
            <a:endParaRPr b="1"/>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719"/>
        <p:cNvGrpSpPr/>
        <p:nvPr/>
      </p:nvGrpSpPr>
      <p:grpSpPr>
        <a:xfrm>
          <a:off x="0" y="0"/>
          <a:ext cx="0" cy="0"/>
          <a:chOff x="0" y="0"/>
          <a:chExt cx="0" cy="0"/>
        </a:xfrm>
      </p:grpSpPr>
      <p:pic>
        <p:nvPicPr>
          <p:cNvPr id="14720" name="Google Shape;14720;p540"/>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721" name="Google Shape;14721;p540"/>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722" name="Google Shape;14722;p540"/>
          <p:cNvSpPr txBox="1"/>
          <p:nvPr/>
        </p:nvSpPr>
        <p:spPr>
          <a:xfrm>
            <a:off x="5773925" y="1631000"/>
            <a:ext cx="49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
        <p:nvSpPr>
          <p:cNvPr id="14723" name="Google Shape;14723;p540"/>
          <p:cNvSpPr txBox="1"/>
          <p:nvPr/>
        </p:nvSpPr>
        <p:spPr>
          <a:xfrm>
            <a:off x="7126475" y="1345250"/>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24" name="Google Shape;14724;p540"/>
          <p:cNvSpPr txBox="1"/>
          <p:nvPr/>
        </p:nvSpPr>
        <p:spPr>
          <a:xfrm>
            <a:off x="3935600" y="1154750"/>
            <a:ext cx="1065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post-</a:t>
            </a:r>
            <a:endParaRPr b="1"/>
          </a:p>
          <a:p>
            <a:pPr marL="0" lvl="0" indent="0" algn="l" rtl="0">
              <a:spcBef>
                <a:spcPts val="0"/>
              </a:spcBef>
              <a:spcAft>
                <a:spcPts val="0"/>
              </a:spcAft>
              <a:buNone/>
            </a:pPr>
            <a:r>
              <a:rPr lang="en" b="1"/>
              <a:t>synaptic</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25" name="Google Shape;14725;p540"/>
          <p:cNvSpPr txBox="1"/>
          <p:nvPr/>
        </p:nvSpPr>
        <p:spPr>
          <a:xfrm>
            <a:off x="5894000" y="4002725"/>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neuron</a:t>
            </a:r>
            <a:endParaRPr b="1"/>
          </a:p>
          <a:p>
            <a:pPr marL="0" lvl="0" indent="0" algn="l" rtl="0">
              <a:spcBef>
                <a:spcPts val="0"/>
              </a:spcBef>
              <a:spcAft>
                <a:spcPts val="0"/>
              </a:spcAft>
              <a:buNone/>
            </a:pPr>
            <a:endParaRPr/>
          </a:p>
        </p:txBody>
      </p:sp>
      <p:sp>
        <p:nvSpPr>
          <p:cNvPr id="14726" name="Google Shape;14726;p540"/>
          <p:cNvSpPr txBox="1"/>
          <p:nvPr/>
        </p:nvSpPr>
        <p:spPr>
          <a:xfrm>
            <a:off x="6192125" y="33508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cxnSp>
        <p:nvCxnSpPr>
          <p:cNvPr id="14727" name="Google Shape;14727;p540"/>
          <p:cNvCxnSpPr/>
          <p:nvPr/>
        </p:nvCxnSpPr>
        <p:spPr>
          <a:xfrm>
            <a:off x="4465100" y="4583750"/>
            <a:ext cx="1428900" cy="0"/>
          </a:xfrm>
          <a:prstGeom prst="straightConnector1">
            <a:avLst/>
          </a:prstGeom>
          <a:noFill/>
          <a:ln w="28575" cap="flat" cmpd="sng">
            <a:solidFill>
              <a:srgbClr val="FF0000"/>
            </a:solidFill>
            <a:prstDash val="solid"/>
            <a:round/>
            <a:headEnd type="none" w="med" len="med"/>
            <a:tailEnd type="triangle" w="med" len="med"/>
          </a:ln>
        </p:spPr>
      </p:cxnSp>
      <p:sp>
        <p:nvSpPr>
          <p:cNvPr id="14728" name="Google Shape;14728;p540"/>
          <p:cNvSpPr txBox="1"/>
          <p:nvPr/>
        </p:nvSpPr>
        <p:spPr>
          <a:xfrm>
            <a:off x="3183125" y="3881400"/>
            <a:ext cx="1475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772"/>
        <p:cNvGrpSpPr/>
        <p:nvPr/>
      </p:nvGrpSpPr>
      <p:grpSpPr>
        <a:xfrm>
          <a:off x="0" y="0"/>
          <a:ext cx="0" cy="0"/>
          <a:chOff x="0" y="0"/>
          <a:chExt cx="0" cy="0"/>
        </a:xfrm>
      </p:grpSpPr>
      <p:pic>
        <p:nvPicPr>
          <p:cNvPr id="14773" name="Google Shape;14773;p545"/>
          <p:cNvPicPr preferRelativeResize="0"/>
          <p:nvPr/>
        </p:nvPicPr>
        <p:blipFill>
          <a:blip r:embed="rId3">
            <a:alphaModFix/>
          </a:blip>
          <a:stretch>
            <a:fillRect/>
          </a:stretch>
        </p:blipFill>
        <p:spPr>
          <a:xfrm>
            <a:off x="2819400" y="152400"/>
            <a:ext cx="6212723" cy="4838699"/>
          </a:xfrm>
          <a:prstGeom prst="rect">
            <a:avLst/>
          </a:prstGeom>
          <a:noFill/>
          <a:ln>
            <a:noFill/>
          </a:ln>
        </p:spPr>
      </p:pic>
      <p:sp>
        <p:nvSpPr>
          <p:cNvPr id="14774" name="Google Shape;14774;p545"/>
          <p:cNvSpPr txBox="1"/>
          <p:nvPr/>
        </p:nvSpPr>
        <p:spPr>
          <a:xfrm>
            <a:off x="392300" y="185600"/>
            <a:ext cx="2409900" cy="557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DA removed from synapse by NE transporter (NET)</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--&gt; DA goes into the NE neuron</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By blocking NET, the NRI increases DA in prefrontal cortex</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Nucleus accumbens </a:t>
            </a:r>
            <a:r>
              <a:rPr lang="en" b="1" u="sng"/>
              <a:t>has</a:t>
            </a:r>
            <a:r>
              <a:rPr lang="en" b="1"/>
              <a:t> DATs, so NRIs do not spike DA there</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cxnSp>
        <p:nvCxnSpPr>
          <p:cNvPr id="14775" name="Google Shape;14775;p545"/>
          <p:cNvCxnSpPr/>
          <p:nvPr/>
        </p:nvCxnSpPr>
        <p:spPr>
          <a:xfrm rot="10800000">
            <a:off x="7106400" y="3202525"/>
            <a:ext cx="562200" cy="95100"/>
          </a:xfrm>
          <a:prstGeom prst="straightConnector1">
            <a:avLst/>
          </a:prstGeom>
          <a:noFill/>
          <a:ln w="28575" cap="flat" cmpd="sng">
            <a:solidFill>
              <a:srgbClr val="FF0000"/>
            </a:solidFill>
            <a:prstDash val="solid"/>
            <a:round/>
            <a:headEnd type="none" w="med" len="med"/>
            <a:tailEnd type="triangle" w="med" len="med"/>
          </a:ln>
        </p:spPr>
      </p:cxnSp>
      <p:sp>
        <p:nvSpPr>
          <p:cNvPr id="14776" name="Google Shape;14776;p545"/>
          <p:cNvSpPr txBox="1"/>
          <p:nvPr/>
        </p:nvSpPr>
        <p:spPr>
          <a:xfrm>
            <a:off x="7668600" y="3073850"/>
            <a:ext cx="127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
        <p:nvSpPr>
          <p:cNvPr id="14777" name="Google Shape;14777;p545"/>
          <p:cNvSpPr/>
          <p:nvPr/>
        </p:nvSpPr>
        <p:spPr>
          <a:xfrm rot="5545512">
            <a:off x="6297046" y="1882279"/>
            <a:ext cx="1020914" cy="7507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8" name="Google Shape;14778;p545"/>
          <p:cNvSpPr txBox="1"/>
          <p:nvPr/>
        </p:nvSpPr>
        <p:spPr>
          <a:xfrm>
            <a:off x="5239625" y="25717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209"/>
        <p:cNvGrpSpPr/>
        <p:nvPr/>
      </p:nvGrpSpPr>
      <p:grpSpPr>
        <a:xfrm>
          <a:off x="0" y="0"/>
          <a:ext cx="0" cy="0"/>
          <a:chOff x="0" y="0"/>
          <a:chExt cx="0" cy="0"/>
        </a:xfrm>
      </p:grpSpPr>
      <p:sp>
        <p:nvSpPr>
          <p:cNvPr id="15210" name="Google Shape;15210;p557"/>
          <p:cNvSpPr/>
          <p:nvPr/>
        </p:nvSpPr>
        <p:spPr>
          <a:xfrm>
            <a:off x="3566850" y="677100"/>
            <a:ext cx="1780500" cy="55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11" name="Google Shape;15211;p557"/>
          <p:cNvGrpSpPr/>
          <p:nvPr/>
        </p:nvGrpSpPr>
        <p:grpSpPr>
          <a:xfrm>
            <a:off x="340847" y="1174243"/>
            <a:ext cx="2736624" cy="2924985"/>
            <a:chOff x="1045697" y="726568"/>
            <a:chExt cx="2736624" cy="2924985"/>
          </a:xfrm>
        </p:grpSpPr>
        <p:pic>
          <p:nvPicPr>
            <p:cNvPr id="15212" name="Google Shape;15212;p557"/>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5213" name="Google Shape;15213;p557"/>
            <p:cNvGrpSpPr/>
            <p:nvPr/>
          </p:nvGrpSpPr>
          <p:grpSpPr>
            <a:xfrm>
              <a:off x="1444901" y="726568"/>
              <a:ext cx="1263854" cy="1056367"/>
              <a:chOff x="-2521759" y="897403"/>
              <a:chExt cx="1477500" cy="1089600"/>
            </a:xfrm>
          </p:grpSpPr>
          <p:sp>
            <p:nvSpPr>
              <p:cNvPr id="15214" name="Google Shape;15214;p55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215" name="Google Shape;15215;p557"/>
              <p:cNvGrpSpPr/>
              <p:nvPr/>
            </p:nvGrpSpPr>
            <p:grpSpPr>
              <a:xfrm>
                <a:off x="-2127414" y="1275205"/>
                <a:ext cx="688733" cy="700658"/>
                <a:chOff x="40123" y="-1583761"/>
                <a:chExt cx="688733" cy="1109689"/>
              </a:xfrm>
            </p:grpSpPr>
            <p:grpSp>
              <p:nvGrpSpPr>
                <p:cNvPr id="15216" name="Google Shape;15216;p557"/>
                <p:cNvGrpSpPr/>
                <p:nvPr/>
              </p:nvGrpSpPr>
              <p:grpSpPr>
                <a:xfrm>
                  <a:off x="45124" y="-1327179"/>
                  <a:ext cx="683733" cy="853107"/>
                  <a:chOff x="597574" y="1930371"/>
                  <a:chExt cx="683733" cy="853107"/>
                </a:xfrm>
              </p:grpSpPr>
              <p:grpSp>
                <p:nvGrpSpPr>
                  <p:cNvPr id="15217" name="Google Shape;15217;p557"/>
                  <p:cNvGrpSpPr/>
                  <p:nvPr/>
                </p:nvGrpSpPr>
                <p:grpSpPr>
                  <a:xfrm rot="-5400000">
                    <a:off x="640721" y="2142893"/>
                    <a:ext cx="600335" cy="680836"/>
                    <a:chOff x="15239716" y="-12996420"/>
                    <a:chExt cx="1868456" cy="2463229"/>
                  </a:xfrm>
                </p:grpSpPr>
                <p:pic>
                  <p:nvPicPr>
                    <p:cNvPr id="15218" name="Google Shape;15218;p557"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5219" name="Google Shape;15219;p557"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220" name="Google Shape;15220;p557"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221" name="Google Shape;15221;p557"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222" name="Google Shape;15222;p557"/>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223" name="Google Shape;15223;p557"/>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224" name="Google Shape;15224;p557"/>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225" name="Google Shape;15225;p557"/>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26" name="Google Shape;15226;p557"/>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227" name="Google Shape;15227;p557"/>
          <p:cNvGrpSpPr/>
          <p:nvPr/>
        </p:nvGrpSpPr>
        <p:grpSpPr>
          <a:xfrm>
            <a:off x="3343605" y="2092501"/>
            <a:ext cx="2736471" cy="2006736"/>
            <a:chOff x="2255525" y="2002110"/>
            <a:chExt cx="3662301" cy="2685675"/>
          </a:xfrm>
        </p:grpSpPr>
        <p:pic>
          <p:nvPicPr>
            <p:cNvPr id="15228" name="Google Shape;15228;p557"/>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229" name="Google Shape;15229;p557"/>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30" name="Google Shape;15230;p557"/>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231" name="Google Shape;15231;p557"/>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232" name="Google Shape;15232;p557"/>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233" name="Google Shape;15233;p557"/>
          <p:cNvGrpSpPr/>
          <p:nvPr/>
        </p:nvGrpSpPr>
        <p:grpSpPr>
          <a:xfrm>
            <a:off x="6162636" y="2008826"/>
            <a:ext cx="2736532" cy="2094944"/>
            <a:chOff x="2415125" y="1804750"/>
            <a:chExt cx="3508374" cy="2685826"/>
          </a:xfrm>
        </p:grpSpPr>
        <p:pic>
          <p:nvPicPr>
            <p:cNvPr id="15234" name="Google Shape;15234;p557"/>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235" name="Google Shape;15235;p557"/>
            <p:cNvGrpSpPr/>
            <p:nvPr/>
          </p:nvGrpSpPr>
          <p:grpSpPr>
            <a:xfrm>
              <a:off x="3477222" y="2000124"/>
              <a:ext cx="447158" cy="2399792"/>
              <a:chOff x="4435083" y="1958285"/>
              <a:chExt cx="420617" cy="2257353"/>
            </a:xfrm>
          </p:grpSpPr>
          <p:grpSp>
            <p:nvGrpSpPr>
              <p:cNvPr id="15236" name="Google Shape;15236;p557"/>
              <p:cNvGrpSpPr/>
              <p:nvPr/>
            </p:nvGrpSpPr>
            <p:grpSpPr>
              <a:xfrm>
                <a:off x="4447400" y="2278000"/>
                <a:ext cx="408300" cy="183625"/>
                <a:chOff x="1167350" y="1102900"/>
                <a:chExt cx="408300" cy="183625"/>
              </a:xfrm>
            </p:grpSpPr>
            <p:cxnSp>
              <p:nvCxnSpPr>
                <p:cNvPr id="15237" name="Google Shape;15237;p55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238" name="Google Shape;15238;p55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239" name="Google Shape;15239;p55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240" name="Google Shape;15240;p55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241" name="Google Shape;15241;p55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242" name="Google Shape;15242;p557"/>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243" name="Google Shape;15243;p557"/>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5244" name="Google Shape;15244;p557"/>
          <p:cNvSpPr txBox="1"/>
          <p:nvPr/>
        </p:nvSpPr>
        <p:spPr>
          <a:xfrm>
            <a:off x="40170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15245" name="Google Shape;15245;p557"/>
          <p:cNvSpPr txBox="1"/>
          <p:nvPr/>
        </p:nvSpPr>
        <p:spPr>
          <a:xfrm>
            <a:off x="6769775"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15246" name="Google Shape;15246;p557"/>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5247" name="Google Shape;15247;p557"/>
          <p:cNvSpPr/>
          <p:nvPr/>
        </p:nvSpPr>
        <p:spPr>
          <a:xfrm rot="-2382687">
            <a:off x="7816418" y="1957445"/>
            <a:ext cx="1028765" cy="79799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8" name="Google Shape;15248;p557"/>
          <p:cNvSpPr txBox="1"/>
          <p:nvPr/>
        </p:nvSpPr>
        <p:spPr>
          <a:xfrm>
            <a:off x="3751200" y="1353600"/>
            <a:ext cx="1517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the prefrontal cortex </a:t>
            </a:r>
            <a:endParaRPr sz="1200"/>
          </a:p>
        </p:txBody>
      </p:sp>
      <p:sp>
        <p:nvSpPr>
          <p:cNvPr id="15249" name="Google Shape;15249;p557"/>
          <p:cNvSpPr txBox="1"/>
          <p:nvPr/>
        </p:nvSpPr>
        <p:spPr>
          <a:xfrm>
            <a:off x="6546425" y="1353600"/>
            <a:ext cx="1840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DIRECTLY </a:t>
            </a:r>
            <a:r>
              <a:rPr lang="en" sz="1200"/>
              <a:t>increases DA in the </a:t>
            </a:r>
            <a:r>
              <a:rPr lang="en" sz="1200" u="sng"/>
              <a:t>nucleus accumbens</a:t>
            </a:r>
            <a:endParaRPr sz="1200" u="sng"/>
          </a:p>
        </p:txBody>
      </p:sp>
      <p:grpSp>
        <p:nvGrpSpPr>
          <p:cNvPr id="15250" name="Google Shape;15250;p557"/>
          <p:cNvGrpSpPr/>
          <p:nvPr/>
        </p:nvGrpSpPr>
        <p:grpSpPr>
          <a:xfrm>
            <a:off x="5987500" y="646375"/>
            <a:ext cx="2435100" cy="615600"/>
            <a:chOff x="5987500" y="646375"/>
            <a:chExt cx="2435100" cy="615600"/>
          </a:xfrm>
        </p:grpSpPr>
        <p:sp>
          <p:nvSpPr>
            <p:cNvPr id="15251" name="Google Shape;15251;p557"/>
            <p:cNvSpPr/>
            <p:nvPr/>
          </p:nvSpPr>
          <p:spPr>
            <a:xfrm>
              <a:off x="5987500" y="677113"/>
              <a:ext cx="2435100" cy="55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2" name="Google Shape;15252;p557"/>
            <p:cNvSpPr txBox="1"/>
            <p:nvPr/>
          </p:nvSpPr>
          <p:spPr>
            <a:xfrm>
              <a:off x="6049275" y="646375"/>
              <a:ext cx="233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Schedule II </a:t>
              </a:r>
              <a:endParaRPr b="1"/>
            </a:p>
            <a:p>
              <a:pPr marL="0" lvl="0" indent="0" algn="ctr" rtl="0">
                <a:spcBef>
                  <a:spcPts val="0"/>
                </a:spcBef>
                <a:spcAft>
                  <a:spcPts val="0"/>
                </a:spcAft>
                <a:buNone/>
              </a:pPr>
              <a:r>
                <a:rPr lang="en" b="1"/>
                <a:t>controlled substance</a:t>
              </a:r>
              <a:endParaRPr b="1"/>
            </a:p>
          </p:txBody>
        </p:sp>
      </p:grpSp>
      <p:sp>
        <p:nvSpPr>
          <p:cNvPr id="15253" name="Google Shape;15253;p557"/>
          <p:cNvSpPr txBox="1"/>
          <p:nvPr/>
        </p:nvSpPr>
        <p:spPr>
          <a:xfrm>
            <a:off x="3131925" y="744525"/>
            <a:ext cx="2736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non-controlled</a:t>
            </a:r>
            <a:endParaRPr b="1"/>
          </a:p>
        </p:txBody>
      </p:sp>
      <p:sp>
        <p:nvSpPr>
          <p:cNvPr id="15254" name="Google Shape;15254;p557"/>
          <p:cNvSpPr txBox="1"/>
          <p:nvPr/>
        </p:nvSpPr>
        <p:spPr>
          <a:xfrm>
            <a:off x="93450" y="696900"/>
            <a:ext cx="2736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non-controlled</a:t>
            </a:r>
            <a:endParaRPr b="1"/>
          </a:p>
        </p:txBody>
      </p:sp>
      <p:sp>
        <p:nvSpPr>
          <p:cNvPr id="15255" name="Google Shape;15255;p557"/>
          <p:cNvSpPr/>
          <p:nvPr/>
        </p:nvSpPr>
        <p:spPr>
          <a:xfrm>
            <a:off x="595050" y="677100"/>
            <a:ext cx="1780500" cy="55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6" name="Google Shape;15256;p557"/>
          <p:cNvSpPr txBox="1"/>
          <p:nvPr/>
        </p:nvSpPr>
        <p:spPr>
          <a:xfrm>
            <a:off x="160125" y="744525"/>
            <a:ext cx="2736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non-controlled</a:t>
            </a:r>
            <a:endParaRPr b="1"/>
          </a:p>
        </p:txBody>
      </p:sp>
      <p:pic>
        <p:nvPicPr>
          <p:cNvPr id="15257" name="Google Shape;15257;p557"/>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478"/>
        <p:cNvGrpSpPr/>
        <p:nvPr/>
      </p:nvGrpSpPr>
      <p:grpSpPr>
        <a:xfrm>
          <a:off x="0" y="0"/>
          <a:ext cx="0" cy="0"/>
          <a:chOff x="0" y="0"/>
          <a:chExt cx="0" cy="0"/>
        </a:xfrm>
      </p:grpSpPr>
      <p:sp>
        <p:nvSpPr>
          <p:cNvPr id="15479" name="Google Shape;15479;p563"/>
          <p:cNvSpPr txBox="1"/>
          <p:nvPr/>
        </p:nvSpPr>
        <p:spPr>
          <a:xfrm>
            <a:off x="5315226" y="3083425"/>
            <a:ext cx="17619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a:t>
            </a:r>
            <a:r>
              <a:rPr lang="en" sz="1800" b="1" i="0" u="none" strike="noStrike" cap="none">
                <a:solidFill>
                  <a:srgbClr val="000000"/>
                </a:solidFill>
              </a:rPr>
              <a:t>esipramine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u="sng">
                <a:highlight>
                  <a:srgbClr val="FFFF00"/>
                </a:highlight>
              </a:rPr>
              <a:t>NOR</a:t>
            </a:r>
            <a:r>
              <a:rPr lang="en" sz="1800" b="1"/>
              <a:t>PRAMIN</a:t>
            </a:r>
            <a:endParaRPr sz="1800" b="1"/>
          </a:p>
        </p:txBody>
      </p:sp>
      <p:sp>
        <p:nvSpPr>
          <p:cNvPr id="15480" name="Google Shape;15480;p563"/>
          <p:cNvSpPr txBox="1"/>
          <p:nvPr/>
        </p:nvSpPr>
        <p:spPr>
          <a:xfrm>
            <a:off x="2273575" y="3029550"/>
            <a:ext cx="1712700" cy="71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I</a:t>
            </a:r>
            <a:r>
              <a:rPr lang="en" sz="1800" b="1" i="0" u="none" strike="noStrike" cap="none">
                <a:solidFill>
                  <a:srgbClr val="000000"/>
                </a:solidFill>
              </a:rPr>
              <a:t>mipramine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a:t>TOFRANIL</a:t>
            </a:r>
            <a:endParaRPr sz="1800" b="1"/>
          </a:p>
        </p:txBody>
      </p:sp>
      <p:pic>
        <p:nvPicPr>
          <p:cNvPr id="15481" name="Google Shape;15481;p563" descr="Resultado de imagen para imipramine structure"/>
          <p:cNvPicPr preferRelativeResize="0"/>
          <p:nvPr/>
        </p:nvPicPr>
        <p:blipFill rotWithShape="1">
          <a:blip r:embed="rId3">
            <a:alphaModFix/>
          </a:blip>
          <a:srcRect/>
          <a:stretch/>
        </p:blipFill>
        <p:spPr>
          <a:xfrm>
            <a:off x="2513578" y="3804523"/>
            <a:ext cx="1253982" cy="1297178"/>
          </a:xfrm>
          <a:prstGeom prst="rect">
            <a:avLst/>
          </a:prstGeom>
          <a:noFill/>
          <a:ln>
            <a:noFill/>
          </a:ln>
        </p:spPr>
      </p:pic>
      <p:pic>
        <p:nvPicPr>
          <p:cNvPr id="15482" name="Google Shape;15482;p563" descr="Resultado de imagen para desipramine structure"/>
          <p:cNvPicPr preferRelativeResize="0"/>
          <p:nvPr/>
        </p:nvPicPr>
        <p:blipFill rotWithShape="1">
          <a:blip r:embed="rId4">
            <a:alphaModFix/>
          </a:blip>
          <a:srcRect/>
          <a:stretch/>
        </p:blipFill>
        <p:spPr>
          <a:xfrm>
            <a:off x="5541692" y="3813273"/>
            <a:ext cx="1253982" cy="1299493"/>
          </a:xfrm>
          <a:prstGeom prst="rect">
            <a:avLst/>
          </a:prstGeom>
          <a:noFill/>
          <a:ln>
            <a:noFill/>
          </a:ln>
        </p:spPr>
      </p:pic>
      <p:pic>
        <p:nvPicPr>
          <p:cNvPr id="15483" name="Google Shape;15483;p563" descr="Resultado de imagen para nortriptyline structure"/>
          <p:cNvPicPr preferRelativeResize="0"/>
          <p:nvPr/>
        </p:nvPicPr>
        <p:blipFill rotWithShape="1">
          <a:blip r:embed="rId5">
            <a:alphaModFix/>
          </a:blip>
          <a:srcRect/>
          <a:stretch/>
        </p:blipFill>
        <p:spPr>
          <a:xfrm>
            <a:off x="5572318" y="1280620"/>
            <a:ext cx="1195827" cy="1236977"/>
          </a:xfrm>
          <a:prstGeom prst="rect">
            <a:avLst/>
          </a:prstGeom>
          <a:noFill/>
          <a:ln>
            <a:noFill/>
          </a:ln>
        </p:spPr>
      </p:pic>
      <p:pic>
        <p:nvPicPr>
          <p:cNvPr id="15484" name="Google Shape;15484;p563" descr="Resultado de imagen para amitriptyline structure"/>
          <p:cNvPicPr preferRelativeResize="0"/>
          <p:nvPr/>
        </p:nvPicPr>
        <p:blipFill rotWithShape="1">
          <a:blip r:embed="rId6">
            <a:alphaModFix/>
          </a:blip>
          <a:srcRect/>
          <a:stretch/>
        </p:blipFill>
        <p:spPr>
          <a:xfrm>
            <a:off x="2445725" y="1358300"/>
            <a:ext cx="1368390" cy="1299474"/>
          </a:xfrm>
          <a:prstGeom prst="rect">
            <a:avLst/>
          </a:prstGeom>
          <a:noFill/>
          <a:ln>
            <a:noFill/>
          </a:ln>
        </p:spPr>
      </p:pic>
      <p:sp>
        <p:nvSpPr>
          <p:cNvPr id="15485" name="Google Shape;15485;p563"/>
          <p:cNvSpPr txBox="1"/>
          <p:nvPr/>
        </p:nvSpPr>
        <p:spPr>
          <a:xfrm>
            <a:off x="5161883" y="600975"/>
            <a:ext cx="20391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u="sng">
                <a:highlight>
                  <a:srgbClr val="FFFF00"/>
                </a:highlight>
              </a:rPr>
              <a:t>N</a:t>
            </a:r>
            <a:r>
              <a:rPr lang="en" sz="1800" b="1" i="0" u="sng" strike="noStrike" cap="none">
                <a:solidFill>
                  <a:srgbClr val="000000"/>
                </a:solidFill>
                <a:highlight>
                  <a:srgbClr val="FFFF00"/>
                </a:highlight>
              </a:rPr>
              <a:t>or</a:t>
            </a:r>
            <a:r>
              <a:rPr lang="en" sz="1800" b="1" i="0" u="none" strike="noStrike" cap="none">
                <a:solidFill>
                  <a:srgbClr val="000000"/>
                </a:solidFill>
              </a:rPr>
              <a:t>triptyline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a:t>PAMELOR</a:t>
            </a:r>
            <a:endParaRPr sz="1800" b="1"/>
          </a:p>
        </p:txBody>
      </p:sp>
      <p:sp>
        <p:nvSpPr>
          <p:cNvPr id="15486" name="Google Shape;15486;p563"/>
          <p:cNvSpPr txBox="1"/>
          <p:nvPr/>
        </p:nvSpPr>
        <p:spPr>
          <a:xfrm>
            <a:off x="2336409" y="600975"/>
            <a:ext cx="16737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A</a:t>
            </a:r>
            <a:r>
              <a:rPr lang="en" sz="1800" b="1" i="0" u="none" strike="noStrike" cap="none">
                <a:solidFill>
                  <a:srgbClr val="000000"/>
                </a:solidFill>
              </a:rPr>
              <a:t>mitriptylin</a:t>
            </a:r>
            <a:r>
              <a:rPr lang="en" sz="1800" b="1"/>
              <a:t>e</a:t>
            </a:r>
            <a:endParaRPr sz="1800" b="1"/>
          </a:p>
          <a:p>
            <a:pPr marL="0" marR="0" lvl="0" indent="0" algn="ctr" rtl="0">
              <a:lnSpc>
                <a:spcPct val="100000"/>
              </a:lnSpc>
              <a:spcBef>
                <a:spcPts val="0"/>
              </a:spcBef>
              <a:spcAft>
                <a:spcPts val="0"/>
              </a:spcAft>
              <a:buClr>
                <a:srgbClr val="000000"/>
              </a:buClr>
              <a:buSzPts val="800"/>
              <a:buFont typeface="Arial"/>
              <a:buNone/>
            </a:pPr>
            <a:r>
              <a:rPr lang="en" sz="1800" b="1"/>
              <a:t>ELAVIL</a:t>
            </a:r>
            <a:endParaRPr sz="1800" b="1"/>
          </a:p>
        </p:txBody>
      </p:sp>
      <p:grpSp>
        <p:nvGrpSpPr>
          <p:cNvPr id="15487" name="Google Shape;15487;p563"/>
          <p:cNvGrpSpPr/>
          <p:nvPr/>
        </p:nvGrpSpPr>
        <p:grpSpPr>
          <a:xfrm>
            <a:off x="3998925" y="1806800"/>
            <a:ext cx="1459800" cy="220200"/>
            <a:chOff x="3998925" y="2492600"/>
            <a:chExt cx="1459800" cy="220200"/>
          </a:xfrm>
        </p:grpSpPr>
        <p:sp>
          <p:nvSpPr>
            <p:cNvPr id="15488" name="Google Shape;15488;p563"/>
            <p:cNvSpPr txBox="1"/>
            <p:nvPr/>
          </p:nvSpPr>
          <p:spPr>
            <a:xfrm>
              <a:off x="4017500" y="2492600"/>
              <a:ext cx="13683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metabolized to</a:t>
              </a:r>
              <a:endParaRPr b="0" i="0" u="none" strike="noStrike" cap="none">
                <a:solidFill>
                  <a:srgbClr val="000000"/>
                </a:solidFill>
                <a:latin typeface="Arial"/>
                <a:ea typeface="Arial"/>
                <a:cs typeface="Arial"/>
                <a:sym typeface="Arial"/>
              </a:endParaRPr>
            </a:p>
          </p:txBody>
        </p:sp>
        <p:cxnSp>
          <p:nvCxnSpPr>
            <p:cNvPr id="15489" name="Google Shape;15489;p563"/>
            <p:cNvCxnSpPr/>
            <p:nvPr/>
          </p:nvCxnSpPr>
          <p:spPr>
            <a:xfrm>
              <a:off x="3998925" y="2530700"/>
              <a:ext cx="1459800" cy="0"/>
            </a:xfrm>
            <a:prstGeom prst="straightConnector1">
              <a:avLst/>
            </a:prstGeom>
            <a:noFill/>
            <a:ln w="28575" cap="flat" cmpd="sng">
              <a:solidFill>
                <a:srgbClr val="595959"/>
              </a:solidFill>
              <a:prstDash val="solid"/>
              <a:round/>
              <a:headEnd type="none" w="sm" len="sm"/>
              <a:tailEnd type="triangle" w="med" len="med"/>
            </a:ln>
          </p:spPr>
        </p:cxnSp>
      </p:grpSp>
      <p:sp>
        <p:nvSpPr>
          <p:cNvPr id="15490" name="Google Shape;15490;p563"/>
          <p:cNvSpPr txBox="1"/>
          <p:nvPr/>
        </p:nvSpPr>
        <p:spPr>
          <a:xfrm>
            <a:off x="1240052" y="1510400"/>
            <a:ext cx="17127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Serotonergic;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Tertiary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5491" name="Google Shape;15491;p563"/>
          <p:cNvSpPr txBox="1"/>
          <p:nvPr/>
        </p:nvSpPr>
        <p:spPr>
          <a:xfrm>
            <a:off x="6856419" y="1495650"/>
            <a:ext cx="18591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highlight>
                  <a:srgbClr val="FFFF00"/>
                </a:highlight>
                <a:latin typeface="Arial"/>
                <a:ea typeface="Arial"/>
                <a:cs typeface="Arial"/>
                <a:sym typeface="Arial"/>
              </a:rPr>
              <a:t>Nor</a:t>
            </a:r>
            <a:r>
              <a:rPr lang="en" b="0" i="0" u="none" strike="noStrike" cap="none">
                <a:solidFill>
                  <a:srgbClr val="000000"/>
                </a:solidFill>
                <a:latin typeface="Arial"/>
                <a:ea typeface="Arial"/>
                <a:cs typeface="Arial"/>
                <a:sym typeface="Arial"/>
              </a:rPr>
              <a:t>adrenergic; Secondary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pic>
        <p:nvPicPr>
          <p:cNvPr id="15492" name="Google Shape;15492;p563" descr="Resultado de imagen para tricycle png"/>
          <p:cNvPicPr preferRelativeResize="0"/>
          <p:nvPr/>
        </p:nvPicPr>
        <p:blipFill rotWithShape="1">
          <a:blip r:embed="rId7">
            <a:alphaModFix/>
          </a:blip>
          <a:srcRect/>
          <a:stretch/>
        </p:blipFill>
        <p:spPr>
          <a:xfrm>
            <a:off x="144425" y="8125"/>
            <a:ext cx="569175" cy="569200"/>
          </a:xfrm>
          <a:prstGeom prst="rect">
            <a:avLst/>
          </a:prstGeom>
          <a:noFill/>
          <a:ln>
            <a:noFill/>
          </a:ln>
        </p:spPr>
      </p:pic>
      <p:sp>
        <p:nvSpPr>
          <p:cNvPr id="15493" name="Google Shape;15493;p563"/>
          <p:cNvSpPr txBox="1"/>
          <p:nvPr/>
        </p:nvSpPr>
        <p:spPr>
          <a:xfrm>
            <a:off x="904925" y="55750"/>
            <a:ext cx="4334100" cy="46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Tricyclic Antidepressants</a:t>
            </a:r>
            <a:endParaRPr sz="1600" b="0" i="0" u="none" strike="noStrike" cap="none">
              <a:solidFill>
                <a:srgbClr val="000000"/>
              </a:solidFill>
              <a:latin typeface="Arial"/>
              <a:ea typeface="Arial"/>
              <a:cs typeface="Arial"/>
              <a:sym typeface="Arial"/>
            </a:endParaRPr>
          </a:p>
        </p:txBody>
      </p:sp>
      <p:grpSp>
        <p:nvGrpSpPr>
          <p:cNvPr id="15494" name="Google Shape;15494;p563"/>
          <p:cNvGrpSpPr/>
          <p:nvPr/>
        </p:nvGrpSpPr>
        <p:grpSpPr>
          <a:xfrm>
            <a:off x="3998925" y="4283300"/>
            <a:ext cx="1459800" cy="220200"/>
            <a:chOff x="3846525" y="4816700"/>
            <a:chExt cx="1459800" cy="220200"/>
          </a:xfrm>
        </p:grpSpPr>
        <p:sp>
          <p:nvSpPr>
            <p:cNvPr id="15495" name="Google Shape;15495;p563"/>
            <p:cNvSpPr txBox="1"/>
            <p:nvPr/>
          </p:nvSpPr>
          <p:spPr>
            <a:xfrm>
              <a:off x="3865100" y="4816700"/>
              <a:ext cx="13683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metabolized to</a:t>
              </a:r>
              <a:endParaRPr b="0" i="0" u="none" strike="noStrike" cap="none">
                <a:solidFill>
                  <a:srgbClr val="000000"/>
                </a:solidFill>
                <a:latin typeface="Arial"/>
                <a:ea typeface="Arial"/>
                <a:cs typeface="Arial"/>
                <a:sym typeface="Arial"/>
              </a:endParaRPr>
            </a:p>
          </p:txBody>
        </p:sp>
        <p:cxnSp>
          <p:nvCxnSpPr>
            <p:cNvPr id="15496" name="Google Shape;15496;p563"/>
            <p:cNvCxnSpPr/>
            <p:nvPr/>
          </p:nvCxnSpPr>
          <p:spPr>
            <a:xfrm>
              <a:off x="3846525" y="4854800"/>
              <a:ext cx="1459800" cy="0"/>
            </a:xfrm>
            <a:prstGeom prst="straightConnector1">
              <a:avLst/>
            </a:prstGeom>
            <a:noFill/>
            <a:ln w="28575" cap="flat" cmpd="sng">
              <a:solidFill>
                <a:srgbClr val="595959"/>
              </a:solidFill>
              <a:prstDash val="solid"/>
              <a:round/>
              <a:headEnd type="none" w="sm" len="sm"/>
              <a:tailEnd type="triangle" w="med" len="med"/>
            </a:ln>
          </p:spPr>
        </p:cxnSp>
      </p:grpSp>
      <p:sp>
        <p:nvSpPr>
          <p:cNvPr id="15497" name="Google Shape;15497;p563"/>
          <p:cNvSpPr txBox="1"/>
          <p:nvPr/>
        </p:nvSpPr>
        <p:spPr>
          <a:xfrm>
            <a:off x="1240052" y="4101200"/>
            <a:ext cx="17127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Serotonergic;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Tertiary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5498" name="Google Shape;15498;p563"/>
          <p:cNvSpPr txBox="1"/>
          <p:nvPr/>
        </p:nvSpPr>
        <p:spPr>
          <a:xfrm>
            <a:off x="6856419" y="4086450"/>
            <a:ext cx="18591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highlight>
                  <a:srgbClr val="FFFF00"/>
                </a:highlight>
                <a:latin typeface="Arial"/>
                <a:ea typeface="Arial"/>
                <a:cs typeface="Arial"/>
                <a:sym typeface="Arial"/>
              </a:rPr>
              <a:t>Nor</a:t>
            </a:r>
            <a:r>
              <a:rPr lang="en" b="0" i="0" strike="noStrike" cap="none">
                <a:solidFill>
                  <a:srgbClr val="000000"/>
                </a:solidFill>
                <a:latin typeface="Arial"/>
                <a:ea typeface="Arial"/>
                <a:cs typeface="Arial"/>
                <a:sym typeface="Arial"/>
              </a:rPr>
              <a:t>adrenergic; Secondary amine</a:t>
            </a:r>
            <a:endParaRPr b="0" i="0"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strike="noStrike" cap="non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565"/>
        <p:cNvGrpSpPr/>
        <p:nvPr/>
      </p:nvGrpSpPr>
      <p:grpSpPr>
        <a:xfrm>
          <a:off x="0" y="0"/>
          <a:ext cx="0" cy="0"/>
          <a:chOff x="0" y="0"/>
          <a:chExt cx="0" cy="0"/>
        </a:xfrm>
      </p:grpSpPr>
      <p:sp>
        <p:nvSpPr>
          <p:cNvPr id="15566" name="Google Shape;15566;p567"/>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567" name="Google Shape;15567;p567"/>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568" name="Google Shape;15568;p567"/>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569" name="Google Shape;15569;p567"/>
          <p:cNvGrpSpPr/>
          <p:nvPr/>
        </p:nvGrpSpPr>
        <p:grpSpPr>
          <a:xfrm>
            <a:off x="3389675" y="1581964"/>
            <a:ext cx="2565521" cy="2090209"/>
            <a:chOff x="300800" y="1039676"/>
            <a:chExt cx="2565521" cy="2090209"/>
          </a:xfrm>
        </p:grpSpPr>
        <p:pic>
          <p:nvPicPr>
            <p:cNvPr id="15570" name="Google Shape;15570;p567"/>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571" name="Google Shape;15571;p567"/>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2" name="Google Shape;15572;p567"/>
          <p:cNvGrpSpPr/>
          <p:nvPr/>
        </p:nvGrpSpPr>
        <p:grpSpPr>
          <a:xfrm>
            <a:off x="282442" y="1572426"/>
            <a:ext cx="2565521" cy="2090209"/>
            <a:chOff x="3444742" y="1100938"/>
            <a:chExt cx="2565521" cy="2090209"/>
          </a:xfrm>
        </p:grpSpPr>
        <p:pic>
          <p:nvPicPr>
            <p:cNvPr id="15573" name="Google Shape;15573;p567"/>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574" name="Google Shape;15574;p567"/>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5" name="Google Shape;15575;p567"/>
          <p:cNvGrpSpPr/>
          <p:nvPr/>
        </p:nvGrpSpPr>
        <p:grpSpPr>
          <a:xfrm>
            <a:off x="6401506" y="1596242"/>
            <a:ext cx="2657145" cy="2090209"/>
            <a:chOff x="6391981" y="1100942"/>
            <a:chExt cx="2657145" cy="2090209"/>
          </a:xfrm>
        </p:grpSpPr>
        <p:pic>
          <p:nvPicPr>
            <p:cNvPr id="15576" name="Google Shape;15576;p567"/>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577" name="Google Shape;15577;p567"/>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78" name="Google Shape;15578;p567"/>
          <p:cNvSpPr txBox="1"/>
          <p:nvPr/>
        </p:nvSpPr>
        <p:spPr>
          <a:xfrm>
            <a:off x="880650" y="52371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579" name="Google Shape;15579;p567"/>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580" name="Google Shape;15580;p567"/>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581" name="Google Shape;15581;p567"/>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582" name="Google Shape;15582;p567"/>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583" name="Google Shape;15583;p567"/>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pic>
        <p:nvPicPr>
          <p:cNvPr id="15584" name="Google Shape;15584;p567"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796"/>
        <p:cNvGrpSpPr/>
        <p:nvPr/>
      </p:nvGrpSpPr>
      <p:grpSpPr>
        <a:xfrm>
          <a:off x="0" y="0"/>
          <a:ext cx="0" cy="0"/>
          <a:chOff x="0" y="0"/>
          <a:chExt cx="0" cy="0"/>
        </a:xfrm>
      </p:grpSpPr>
      <p:sp>
        <p:nvSpPr>
          <p:cNvPr id="15797" name="Google Shape;15797;p576"/>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#88</a:t>
            </a:r>
            <a:endParaRPr sz="1600"/>
          </a:p>
          <a:p>
            <a:pPr marL="0" marR="0" lvl="0" indent="0" algn="l" rtl="0">
              <a:lnSpc>
                <a:spcPct val="100000"/>
              </a:lnSpc>
              <a:spcBef>
                <a:spcPts val="0"/>
              </a:spcBef>
              <a:spcAft>
                <a:spcPts val="0"/>
              </a:spcAft>
              <a:buClr>
                <a:schemeClr val="dk1"/>
              </a:buClr>
              <a:buSzPts val="1100"/>
              <a:buFont typeface="Arial"/>
              <a:buNone/>
            </a:pPr>
            <a:r>
              <a:rPr lang="en" sz="1600"/>
              <a:t>1961</a:t>
            </a:r>
            <a:endParaRPr sz="1600"/>
          </a:p>
          <a:p>
            <a:pPr marL="0" marR="0" lvl="0" indent="0" algn="l" rtl="0">
              <a:lnSpc>
                <a:spcPct val="100000"/>
              </a:lnSpc>
              <a:spcBef>
                <a:spcPts val="0"/>
              </a:spcBef>
              <a:spcAft>
                <a:spcPts val="0"/>
              </a:spcAft>
              <a:buClr>
                <a:schemeClr val="dk1"/>
              </a:buClr>
              <a:buSzPts val="1100"/>
              <a:buFont typeface="Arial"/>
              <a:buNone/>
            </a:pPr>
            <a:r>
              <a:rPr lang="en" sz="1600"/>
              <a:t>$4–$16</a:t>
            </a: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15798" name="Google Shape;15798;p576"/>
          <p:cNvSpPr txBox="1"/>
          <p:nvPr/>
        </p:nvSpPr>
        <p:spPr>
          <a:xfrm>
            <a:off x="8289673" y="35171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10 mg</a:t>
            </a:r>
            <a:endParaRPr sz="1600"/>
          </a:p>
          <a:p>
            <a:pPr marL="0" marR="0" lvl="0" indent="0" algn="l" rtl="0">
              <a:lnSpc>
                <a:spcPct val="100000"/>
              </a:lnSpc>
              <a:spcBef>
                <a:spcPts val="0"/>
              </a:spcBef>
              <a:spcAft>
                <a:spcPts val="0"/>
              </a:spcAft>
              <a:buClr>
                <a:schemeClr val="dk1"/>
              </a:buClr>
              <a:buSzPts val="1100"/>
              <a:buFont typeface="Arial"/>
              <a:buNone/>
            </a:pPr>
            <a:r>
              <a:rPr lang="en" sz="1600" u="sng"/>
              <a:t>25</a:t>
            </a:r>
            <a:endParaRPr sz="1600" u="sng"/>
          </a:p>
          <a:p>
            <a:pPr marL="0" marR="0" lvl="0" indent="0" algn="l" rtl="0">
              <a:lnSpc>
                <a:spcPct val="100000"/>
              </a:lnSpc>
              <a:spcBef>
                <a:spcPts val="0"/>
              </a:spcBef>
              <a:spcAft>
                <a:spcPts val="0"/>
              </a:spcAft>
              <a:buClr>
                <a:schemeClr val="dk1"/>
              </a:buClr>
              <a:buSzPts val="1100"/>
              <a:buFont typeface="Arial"/>
              <a:buNone/>
            </a:pPr>
            <a:r>
              <a:rPr lang="en" sz="1600"/>
              <a:t>50</a:t>
            </a:r>
            <a:endParaRPr sz="1600"/>
          </a:p>
          <a:p>
            <a:pPr marL="0" marR="0" lvl="0" indent="0" algn="l" rtl="0">
              <a:lnSpc>
                <a:spcPct val="100000"/>
              </a:lnSpc>
              <a:spcBef>
                <a:spcPts val="0"/>
              </a:spcBef>
              <a:spcAft>
                <a:spcPts val="0"/>
              </a:spcAft>
              <a:buClr>
                <a:schemeClr val="dk1"/>
              </a:buClr>
              <a:buSzPts val="1100"/>
              <a:buFont typeface="Arial"/>
              <a:buNone/>
            </a:pPr>
            <a:r>
              <a:rPr lang="en" sz="1600"/>
              <a:t>75</a:t>
            </a:r>
            <a:endParaRPr sz="1600"/>
          </a:p>
          <a:p>
            <a:pPr marL="0" marR="0" lvl="0" indent="0" algn="l" rtl="0">
              <a:lnSpc>
                <a:spcPct val="100000"/>
              </a:lnSpc>
              <a:spcBef>
                <a:spcPts val="0"/>
              </a:spcBef>
              <a:spcAft>
                <a:spcPts val="0"/>
              </a:spcAft>
              <a:buClr>
                <a:schemeClr val="dk1"/>
              </a:buClr>
              <a:buSzPts val="1100"/>
              <a:buFont typeface="Arial"/>
              <a:buNone/>
            </a:pPr>
            <a:r>
              <a:rPr lang="en" sz="1600"/>
              <a:t>100</a:t>
            </a:r>
            <a:endParaRPr sz="1600"/>
          </a:p>
          <a:p>
            <a:pPr marL="0" marR="0" lvl="0" indent="0" algn="l" rtl="0">
              <a:lnSpc>
                <a:spcPct val="100000"/>
              </a:lnSpc>
              <a:spcBef>
                <a:spcPts val="0"/>
              </a:spcBef>
              <a:spcAft>
                <a:spcPts val="0"/>
              </a:spcAft>
              <a:buClr>
                <a:schemeClr val="dk1"/>
              </a:buClr>
              <a:buSzPts val="1100"/>
              <a:buFont typeface="Arial"/>
              <a:buNone/>
            </a:pPr>
            <a:r>
              <a:rPr lang="en" sz="1600"/>
              <a:t>150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5799" name="Google Shape;15799;p576"/>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pic>
        <p:nvPicPr>
          <p:cNvPr id="15800" name="Google Shape;15800;p576" descr="Resultado de imagen para amitriptyline structure"/>
          <p:cNvPicPr preferRelativeResize="0"/>
          <p:nvPr/>
        </p:nvPicPr>
        <p:blipFill rotWithShape="1">
          <a:blip r:embed="rId3">
            <a:alphaModFix/>
          </a:blip>
          <a:srcRect/>
          <a:stretch/>
        </p:blipFill>
        <p:spPr>
          <a:xfrm>
            <a:off x="7620449" y="1156924"/>
            <a:ext cx="1300005" cy="1306451"/>
          </a:xfrm>
          <a:prstGeom prst="rect">
            <a:avLst/>
          </a:prstGeom>
          <a:noFill/>
          <a:ln>
            <a:noFill/>
          </a:ln>
        </p:spPr>
      </p:pic>
      <p:pic>
        <p:nvPicPr>
          <p:cNvPr id="15801" name="Google Shape;15801;p576" descr="clipped result image"/>
          <p:cNvPicPr preferRelativeResize="0"/>
          <p:nvPr/>
        </p:nvPicPr>
        <p:blipFill rotWithShape="1">
          <a:blip r:embed="rId4">
            <a:alphaModFix/>
          </a:blip>
          <a:srcRect/>
          <a:stretch/>
        </p:blipFill>
        <p:spPr>
          <a:xfrm>
            <a:off x="7602303" y="3821547"/>
            <a:ext cx="632827" cy="658800"/>
          </a:xfrm>
          <a:prstGeom prst="rect">
            <a:avLst/>
          </a:prstGeom>
          <a:noFill/>
          <a:ln>
            <a:noFill/>
          </a:ln>
          <a:effectLst>
            <a:outerShdw blurRad="28575" dist="19050" dir="2700000" algn="tl" rotWithShape="0">
              <a:srgbClr val="000000">
                <a:alpha val="35000"/>
              </a:srgbClr>
            </a:outerShdw>
          </a:effectLst>
        </p:spPr>
      </p:pic>
      <p:sp>
        <p:nvSpPr>
          <p:cNvPr id="15802" name="Google Shape;15802;p576"/>
          <p:cNvSpPr txBox="1"/>
          <p:nvPr/>
        </p:nvSpPr>
        <p:spPr>
          <a:xfrm>
            <a:off x="19050" y="-38283"/>
            <a:ext cx="70056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Amitriptyline (ELAVIL)</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300" b="0" i="0" u="none" strike="noStrike" cap="none">
                <a:solidFill>
                  <a:srgbClr val="000000"/>
                </a:solidFill>
                <a:latin typeface="Arial"/>
                <a:ea typeface="Arial"/>
                <a:cs typeface="Arial"/>
                <a:sym typeface="Arial"/>
              </a:rPr>
              <a:t> am i TRIP</a:t>
            </a:r>
            <a:r>
              <a:rPr lang="en" sz="1300" b="0" i="1" u="none" strike="noStrike" cap="none">
                <a:solidFill>
                  <a:srgbClr val="000000"/>
                </a:solidFill>
                <a:latin typeface="Arial"/>
                <a:ea typeface="Arial"/>
                <a:cs typeface="Arial"/>
                <a:sym typeface="Arial"/>
              </a:rPr>
              <a:t> </a:t>
            </a:r>
            <a:r>
              <a:rPr lang="en" sz="1300" b="0" i="0" u="none" strike="noStrike" cap="none">
                <a:solidFill>
                  <a:srgbClr val="000000"/>
                </a:solidFill>
                <a:latin typeface="Arial"/>
                <a:ea typeface="Arial"/>
                <a:cs typeface="Arial"/>
                <a:sym typeface="Arial"/>
              </a:rPr>
              <a:t>ta leen / EL a vil</a:t>
            </a:r>
            <a:endParaRPr sz="13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en" sz="1600" b="0" i="0" u="none" strike="noStrike" cap="none">
                <a:solidFill>
                  <a:srgbClr val="000000"/>
                </a:solidFill>
                <a:latin typeface="Arial"/>
                <a:ea typeface="Arial"/>
                <a:cs typeface="Arial"/>
                <a:sym typeface="Arial"/>
              </a:rPr>
              <a:t>“Am I trippin’ </a:t>
            </a:r>
            <a:r>
              <a:rPr lang="en" sz="1200" b="0" i="0" u="none" strike="noStrike" cap="none">
                <a:solidFill>
                  <a:srgbClr val="000000"/>
                </a:solidFill>
                <a:latin typeface="Arial"/>
                <a:ea typeface="Arial"/>
                <a:cs typeface="Arial"/>
                <a:sym typeface="Arial"/>
              </a:rPr>
              <a:t>(off the) </a:t>
            </a:r>
            <a:r>
              <a:rPr lang="en" sz="1600" b="0" i="0" u="none" strike="noStrike" cap="none">
                <a:solidFill>
                  <a:srgbClr val="000000"/>
                </a:solidFill>
                <a:latin typeface="Arial"/>
                <a:ea typeface="Arial"/>
                <a:cs typeface="Arial"/>
                <a:sym typeface="Arial"/>
              </a:rPr>
              <a:t>Elev</a:t>
            </a:r>
            <a:r>
              <a:rPr lang="en" sz="1200" b="0" i="0" u="none" strike="noStrike" cap="none">
                <a:solidFill>
                  <a:srgbClr val="000000"/>
                </a:solidFill>
                <a:latin typeface="Arial"/>
                <a:ea typeface="Arial"/>
                <a:cs typeface="Arial"/>
                <a:sym typeface="Arial"/>
              </a:rPr>
              <a:t>ator</a:t>
            </a:r>
            <a:r>
              <a:rPr lang="en" sz="1600" b="0" i="0" u="none" strike="noStrike" cap="none">
                <a:solidFill>
                  <a:srgbClr val="000000"/>
                </a:solidFill>
                <a:latin typeface="Arial"/>
                <a:ea typeface="Arial"/>
                <a:cs typeface="Arial"/>
                <a:sym typeface="Arial"/>
              </a:rPr>
              <a:t>?”</a:t>
            </a:r>
            <a:endParaRPr sz="1600" b="0" i="0" u="none" strike="noStrike" cap="none">
              <a:solidFill>
                <a:srgbClr val="000000"/>
              </a:solidFill>
              <a:latin typeface="Arial"/>
              <a:ea typeface="Arial"/>
              <a:cs typeface="Arial"/>
              <a:sym typeface="Arial"/>
            </a:endParaRPr>
          </a:p>
        </p:txBody>
      </p:sp>
      <p:grpSp>
        <p:nvGrpSpPr>
          <p:cNvPr id="15803" name="Google Shape;15803;p576"/>
          <p:cNvGrpSpPr/>
          <p:nvPr/>
        </p:nvGrpSpPr>
        <p:grpSpPr>
          <a:xfrm>
            <a:off x="2762349" y="874999"/>
            <a:ext cx="4261611" cy="3583924"/>
            <a:chOff x="159008" y="1263896"/>
            <a:chExt cx="4261611" cy="3583924"/>
          </a:xfrm>
        </p:grpSpPr>
        <p:grpSp>
          <p:nvGrpSpPr>
            <p:cNvPr id="15804" name="Google Shape;15804;p576"/>
            <p:cNvGrpSpPr/>
            <p:nvPr/>
          </p:nvGrpSpPr>
          <p:grpSpPr>
            <a:xfrm>
              <a:off x="159008" y="1263896"/>
              <a:ext cx="4072504" cy="3583924"/>
              <a:chOff x="232655" y="484666"/>
              <a:chExt cx="6754859" cy="5885899"/>
            </a:xfrm>
          </p:grpSpPr>
          <p:grpSp>
            <p:nvGrpSpPr>
              <p:cNvPr id="15805" name="Google Shape;15805;p576"/>
              <p:cNvGrpSpPr/>
              <p:nvPr/>
            </p:nvGrpSpPr>
            <p:grpSpPr>
              <a:xfrm>
                <a:off x="232655" y="484666"/>
                <a:ext cx="6084488" cy="5885899"/>
                <a:chOff x="471842" y="817512"/>
                <a:chExt cx="2656286" cy="2753637"/>
              </a:xfrm>
            </p:grpSpPr>
            <p:grpSp>
              <p:nvGrpSpPr>
                <p:cNvPr id="15806" name="Google Shape;15806;p576"/>
                <p:cNvGrpSpPr/>
                <p:nvPr/>
              </p:nvGrpSpPr>
              <p:grpSpPr>
                <a:xfrm>
                  <a:off x="471842" y="817512"/>
                  <a:ext cx="2656286" cy="2753637"/>
                  <a:chOff x="500417" y="5939849"/>
                  <a:chExt cx="2656286" cy="2753637"/>
                </a:xfrm>
              </p:grpSpPr>
              <p:grpSp>
                <p:nvGrpSpPr>
                  <p:cNvPr id="15807" name="Google Shape;15807;p576"/>
                  <p:cNvGrpSpPr/>
                  <p:nvPr/>
                </p:nvGrpSpPr>
                <p:grpSpPr>
                  <a:xfrm>
                    <a:off x="500417" y="6648826"/>
                    <a:ext cx="2205751" cy="2044660"/>
                    <a:chOff x="500417" y="6648826"/>
                    <a:chExt cx="2205751" cy="2044660"/>
                  </a:xfrm>
                </p:grpSpPr>
                <p:pic>
                  <p:nvPicPr>
                    <p:cNvPr id="15808" name="Google Shape;15808;p576" descr="Resultado de imagen para elevator sign"/>
                    <p:cNvPicPr preferRelativeResize="0"/>
                    <p:nvPr/>
                  </p:nvPicPr>
                  <p:blipFill rotWithShape="1">
                    <a:blip r:embed="rId5">
                      <a:alphaModFix amt="46000"/>
                    </a:blip>
                    <a:srcRect t="37861"/>
                    <a:stretch/>
                  </p:blipFill>
                  <p:spPr>
                    <a:xfrm>
                      <a:off x="500417" y="6648826"/>
                      <a:ext cx="2119698" cy="2044660"/>
                    </a:xfrm>
                    <a:prstGeom prst="rect">
                      <a:avLst/>
                    </a:prstGeom>
                    <a:noFill/>
                    <a:ln>
                      <a:noFill/>
                    </a:ln>
                  </p:spPr>
                </p:pic>
                <p:sp>
                  <p:nvSpPr>
                    <p:cNvPr id="15809" name="Google Shape;15809;p576"/>
                    <p:cNvSpPr/>
                    <p:nvPr/>
                  </p:nvSpPr>
                  <p:spPr>
                    <a:xfrm>
                      <a:off x="838068" y="6992460"/>
                      <a:ext cx="1868100" cy="1425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10" name="Google Shape;15810;p576"/>
                  <p:cNvGrpSpPr/>
                  <p:nvPr/>
                </p:nvGrpSpPr>
                <p:grpSpPr>
                  <a:xfrm flipH="1">
                    <a:off x="2140973" y="7253830"/>
                    <a:ext cx="1015730" cy="1072833"/>
                    <a:chOff x="-1311846" y="6441291"/>
                    <a:chExt cx="3585352" cy="3501412"/>
                  </a:xfrm>
                </p:grpSpPr>
                <p:pic>
                  <p:nvPicPr>
                    <p:cNvPr id="15811" name="Google Shape;15811;p576" descr="clipped result image"/>
                    <p:cNvPicPr preferRelativeResize="0"/>
                    <p:nvPr/>
                  </p:nvPicPr>
                  <p:blipFill rotWithShape="1">
                    <a:blip r:embed="rId6">
                      <a:alphaModFix amt="49000"/>
                    </a:blip>
                    <a:srcRect/>
                    <a:stretch/>
                  </p:blipFill>
                  <p:spPr>
                    <a:xfrm>
                      <a:off x="-1311846" y="6441291"/>
                      <a:ext cx="3295894" cy="3486494"/>
                    </a:xfrm>
                    <a:prstGeom prst="rect">
                      <a:avLst/>
                    </a:prstGeom>
                    <a:noFill/>
                    <a:ln>
                      <a:noFill/>
                    </a:ln>
                  </p:spPr>
                </p:pic>
                <p:pic>
                  <p:nvPicPr>
                    <p:cNvPr id="15812" name="Google Shape;15812;p576" descr="clipped result image"/>
                    <p:cNvPicPr preferRelativeResize="0"/>
                    <p:nvPr/>
                  </p:nvPicPr>
                  <p:blipFill rotWithShape="1">
                    <a:blip r:embed="rId7">
                      <a:alphaModFix amt="52000"/>
                    </a:blip>
                    <a:srcRect/>
                    <a:stretch/>
                  </p:blipFill>
                  <p:spPr>
                    <a:xfrm>
                      <a:off x="826610" y="9233725"/>
                      <a:ext cx="1446895" cy="708977"/>
                    </a:xfrm>
                    <a:prstGeom prst="rect">
                      <a:avLst/>
                    </a:prstGeom>
                    <a:noFill/>
                    <a:ln>
                      <a:noFill/>
                    </a:ln>
                  </p:spPr>
                </p:pic>
              </p:grpSp>
              <p:pic>
                <p:nvPicPr>
                  <p:cNvPr id="15813" name="Google Shape;15813;p576" descr="clipped result image"/>
                  <p:cNvPicPr preferRelativeResize="0"/>
                  <p:nvPr/>
                </p:nvPicPr>
                <p:blipFill rotWithShape="1">
                  <a:blip r:embed="rId8">
                    <a:alphaModFix amt="51000"/>
                  </a:blip>
                  <a:srcRect/>
                  <a:stretch/>
                </p:blipFill>
                <p:spPr>
                  <a:xfrm>
                    <a:off x="962657" y="5939849"/>
                    <a:ext cx="1281394" cy="708977"/>
                  </a:xfrm>
                  <a:prstGeom prst="rect">
                    <a:avLst/>
                  </a:prstGeom>
                  <a:noFill/>
                  <a:ln>
                    <a:noFill/>
                  </a:ln>
                </p:spPr>
              </p:pic>
            </p:grpSp>
            <p:pic>
              <p:nvPicPr>
                <p:cNvPr id="15814" name="Google Shape;15814;p576" descr="Resultado de imagen para tricycle png"/>
                <p:cNvPicPr preferRelativeResize="0"/>
                <p:nvPr/>
              </p:nvPicPr>
              <p:blipFill rotWithShape="1">
                <a:blip r:embed="rId9">
                  <a:alphaModFix amt="46000"/>
                </a:blip>
                <a:srcRect/>
                <a:stretch/>
              </p:blipFill>
              <p:spPr>
                <a:xfrm flipH="1">
                  <a:off x="887580" y="2053372"/>
                  <a:ext cx="1222348" cy="1222346"/>
                </a:xfrm>
                <a:prstGeom prst="rect">
                  <a:avLst/>
                </a:prstGeom>
                <a:noFill/>
                <a:ln>
                  <a:noFill/>
                </a:ln>
              </p:spPr>
            </p:pic>
          </p:grpSp>
          <p:pic>
            <p:nvPicPr>
              <p:cNvPr id="15815" name="Google Shape;15815;p576" descr="clipped result image"/>
              <p:cNvPicPr preferRelativeResize="0"/>
              <p:nvPr/>
            </p:nvPicPr>
            <p:blipFill rotWithShape="1">
              <a:blip r:embed="rId10">
                <a:alphaModFix/>
              </a:blip>
              <a:srcRect/>
              <a:stretch/>
            </p:blipFill>
            <p:spPr>
              <a:xfrm rot="1787615" flipH="1">
                <a:off x="5338389" y="2313735"/>
                <a:ext cx="1347909" cy="1570996"/>
              </a:xfrm>
              <a:prstGeom prst="rect">
                <a:avLst/>
              </a:prstGeom>
              <a:noFill/>
              <a:ln>
                <a:noFill/>
              </a:ln>
            </p:spPr>
          </p:pic>
        </p:grpSp>
        <p:grpSp>
          <p:nvGrpSpPr>
            <p:cNvPr id="15816" name="Google Shape;15816;p576"/>
            <p:cNvGrpSpPr/>
            <p:nvPr/>
          </p:nvGrpSpPr>
          <p:grpSpPr>
            <a:xfrm>
              <a:off x="3182668" y="1551730"/>
              <a:ext cx="1237951" cy="1297387"/>
              <a:chOff x="8529082" y="159618"/>
              <a:chExt cx="2713614" cy="2388415"/>
            </a:xfrm>
          </p:grpSpPr>
          <p:pic>
            <p:nvPicPr>
              <p:cNvPr id="15817" name="Google Shape;15817;p576"/>
              <p:cNvPicPr preferRelativeResize="0"/>
              <p:nvPr/>
            </p:nvPicPr>
            <p:blipFill rotWithShape="1">
              <a:blip r:embed="rId11">
                <a:alphaModFix/>
              </a:blip>
              <a:srcRect/>
              <a:stretch/>
            </p:blipFill>
            <p:spPr>
              <a:xfrm>
                <a:off x="8640896" y="159618"/>
                <a:ext cx="2593670" cy="1081416"/>
              </a:xfrm>
              <a:prstGeom prst="rect">
                <a:avLst/>
              </a:prstGeom>
              <a:noFill/>
              <a:ln>
                <a:noFill/>
              </a:ln>
            </p:spPr>
          </p:pic>
          <p:pic>
            <p:nvPicPr>
              <p:cNvPr id="15818" name="Google Shape;15818;p576"/>
              <p:cNvPicPr preferRelativeResize="0"/>
              <p:nvPr/>
            </p:nvPicPr>
            <p:blipFill rotWithShape="1">
              <a:blip r:embed="rId12">
                <a:alphaModFix/>
              </a:blip>
              <a:srcRect/>
              <a:stretch/>
            </p:blipFill>
            <p:spPr>
              <a:xfrm>
                <a:off x="8529082" y="474883"/>
                <a:ext cx="2713614" cy="2073151"/>
              </a:xfrm>
              <a:prstGeom prst="rect">
                <a:avLst/>
              </a:prstGeom>
              <a:noFill/>
              <a:ln>
                <a:noFill/>
              </a:ln>
            </p:spPr>
          </p:pic>
        </p:grpSp>
      </p:grpSp>
      <p:sp>
        <p:nvSpPr>
          <p:cNvPr id="15819" name="Google Shape;15819;p576"/>
          <p:cNvSpPr txBox="1"/>
          <p:nvPr/>
        </p:nvSpPr>
        <p:spPr>
          <a:xfrm>
            <a:off x="5863775" y="4011725"/>
            <a:ext cx="1299900" cy="8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Risk of falls for the elderly</a:t>
            </a:r>
            <a:endParaRPr b="0" i="0" u="none" strike="noStrike" cap="none">
              <a:solidFill>
                <a:srgbClr val="000000"/>
              </a:solidFill>
              <a:latin typeface="Arial"/>
              <a:ea typeface="Arial"/>
              <a:cs typeface="Arial"/>
              <a:sym typeface="Arial"/>
            </a:endParaRPr>
          </a:p>
        </p:txBody>
      </p:sp>
      <p:sp>
        <p:nvSpPr>
          <p:cNvPr id="15820" name="Google Shape;15820;p576"/>
          <p:cNvSpPr txBox="1"/>
          <p:nvPr/>
        </p:nvSpPr>
        <p:spPr>
          <a:xfrm>
            <a:off x="28575" y="885650"/>
            <a:ext cx="33081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Tricyclic Antidepressant (TCA)</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Serotonin and norepinephrine</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reuptake inhibitor (SNRI)</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5-HT</a:t>
            </a:r>
            <a:r>
              <a:rPr lang="en" b="0" i="0" u="none" strike="noStrike" cap="none" baseline="-25000">
                <a:solidFill>
                  <a:srgbClr val="000000"/>
                </a:solidFill>
                <a:latin typeface="Arial"/>
                <a:ea typeface="Arial"/>
                <a:cs typeface="Arial"/>
                <a:sym typeface="Arial"/>
              </a:rPr>
              <a:t>2</a:t>
            </a:r>
            <a:r>
              <a:rPr lang="en" b="0" i="0" u="none" strike="noStrike" cap="none">
                <a:solidFill>
                  <a:srgbClr val="000000"/>
                </a:solidFill>
                <a:latin typeface="Arial"/>
                <a:ea typeface="Arial"/>
                <a:cs typeface="Arial"/>
                <a:sym typeface="Arial"/>
              </a:rPr>
              <a:t> receptor antagonist</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5-HT &gt; NE</a:t>
            </a: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5821" name="Google Shape;15821;p576"/>
          <p:cNvSpPr/>
          <p:nvPr/>
        </p:nvSpPr>
        <p:spPr>
          <a:xfrm>
            <a:off x="104100" y="2176450"/>
            <a:ext cx="2286300" cy="28866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2" name="Google Shape;15822;p576"/>
          <p:cNvSpPr txBox="1"/>
          <p:nvPr/>
        </p:nvSpPr>
        <p:spPr>
          <a:xfrm>
            <a:off x="179950" y="2215950"/>
            <a:ext cx="1664700" cy="40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Amitriptyline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is </a:t>
            </a:r>
            <a:r>
              <a:rPr lang="en" b="0" i="0" u="none" strike="noStrike" cap="none">
                <a:solidFill>
                  <a:srgbClr val="000000"/>
                </a:solidFill>
                <a:highlight>
                  <a:srgbClr val="FFFF00"/>
                </a:highlight>
                <a:latin typeface="Arial"/>
                <a:ea typeface="Arial"/>
                <a:cs typeface="Arial"/>
                <a:sym typeface="Arial"/>
              </a:rPr>
              <a:t>highly anticholinergic</a:t>
            </a:r>
            <a:endParaRPr b="0" i="0" u="none" strike="noStrike" cap="none">
              <a:solidFill>
                <a:srgbClr val="000000"/>
              </a:solidFill>
              <a:highlight>
                <a:srgbClr val="FFFF00"/>
              </a:highlight>
              <a:latin typeface="Arial"/>
              <a:ea typeface="Arial"/>
              <a:cs typeface="Arial"/>
              <a:sym typeface="Arial"/>
            </a:endParaRPr>
          </a:p>
        </p:txBody>
      </p:sp>
      <p:grpSp>
        <p:nvGrpSpPr>
          <p:cNvPr id="15823" name="Google Shape;15823;p576"/>
          <p:cNvGrpSpPr/>
          <p:nvPr/>
        </p:nvGrpSpPr>
        <p:grpSpPr>
          <a:xfrm>
            <a:off x="477995" y="2993185"/>
            <a:ext cx="1833581" cy="2045700"/>
            <a:chOff x="477995" y="2993185"/>
            <a:chExt cx="1833581" cy="2045700"/>
          </a:xfrm>
        </p:grpSpPr>
        <p:pic>
          <p:nvPicPr>
            <p:cNvPr id="15824" name="Google Shape;15824;p576" descr="clipped result image"/>
            <p:cNvPicPr preferRelativeResize="0"/>
            <p:nvPr/>
          </p:nvPicPr>
          <p:blipFill rotWithShape="1">
            <a:blip r:embed="rId6">
              <a:alphaModFix amt="49000"/>
            </a:blip>
            <a:srcRect/>
            <a:stretch/>
          </p:blipFill>
          <p:spPr>
            <a:xfrm flipH="1">
              <a:off x="725749" y="3901156"/>
              <a:ext cx="1055172" cy="1137729"/>
            </a:xfrm>
            <a:prstGeom prst="rect">
              <a:avLst/>
            </a:prstGeom>
            <a:noFill/>
            <a:ln>
              <a:noFill/>
            </a:ln>
          </p:spPr>
        </p:pic>
        <p:pic>
          <p:nvPicPr>
            <p:cNvPr id="15825" name="Google Shape;15825;p576" descr="clipped result image"/>
            <p:cNvPicPr preferRelativeResize="0"/>
            <p:nvPr/>
          </p:nvPicPr>
          <p:blipFill rotWithShape="1">
            <a:blip r:embed="rId7">
              <a:alphaModFix amt="52000"/>
            </a:blip>
            <a:srcRect/>
            <a:stretch/>
          </p:blipFill>
          <p:spPr>
            <a:xfrm flipH="1">
              <a:off x="477995" y="4778274"/>
              <a:ext cx="463220" cy="231356"/>
            </a:xfrm>
            <a:prstGeom prst="rect">
              <a:avLst/>
            </a:prstGeom>
            <a:noFill/>
            <a:ln>
              <a:noFill/>
            </a:ln>
          </p:spPr>
        </p:pic>
        <p:pic>
          <p:nvPicPr>
            <p:cNvPr id="15826" name="Google Shape;15826;p576" descr="clipped result image"/>
            <p:cNvPicPr preferRelativeResize="0"/>
            <p:nvPr/>
          </p:nvPicPr>
          <p:blipFill rotWithShape="1">
            <a:blip r:embed="rId10">
              <a:alphaModFix/>
            </a:blip>
            <a:srcRect/>
            <a:stretch/>
          </p:blipFill>
          <p:spPr>
            <a:xfrm rot="1787639" flipH="1">
              <a:off x="1276196" y="3413082"/>
              <a:ext cx="664993" cy="782760"/>
            </a:xfrm>
            <a:prstGeom prst="rect">
              <a:avLst/>
            </a:prstGeom>
            <a:noFill/>
            <a:ln>
              <a:noFill/>
            </a:ln>
          </p:spPr>
        </p:pic>
        <p:pic>
          <p:nvPicPr>
            <p:cNvPr id="15827" name="Google Shape;15827;p576" descr="clipped result image"/>
            <p:cNvPicPr preferRelativeResize="0"/>
            <p:nvPr/>
          </p:nvPicPr>
          <p:blipFill rotWithShape="1">
            <a:blip r:embed="rId13">
              <a:alphaModFix/>
            </a:blip>
            <a:srcRect/>
            <a:stretch/>
          </p:blipFill>
          <p:spPr>
            <a:xfrm rot="2014353">
              <a:off x="1624265" y="3093549"/>
              <a:ext cx="556416" cy="641264"/>
            </a:xfrm>
            <a:prstGeom prst="rect">
              <a:avLst/>
            </a:prstGeom>
            <a:noFill/>
            <a:ln>
              <a:noFill/>
            </a:ln>
          </p:spPr>
        </p:pic>
      </p:grpSp>
      <p:sp>
        <p:nvSpPr>
          <p:cNvPr id="15828" name="Google Shape;15828;p576"/>
          <p:cNvSpPr txBox="1"/>
          <p:nvPr/>
        </p:nvSpPr>
        <p:spPr>
          <a:xfrm>
            <a:off x="179950" y="3181750"/>
            <a:ext cx="1081200" cy="40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“Mad as a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hatter”</a:t>
            </a:r>
            <a:endParaRPr b="0" i="0" u="none" strike="noStrike" cap="none">
              <a:solidFill>
                <a:srgbClr val="000000"/>
              </a:solidFill>
              <a:latin typeface="Arial"/>
              <a:ea typeface="Arial"/>
              <a:cs typeface="Arial"/>
              <a:sym typeface="Arial"/>
            </a:endParaRPr>
          </a:p>
        </p:txBody>
      </p:sp>
      <p:pic>
        <p:nvPicPr>
          <p:cNvPr id="15829" name="Google Shape;15829;p576" descr="Resultado de imagen para tricycle png"/>
          <p:cNvPicPr preferRelativeResize="0"/>
          <p:nvPr/>
        </p:nvPicPr>
        <p:blipFill rotWithShape="1">
          <a:blip r:embed="rId14">
            <a:alphaModFix/>
          </a:blip>
          <a:srcRect/>
          <a:stretch/>
        </p:blipFill>
        <p:spPr>
          <a:xfrm>
            <a:off x="7611825" y="2610388"/>
            <a:ext cx="759666" cy="759700"/>
          </a:xfrm>
          <a:prstGeom prst="rect">
            <a:avLst/>
          </a:prstGeom>
          <a:noFill/>
          <a:ln>
            <a:noFill/>
          </a:ln>
        </p:spPr>
      </p:pic>
      <p:sp>
        <p:nvSpPr>
          <p:cNvPr id="15830" name="Google Shape;15830;p576"/>
          <p:cNvSpPr txBox="1"/>
          <p:nvPr/>
        </p:nvSpPr>
        <p:spPr>
          <a:xfrm>
            <a:off x="8327773" y="2773938"/>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TCA</a:t>
            </a:r>
            <a:endParaRPr sz="16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6295"/>
        <p:cNvGrpSpPr/>
        <p:nvPr/>
      </p:nvGrpSpPr>
      <p:grpSpPr>
        <a:xfrm>
          <a:off x="0" y="0"/>
          <a:ext cx="0" cy="0"/>
          <a:chOff x="0" y="0"/>
          <a:chExt cx="0" cy="0"/>
        </a:xfrm>
      </p:grpSpPr>
      <p:sp>
        <p:nvSpPr>
          <p:cNvPr id="16296" name="Google Shape;16296;p594"/>
          <p:cNvSpPr txBox="1"/>
          <p:nvPr/>
        </p:nvSpPr>
        <p:spPr>
          <a:xfrm>
            <a:off x="227725" y="2636763"/>
            <a:ext cx="208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(like 2nd-gen antipsychotics)</a:t>
            </a:r>
            <a:endParaRPr sz="1200"/>
          </a:p>
        </p:txBody>
      </p:sp>
      <p:pic>
        <p:nvPicPr>
          <p:cNvPr id="16297" name="Google Shape;16297;p594"/>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298" name="Google Shape;16298;p594"/>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299" name="Google Shape;16299;p594"/>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300" name="Google Shape;16300;p594"/>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301" name="Google Shape;16301;p594"/>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302" name="Google Shape;16302;p594"/>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303" name="Google Shape;16303;p594"/>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304" name="Google Shape;16304;p594"/>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305" name="Google Shape;16305;p594"/>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306" name="Google Shape;16306;p594"/>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307" name="Google Shape;16307;p594"/>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308" name="Google Shape;16308;p594"/>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309" name="Google Shape;16309;p594"/>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310" name="Google Shape;16310;p594"/>
          <p:cNvSpPr txBox="1"/>
          <p:nvPr/>
        </p:nvSpPr>
        <p:spPr>
          <a:xfrm>
            <a:off x="5913703" y="1158302"/>
            <a:ext cx="197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voltage-sensitive</a:t>
            </a:r>
            <a:endParaRPr sz="1200"/>
          </a:p>
          <a:p>
            <a:pPr marL="0" lvl="0" indent="0" algn="l" rtl="0">
              <a:spcBef>
                <a:spcPts val="0"/>
              </a:spcBef>
              <a:spcAft>
                <a:spcPts val="0"/>
              </a:spcAft>
              <a:buNone/>
            </a:pPr>
            <a:endParaRPr sz="900"/>
          </a:p>
        </p:txBody>
      </p:sp>
      <p:sp>
        <p:nvSpPr>
          <p:cNvPr id="16311" name="Google Shape;16311;p594"/>
          <p:cNvSpPr txBox="1"/>
          <p:nvPr/>
        </p:nvSpPr>
        <p:spPr>
          <a:xfrm>
            <a:off x="2338875" y="27385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6312" name="Google Shape;16312;p594"/>
          <p:cNvSpPr txBox="1"/>
          <p:nvPr/>
        </p:nvSpPr>
        <p:spPr>
          <a:xfrm>
            <a:off x="2683400" y="3337100"/>
            <a:ext cx="1230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inverse agonist</a:t>
            </a:r>
            <a:endParaRPr sz="1200" b="1"/>
          </a:p>
          <a:p>
            <a:pPr marL="0" lvl="0" indent="0" algn="l" rtl="0">
              <a:spcBef>
                <a:spcPts val="0"/>
              </a:spcBef>
              <a:spcAft>
                <a:spcPts val="0"/>
              </a:spcAft>
              <a:buNone/>
            </a:pPr>
            <a:r>
              <a:rPr lang="en" sz="900"/>
              <a:t>amitriptyline</a:t>
            </a:r>
            <a:endParaRPr sz="900"/>
          </a:p>
          <a:p>
            <a:pPr marL="0" lvl="0" indent="0" algn="l" rtl="0">
              <a:spcBef>
                <a:spcPts val="0"/>
              </a:spcBef>
              <a:spcAft>
                <a:spcPts val="0"/>
              </a:spcAft>
              <a:buNone/>
            </a:pPr>
            <a:r>
              <a:rPr lang="en" sz="900"/>
              <a:t>nortriptyline</a:t>
            </a:r>
            <a:endParaRPr sz="900"/>
          </a:p>
        </p:txBody>
      </p:sp>
      <p:sp>
        <p:nvSpPr>
          <p:cNvPr id="16313" name="Google Shape;16313;p594"/>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cxnSp>
        <p:nvCxnSpPr>
          <p:cNvPr id="16314" name="Google Shape;16314;p594"/>
          <p:cNvCxnSpPr/>
          <p:nvPr/>
        </p:nvCxnSpPr>
        <p:spPr>
          <a:xfrm rot="10800000">
            <a:off x="2139063" y="2957700"/>
            <a:ext cx="199800" cy="0"/>
          </a:xfrm>
          <a:prstGeom prst="straightConnector1">
            <a:avLst/>
          </a:prstGeom>
          <a:noFill/>
          <a:ln w="9525" cap="flat" cmpd="sng">
            <a:solidFill>
              <a:schemeClr val="dk2"/>
            </a:solidFill>
            <a:prstDash val="solid"/>
            <a:round/>
            <a:headEnd type="none" w="med" len="med"/>
            <a:tailEnd type="triangle" w="med" len="med"/>
          </a:ln>
        </p:spPr>
      </p:cxnSp>
      <p:sp>
        <p:nvSpPr>
          <p:cNvPr id="16315" name="Google Shape;16315;p594"/>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16" name="Google Shape;16316;p594"/>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317" name="Google Shape;16317;p594"/>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sp>
        <p:nvSpPr>
          <p:cNvPr id="16318" name="Google Shape;16318;p594"/>
          <p:cNvSpPr txBox="1"/>
          <p:nvPr/>
        </p:nvSpPr>
        <p:spPr>
          <a:xfrm>
            <a:off x="599425" y="3402113"/>
            <a:ext cx="2211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 disinhibition of NE and DA</a:t>
            </a:r>
            <a:endParaRPr sz="1200"/>
          </a:p>
        </p:txBody>
      </p:sp>
      <p:cxnSp>
        <p:nvCxnSpPr>
          <p:cNvPr id="16319" name="Google Shape;16319;p594"/>
          <p:cNvCxnSpPr/>
          <p:nvPr/>
        </p:nvCxnSpPr>
        <p:spPr>
          <a:xfrm rot="10800000">
            <a:off x="2464213" y="3584438"/>
            <a:ext cx="199800" cy="0"/>
          </a:xfrm>
          <a:prstGeom prst="straightConnector1">
            <a:avLst/>
          </a:prstGeom>
          <a:noFill/>
          <a:ln w="9525" cap="flat" cmpd="sng">
            <a:solidFill>
              <a:schemeClr val="dk2"/>
            </a:solidFill>
            <a:prstDash val="solid"/>
            <a:round/>
            <a:headEnd type="none" w="med" len="med"/>
            <a:tailEnd type="triangle" w="med" len="med"/>
          </a:ln>
        </p:spPr>
      </p:cxnSp>
      <p:cxnSp>
        <p:nvCxnSpPr>
          <p:cNvPr id="16320" name="Google Shape;16320;p594"/>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321" name="Google Shape;16321;p594"/>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322" name="Google Shape;16322;p594"/>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323" name="Google Shape;16323;p594"/>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cxnSp>
        <p:nvCxnSpPr>
          <p:cNvPr id="16324" name="Google Shape;16324;p594"/>
          <p:cNvCxnSpPr/>
          <p:nvPr/>
        </p:nvCxnSpPr>
        <p:spPr>
          <a:xfrm>
            <a:off x="7328975" y="1466688"/>
            <a:ext cx="298200" cy="0"/>
          </a:xfrm>
          <a:prstGeom prst="straightConnector1">
            <a:avLst/>
          </a:prstGeom>
          <a:noFill/>
          <a:ln w="9525" cap="flat" cmpd="sng">
            <a:solidFill>
              <a:schemeClr val="dk2"/>
            </a:solidFill>
            <a:prstDash val="solid"/>
            <a:round/>
            <a:headEnd type="none" w="med" len="med"/>
            <a:tailEnd type="triangle" w="med" len="med"/>
          </a:ln>
        </p:spPr>
      </p:cxnSp>
      <p:sp>
        <p:nvSpPr>
          <p:cNvPr id="16325" name="Google Shape;16325;p594"/>
          <p:cNvSpPr txBox="1"/>
          <p:nvPr/>
        </p:nvSpPr>
        <p:spPr>
          <a:xfrm>
            <a:off x="7598775" y="1065900"/>
            <a:ext cx="1372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Overdose toxicity: arrhythmia, seizure, coma</a:t>
            </a:r>
            <a:endParaRPr sz="1200"/>
          </a:p>
          <a:p>
            <a:pPr marL="0" lvl="0" indent="0" algn="l" rtl="0">
              <a:spcBef>
                <a:spcPts val="0"/>
              </a:spcBef>
              <a:spcAft>
                <a:spcPts val="0"/>
              </a:spcAft>
              <a:buNone/>
            </a:pPr>
            <a:endParaRPr sz="900" b="1"/>
          </a:p>
        </p:txBody>
      </p:sp>
      <p:sp>
        <p:nvSpPr>
          <p:cNvPr id="16326" name="Google Shape;16326;p594"/>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7" name="Google Shape;16327;p594"/>
          <p:cNvSpPr txBox="1"/>
          <p:nvPr/>
        </p:nvSpPr>
        <p:spPr>
          <a:xfrm>
            <a:off x="2721500" y="2893975"/>
            <a:ext cx="1230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most</a:t>
            </a:r>
            <a:endParaRPr sz="900"/>
          </a:p>
        </p:txBody>
      </p:sp>
      <p:sp>
        <p:nvSpPr>
          <p:cNvPr id="16328" name="Google Shape;16328;p594"/>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329" name="Google Shape;16329;p594"/>
          <p:cNvGrpSpPr/>
          <p:nvPr/>
        </p:nvGrpSpPr>
        <p:grpSpPr>
          <a:xfrm>
            <a:off x="8174205" y="114477"/>
            <a:ext cx="836480" cy="933248"/>
            <a:chOff x="477995" y="2993185"/>
            <a:chExt cx="1833581" cy="2045700"/>
          </a:xfrm>
        </p:grpSpPr>
        <p:pic>
          <p:nvPicPr>
            <p:cNvPr id="16330" name="Google Shape;16330;p594"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331" name="Google Shape;16331;p594"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332" name="Google Shape;16332;p594"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333" name="Google Shape;16333;p594"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53"/>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594" name="Google Shape;594;p53"/>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595" name="Google Shape;595;p53"/>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596" name="Google Shape;596;p53"/>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597" name="Google Shape;597;p53"/>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598" name="Google Shape;598;p53"/>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599" name="Google Shape;599;p53"/>
          <p:cNvSpPr txBox="1"/>
          <p:nvPr/>
        </p:nvSpPr>
        <p:spPr>
          <a:xfrm>
            <a:off x="6278704" y="1164850"/>
            <a:ext cx="2865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intracellular “downstream” effects</a:t>
            </a:r>
            <a:endParaRPr sz="1900" b="1"/>
          </a:p>
        </p:txBody>
      </p:sp>
      <p:sp>
        <p:nvSpPr>
          <p:cNvPr id="600" name="Google Shape;600;p53"/>
          <p:cNvSpPr txBox="1"/>
          <p:nvPr/>
        </p:nvSpPr>
        <p:spPr>
          <a:xfrm>
            <a:off x="193175" y="93025"/>
            <a:ext cx="4343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Signal transduction cascade</a:t>
            </a:r>
            <a:endParaRPr sz="1900" b="1">
              <a:solidFill>
                <a:schemeClr val="dk1"/>
              </a:solidFill>
            </a:endParaRPr>
          </a:p>
          <a:p>
            <a:pPr marL="0" lvl="0" indent="0" algn="l" rtl="0">
              <a:spcBef>
                <a:spcPts val="0"/>
              </a:spcBef>
              <a:spcAft>
                <a:spcPts val="0"/>
              </a:spcAft>
              <a:buNone/>
            </a:pPr>
            <a:endParaRPr sz="1900" b="1"/>
          </a:p>
        </p:txBody>
      </p:sp>
      <p:pic>
        <p:nvPicPr>
          <p:cNvPr id="601" name="Google Shape;601;p53"/>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602" name="Google Shape;602;p53"/>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603" name="Google Shape;603;p53"/>
          <p:cNvPicPr preferRelativeResize="0"/>
          <p:nvPr/>
        </p:nvPicPr>
        <p:blipFill>
          <a:blip r:embed="rId8">
            <a:alphaModFix/>
          </a:blip>
          <a:stretch>
            <a:fillRect/>
          </a:stretch>
        </p:blipFill>
        <p:spPr>
          <a:xfrm>
            <a:off x="5837575" y="427526"/>
            <a:ext cx="994661" cy="573400"/>
          </a:xfrm>
          <a:prstGeom prst="rect">
            <a:avLst/>
          </a:prstGeom>
          <a:noFill/>
          <a:ln>
            <a:noFill/>
          </a:ln>
        </p:spPr>
      </p:pic>
      <p:sp>
        <p:nvSpPr>
          <p:cNvPr id="604" name="Google Shape;604;p53"/>
          <p:cNvSpPr txBox="1"/>
          <p:nvPr/>
        </p:nvSpPr>
        <p:spPr>
          <a:xfrm>
            <a:off x="6278704" y="2390775"/>
            <a:ext cx="28653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dirty="0"/>
              <a:t>Downstream effects can be long-lasting, e.g., </a:t>
            </a:r>
            <a:endParaRPr sz="1900" b="1" dirty="0"/>
          </a:p>
          <a:p>
            <a:pPr marL="457200" lvl="0" indent="-349250" algn="l" rtl="0">
              <a:spcBef>
                <a:spcPts val="0"/>
              </a:spcBef>
              <a:spcAft>
                <a:spcPts val="0"/>
              </a:spcAft>
              <a:buSzPts val="1900"/>
              <a:buChar char="●"/>
            </a:pPr>
            <a:r>
              <a:rPr lang="en" sz="1900" b="1" dirty="0"/>
              <a:t>Synaptogenesis</a:t>
            </a:r>
            <a:endParaRPr sz="1900" b="1" dirty="0"/>
          </a:p>
          <a:p>
            <a:pPr marL="457200" lvl="0" indent="-349250" algn="l" rtl="0">
              <a:spcBef>
                <a:spcPts val="0"/>
              </a:spcBef>
              <a:spcAft>
                <a:spcPts val="0"/>
              </a:spcAft>
              <a:buSzPts val="1900"/>
              <a:buChar char="●"/>
            </a:pPr>
            <a:r>
              <a:rPr lang="en" sz="1900" b="1" dirty="0"/>
              <a:t>Neurogenesis</a:t>
            </a:r>
            <a:endParaRPr sz="1900" b="1" dirty="0"/>
          </a:p>
          <a:p>
            <a:pPr marL="457200" lvl="0" indent="-349250" algn="l" rtl="0">
              <a:spcBef>
                <a:spcPts val="0"/>
              </a:spcBef>
              <a:spcAft>
                <a:spcPts val="0"/>
              </a:spcAft>
              <a:buSzPts val="1900"/>
              <a:buChar char="●"/>
            </a:pPr>
            <a:r>
              <a:rPr lang="en" sz="1900" b="1" dirty="0"/>
              <a:t>Epigenetic changes</a:t>
            </a:r>
            <a:endParaRPr sz="1900" b="1" dirty="0"/>
          </a:p>
          <a:p>
            <a:pPr marL="0" lvl="0" indent="0" algn="l" rtl="0">
              <a:spcBef>
                <a:spcPts val="0"/>
              </a:spcBef>
              <a:spcAft>
                <a:spcPts val="0"/>
              </a:spcAft>
              <a:buNone/>
            </a:pPr>
            <a:endParaRPr sz="1900" b="1"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6337"/>
        <p:cNvGrpSpPr/>
        <p:nvPr/>
      </p:nvGrpSpPr>
      <p:grpSpPr>
        <a:xfrm>
          <a:off x="0" y="0"/>
          <a:ext cx="0" cy="0"/>
          <a:chOff x="0" y="0"/>
          <a:chExt cx="0" cy="0"/>
        </a:xfrm>
      </p:grpSpPr>
      <p:pic>
        <p:nvPicPr>
          <p:cNvPr id="16338" name="Google Shape;16338;p595" descr="Doxepin2DACS.svg"/>
          <p:cNvPicPr preferRelativeResize="0"/>
          <p:nvPr/>
        </p:nvPicPr>
        <p:blipFill rotWithShape="1">
          <a:blip r:embed="rId3">
            <a:alphaModFix/>
          </a:blip>
          <a:srcRect/>
          <a:stretch/>
        </p:blipFill>
        <p:spPr>
          <a:xfrm>
            <a:off x="7712126" y="1277026"/>
            <a:ext cx="1217856" cy="1294500"/>
          </a:xfrm>
          <a:prstGeom prst="rect">
            <a:avLst/>
          </a:prstGeom>
          <a:noFill/>
          <a:ln>
            <a:noFill/>
          </a:ln>
        </p:spPr>
      </p:pic>
      <p:sp>
        <p:nvSpPr>
          <p:cNvPr id="16339" name="Google Shape;16339;p595"/>
          <p:cNvSpPr txBox="1"/>
          <p:nvPr/>
        </p:nvSpPr>
        <p:spPr>
          <a:xfrm>
            <a:off x="7491275" y="52175"/>
            <a:ext cx="1681500" cy="47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#239</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1969</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$1</a:t>
            </a:r>
            <a:r>
              <a:rPr lang="en" sz="1600"/>
              <a:t>0–</a:t>
            </a:r>
            <a:r>
              <a:rPr lang="en" sz="1600" b="0" i="0" u="none" strike="noStrike" cap="none">
                <a:solidFill>
                  <a:srgbClr val="000000"/>
                </a:solidFill>
                <a:latin typeface="Arial"/>
                <a:ea typeface="Arial"/>
                <a:cs typeface="Arial"/>
                <a:sym typeface="Arial"/>
              </a:rPr>
              <a:t>$21 caps</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$45</a:t>
            </a:r>
            <a:r>
              <a:rPr lang="en" sz="1600"/>
              <a:t>0–</a:t>
            </a:r>
            <a:r>
              <a:rPr lang="en" sz="1600" b="0" i="0" u="none" strike="noStrike" cap="none">
                <a:solidFill>
                  <a:srgbClr val="000000"/>
                </a:solidFill>
                <a:latin typeface="Arial"/>
                <a:ea typeface="Arial"/>
                <a:cs typeface="Arial"/>
                <a:sym typeface="Arial"/>
              </a:rPr>
              <a:t>$550 tabs</a:t>
            </a:r>
            <a:endParaRPr sz="1600" b="0" i="0" u="none" strike="noStrike" cap="none">
              <a:solidFill>
                <a:srgbClr val="000000"/>
              </a:solidFill>
              <a:latin typeface="Arial"/>
              <a:ea typeface="Arial"/>
              <a:cs typeface="Arial"/>
              <a:sym typeface="Arial"/>
            </a:endParaRPr>
          </a:p>
        </p:txBody>
      </p:sp>
      <p:cxnSp>
        <p:nvCxnSpPr>
          <p:cNvPr id="16340" name="Google Shape;16340;p595"/>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6341" name="Google Shape;16341;p595"/>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Doxepin (SINEQUAN)    </a:t>
            </a:r>
            <a:r>
              <a:rPr lang="en" sz="1600">
                <a:solidFill>
                  <a:schemeClr val="dk1"/>
                </a:solidFill>
              </a:rPr>
              <a:t>       </a:t>
            </a:r>
            <a:endParaRPr sz="16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DOX e pin / SIN e qwan</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“Box pin” </a:t>
            </a:r>
            <a:endParaRPr sz="1600"/>
          </a:p>
        </p:txBody>
      </p:sp>
      <p:sp>
        <p:nvSpPr>
          <p:cNvPr id="16342" name="Google Shape;16342;p595"/>
          <p:cNvSpPr txBox="1"/>
          <p:nvPr/>
        </p:nvSpPr>
        <p:spPr>
          <a:xfrm>
            <a:off x="55800" y="961850"/>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Tricyclic Antidepressant (TCA)</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NE &amp; 5-HT reuptake inhibitor </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5-HT</a:t>
            </a:r>
            <a:r>
              <a:rPr lang="en" baseline="-25000">
                <a:solidFill>
                  <a:schemeClr val="dk1"/>
                </a:solidFill>
              </a:rPr>
              <a:t>2</a:t>
            </a:r>
            <a:r>
              <a:rPr lang="en">
                <a:solidFill>
                  <a:schemeClr val="dk1"/>
                </a:solidFill>
              </a:rPr>
              <a:t> receptor antagonist</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Antihistamine (sedating)</a:t>
            </a:r>
            <a:endParaRPr>
              <a:solidFill>
                <a:schemeClr val="dk1"/>
              </a:solidFill>
            </a:endParaRPr>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pic>
        <p:nvPicPr>
          <p:cNvPr id="16343" name="Google Shape;16343;p595" descr="Resultado de imagen para tricycle png"/>
          <p:cNvPicPr preferRelativeResize="0"/>
          <p:nvPr/>
        </p:nvPicPr>
        <p:blipFill rotWithShape="1">
          <a:blip r:embed="rId4">
            <a:alphaModFix/>
          </a:blip>
          <a:srcRect/>
          <a:stretch/>
        </p:blipFill>
        <p:spPr>
          <a:xfrm>
            <a:off x="7688025" y="2762788"/>
            <a:ext cx="759666" cy="759700"/>
          </a:xfrm>
          <a:prstGeom prst="rect">
            <a:avLst/>
          </a:prstGeom>
          <a:noFill/>
          <a:ln>
            <a:noFill/>
          </a:ln>
        </p:spPr>
      </p:pic>
      <p:sp>
        <p:nvSpPr>
          <p:cNvPr id="16344" name="Google Shape;16344;p595"/>
          <p:cNvSpPr txBox="1"/>
          <p:nvPr/>
        </p:nvSpPr>
        <p:spPr>
          <a:xfrm>
            <a:off x="8403973" y="2926338"/>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TCA</a:t>
            </a:r>
            <a:endParaRPr sz="1600"/>
          </a:p>
        </p:txBody>
      </p:sp>
      <p:grpSp>
        <p:nvGrpSpPr>
          <p:cNvPr id="16345" name="Google Shape;16345;p595"/>
          <p:cNvGrpSpPr/>
          <p:nvPr/>
        </p:nvGrpSpPr>
        <p:grpSpPr>
          <a:xfrm>
            <a:off x="3171788" y="767560"/>
            <a:ext cx="3679377" cy="3066067"/>
            <a:chOff x="1200608" y="-2777369"/>
            <a:chExt cx="3200850" cy="2667305"/>
          </a:xfrm>
        </p:grpSpPr>
        <p:grpSp>
          <p:nvGrpSpPr>
            <p:cNvPr id="16346" name="Google Shape;16346;p595"/>
            <p:cNvGrpSpPr/>
            <p:nvPr/>
          </p:nvGrpSpPr>
          <p:grpSpPr>
            <a:xfrm>
              <a:off x="2006744" y="-2777369"/>
              <a:ext cx="796881" cy="835149"/>
              <a:chOff x="12409834" y="-8605701"/>
              <a:chExt cx="1746780" cy="1537462"/>
            </a:xfrm>
          </p:grpSpPr>
          <p:pic>
            <p:nvPicPr>
              <p:cNvPr id="16347" name="Google Shape;16347;p595"/>
              <p:cNvPicPr preferRelativeResize="0"/>
              <p:nvPr/>
            </p:nvPicPr>
            <p:blipFill rotWithShape="1">
              <a:blip r:embed="rId5">
                <a:alphaModFix/>
              </a:blip>
              <a:srcRect/>
              <a:stretch/>
            </p:blipFill>
            <p:spPr>
              <a:xfrm>
                <a:off x="12481810" y="-8605701"/>
                <a:ext cx="1669582" cy="696123"/>
              </a:xfrm>
              <a:prstGeom prst="rect">
                <a:avLst/>
              </a:prstGeom>
              <a:noFill/>
              <a:ln>
                <a:noFill/>
              </a:ln>
            </p:spPr>
          </p:pic>
          <p:pic>
            <p:nvPicPr>
              <p:cNvPr id="16348" name="Google Shape;16348;p595"/>
              <p:cNvPicPr preferRelativeResize="0"/>
              <p:nvPr/>
            </p:nvPicPr>
            <p:blipFill rotWithShape="1">
              <a:blip r:embed="rId6">
                <a:alphaModFix/>
              </a:blip>
              <a:srcRect/>
              <a:stretch/>
            </p:blipFill>
            <p:spPr>
              <a:xfrm>
                <a:off x="12409834" y="-8402760"/>
                <a:ext cx="1746780" cy="1334521"/>
              </a:xfrm>
              <a:prstGeom prst="rect">
                <a:avLst/>
              </a:prstGeom>
              <a:noFill/>
              <a:ln>
                <a:noFill/>
              </a:ln>
            </p:spPr>
          </p:pic>
        </p:grpSp>
        <p:grpSp>
          <p:nvGrpSpPr>
            <p:cNvPr id="16349" name="Google Shape;16349;p595"/>
            <p:cNvGrpSpPr/>
            <p:nvPr/>
          </p:nvGrpSpPr>
          <p:grpSpPr>
            <a:xfrm>
              <a:off x="1200608" y="-2230252"/>
              <a:ext cx="3200850" cy="2120188"/>
              <a:chOff x="7601531" y="-3239014"/>
              <a:chExt cx="3200850" cy="2120188"/>
            </a:xfrm>
          </p:grpSpPr>
          <p:grpSp>
            <p:nvGrpSpPr>
              <p:cNvPr id="16350" name="Google Shape;16350;p595"/>
              <p:cNvGrpSpPr/>
              <p:nvPr/>
            </p:nvGrpSpPr>
            <p:grpSpPr>
              <a:xfrm>
                <a:off x="7601531" y="-3048797"/>
                <a:ext cx="3200850" cy="1929971"/>
                <a:chOff x="2748118" y="-1141465"/>
                <a:chExt cx="3200850" cy="1929971"/>
              </a:xfrm>
            </p:grpSpPr>
            <p:pic>
              <p:nvPicPr>
                <p:cNvPr id="16351" name="Google Shape;16351;p595" descr="A picture containing photo, sitting, front, different&#10;&#10;Description automatically generated"/>
                <p:cNvPicPr preferRelativeResize="0"/>
                <p:nvPr/>
              </p:nvPicPr>
              <p:blipFill rotWithShape="1">
                <a:blip r:embed="rId7">
                  <a:alphaModFix/>
                </a:blip>
                <a:srcRect r="51927" b="51186"/>
                <a:stretch/>
              </p:blipFill>
              <p:spPr>
                <a:xfrm>
                  <a:off x="3233528" y="-978235"/>
                  <a:ext cx="2715440" cy="1766742"/>
                </a:xfrm>
                <a:prstGeom prst="rect">
                  <a:avLst/>
                </a:prstGeom>
                <a:noFill/>
                <a:ln>
                  <a:noFill/>
                </a:ln>
              </p:spPr>
            </p:pic>
            <p:pic>
              <p:nvPicPr>
                <p:cNvPr id="16352" name="Google Shape;16352;p595" descr="clipped result image"/>
                <p:cNvPicPr preferRelativeResize="0"/>
                <p:nvPr/>
              </p:nvPicPr>
              <p:blipFill rotWithShape="1">
                <a:blip r:embed="rId8">
                  <a:alphaModFix/>
                </a:blip>
                <a:srcRect/>
                <a:stretch/>
              </p:blipFill>
              <p:spPr>
                <a:xfrm>
                  <a:off x="2748118" y="-1141465"/>
                  <a:ext cx="2177710" cy="1216522"/>
                </a:xfrm>
                <a:prstGeom prst="rect">
                  <a:avLst/>
                </a:prstGeom>
                <a:noFill/>
                <a:ln>
                  <a:noFill/>
                </a:ln>
              </p:spPr>
            </p:pic>
          </p:grpSp>
          <p:grpSp>
            <p:nvGrpSpPr>
              <p:cNvPr id="16353" name="Google Shape;16353;p595"/>
              <p:cNvGrpSpPr/>
              <p:nvPr/>
            </p:nvGrpSpPr>
            <p:grpSpPr>
              <a:xfrm>
                <a:off x="7953071" y="-3239014"/>
                <a:ext cx="1430153" cy="1393100"/>
                <a:chOff x="7953071" y="-3239014"/>
                <a:chExt cx="1430153" cy="1393100"/>
              </a:xfrm>
            </p:grpSpPr>
            <p:pic>
              <p:nvPicPr>
                <p:cNvPr id="16354" name="Google Shape;16354;p595" descr="clipped result image"/>
                <p:cNvPicPr preferRelativeResize="0"/>
                <p:nvPr/>
              </p:nvPicPr>
              <p:blipFill rotWithShape="1">
                <a:blip r:embed="rId9">
                  <a:alphaModFix/>
                </a:blip>
                <a:srcRect l="56425" t="57057" r="26069"/>
                <a:stretch/>
              </p:blipFill>
              <p:spPr>
                <a:xfrm>
                  <a:off x="8227191" y="-2139761"/>
                  <a:ext cx="197134" cy="243388"/>
                </a:xfrm>
                <a:prstGeom prst="rect">
                  <a:avLst/>
                </a:prstGeom>
                <a:noFill/>
                <a:ln>
                  <a:noFill/>
                </a:ln>
              </p:spPr>
            </p:pic>
            <p:pic>
              <p:nvPicPr>
                <p:cNvPr id="16355" name="Google Shape;16355;p595" descr="clipped result image"/>
                <p:cNvPicPr preferRelativeResize="0"/>
                <p:nvPr/>
              </p:nvPicPr>
              <p:blipFill rotWithShape="1">
                <a:blip r:embed="rId9">
                  <a:alphaModFix/>
                </a:blip>
                <a:srcRect l="81129" t="50000"/>
                <a:stretch/>
              </p:blipFill>
              <p:spPr>
                <a:xfrm>
                  <a:off x="9170710" y="-3139098"/>
                  <a:ext cx="212514" cy="283388"/>
                </a:xfrm>
                <a:prstGeom prst="rect">
                  <a:avLst/>
                </a:prstGeom>
                <a:noFill/>
                <a:ln>
                  <a:noFill/>
                </a:ln>
              </p:spPr>
            </p:pic>
            <p:pic>
              <p:nvPicPr>
                <p:cNvPr id="16356" name="Google Shape;16356;p595" descr="clipped result image"/>
                <p:cNvPicPr preferRelativeResize="0"/>
                <p:nvPr/>
              </p:nvPicPr>
              <p:blipFill rotWithShape="1">
                <a:blip r:embed="rId9">
                  <a:alphaModFix/>
                </a:blip>
                <a:srcRect l="81129" b="50000"/>
                <a:stretch/>
              </p:blipFill>
              <p:spPr>
                <a:xfrm>
                  <a:off x="9124135" y="-2696417"/>
                  <a:ext cx="212514" cy="283387"/>
                </a:xfrm>
                <a:prstGeom prst="rect">
                  <a:avLst/>
                </a:prstGeom>
                <a:noFill/>
                <a:ln>
                  <a:noFill/>
                </a:ln>
              </p:spPr>
            </p:pic>
            <p:pic>
              <p:nvPicPr>
                <p:cNvPr id="16357" name="Google Shape;16357;p595" descr="clipped result image"/>
                <p:cNvPicPr preferRelativeResize="0"/>
                <p:nvPr/>
              </p:nvPicPr>
              <p:blipFill rotWithShape="1">
                <a:blip r:embed="rId9">
                  <a:alphaModFix/>
                </a:blip>
                <a:srcRect t="50000" r="78397"/>
                <a:stretch/>
              </p:blipFill>
              <p:spPr>
                <a:xfrm>
                  <a:off x="8082486" y="-2703073"/>
                  <a:ext cx="243272" cy="283387"/>
                </a:xfrm>
                <a:prstGeom prst="rect">
                  <a:avLst/>
                </a:prstGeom>
                <a:noFill/>
                <a:ln>
                  <a:noFill/>
                </a:ln>
              </p:spPr>
            </p:pic>
            <p:pic>
              <p:nvPicPr>
                <p:cNvPr id="16358" name="Google Shape;16358;p595" descr="clipped result image"/>
                <p:cNvPicPr preferRelativeResize="0"/>
                <p:nvPr/>
              </p:nvPicPr>
              <p:blipFill rotWithShape="1">
                <a:blip r:embed="rId9">
                  <a:alphaModFix/>
                </a:blip>
                <a:srcRect l="55371" r="19675" b="54481"/>
                <a:stretch/>
              </p:blipFill>
              <p:spPr>
                <a:xfrm>
                  <a:off x="8613038" y="-2540296"/>
                  <a:ext cx="281023" cy="257987"/>
                </a:xfrm>
                <a:prstGeom prst="rect">
                  <a:avLst/>
                </a:prstGeom>
                <a:noFill/>
                <a:ln>
                  <a:noFill/>
                </a:ln>
              </p:spPr>
            </p:pic>
            <p:pic>
              <p:nvPicPr>
                <p:cNvPr id="16359" name="Google Shape;16359;p595" descr="clipped result image"/>
                <p:cNvPicPr preferRelativeResize="0"/>
                <p:nvPr/>
              </p:nvPicPr>
              <p:blipFill rotWithShape="1">
                <a:blip r:embed="rId9">
                  <a:alphaModFix/>
                </a:blip>
                <a:srcRect r="76226" b="53624"/>
                <a:stretch/>
              </p:blipFill>
              <p:spPr>
                <a:xfrm>
                  <a:off x="7953071" y="-3068792"/>
                  <a:ext cx="267738" cy="262848"/>
                </a:xfrm>
                <a:prstGeom prst="rect">
                  <a:avLst/>
                </a:prstGeom>
                <a:noFill/>
                <a:ln>
                  <a:noFill/>
                </a:ln>
              </p:spPr>
            </p:pic>
            <p:pic>
              <p:nvPicPr>
                <p:cNvPr id="16360" name="Google Shape;16360;p595" descr="clipped result image"/>
                <p:cNvPicPr preferRelativeResize="0"/>
                <p:nvPr/>
              </p:nvPicPr>
              <p:blipFill rotWithShape="1">
                <a:blip r:embed="rId9">
                  <a:alphaModFix/>
                </a:blip>
                <a:srcRect l="56425" t="57057" r="26069"/>
                <a:stretch/>
              </p:blipFill>
              <p:spPr>
                <a:xfrm>
                  <a:off x="8969912" y="-2089302"/>
                  <a:ext cx="197134" cy="243388"/>
                </a:xfrm>
                <a:prstGeom prst="rect">
                  <a:avLst/>
                </a:prstGeom>
                <a:noFill/>
                <a:ln>
                  <a:noFill/>
                </a:ln>
              </p:spPr>
            </p:pic>
            <p:pic>
              <p:nvPicPr>
                <p:cNvPr id="16361" name="Google Shape;16361;p595" descr="clipped result image"/>
                <p:cNvPicPr preferRelativeResize="0"/>
                <p:nvPr/>
              </p:nvPicPr>
              <p:blipFill rotWithShape="1">
                <a:blip r:embed="rId9">
                  <a:alphaModFix/>
                </a:blip>
                <a:srcRect l="81129" t="50000"/>
                <a:stretch/>
              </p:blipFill>
              <p:spPr>
                <a:xfrm>
                  <a:off x="8613038" y="-3239014"/>
                  <a:ext cx="212514" cy="283388"/>
                </a:xfrm>
                <a:prstGeom prst="rect">
                  <a:avLst/>
                </a:prstGeom>
                <a:noFill/>
                <a:ln>
                  <a:noFill/>
                </a:ln>
              </p:spPr>
            </p:pic>
          </p:grpSp>
        </p:grpSp>
      </p:grpSp>
      <p:sp>
        <p:nvSpPr>
          <p:cNvPr id="16362" name="Google Shape;16362;p595"/>
          <p:cNvSpPr txBox="1"/>
          <p:nvPr/>
        </p:nvSpPr>
        <p:spPr>
          <a:xfrm>
            <a:off x="8523134" y="3943477"/>
            <a:ext cx="5163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sng" strike="noStrike" cap="none">
                <a:solidFill>
                  <a:srgbClr val="000000"/>
                </a:solidFill>
                <a:latin typeface="Arial"/>
                <a:ea typeface="Arial"/>
                <a:cs typeface="Arial"/>
                <a:sym typeface="Arial"/>
              </a:rPr>
              <a:t>3</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6</a:t>
            </a:r>
            <a:endParaRPr sz="1200"/>
          </a:p>
          <a:p>
            <a:pPr marL="0" marR="0" lvl="0" indent="0" algn="l" rtl="0">
              <a:lnSpc>
                <a:spcPct val="100000"/>
              </a:lnSpc>
              <a:spcBef>
                <a:spcPts val="0"/>
              </a:spcBef>
              <a:spcAft>
                <a:spcPts val="0"/>
              </a:spcAft>
              <a:buClr>
                <a:srgbClr val="000000"/>
              </a:buClr>
              <a:buSzPts val="600"/>
              <a:buFont typeface="Arial"/>
              <a:buNone/>
            </a:pPr>
            <a:r>
              <a:rPr lang="en" sz="1200" b="0" i="0" u="none" strike="noStrike" cap="none">
                <a:solidFill>
                  <a:srgbClr val="000000"/>
                </a:solidFill>
                <a:latin typeface="Arial"/>
                <a:ea typeface="Arial"/>
                <a:cs typeface="Arial"/>
                <a:sym typeface="Arial"/>
              </a:rPr>
              <a:t>mg</a:t>
            </a:r>
            <a:endParaRPr sz="1200" b="0" i="0" u="none" strike="noStrike" cap="none">
              <a:solidFill>
                <a:srgbClr val="000000"/>
              </a:solidFill>
              <a:latin typeface="Arial"/>
              <a:ea typeface="Arial"/>
              <a:cs typeface="Arial"/>
              <a:sym typeface="Arial"/>
            </a:endParaRPr>
          </a:p>
        </p:txBody>
      </p:sp>
      <p:pic>
        <p:nvPicPr>
          <p:cNvPr id="16363" name="Google Shape;16363;p595" descr="clipped result image"/>
          <p:cNvPicPr preferRelativeResize="0"/>
          <p:nvPr/>
        </p:nvPicPr>
        <p:blipFill rotWithShape="1">
          <a:blip r:embed="rId10">
            <a:alphaModFix/>
          </a:blip>
          <a:srcRect/>
          <a:stretch/>
        </p:blipFill>
        <p:spPr>
          <a:xfrm rot="-5400000">
            <a:off x="8119763" y="4185916"/>
            <a:ext cx="557300" cy="258950"/>
          </a:xfrm>
          <a:prstGeom prst="rect">
            <a:avLst/>
          </a:prstGeom>
          <a:noFill/>
          <a:ln>
            <a:noFill/>
          </a:ln>
          <a:effectLst>
            <a:outerShdw blurRad="14288" dist="9525" dir="2700000" algn="tl" rotWithShape="0">
              <a:srgbClr val="000000">
                <a:alpha val="40000"/>
              </a:srgbClr>
            </a:outerShdw>
          </a:effectLst>
        </p:spPr>
      </p:pic>
      <p:sp>
        <p:nvSpPr>
          <p:cNvPr id="16364" name="Google Shape;16364;p595"/>
          <p:cNvSpPr txBox="1"/>
          <p:nvPr/>
        </p:nvSpPr>
        <p:spPr>
          <a:xfrm>
            <a:off x="8526212" y="4495638"/>
            <a:ext cx="9084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200"/>
              <a:t>$$$$</a:t>
            </a:r>
            <a:endParaRPr sz="1200" b="0" i="0" strike="noStrike" cap="none">
              <a:solidFill>
                <a:srgbClr val="000000"/>
              </a:solidFill>
              <a:latin typeface="Arial"/>
              <a:ea typeface="Arial"/>
              <a:cs typeface="Arial"/>
              <a:sym typeface="Arial"/>
            </a:endParaRPr>
          </a:p>
        </p:txBody>
      </p:sp>
      <p:pic>
        <p:nvPicPr>
          <p:cNvPr id="16365" name="Google Shape;16365;p595" descr="clipped result image"/>
          <p:cNvPicPr preferRelativeResize="0"/>
          <p:nvPr/>
        </p:nvPicPr>
        <p:blipFill rotWithShape="1">
          <a:blip r:embed="rId11">
            <a:alphaModFix/>
          </a:blip>
          <a:srcRect/>
          <a:stretch/>
        </p:blipFill>
        <p:spPr>
          <a:xfrm rot="-5400000">
            <a:off x="7354550" y="4204126"/>
            <a:ext cx="665325" cy="256175"/>
          </a:xfrm>
          <a:prstGeom prst="rect">
            <a:avLst/>
          </a:prstGeom>
          <a:noFill/>
          <a:ln>
            <a:noFill/>
          </a:ln>
          <a:effectLst>
            <a:outerShdw blurRad="14288" dist="9525" dir="5400000" algn="bl" rotWithShape="0">
              <a:srgbClr val="000000">
                <a:alpha val="27000"/>
              </a:srgbClr>
            </a:outerShdw>
          </a:effectLst>
        </p:spPr>
      </p:pic>
      <p:sp>
        <p:nvSpPr>
          <p:cNvPr id="16366" name="Google Shape;16366;p595"/>
          <p:cNvSpPr txBox="1"/>
          <p:nvPr/>
        </p:nvSpPr>
        <p:spPr>
          <a:xfrm>
            <a:off x="7777524" y="3747903"/>
            <a:ext cx="5163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sng" strike="noStrike" cap="none">
                <a:solidFill>
                  <a:srgbClr val="000000"/>
                </a:solidFill>
                <a:latin typeface="Arial"/>
                <a:ea typeface="Arial"/>
                <a:cs typeface="Arial"/>
                <a:sym typeface="Arial"/>
              </a:rPr>
              <a:t>10</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25</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50</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75</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100</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150</a:t>
            </a:r>
            <a:endParaRPr sz="1200" b="0" i="0" u="none" strike="noStrike" cap="none">
              <a:solidFill>
                <a:srgbClr val="000000"/>
              </a:solidFill>
              <a:latin typeface="Arial"/>
              <a:ea typeface="Arial"/>
              <a:cs typeface="Arial"/>
              <a:sym typeface="Arial"/>
            </a:endParaRPr>
          </a:p>
        </p:txBody>
      </p:sp>
      <p:sp>
        <p:nvSpPr>
          <p:cNvPr id="16367" name="Google Shape;16367;p595"/>
          <p:cNvSpPr txBox="1"/>
          <p:nvPr/>
        </p:nvSpPr>
        <p:spPr>
          <a:xfrm>
            <a:off x="7891326" y="4818413"/>
            <a:ext cx="6579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200"/>
              <a:t>$</a:t>
            </a:r>
            <a:endParaRPr sz="1200" b="0" i="0"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427"/>
        <p:cNvGrpSpPr/>
        <p:nvPr/>
      </p:nvGrpSpPr>
      <p:grpSpPr>
        <a:xfrm>
          <a:off x="0" y="0"/>
          <a:ext cx="0" cy="0"/>
          <a:chOff x="0" y="0"/>
          <a:chExt cx="0" cy="0"/>
        </a:xfrm>
      </p:grpSpPr>
      <p:pic>
        <p:nvPicPr>
          <p:cNvPr id="16428" name="Google Shape;16428;p599"/>
          <p:cNvPicPr preferRelativeResize="0"/>
          <p:nvPr/>
        </p:nvPicPr>
        <p:blipFill>
          <a:blip r:embed="rId3">
            <a:alphaModFix/>
          </a:blip>
          <a:stretch>
            <a:fillRect/>
          </a:stretch>
        </p:blipFill>
        <p:spPr>
          <a:xfrm>
            <a:off x="152400" y="152400"/>
            <a:ext cx="8839201" cy="4801268"/>
          </a:xfrm>
          <a:prstGeom prst="rect">
            <a:avLst/>
          </a:prstGeom>
          <a:noFill/>
          <a:ln>
            <a:noFill/>
          </a:ln>
        </p:spPr>
      </p:pic>
      <p:sp>
        <p:nvSpPr>
          <p:cNvPr id="16429" name="Google Shape;16429;p599"/>
          <p:cNvSpPr txBox="1"/>
          <p:nvPr/>
        </p:nvSpPr>
        <p:spPr>
          <a:xfrm>
            <a:off x="6095350" y="2457450"/>
            <a:ext cx="174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Just an antihistamine at low dose</a:t>
            </a:r>
            <a:endParaRPr sz="1200">
              <a:highlight>
                <a:srgbClr val="FFFF00"/>
              </a:highlight>
            </a:endParaRPr>
          </a:p>
        </p:txBody>
      </p:sp>
      <p:sp>
        <p:nvSpPr>
          <p:cNvPr id="16430" name="Google Shape;16430;p599"/>
          <p:cNvSpPr/>
          <p:nvPr/>
        </p:nvSpPr>
        <p:spPr>
          <a:xfrm rot="6693284">
            <a:off x="6566980" y="1402956"/>
            <a:ext cx="672855" cy="40973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1" name="Google Shape;16431;p599"/>
          <p:cNvSpPr/>
          <p:nvPr/>
        </p:nvSpPr>
        <p:spPr>
          <a:xfrm rot="6693143">
            <a:off x="1299906" y="307398"/>
            <a:ext cx="1512447" cy="125628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32" name="Google Shape;16432;p599"/>
          <p:cNvGrpSpPr/>
          <p:nvPr/>
        </p:nvGrpSpPr>
        <p:grpSpPr>
          <a:xfrm>
            <a:off x="7949405" y="152403"/>
            <a:ext cx="1042197" cy="690333"/>
            <a:chOff x="7601531" y="-3239014"/>
            <a:chExt cx="3200850" cy="2120188"/>
          </a:xfrm>
        </p:grpSpPr>
        <p:grpSp>
          <p:nvGrpSpPr>
            <p:cNvPr id="16433" name="Google Shape;16433;p599"/>
            <p:cNvGrpSpPr/>
            <p:nvPr/>
          </p:nvGrpSpPr>
          <p:grpSpPr>
            <a:xfrm>
              <a:off x="7601531" y="-3048797"/>
              <a:ext cx="3200850" cy="1929971"/>
              <a:chOff x="2748118" y="-1141465"/>
              <a:chExt cx="3200850" cy="1929971"/>
            </a:xfrm>
          </p:grpSpPr>
          <p:pic>
            <p:nvPicPr>
              <p:cNvPr id="16434" name="Google Shape;16434;p599" descr="A picture containing photo, sitting, front, different&#10;&#10;Description automatically generated"/>
              <p:cNvPicPr preferRelativeResize="0"/>
              <p:nvPr/>
            </p:nvPicPr>
            <p:blipFill rotWithShape="1">
              <a:blip r:embed="rId4">
                <a:alphaModFix/>
              </a:blip>
              <a:srcRect r="51927" b="51186"/>
              <a:stretch/>
            </p:blipFill>
            <p:spPr>
              <a:xfrm>
                <a:off x="3233528" y="-978235"/>
                <a:ext cx="2715440" cy="1766742"/>
              </a:xfrm>
              <a:prstGeom prst="rect">
                <a:avLst/>
              </a:prstGeom>
              <a:noFill/>
              <a:ln>
                <a:noFill/>
              </a:ln>
            </p:spPr>
          </p:pic>
          <p:pic>
            <p:nvPicPr>
              <p:cNvPr id="16435" name="Google Shape;16435;p599" descr="clipped result image"/>
              <p:cNvPicPr preferRelativeResize="0"/>
              <p:nvPr/>
            </p:nvPicPr>
            <p:blipFill rotWithShape="1">
              <a:blip r:embed="rId5">
                <a:alphaModFix/>
              </a:blip>
              <a:srcRect/>
              <a:stretch/>
            </p:blipFill>
            <p:spPr>
              <a:xfrm>
                <a:off x="2748118" y="-1141465"/>
                <a:ext cx="2177710" cy="1216522"/>
              </a:xfrm>
              <a:prstGeom prst="rect">
                <a:avLst/>
              </a:prstGeom>
              <a:noFill/>
              <a:ln>
                <a:noFill/>
              </a:ln>
            </p:spPr>
          </p:pic>
        </p:grpSp>
        <p:grpSp>
          <p:nvGrpSpPr>
            <p:cNvPr id="16436" name="Google Shape;16436;p599"/>
            <p:cNvGrpSpPr/>
            <p:nvPr/>
          </p:nvGrpSpPr>
          <p:grpSpPr>
            <a:xfrm>
              <a:off x="7953071" y="-3239014"/>
              <a:ext cx="1430153" cy="1393100"/>
              <a:chOff x="7953071" y="-3239014"/>
              <a:chExt cx="1430153" cy="1393100"/>
            </a:xfrm>
          </p:grpSpPr>
          <p:pic>
            <p:nvPicPr>
              <p:cNvPr id="16437" name="Google Shape;16437;p599" descr="clipped result image"/>
              <p:cNvPicPr preferRelativeResize="0"/>
              <p:nvPr/>
            </p:nvPicPr>
            <p:blipFill rotWithShape="1">
              <a:blip r:embed="rId6">
                <a:alphaModFix/>
              </a:blip>
              <a:srcRect l="56425" t="57057" r="26069"/>
              <a:stretch/>
            </p:blipFill>
            <p:spPr>
              <a:xfrm>
                <a:off x="8227191" y="-2139761"/>
                <a:ext cx="197134" cy="243388"/>
              </a:xfrm>
              <a:prstGeom prst="rect">
                <a:avLst/>
              </a:prstGeom>
              <a:noFill/>
              <a:ln>
                <a:noFill/>
              </a:ln>
            </p:spPr>
          </p:pic>
          <p:pic>
            <p:nvPicPr>
              <p:cNvPr id="16438" name="Google Shape;16438;p599" descr="clipped result image"/>
              <p:cNvPicPr preferRelativeResize="0"/>
              <p:nvPr/>
            </p:nvPicPr>
            <p:blipFill rotWithShape="1">
              <a:blip r:embed="rId6">
                <a:alphaModFix/>
              </a:blip>
              <a:srcRect l="81129" t="50000"/>
              <a:stretch/>
            </p:blipFill>
            <p:spPr>
              <a:xfrm>
                <a:off x="9170710" y="-3139098"/>
                <a:ext cx="212514" cy="283388"/>
              </a:xfrm>
              <a:prstGeom prst="rect">
                <a:avLst/>
              </a:prstGeom>
              <a:noFill/>
              <a:ln>
                <a:noFill/>
              </a:ln>
            </p:spPr>
          </p:pic>
          <p:pic>
            <p:nvPicPr>
              <p:cNvPr id="16439" name="Google Shape;16439;p599" descr="clipped result image"/>
              <p:cNvPicPr preferRelativeResize="0"/>
              <p:nvPr/>
            </p:nvPicPr>
            <p:blipFill rotWithShape="1">
              <a:blip r:embed="rId6">
                <a:alphaModFix/>
              </a:blip>
              <a:srcRect l="81129" b="50000"/>
              <a:stretch/>
            </p:blipFill>
            <p:spPr>
              <a:xfrm>
                <a:off x="9124135" y="-2696417"/>
                <a:ext cx="212514" cy="283387"/>
              </a:xfrm>
              <a:prstGeom prst="rect">
                <a:avLst/>
              </a:prstGeom>
              <a:noFill/>
              <a:ln>
                <a:noFill/>
              </a:ln>
            </p:spPr>
          </p:pic>
          <p:pic>
            <p:nvPicPr>
              <p:cNvPr id="16440" name="Google Shape;16440;p599" descr="clipped result image"/>
              <p:cNvPicPr preferRelativeResize="0"/>
              <p:nvPr/>
            </p:nvPicPr>
            <p:blipFill rotWithShape="1">
              <a:blip r:embed="rId6">
                <a:alphaModFix/>
              </a:blip>
              <a:srcRect t="50000" r="78397"/>
              <a:stretch/>
            </p:blipFill>
            <p:spPr>
              <a:xfrm>
                <a:off x="8082486" y="-2703073"/>
                <a:ext cx="243272" cy="283387"/>
              </a:xfrm>
              <a:prstGeom prst="rect">
                <a:avLst/>
              </a:prstGeom>
              <a:noFill/>
              <a:ln>
                <a:noFill/>
              </a:ln>
            </p:spPr>
          </p:pic>
          <p:pic>
            <p:nvPicPr>
              <p:cNvPr id="16441" name="Google Shape;16441;p599" descr="clipped result image"/>
              <p:cNvPicPr preferRelativeResize="0"/>
              <p:nvPr/>
            </p:nvPicPr>
            <p:blipFill rotWithShape="1">
              <a:blip r:embed="rId6">
                <a:alphaModFix/>
              </a:blip>
              <a:srcRect l="55371" r="19675" b="54481"/>
              <a:stretch/>
            </p:blipFill>
            <p:spPr>
              <a:xfrm>
                <a:off x="8613038" y="-2540296"/>
                <a:ext cx="281023" cy="257987"/>
              </a:xfrm>
              <a:prstGeom prst="rect">
                <a:avLst/>
              </a:prstGeom>
              <a:noFill/>
              <a:ln>
                <a:noFill/>
              </a:ln>
            </p:spPr>
          </p:pic>
          <p:pic>
            <p:nvPicPr>
              <p:cNvPr id="16442" name="Google Shape;16442;p599" descr="clipped result image"/>
              <p:cNvPicPr preferRelativeResize="0"/>
              <p:nvPr/>
            </p:nvPicPr>
            <p:blipFill rotWithShape="1">
              <a:blip r:embed="rId6">
                <a:alphaModFix/>
              </a:blip>
              <a:srcRect r="76226" b="53624"/>
              <a:stretch/>
            </p:blipFill>
            <p:spPr>
              <a:xfrm>
                <a:off x="7953071" y="-3068792"/>
                <a:ext cx="267738" cy="262848"/>
              </a:xfrm>
              <a:prstGeom prst="rect">
                <a:avLst/>
              </a:prstGeom>
              <a:noFill/>
              <a:ln>
                <a:noFill/>
              </a:ln>
            </p:spPr>
          </p:pic>
          <p:pic>
            <p:nvPicPr>
              <p:cNvPr id="16443" name="Google Shape;16443;p599" descr="clipped result image"/>
              <p:cNvPicPr preferRelativeResize="0"/>
              <p:nvPr/>
            </p:nvPicPr>
            <p:blipFill rotWithShape="1">
              <a:blip r:embed="rId6">
                <a:alphaModFix/>
              </a:blip>
              <a:srcRect l="56425" t="57057" r="26069"/>
              <a:stretch/>
            </p:blipFill>
            <p:spPr>
              <a:xfrm>
                <a:off x="8969912" y="-2089302"/>
                <a:ext cx="197134" cy="243388"/>
              </a:xfrm>
              <a:prstGeom prst="rect">
                <a:avLst/>
              </a:prstGeom>
              <a:noFill/>
              <a:ln>
                <a:noFill/>
              </a:ln>
            </p:spPr>
          </p:pic>
          <p:pic>
            <p:nvPicPr>
              <p:cNvPr id="16444" name="Google Shape;16444;p599" descr="clipped result image"/>
              <p:cNvPicPr preferRelativeResize="0"/>
              <p:nvPr/>
            </p:nvPicPr>
            <p:blipFill rotWithShape="1">
              <a:blip r:embed="rId6">
                <a:alphaModFix/>
              </a:blip>
              <a:srcRect l="81129" t="50000"/>
              <a:stretch/>
            </p:blipFill>
            <p:spPr>
              <a:xfrm>
                <a:off x="8613038" y="-3239014"/>
                <a:ext cx="212514" cy="283388"/>
              </a:xfrm>
              <a:prstGeom prst="rect">
                <a:avLst/>
              </a:prstGeom>
              <a:noFill/>
              <a:ln>
                <a:noFill/>
              </a:ln>
            </p:spPr>
          </p:pic>
        </p:gr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789"/>
        <p:cNvGrpSpPr/>
        <p:nvPr/>
      </p:nvGrpSpPr>
      <p:grpSpPr>
        <a:xfrm>
          <a:off x="0" y="0"/>
          <a:ext cx="0" cy="0"/>
          <a:chOff x="0" y="0"/>
          <a:chExt cx="0" cy="0"/>
        </a:xfrm>
      </p:grpSpPr>
      <p:grpSp>
        <p:nvGrpSpPr>
          <p:cNvPr id="16790" name="Google Shape;16790;p609"/>
          <p:cNvGrpSpPr/>
          <p:nvPr/>
        </p:nvGrpSpPr>
        <p:grpSpPr>
          <a:xfrm>
            <a:off x="6156599" y="2567688"/>
            <a:ext cx="995303" cy="975255"/>
            <a:chOff x="2267650" y="551620"/>
            <a:chExt cx="4522051" cy="4430961"/>
          </a:xfrm>
        </p:grpSpPr>
        <p:grpSp>
          <p:nvGrpSpPr>
            <p:cNvPr id="16791" name="Google Shape;16791;p609"/>
            <p:cNvGrpSpPr/>
            <p:nvPr/>
          </p:nvGrpSpPr>
          <p:grpSpPr>
            <a:xfrm>
              <a:off x="2998732" y="551620"/>
              <a:ext cx="2286579" cy="1911049"/>
              <a:chOff x="-2521759" y="897403"/>
              <a:chExt cx="1477500" cy="1089600"/>
            </a:xfrm>
          </p:grpSpPr>
          <p:sp>
            <p:nvSpPr>
              <p:cNvPr id="16792" name="Google Shape;16792;p60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793" name="Google Shape;16793;p609"/>
              <p:cNvGrpSpPr/>
              <p:nvPr/>
            </p:nvGrpSpPr>
            <p:grpSpPr>
              <a:xfrm>
                <a:off x="-2127414" y="1275205"/>
                <a:ext cx="688733" cy="700658"/>
                <a:chOff x="40123" y="-1583761"/>
                <a:chExt cx="688733" cy="1109689"/>
              </a:xfrm>
            </p:grpSpPr>
            <p:grpSp>
              <p:nvGrpSpPr>
                <p:cNvPr id="16794" name="Google Shape;16794;p609"/>
                <p:cNvGrpSpPr/>
                <p:nvPr/>
              </p:nvGrpSpPr>
              <p:grpSpPr>
                <a:xfrm>
                  <a:off x="45124" y="-1327179"/>
                  <a:ext cx="683733" cy="853107"/>
                  <a:chOff x="597574" y="1930371"/>
                  <a:chExt cx="683733" cy="853107"/>
                </a:xfrm>
              </p:grpSpPr>
              <p:grpSp>
                <p:nvGrpSpPr>
                  <p:cNvPr id="16795" name="Google Shape;16795;p609"/>
                  <p:cNvGrpSpPr/>
                  <p:nvPr/>
                </p:nvGrpSpPr>
                <p:grpSpPr>
                  <a:xfrm rot="-5400000">
                    <a:off x="640721" y="2142893"/>
                    <a:ext cx="600335" cy="680836"/>
                    <a:chOff x="15239716" y="-12996420"/>
                    <a:chExt cx="1868456" cy="2463229"/>
                  </a:xfrm>
                </p:grpSpPr>
                <p:pic>
                  <p:nvPicPr>
                    <p:cNvPr id="16796" name="Google Shape;16796;p60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797" name="Google Shape;16797;p60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798" name="Google Shape;16798;p60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799" name="Google Shape;16799;p60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pic>
          <p:nvPicPr>
            <p:cNvPr id="16800" name="Google Shape;16800;p609"/>
            <p:cNvPicPr preferRelativeResize="0"/>
            <p:nvPr/>
          </p:nvPicPr>
          <p:blipFill>
            <a:blip r:embed="rId7">
              <a:alphaModFix/>
            </a:blip>
            <a:stretch>
              <a:fillRect/>
            </a:stretch>
          </p:blipFill>
          <p:spPr>
            <a:xfrm>
              <a:off x="2267650" y="2049495"/>
              <a:ext cx="4522051" cy="2933086"/>
            </a:xfrm>
            <a:prstGeom prst="rect">
              <a:avLst/>
            </a:prstGeom>
            <a:noFill/>
            <a:ln>
              <a:noFill/>
            </a:ln>
          </p:spPr>
        </p:pic>
      </p:grpSp>
      <p:grpSp>
        <p:nvGrpSpPr>
          <p:cNvPr id="16801" name="Google Shape;16801;p609"/>
          <p:cNvGrpSpPr/>
          <p:nvPr/>
        </p:nvGrpSpPr>
        <p:grpSpPr>
          <a:xfrm>
            <a:off x="4800376" y="529975"/>
            <a:ext cx="3707725" cy="4356590"/>
            <a:chOff x="4692938" y="200525"/>
            <a:chExt cx="3707725" cy="4356590"/>
          </a:xfrm>
        </p:grpSpPr>
        <p:pic>
          <p:nvPicPr>
            <p:cNvPr id="16802" name="Google Shape;16802;p609"/>
            <p:cNvPicPr preferRelativeResize="0"/>
            <p:nvPr/>
          </p:nvPicPr>
          <p:blipFill>
            <a:blip r:embed="rId8">
              <a:alphaModFix/>
            </a:blip>
            <a:stretch>
              <a:fillRect/>
            </a:stretch>
          </p:blipFill>
          <p:spPr>
            <a:xfrm>
              <a:off x="4692938" y="1375515"/>
              <a:ext cx="3707725" cy="3181600"/>
            </a:xfrm>
            <a:prstGeom prst="rect">
              <a:avLst/>
            </a:prstGeom>
            <a:noFill/>
            <a:ln>
              <a:noFill/>
            </a:ln>
          </p:spPr>
        </p:pic>
        <p:sp>
          <p:nvSpPr>
            <p:cNvPr id="16803" name="Google Shape;16803;p609"/>
            <p:cNvSpPr txBox="1"/>
            <p:nvPr/>
          </p:nvSpPr>
          <p:spPr>
            <a:xfrm>
              <a:off x="5066325" y="20052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a:t>
              </a:r>
              <a:r>
                <a:rPr lang="en" sz="1200">
                  <a:highlight>
                    <a:srgbClr val="FF00FF"/>
                  </a:highlight>
                </a:rPr>
                <a:t>2D6</a:t>
              </a:r>
              <a:r>
                <a:rPr lang="en" sz="1200"/>
                <a:t>, CYP</a:t>
              </a:r>
              <a:r>
                <a:rPr lang="en" sz="1200">
                  <a:highlight>
                    <a:srgbClr val="00FFFF"/>
                  </a:highlight>
                </a:rPr>
                <a:t>2C19</a:t>
              </a:r>
              <a:r>
                <a:rPr lang="en" sz="1200"/>
                <a:t>)</a:t>
              </a:r>
              <a:endParaRPr sz="1200"/>
            </a:p>
            <a:p>
              <a:pPr marL="0" lvl="0" indent="0" algn="l" rtl="0">
                <a:spcBef>
                  <a:spcPts val="0"/>
                </a:spcBef>
                <a:spcAft>
                  <a:spcPts val="0"/>
                </a:spcAft>
                <a:buNone/>
              </a:pPr>
              <a:endParaRPr sz="900" b="1"/>
            </a:p>
          </p:txBody>
        </p:sp>
      </p:grpSp>
      <p:grpSp>
        <p:nvGrpSpPr>
          <p:cNvPr id="16804" name="Google Shape;16804;p609"/>
          <p:cNvGrpSpPr/>
          <p:nvPr/>
        </p:nvGrpSpPr>
        <p:grpSpPr>
          <a:xfrm>
            <a:off x="494288" y="711085"/>
            <a:ext cx="3804401" cy="4038287"/>
            <a:chOff x="2267650" y="222394"/>
            <a:chExt cx="4522051" cy="4800055"/>
          </a:xfrm>
        </p:grpSpPr>
        <p:grpSp>
          <p:nvGrpSpPr>
            <p:cNvPr id="16805" name="Google Shape;16805;p609"/>
            <p:cNvGrpSpPr/>
            <p:nvPr/>
          </p:nvGrpSpPr>
          <p:grpSpPr>
            <a:xfrm>
              <a:off x="2998732" y="551620"/>
              <a:ext cx="2286579" cy="1911049"/>
              <a:chOff x="-2521759" y="897403"/>
              <a:chExt cx="1477500" cy="1089600"/>
            </a:xfrm>
          </p:grpSpPr>
          <p:sp>
            <p:nvSpPr>
              <p:cNvPr id="16806" name="Google Shape;16806;p60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07" name="Google Shape;16807;p609"/>
              <p:cNvGrpSpPr/>
              <p:nvPr/>
            </p:nvGrpSpPr>
            <p:grpSpPr>
              <a:xfrm>
                <a:off x="-2127414" y="1275205"/>
                <a:ext cx="688733" cy="700658"/>
                <a:chOff x="40123" y="-1583761"/>
                <a:chExt cx="688733" cy="1109689"/>
              </a:xfrm>
            </p:grpSpPr>
            <p:grpSp>
              <p:nvGrpSpPr>
                <p:cNvPr id="16808" name="Google Shape;16808;p609"/>
                <p:cNvGrpSpPr/>
                <p:nvPr/>
              </p:nvGrpSpPr>
              <p:grpSpPr>
                <a:xfrm>
                  <a:off x="45124" y="-1327179"/>
                  <a:ext cx="683733" cy="853107"/>
                  <a:chOff x="597574" y="1930371"/>
                  <a:chExt cx="683733" cy="853107"/>
                </a:xfrm>
              </p:grpSpPr>
              <p:grpSp>
                <p:nvGrpSpPr>
                  <p:cNvPr id="16809" name="Google Shape;16809;p609"/>
                  <p:cNvGrpSpPr/>
                  <p:nvPr/>
                </p:nvGrpSpPr>
                <p:grpSpPr>
                  <a:xfrm rot="-5400000">
                    <a:off x="640721" y="2142893"/>
                    <a:ext cx="600335" cy="680836"/>
                    <a:chOff x="15239716" y="-12996420"/>
                    <a:chExt cx="1868456" cy="2463229"/>
                  </a:xfrm>
                </p:grpSpPr>
                <p:pic>
                  <p:nvPicPr>
                    <p:cNvPr id="16810" name="Google Shape;16810;p60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811" name="Google Shape;16811;p60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812" name="Google Shape;16812;p60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813" name="Google Shape;16813;p60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6814" name="Google Shape;16814;p609"/>
            <p:cNvGrpSpPr/>
            <p:nvPr/>
          </p:nvGrpSpPr>
          <p:grpSpPr>
            <a:xfrm>
              <a:off x="2267650" y="2089364"/>
              <a:ext cx="4522051" cy="2933086"/>
              <a:chOff x="3363025" y="1022851"/>
              <a:chExt cx="4522051" cy="2933086"/>
            </a:xfrm>
          </p:grpSpPr>
          <p:pic>
            <p:nvPicPr>
              <p:cNvPr id="16815" name="Google Shape;16815;p609"/>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16816" name="Google Shape;16816;p609"/>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817" name="Google Shape;16817;p609"/>
            <p:cNvSpPr txBox="1"/>
            <p:nvPr/>
          </p:nvSpPr>
          <p:spPr>
            <a:xfrm>
              <a:off x="4350938" y="222394"/>
              <a:ext cx="1598400" cy="65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6818" name="Google Shape;16818;p609"/>
            <p:cNvCxnSpPr/>
            <p:nvPr/>
          </p:nvCxnSpPr>
          <p:spPr>
            <a:xfrm>
              <a:off x="5203400" y="506315"/>
              <a:ext cx="379200" cy="0"/>
            </a:xfrm>
            <a:prstGeom prst="straightConnector1">
              <a:avLst/>
            </a:prstGeom>
            <a:noFill/>
            <a:ln w="9525" cap="flat" cmpd="sng">
              <a:solidFill>
                <a:schemeClr val="dk2"/>
              </a:solidFill>
              <a:prstDash val="solid"/>
              <a:round/>
              <a:headEnd type="none" w="med" len="med"/>
              <a:tailEnd type="triangle" w="med" len="med"/>
            </a:ln>
          </p:spPr>
        </p:cxnSp>
        <p:sp>
          <p:nvSpPr>
            <p:cNvPr id="16819" name="Google Shape;16819;p609"/>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820" name="Google Shape;16820;p609"/>
          <p:cNvSpPr txBox="1"/>
          <p:nvPr/>
        </p:nvSpPr>
        <p:spPr>
          <a:xfrm>
            <a:off x="3240575" y="587925"/>
            <a:ext cx="152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levels of CYP</a:t>
            </a:r>
            <a:r>
              <a:rPr lang="en" sz="1200">
                <a:highlight>
                  <a:srgbClr val="FF00FF"/>
                </a:highlight>
              </a:rPr>
              <a:t>2D6</a:t>
            </a:r>
            <a:endParaRPr sz="1200">
              <a:highlight>
                <a:srgbClr val="FF00FF"/>
              </a:highlight>
            </a:endParaRPr>
          </a:p>
          <a:p>
            <a:pPr marL="0" lvl="0" indent="0" algn="l" rtl="0">
              <a:spcBef>
                <a:spcPts val="0"/>
              </a:spcBef>
              <a:spcAft>
                <a:spcPts val="0"/>
              </a:spcAft>
              <a:buNone/>
            </a:pPr>
            <a:r>
              <a:rPr lang="en" sz="1200"/>
              <a:t>and CYP</a:t>
            </a:r>
            <a:r>
              <a:rPr lang="en" sz="1200">
                <a:highlight>
                  <a:srgbClr val="00FFFF"/>
                </a:highlight>
              </a:rPr>
              <a:t>2C19</a:t>
            </a:r>
            <a:r>
              <a:rPr lang="en" sz="1200"/>
              <a:t> substrates</a:t>
            </a:r>
            <a:endParaRPr sz="1200"/>
          </a:p>
        </p:txBody>
      </p:sp>
      <p:cxnSp>
        <p:nvCxnSpPr>
          <p:cNvPr id="16821" name="Google Shape;16821;p609"/>
          <p:cNvCxnSpPr>
            <a:endCxn id="16822" idx="0"/>
          </p:cNvCxnSpPr>
          <p:nvPr/>
        </p:nvCxnSpPr>
        <p:spPr>
          <a:xfrm>
            <a:off x="4386463" y="1049728"/>
            <a:ext cx="2043900" cy="1673400"/>
          </a:xfrm>
          <a:prstGeom prst="straightConnector1">
            <a:avLst/>
          </a:prstGeom>
          <a:noFill/>
          <a:ln w="9525" cap="flat" cmpd="sng">
            <a:solidFill>
              <a:srgbClr val="FF00FF"/>
            </a:solidFill>
            <a:prstDash val="solid"/>
            <a:round/>
            <a:headEnd type="none" w="med" len="med"/>
            <a:tailEnd type="triangle" w="med" len="med"/>
          </a:ln>
        </p:spPr>
      </p:cxnSp>
      <p:cxnSp>
        <p:nvCxnSpPr>
          <p:cNvPr id="16823" name="Google Shape;16823;p609"/>
          <p:cNvCxnSpPr/>
          <p:nvPr/>
        </p:nvCxnSpPr>
        <p:spPr>
          <a:xfrm>
            <a:off x="6430375" y="1262400"/>
            <a:ext cx="0" cy="1248000"/>
          </a:xfrm>
          <a:prstGeom prst="straightConnector1">
            <a:avLst/>
          </a:prstGeom>
          <a:noFill/>
          <a:ln w="9525" cap="flat" cmpd="sng">
            <a:solidFill>
              <a:srgbClr val="FF00FF"/>
            </a:solidFill>
            <a:prstDash val="solid"/>
            <a:round/>
            <a:headEnd type="none" w="med" len="med"/>
            <a:tailEnd type="triangle" w="med" len="med"/>
          </a:ln>
        </p:spPr>
      </p:cxnSp>
      <p:sp>
        <p:nvSpPr>
          <p:cNvPr id="16824" name="Google Shape;16824;p609"/>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5" name="Google Shape;16825;p609"/>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kinetic</a:t>
            </a:r>
            <a:r>
              <a:rPr lang="en" sz="1500" b="1"/>
              <a:t> interaction</a:t>
            </a:r>
            <a:endParaRPr sz="1500" b="1"/>
          </a:p>
        </p:txBody>
      </p:sp>
      <p:cxnSp>
        <p:nvCxnSpPr>
          <p:cNvPr id="16826" name="Google Shape;16826;p609"/>
          <p:cNvCxnSpPr/>
          <p:nvPr/>
        </p:nvCxnSpPr>
        <p:spPr>
          <a:xfrm>
            <a:off x="4338838" y="1125928"/>
            <a:ext cx="2043900" cy="1673400"/>
          </a:xfrm>
          <a:prstGeom prst="straightConnector1">
            <a:avLst/>
          </a:prstGeom>
          <a:noFill/>
          <a:ln w="19050" cap="flat" cmpd="sng">
            <a:solidFill>
              <a:srgbClr val="00FFFF"/>
            </a:solidFill>
            <a:prstDash val="solid"/>
            <a:round/>
            <a:headEnd type="none" w="med" len="med"/>
            <a:tailEnd type="triangle" w="med" len="med"/>
          </a:ln>
        </p:spPr>
      </p:cxnSp>
      <p:cxnSp>
        <p:nvCxnSpPr>
          <p:cNvPr id="16827" name="Google Shape;16827;p609"/>
          <p:cNvCxnSpPr/>
          <p:nvPr/>
        </p:nvCxnSpPr>
        <p:spPr>
          <a:xfrm>
            <a:off x="6544675" y="1252875"/>
            <a:ext cx="0" cy="1248000"/>
          </a:xfrm>
          <a:prstGeom prst="straightConnector1">
            <a:avLst/>
          </a:prstGeom>
          <a:noFill/>
          <a:ln w="19050" cap="flat" cmpd="sng">
            <a:solidFill>
              <a:srgbClr val="00FFFF"/>
            </a:solidFill>
            <a:prstDash val="solid"/>
            <a:round/>
            <a:headEnd type="none" w="med" len="med"/>
            <a:tailEnd type="triangle" w="med" len="med"/>
          </a:ln>
        </p:spPr>
      </p:cxnSp>
      <p:sp>
        <p:nvSpPr>
          <p:cNvPr id="16828" name="Google Shape;16828;p609"/>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829" name="Google Shape;16829;p609"/>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830" name="Google Shape;16830;p609"/>
          <p:cNvSpPr/>
          <p:nvPr/>
        </p:nvSpPr>
        <p:spPr>
          <a:xfrm rot="-10101506">
            <a:off x="7367608" y="613266"/>
            <a:ext cx="1748365" cy="228951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31" name="Google Shape;16831;p609"/>
          <p:cNvPicPr preferRelativeResize="0"/>
          <p:nvPr/>
        </p:nvPicPr>
        <p:blipFill>
          <a:blip r:embed="rId10">
            <a:alphaModFix/>
          </a:blip>
          <a:stretch>
            <a:fillRect/>
          </a:stretch>
        </p:blipFill>
        <p:spPr>
          <a:xfrm>
            <a:off x="7658700" y="771700"/>
            <a:ext cx="1248000" cy="1248000"/>
          </a:xfrm>
          <a:prstGeom prst="rect">
            <a:avLst/>
          </a:prstGeom>
          <a:noFill/>
          <a:ln>
            <a:noFill/>
          </a:ln>
        </p:spPr>
      </p:pic>
      <p:pic>
        <p:nvPicPr>
          <p:cNvPr id="16832" name="Google Shape;16832;p609" descr="clipped result image"/>
          <p:cNvPicPr preferRelativeResize="0"/>
          <p:nvPr/>
        </p:nvPicPr>
        <p:blipFill rotWithShape="1">
          <a:blip r:embed="rId11">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2" name="Google Shape;17059;p616">
            <a:extLst>
              <a:ext uri="{FF2B5EF4-FFF2-40B4-BE49-F238E27FC236}">
                <a16:creationId xmlns:a16="http://schemas.microsoft.com/office/drawing/2014/main" id="{B090D101-886A-89E5-8589-F0C3BAED4A14}"/>
              </a:ext>
            </a:extLst>
          </p:cNvPr>
          <p:cNvGrpSpPr/>
          <p:nvPr/>
        </p:nvGrpSpPr>
        <p:grpSpPr>
          <a:xfrm>
            <a:off x="8070220" y="4046276"/>
            <a:ext cx="836480" cy="933248"/>
            <a:chOff x="477995" y="2993185"/>
            <a:chExt cx="1833581" cy="2045700"/>
          </a:xfrm>
        </p:grpSpPr>
        <p:pic>
          <p:nvPicPr>
            <p:cNvPr id="3" name="Google Shape;17060;p616" descr="clipped result image">
              <a:extLst>
                <a:ext uri="{FF2B5EF4-FFF2-40B4-BE49-F238E27FC236}">
                  <a16:creationId xmlns:a16="http://schemas.microsoft.com/office/drawing/2014/main" id="{658A318E-E052-2387-27EA-849D1761CFE0}"/>
                </a:ext>
              </a:extLst>
            </p:cNvPr>
            <p:cNvPicPr preferRelativeResize="0"/>
            <p:nvPr/>
          </p:nvPicPr>
          <p:blipFill rotWithShape="1">
            <a:blip r:embed="rId12">
              <a:alphaModFix amt="49000"/>
            </a:blip>
            <a:srcRect/>
            <a:stretch/>
          </p:blipFill>
          <p:spPr>
            <a:xfrm flipH="1">
              <a:off x="725749" y="3901156"/>
              <a:ext cx="1055172" cy="1137729"/>
            </a:xfrm>
            <a:prstGeom prst="rect">
              <a:avLst/>
            </a:prstGeom>
            <a:noFill/>
            <a:ln>
              <a:noFill/>
            </a:ln>
          </p:spPr>
        </p:pic>
        <p:pic>
          <p:nvPicPr>
            <p:cNvPr id="4" name="Google Shape;17061;p616" descr="clipped result image">
              <a:extLst>
                <a:ext uri="{FF2B5EF4-FFF2-40B4-BE49-F238E27FC236}">
                  <a16:creationId xmlns:a16="http://schemas.microsoft.com/office/drawing/2014/main" id="{0E7ABFAD-A1DC-27BD-09C3-ED1025B543F2}"/>
                </a:ext>
              </a:extLst>
            </p:cNvPr>
            <p:cNvPicPr preferRelativeResize="0"/>
            <p:nvPr/>
          </p:nvPicPr>
          <p:blipFill rotWithShape="1">
            <a:blip r:embed="rId13">
              <a:alphaModFix amt="52000"/>
            </a:blip>
            <a:srcRect/>
            <a:stretch/>
          </p:blipFill>
          <p:spPr>
            <a:xfrm flipH="1">
              <a:off x="477995" y="4778274"/>
              <a:ext cx="463220" cy="231356"/>
            </a:xfrm>
            <a:prstGeom prst="rect">
              <a:avLst/>
            </a:prstGeom>
            <a:noFill/>
            <a:ln>
              <a:noFill/>
            </a:ln>
          </p:spPr>
        </p:pic>
        <p:pic>
          <p:nvPicPr>
            <p:cNvPr id="5" name="Google Shape;17062;p616" descr="clipped result image">
              <a:extLst>
                <a:ext uri="{FF2B5EF4-FFF2-40B4-BE49-F238E27FC236}">
                  <a16:creationId xmlns:a16="http://schemas.microsoft.com/office/drawing/2014/main" id="{41FB932C-B3D8-8F82-03CF-72D992B2381C}"/>
                </a:ext>
              </a:extLst>
            </p:cNvPr>
            <p:cNvPicPr preferRelativeResize="0"/>
            <p:nvPr/>
          </p:nvPicPr>
          <p:blipFill rotWithShape="1">
            <a:blip r:embed="rId14">
              <a:alphaModFix/>
            </a:blip>
            <a:srcRect/>
            <a:stretch/>
          </p:blipFill>
          <p:spPr>
            <a:xfrm rot="1787639" flipH="1">
              <a:off x="1276196" y="3413082"/>
              <a:ext cx="664993" cy="782760"/>
            </a:xfrm>
            <a:prstGeom prst="rect">
              <a:avLst/>
            </a:prstGeom>
            <a:noFill/>
            <a:ln>
              <a:noFill/>
            </a:ln>
          </p:spPr>
        </p:pic>
        <p:pic>
          <p:nvPicPr>
            <p:cNvPr id="6" name="Google Shape;17063;p616" descr="clipped result image">
              <a:extLst>
                <a:ext uri="{FF2B5EF4-FFF2-40B4-BE49-F238E27FC236}">
                  <a16:creationId xmlns:a16="http://schemas.microsoft.com/office/drawing/2014/main" id="{2A4E24EF-2416-BD06-FFB0-446280794B24}"/>
                </a:ext>
              </a:extLst>
            </p:cNvPr>
            <p:cNvPicPr preferRelativeResize="0"/>
            <p:nvPr/>
          </p:nvPicPr>
          <p:blipFill rotWithShape="1">
            <a:blip r:embed="rId15">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033"/>
        <p:cNvGrpSpPr/>
        <p:nvPr/>
      </p:nvGrpSpPr>
      <p:grpSpPr>
        <a:xfrm>
          <a:off x="0" y="0"/>
          <a:ext cx="0" cy="0"/>
          <a:chOff x="0" y="0"/>
          <a:chExt cx="0" cy="0"/>
        </a:xfrm>
      </p:grpSpPr>
      <p:pic>
        <p:nvPicPr>
          <p:cNvPr id="17034" name="Google Shape;17034;p616"/>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7035" name="Google Shape;17035;p616"/>
          <p:cNvGrpSpPr/>
          <p:nvPr/>
        </p:nvGrpSpPr>
        <p:grpSpPr>
          <a:xfrm>
            <a:off x="494288" y="988063"/>
            <a:ext cx="3804401" cy="3761309"/>
            <a:chOff x="2267650" y="551620"/>
            <a:chExt cx="4522051" cy="4470830"/>
          </a:xfrm>
        </p:grpSpPr>
        <p:grpSp>
          <p:nvGrpSpPr>
            <p:cNvPr id="17036" name="Google Shape;17036;p616"/>
            <p:cNvGrpSpPr/>
            <p:nvPr/>
          </p:nvGrpSpPr>
          <p:grpSpPr>
            <a:xfrm>
              <a:off x="2998732" y="551620"/>
              <a:ext cx="2286579" cy="1911049"/>
              <a:chOff x="-2521759" y="897403"/>
              <a:chExt cx="1477500" cy="1089600"/>
            </a:xfrm>
          </p:grpSpPr>
          <p:sp>
            <p:nvSpPr>
              <p:cNvPr id="17037" name="Google Shape;17037;p61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038" name="Google Shape;17038;p616"/>
              <p:cNvGrpSpPr/>
              <p:nvPr/>
            </p:nvGrpSpPr>
            <p:grpSpPr>
              <a:xfrm>
                <a:off x="-2127414" y="1275205"/>
                <a:ext cx="688733" cy="700658"/>
                <a:chOff x="40123" y="-1583761"/>
                <a:chExt cx="688733" cy="1109689"/>
              </a:xfrm>
            </p:grpSpPr>
            <p:grpSp>
              <p:nvGrpSpPr>
                <p:cNvPr id="17039" name="Google Shape;17039;p616"/>
                <p:cNvGrpSpPr/>
                <p:nvPr/>
              </p:nvGrpSpPr>
              <p:grpSpPr>
                <a:xfrm>
                  <a:off x="45124" y="-1327179"/>
                  <a:ext cx="683733" cy="853107"/>
                  <a:chOff x="597574" y="1930371"/>
                  <a:chExt cx="683733" cy="853107"/>
                </a:xfrm>
              </p:grpSpPr>
              <p:grpSp>
                <p:nvGrpSpPr>
                  <p:cNvPr id="17040" name="Google Shape;17040;p616"/>
                  <p:cNvGrpSpPr/>
                  <p:nvPr/>
                </p:nvGrpSpPr>
                <p:grpSpPr>
                  <a:xfrm rot="-5400000">
                    <a:off x="640721" y="2142893"/>
                    <a:ext cx="600335" cy="680836"/>
                    <a:chOff x="15239716" y="-12996420"/>
                    <a:chExt cx="1868456" cy="2463229"/>
                  </a:xfrm>
                </p:grpSpPr>
                <p:pic>
                  <p:nvPicPr>
                    <p:cNvPr id="17041" name="Google Shape;17041;p616"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7042" name="Google Shape;17042;p616"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7043" name="Google Shape;17043;p616"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7044" name="Google Shape;17044;p616"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7045" name="Google Shape;17045;p616"/>
            <p:cNvGrpSpPr/>
            <p:nvPr/>
          </p:nvGrpSpPr>
          <p:grpSpPr>
            <a:xfrm>
              <a:off x="2267650" y="2089364"/>
              <a:ext cx="4522051" cy="2933086"/>
              <a:chOff x="3363025" y="1022851"/>
              <a:chExt cx="4522051" cy="2933086"/>
            </a:xfrm>
          </p:grpSpPr>
          <p:pic>
            <p:nvPicPr>
              <p:cNvPr id="17046" name="Google Shape;17046;p616"/>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7047" name="Google Shape;17047;p616"/>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7048" name="Google Shape;17048;p616"/>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7049" name="Google Shape;17049;p616"/>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0" name="Google Shape;17050;p616"/>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7051" name="Google Shape;17051;p616"/>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7052" name="Google Shape;17052;p616"/>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7053" name="Google Shape;17053;p616"/>
          <p:cNvSpPr/>
          <p:nvPr/>
        </p:nvSpPr>
        <p:spPr>
          <a:xfrm rot="-8483092">
            <a:off x="345178" y="2230317"/>
            <a:ext cx="1081582" cy="8384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4" name="Google Shape;17054;p616"/>
          <p:cNvSpPr/>
          <p:nvPr/>
        </p:nvSpPr>
        <p:spPr>
          <a:xfrm rot="9347524">
            <a:off x="4892508" y="3591068"/>
            <a:ext cx="910134" cy="64822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5" name="Google Shape;17055;p616"/>
          <p:cNvSpPr/>
          <p:nvPr/>
        </p:nvSpPr>
        <p:spPr>
          <a:xfrm rot="10793623">
            <a:off x="3088499" y="3101262"/>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6" name="Google Shape;17056;p616"/>
          <p:cNvSpPr/>
          <p:nvPr/>
        </p:nvSpPr>
        <p:spPr>
          <a:xfrm rot="10793623">
            <a:off x="7317599" y="2876537"/>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7" name="Google Shape;17057;p616"/>
          <p:cNvSpPr txBox="1"/>
          <p:nvPr/>
        </p:nvSpPr>
        <p:spPr>
          <a:xfrm>
            <a:off x="4150575" y="133525"/>
            <a:ext cx="46704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F9900"/>
                </a:solidFill>
              </a:rPr>
              <a:t>Looks like a lot of serotonin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therapeutic duplication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possibility for mild serotonergic toxicity (side effects)</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no risk of life-threatening serotonin toxicity</a:t>
            </a:r>
            <a:endParaRPr sz="1500" b="1">
              <a:solidFill>
                <a:srgbClr val="FF9900"/>
              </a:solidFill>
            </a:endParaRPr>
          </a:p>
          <a:p>
            <a:pPr marL="914400" lvl="1" indent="-323850" algn="l" rtl="0">
              <a:spcBef>
                <a:spcPts val="0"/>
              </a:spcBef>
              <a:spcAft>
                <a:spcPts val="0"/>
              </a:spcAft>
              <a:buClr>
                <a:srgbClr val="FF9900"/>
              </a:buClr>
              <a:buSzPts val="1500"/>
              <a:buChar char="○"/>
            </a:pPr>
            <a:r>
              <a:rPr lang="en" sz="1500" b="1">
                <a:solidFill>
                  <a:srgbClr val="FF9900"/>
                </a:solidFill>
              </a:rPr>
              <a:t>that </a:t>
            </a:r>
            <a:r>
              <a:rPr lang="en" sz="1500" b="1" u="sng">
                <a:solidFill>
                  <a:srgbClr val="FF9900"/>
                </a:solidFill>
              </a:rPr>
              <a:t>only</a:t>
            </a:r>
            <a:r>
              <a:rPr lang="en" sz="1500" b="1">
                <a:solidFill>
                  <a:srgbClr val="FF9900"/>
                </a:solidFill>
              </a:rPr>
              <a:t> occurs if one of the meds is a MAOI</a:t>
            </a:r>
            <a:endParaRPr sz="1500" b="1">
              <a:solidFill>
                <a:srgbClr val="FF9900"/>
              </a:solidFill>
            </a:endParaRPr>
          </a:p>
        </p:txBody>
      </p:sp>
      <p:pic>
        <p:nvPicPr>
          <p:cNvPr id="17058" name="Google Shape;17058;p616"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7" name="Google Shape;17059;p616">
            <a:extLst>
              <a:ext uri="{FF2B5EF4-FFF2-40B4-BE49-F238E27FC236}">
                <a16:creationId xmlns:a16="http://schemas.microsoft.com/office/drawing/2014/main" id="{3412FE5D-6997-3302-8728-E65894AA20FA}"/>
              </a:ext>
            </a:extLst>
          </p:cNvPr>
          <p:cNvGrpSpPr/>
          <p:nvPr/>
        </p:nvGrpSpPr>
        <p:grpSpPr>
          <a:xfrm>
            <a:off x="8070220" y="4046276"/>
            <a:ext cx="836480" cy="933248"/>
            <a:chOff x="477995" y="2993185"/>
            <a:chExt cx="1833581" cy="2045700"/>
          </a:xfrm>
        </p:grpSpPr>
        <p:pic>
          <p:nvPicPr>
            <p:cNvPr id="8" name="Google Shape;17060;p616" descr="clipped result image">
              <a:extLst>
                <a:ext uri="{FF2B5EF4-FFF2-40B4-BE49-F238E27FC236}">
                  <a16:creationId xmlns:a16="http://schemas.microsoft.com/office/drawing/2014/main" id="{F8715492-B419-DAF1-B786-990DB7174582}"/>
                </a:ext>
              </a:extLst>
            </p:cNvPr>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9" name="Google Shape;17061;p616" descr="clipped result image">
              <a:extLst>
                <a:ext uri="{FF2B5EF4-FFF2-40B4-BE49-F238E27FC236}">
                  <a16:creationId xmlns:a16="http://schemas.microsoft.com/office/drawing/2014/main" id="{7D329B76-F62D-5328-CB1E-C1600AA1801A}"/>
                </a:ext>
              </a:extLst>
            </p:cNvPr>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0" name="Google Shape;17062;p616" descr="clipped result image">
              <a:extLst>
                <a:ext uri="{FF2B5EF4-FFF2-40B4-BE49-F238E27FC236}">
                  <a16:creationId xmlns:a16="http://schemas.microsoft.com/office/drawing/2014/main" id="{6BCB3165-3873-23D3-9295-0CDBBE7E03F1}"/>
                </a:ext>
              </a:extLst>
            </p:cNvPr>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1" name="Google Shape;17063;p616" descr="clipped result image">
              <a:extLst>
                <a:ext uri="{FF2B5EF4-FFF2-40B4-BE49-F238E27FC236}">
                  <a16:creationId xmlns:a16="http://schemas.microsoft.com/office/drawing/2014/main" id="{86F59FD6-1418-9F57-7F2C-CC35A207697C}"/>
                </a:ext>
              </a:extLst>
            </p:cNvPr>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7067"/>
        <p:cNvGrpSpPr/>
        <p:nvPr/>
      </p:nvGrpSpPr>
      <p:grpSpPr>
        <a:xfrm>
          <a:off x="0" y="0"/>
          <a:ext cx="0" cy="0"/>
          <a:chOff x="0" y="0"/>
          <a:chExt cx="0" cy="0"/>
        </a:xfrm>
      </p:grpSpPr>
      <p:sp>
        <p:nvSpPr>
          <p:cNvPr id="17068" name="Google Shape;17068;p617"/>
          <p:cNvSpPr txBox="1"/>
          <p:nvPr/>
        </p:nvSpPr>
        <p:spPr>
          <a:xfrm>
            <a:off x="605575" y="223413"/>
            <a:ext cx="70773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2400" b="0" i="0" u="none" strike="noStrike" cap="none">
                <a:solidFill>
                  <a:srgbClr val="000000"/>
                </a:solidFill>
                <a:latin typeface="Arial"/>
                <a:ea typeface="Arial"/>
                <a:cs typeface="Arial"/>
                <a:sym typeface="Arial"/>
              </a:rPr>
              <a:t>Serotonin Toxicity - </a:t>
            </a:r>
            <a:r>
              <a:rPr lang="en" sz="2400"/>
              <a:t>don’t say “serotonin syndrome”</a:t>
            </a:r>
            <a:endParaRPr sz="2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200"/>
              <a:buFont typeface="Arial"/>
              <a:buNone/>
            </a:pPr>
            <a:r>
              <a:rPr lang="en" sz="2400" b="1"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
        <p:nvSpPr>
          <p:cNvPr id="17069" name="Google Shape;17069;p617"/>
          <p:cNvSpPr txBox="1"/>
          <p:nvPr/>
        </p:nvSpPr>
        <p:spPr>
          <a:xfrm>
            <a:off x="3582957" y="4498936"/>
            <a:ext cx="23679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Fever </a:t>
            </a:r>
            <a:endParaRPr sz="1800" b="0" i="0" u="none" strike="noStrike" cap="none">
              <a:solidFill>
                <a:srgbClr val="000000"/>
              </a:solidFill>
              <a:latin typeface="Arial"/>
              <a:ea typeface="Arial"/>
              <a:cs typeface="Arial"/>
              <a:sym typeface="Arial"/>
            </a:endParaRPr>
          </a:p>
        </p:txBody>
      </p:sp>
      <p:pic>
        <p:nvPicPr>
          <p:cNvPr id="17070" name="Google Shape;17070;p617" descr="clipped result image"/>
          <p:cNvPicPr preferRelativeResize="0"/>
          <p:nvPr/>
        </p:nvPicPr>
        <p:blipFill rotWithShape="1">
          <a:blip r:embed="rId3">
            <a:alphaModFix/>
          </a:blip>
          <a:srcRect t="23308" b="-7"/>
          <a:stretch/>
        </p:blipFill>
        <p:spPr>
          <a:xfrm rot="-6543551">
            <a:off x="6586797" y="2185074"/>
            <a:ext cx="1568479" cy="1733050"/>
          </a:xfrm>
          <a:prstGeom prst="rect">
            <a:avLst/>
          </a:prstGeom>
          <a:noFill/>
          <a:ln>
            <a:noFill/>
          </a:ln>
        </p:spPr>
      </p:pic>
      <p:pic>
        <p:nvPicPr>
          <p:cNvPr id="17071" name="Google Shape;17071;p617" descr="Resultado de imagen para curved arrow png"/>
          <p:cNvPicPr preferRelativeResize="0"/>
          <p:nvPr/>
        </p:nvPicPr>
        <p:blipFill rotWithShape="1">
          <a:blip r:embed="rId4">
            <a:alphaModFix/>
          </a:blip>
          <a:srcRect/>
          <a:stretch/>
        </p:blipFill>
        <p:spPr>
          <a:xfrm rot="9751206">
            <a:off x="6622217" y="2787529"/>
            <a:ext cx="963339" cy="538245"/>
          </a:xfrm>
          <a:prstGeom prst="rect">
            <a:avLst/>
          </a:prstGeom>
          <a:noFill/>
          <a:ln>
            <a:noFill/>
          </a:ln>
        </p:spPr>
      </p:pic>
      <p:sp>
        <p:nvSpPr>
          <p:cNvPr id="17072" name="Google Shape;17072;p617"/>
          <p:cNvSpPr txBox="1"/>
          <p:nvPr/>
        </p:nvSpPr>
        <p:spPr>
          <a:xfrm>
            <a:off x="712925" y="1460925"/>
            <a:ext cx="20208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Dilated pupils </a:t>
            </a:r>
            <a:endParaRPr sz="1800" b="0" i="0" u="none" strike="noStrike" cap="none">
              <a:solidFill>
                <a:srgbClr val="000000"/>
              </a:solidFill>
              <a:latin typeface="Arial"/>
              <a:ea typeface="Arial"/>
              <a:cs typeface="Arial"/>
              <a:sym typeface="Arial"/>
            </a:endParaRPr>
          </a:p>
        </p:txBody>
      </p:sp>
      <p:pic>
        <p:nvPicPr>
          <p:cNvPr id="17073" name="Google Shape;17073;p617"/>
          <p:cNvPicPr preferRelativeResize="0"/>
          <p:nvPr/>
        </p:nvPicPr>
        <p:blipFill rotWithShape="1">
          <a:blip r:embed="rId5">
            <a:alphaModFix/>
          </a:blip>
          <a:srcRect/>
          <a:stretch/>
        </p:blipFill>
        <p:spPr>
          <a:xfrm>
            <a:off x="2185111" y="1438498"/>
            <a:ext cx="4479716" cy="3634618"/>
          </a:xfrm>
          <a:prstGeom prst="rect">
            <a:avLst/>
          </a:prstGeom>
          <a:noFill/>
          <a:ln>
            <a:noFill/>
          </a:ln>
        </p:spPr>
      </p:pic>
      <p:pic>
        <p:nvPicPr>
          <p:cNvPr id="17074" name="Google Shape;17074;p617"/>
          <p:cNvPicPr preferRelativeResize="0"/>
          <p:nvPr/>
        </p:nvPicPr>
        <p:blipFill rotWithShape="1">
          <a:blip r:embed="rId6">
            <a:alphaModFix/>
          </a:blip>
          <a:srcRect/>
          <a:stretch/>
        </p:blipFill>
        <p:spPr>
          <a:xfrm>
            <a:off x="1938992" y="1316572"/>
            <a:ext cx="4410457" cy="2999809"/>
          </a:xfrm>
          <a:prstGeom prst="rect">
            <a:avLst/>
          </a:prstGeom>
          <a:noFill/>
          <a:ln>
            <a:noFill/>
          </a:ln>
        </p:spPr>
      </p:pic>
      <p:sp>
        <p:nvSpPr>
          <p:cNvPr id="17075" name="Google Shape;17075;p617"/>
          <p:cNvSpPr txBox="1"/>
          <p:nvPr/>
        </p:nvSpPr>
        <p:spPr>
          <a:xfrm>
            <a:off x="1158413" y="2258030"/>
            <a:ext cx="15921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Agitation</a:t>
            </a:r>
            <a:endParaRPr sz="1800" b="0" i="0" u="none" strike="noStrike" cap="none">
              <a:solidFill>
                <a:srgbClr val="000000"/>
              </a:solidFill>
              <a:latin typeface="Arial"/>
              <a:ea typeface="Arial"/>
              <a:cs typeface="Arial"/>
              <a:sym typeface="Arial"/>
            </a:endParaRPr>
          </a:p>
        </p:txBody>
      </p:sp>
      <p:sp>
        <p:nvSpPr>
          <p:cNvPr id="17076" name="Google Shape;17076;p617"/>
          <p:cNvSpPr txBox="1"/>
          <p:nvPr/>
        </p:nvSpPr>
        <p:spPr>
          <a:xfrm>
            <a:off x="1539425" y="3095319"/>
            <a:ext cx="14727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Sweating</a:t>
            </a:r>
            <a:endParaRPr sz="1800" b="0" i="0" u="none" strike="noStrike" cap="none">
              <a:solidFill>
                <a:srgbClr val="000000"/>
              </a:solidFill>
              <a:latin typeface="Arial"/>
              <a:ea typeface="Arial"/>
              <a:cs typeface="Arial"/>
              <a:sym typeface="Arial"/>
            </a:endParaRPr>
          </a:p>
        </p:txBody>
      </p:sp>
      <p:grpSp>
        <p:nvGrpSpPr>
          <p:cNvPr id="17077" name="Google Shape;17077;p617"/>
          <p:cNvGrpSpPr/>
          <p:nvPr/>
        </p:nvGrpSpPr>
        <p:grpSpPr>
          <a:xfrm>
            <a:off x="3330425" y="3166750"/>
            <a:ext cx="1472700" cy="1595745"/>
            <a:chOff x="2873225" y="3014350"/>
            <a:chExt cx="1472700" cy="1595745"/>
          </a:xfrm>
        </p:grpSpPr>
        <p:pic>
          <p:nvPicPr>
            <p:cNvPr id="17078" name="Google Shape;17078;p617" descr="Resultado de imagen para fire png"/>
            <p:cNvPicPr preferRelativeResize="0"/>
            <p:nvPr/>
          </p:nvPicPr>
          <p:blipFill rotWithShape="1">
            <a:blip r:embed="rId7">
              <a:alphaModFix amt="56000"/>
            </a:blip>
            <a:srcRect/>
            <a:stretch/>
          </p:blipFill>
          <p:spPr>
            <a:xfrm>
              <a:off x="2873225" y="3416568"/>
              <a:ext cx="1472700" cy="1193527"/>
            </a:xfrm>
            <a:prstGeom prst="rect">
              <a:avLst/>
            </a:prstGeom>
            <a:noFill/>
            <a:ln>
              <a:noFill/>
            </a:ln>
          </p:spPr>
        </p:pic>
        <p:pic>
          <p:nvPicPr>
            <p:cNvPr id="17079" name="Google Shape;17079;p617" descr="Resultado de imagen para steam hot water png"/>
            <p:cNvPicPr preferRelativeResize="0"/>
            <p:nvPr/>
          </p:nvPicPr>
          <p:blipFill rotWithShape="1">
            <a:blip r:embed="rId8">
              <a:alphaModFix amt="40000"/>
            </a:blip>
            <a:srcRect l="57763" b="29527"/>
            <a:stretch/>
          </p:blipFill>
          <p:spPr>
            <a:xfrm>
              <a:off x="3447951" y="3014350"/>
              <a:ext cx="605769" cy="1460170"/>
            </a:xfrm>
            <a:prstGeom prst="rect">
              <a:avLst/>
            </a:prstGeom>
            <a:noFill/>
            <a:ln>
              <a:noFill/>
            </a:ln>
          </p:spPr>
        </p:pic>
      </p:grpSp>
      <p:sp>
        <p:nvSpPr>
          <p:cNvPr id="17080" name="Google Shape;17080;p617"/>
          <p:cNvSpPr txBox="1"/>
          <p:nvPr/>
        </p:nvSpPr>
        <p:spPr>
          <a:xfrm>
            <a:off x="1800375" y="1820848"/>
            <a:ext cx="8043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sp>
        <p:nvSpPr>
          <p:cNvPr id="17081" name="Google Shape;17081;p617"/>
          <p:cNvSpPr txBox="1"/>
          <p:nvPr/>
        </p:nvSpPr>
        <p:spPr>
          <a:xfrm>
            <a:off x="7618032" y="3392350"/>
            <a:ext cx="23166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Hyperreflexia</a:t>
            </a:r>
            <a:endParaRPr sz="1800" b="0" i="0" u="none" strike="noStrike" cap="none">
              <a:solidFill>
                <a:srgbClr val="000000"/>
              </a:solidFill>
              <a:latin typeface="Arial"/>
              <a:ea typeface="Arial"/>
              <a:cs typeface="Arial"/>
              <a:sym typeface="Arial"/>
            </a:endParaRPr>
          </a:p>
        </p:txBody>
      </p:sp>
      <p:pic>
        <p:nvPicPr>
          <p:cNvPr id="17082" name="Google Shape;17082;p617" descr="Resultado de imagen para reflex hammer png"/>
          <p:cNvPicPr preferRelativeResize="0"/>
          <p:nvPr/>
        </p:nvPicPr>
        <p:blipFill rotWithShape="1">
          <a:blip r:embed="rId9">
            <a:alphaModFix/>
          </a:blip>
          <a:srcRect/>
          <a:stretch/>
        </p:blipFill>
        <p:spPr>
          <a:xfrm rot="9358927">
            <a:off x="6335333" y="3682686"/>
            <a:ext cx="1508977" cy="943121"/>
          </a:xfrm>
          <a:prstGeom prst="rect">
            <a:avLst/>
          </a:prstGeom>
          <a:noFill/>
          <a:ln>
            <a:noFill/>
          </a:ln>
        </p:spPr>
      </p:pic>
      <p:sp>
        <p:nvSpPr>
          <p:cNvPr id="17083" name="Google Shape;17083;p617"/>
          <p:cNvSpPr txBox="1"/>
          <p:nvPr/>
        </p:nvSpPr>
        <p:spPr>
          <a:xfrm>
            <a:off x="605575" y="688075"/>
            <a:ext cx="70773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2200" b="1"/>
              <a:t>“Twitchy frog”</a:t>
            </a:r>
            <a:r>
              <a:rPr lang="en" sz="2200" b="1" i="0" u="none" strike="noStrike" cap="none">
                <a:solidFill>
                  <a:srgbClr val="000000"/>
                </a:solidFill>
              </a:rPr>
              <a:t>  </a:t>
            </a:r>
            <a:endParaRPr sz="2200" b="1" i="0" u="none" strike="noStrike" cap="none">
              <a:solidFill>
                <a:srgbClr val="000000"/>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222"/>
        <p:cNvGrpSpPr/>
        <p:nvPr/>
      </p:nvGrpSpPr>
      <p:grpSpPr>
        <a:xfrm>
          <a:off x="0" y="0"/>
          <a:ext cx="0" cy="0"/>
          <a:chOff x="0" y="0"/>
          <a:chExt cx="0" cy="0"/>
        </a:xfrm>
      </p:grpSpPr>
      <p:sp>
        <p:nvSpPr>
          <p:cNvPr id="17223" name="Google Shape;17223;p624"/>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4" name="Google Shape;17224;p624"/>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225" name="Google Shape;17225;p624"/>
          <p:cNvGrpSpPr/>
          <p:nvPr/>
        </p:nvGrpSpPr>
        <p:grpSpPr>
          <a:xfrm>
            <a:off x="481071" y="148700"/>
            <a:ext cx="5866477" cy="4508299"/>
            <a:chOff x="650375" y="127225"/>
            <a:chExt cx="5866477" cy="4508299"/>
          </a:xfrm>
        </p:grpSpPr>
        <p:pic>
          <p:nvPicPr>
            <p:cNvPr id="17226" name="Google Shape;17226;p624"/>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227" name="Google Shape;17227;p624"/>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228" name="Google Shape;17228;p624"/>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229" name="Google Shape;17229;p624"/>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230" name="Google Shape;17230;p624"/>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1" name="Google Shape;17231;p624"/>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35" name="Google Shape;17235;p624"/>
          <p:cNvGrpSpPr/>
          <p:nvPr/>
        </p:nvGrpSpPr>
        <p:grpSpPr>
          <a:xfrm>
            <a:off x="6967420" y="226175"/>
            <a:ext cx="3214699" cy="4517251"/>
            <a:chOff x="6910270" y="0"/>
            <a:chExt cx="3214699" cy="4517251"/>
          </a:xfrm>
        </p:grpSpPr>
        <p:pic>
          <p:nvPicPr>
            <p:cNvPr id="17236" name="Google Shape;17236;p624"/>
            <p:cNvPicPr preferRelativeResize="0"/>
            <p:nvPr/>
          </p:nvPicPr>
          <p:blipFill rotWithShape="1">
            <a:blip r:embed="rId4">
              <a:alphaModFix/>
            </a:blip>
            <a:srcRect r="45825"/>
            <a:stretch/>
          </p:blipFill>
          <p:spPr>
            <a:xfrm rot="426104">
              <a:off x="7164570" y="128816"/>
              <a:ext cx="2348202" cy="4259618"/>
            </a:xfrm>
            <a:prstGeom prst="rect">
              <a:avLst/>
            </a:prstGeom>
            <a:noFill/>
            <a:ln>
              <a:noFill/>
            </a:ln>
          </p:spPr>
        </p:pic>
        <p:pic>
          <p:nvPicPr>
            <p:cNvPr id="17237" name="Google Shape;17237;p624"/>
            <p:cNvPicPr preferRelativeResize="0"/>
            <p:nvPr/>
          </p:nvPicPr>
          <p:blipFill rotWithShape="1">
            <a:blip r:embed="rId4">
              <a:alphaModFix/>
            </a:blip>
            <a:srcRect l="35578" t="59533" r="28475" b="29966"/>
            <a:stretch/>
          </p:blipFill>
          <p:spPr>
            <a:xfrm rot="426098">
              <a:off x="8545191" y="2220701"/>
              <a:ext cx="1558107" cy="447279"/>
            </a:xfrm>
            <a:prstGeom prst="rect">
              <a:avLst/>
            </a:prstGeom>
            <a:noFill/>
            <a:ln>
              <a:noFill/>
            </a:ln>
          </p:spPr>
        </p:pic>
      </p:grpSp>
      <p:sp>
        <p:nvSpPr>
          <p:cNvPr id="17238" name="Google Shape;17238;p624"/>
          <p:cNvSpPr txBox="1"/>
          <p:nvPr/>
        </p:nvSpPr>
        <p:spPr>
          <a:xfrm>
            <a:off x="6395174" y="148700"/>
            <a:ext cx="19302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a:t>
            </a:r>
            <a:endParaRPr sz="1200"/>
          </a:p>
          <a:p>
            <a:pPr marL="0" lvl="0" indent="0" algn="l" rtl="0">
              <a:spcBef>
                <a:spcPts val="0"/>
              </a:spcBef>
              <a:spcAft>
                <a:spcPts val="0"/>
              </a:spcAft>
              <a:buNone/>
            </a:pPr>
            <a:r>
              <a:rPr lang="en" sz="1200"/>
              <a:t>an overload</a:t>
            </a:r>
            <a:endParaRPr sz="1200"/>
          </a:p>
          <a:p>
            <a:pPr marL="0" lvl="0" indent="0" algn="l" rtl="0">
              <a:spcBef>
                <a:spcPts val="0"/>
              </a:spcBef>
              <a:spcAft>
                <a:spcPts val="0"/>
              </a:spcAft>
              <a:buNone/>
            </a:pPr>
            <a:r>
              <a:rPr lang="en" sz="1200"/>
              <a:t>of actual </a:t>
            </a:r>
            <a:endParaRPr sz="1200"/>
          </a:p>
          <a:p>
            <a:pPr marL="0" lvl="0" indent="0" algn="l" rtl="0">
              <a:spcBef>
                <a:spcPts val="0"/>
              </a:spcBef>
              <a:spcAft>
                <a:spcPts val="0"/>
              </a:spcAft>
              <a:buNone/>
            </a:pPr>
            <a:r>
              <a:rPr lang="en" sz="1200"/>
              <a:t>serotonin.</a:t>
            </a:r>
            <a:endParaRPr sz="12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479"/>
        <p:cNvGrpSpPr/>
        <p:nvPr/>
      </p:nvGrpSpPr>
      <p:grpSpPr>
        <a:xfrm>
          <a:off x="0" y="0"/>
          <a:ext cx="0" cy="0"/>
          <a:chOff x="0" y="0"/>
          <a:chExt cx="0" cy="0"/>
        </a:xfrm>
      </p:grpSpPr>
      <p:sp>
        <p:nvSpPr>
          <p:cNvPr id="17480" name="Google Shape;17480;p633"/>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1" name="Google Shape;17481;p633"/>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482" name="Google Shape;17482;p633"/>
          <p:cNvGrpSpPr/>
          <p:nvPr/>
        </p:nvGrpSpPr>
        <p:grpSpPr>
          <a:xfrm>
            <a:off x="481075" y="148700"/>
            <a:ext cx="5866477" cy="4508299"/>
            <a:chOff x="650375" y="127225"/>
            <a:chExt cx="5866477" cy="4508299"/>
          </a:xfrm>
        </p:grpSpPr>
        <p:pic>
          <p:nvPicPr>
            <p:cNvPr id="17483" name="Google Shape;17483;p633"/>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484" name="Google Shape;17484;p633"/>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485" name="Google Shape;17485;p633"/>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486" name="Google Shape;17486;p633"/>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487" name="Google Shape;17487;p633"/>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488" name="Google Shape;17488;p633"/>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489" name="Google Shape;17489;p633"/>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490" name="Google Shape;17490;p633"/>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491" name="Google Shape;17491;p633"/>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492" name="Google Shape;17492;p633"/>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493" name="Google Shape;17493;p633"/>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494" name="Google Shape;17494;p633"/>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495" name="Google Shape;17495;p633"/>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496" name="Google Shape;17496;p633"/>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7" name="Google Shape;17497;p633"/>
          <p:cNvSpPr/>
          <p:nvPr/>
        </p:nvSpPr>
        <p:spPr>
          <a:xfrm>
            <a:off x="4397125" y="602100"/>
            <a:ext cx="2064600" cy="10908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501"/>
        <p:cNvGrpSpPr/>
        <p:nvPr/>
      </p:nvGrpSpPr>
      <p:grpSpPr>
        <a:xfrm>
          <a:off x="0" y="0"/>
          <a:ext cx="0" cy="0"/>
          <a:chOff x="0" y="0"/>
          <a:chExt cx="0" cy="0"/>
        </a:xfrm>
      </p:grpSpPr>
      <p:sp>
        <p:nvSpPr>
          <p:cNvPr id="17502" name="Google Shape;17502;p634"/>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3" name="Google Shape;17503;p634"/>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504" name="Google Shape;17504;p634"/>
          <p:cNvGrpSpPr/>
          <p:nvPr/>
        </p:nvGrpSpPr>
        <p:grpSpPr>
          <a:xfrm>
            <a:off x="481075" y="148700"/>
            <a:ext cx="5866477" cy="4508299"/>
            <a:chOff x="650375" y="127225"/>
            <a:chExt cx="5866477" cy="4508299"/>
          </a:xfrm>
        </p:grpSpPr>
        <p:pic>
          <p:nvPicPr>
            <p:cNvPr id="17505" name="Google Shape;17505;p634"/>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506" name="Google Shape;17506;p634"/>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507" name="Google Shape;17507;p634"/>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508" name="Google Shape;17508;p634"/>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509" name="Google Shape;17509;p634"/>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510" name="Google Shape;17510;p634"/>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511" name="Google Shape;17511;p634"/>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512" name="Google Shape;17512;p634"/>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513" name="Google Shape;17513;p634"/>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514" name="Google Shape;17514;p634"/>
          <p:cNvPicPr preferRelativeResize="0"/>
          <p:nvPr/>
        </p:nvPicPr>
        <p:blipFill>
          <a:blip r:embed="rId5">
            <a:alphaModFix/>
          </a:blip>
          <a:stretch>
            <a:fillRect/>
          </a:stretch>
        </p:blipFill>
        <p:spPr>
          <a:xfrm>
            <a:off x="6566624" y="3056981"/>
            <a:ext cx="1173700" cy="1219350"/>
          </a:xfrm>
          <a:prstGeom prst="rect">
            <a:avLst/>
          </a:prstGeom>
          <a:noFill/>
          <a:ln>
            <a:noFill/>
          </a:ln>
        </p:spPr>
      </p:pic>
      <p:sp>
        <p:nvSpPr>
          <p:cNvPr id="17515" name="Google Shape;17515;p634"/>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6" name="Google Shape;17516;p634"/>
          <p:cNvSpPr/>
          <p:nvPr/>
        </p:nvSpPr>
        <p:spPr>
          <a:xfrm rot="10800000" flipH="1">
            <a:off x="4397125" y="1692874"/>
            <a:ext cx="2064600" cy="1052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520"/>
        <p:cNvGrpSpPr/>
        <p:nvPr/>
      </p:nvGrpSpPr>
      <p:grpSpPr>
        <a:xfrm>
          <a:off x="0" y="0"/>
          <a:ext cx="0" cy="0"/>
          <a:chOff x="0" y="0"/>
          <a:chExt cx="0" cy="0"/>
        </a:xfrm>
      </p:grpSpPr>
      <p:sp>
        <p:nvSpPr>
          <p:cNvPr id="17521" name="Google Shape;17521;p635"/>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2" name="Google Shape;17522;p635"/>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523" name="Google Shape;17523;p635"/>
          <p:cNvGrpSpPr/>
          <p:nvPr/>
        </p:nvGrpSpPr>
        <p:grpSpPr>
          <a:xfrm>
            <a:off x="481075" y="148700"/>
            <a:ext cx="5866477" cy="4508299"/>
            <a:chOff x="650375" y="127225"/>
            <a:chExt cx="5866477" cy="4508299"/>
          </a:xfrm>
        </p:grpSpPr>
        <p:pic>
          <p:nvPicPr>
            <p:cNvPr id="17524" name="Google Shape;17524;p635"/>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525" name="Google Shape;17525;p635"/>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526" name="Google Shape;17526;p635"/>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527" name="Google Shape;17527;p635"/>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528" name="Google Shape;17528;p635"/>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529" name="Google Shape;17529;p635"/>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530" name="Google Shape;17530;p635"/>
          <p:cNvPicPr preferRelativeResize="0"/>
          <p:nvPr/>
        </p:nvPicPr>
        <p:blipFill>
          <a:blip r:embed="rId5">
            <a:alphaModFix/>
          </a:blip>
          <a:stretch>
            <a:fillRect/>
          </a:stretch>
        </p:blipFill>
        <p:spPr>
          <a:xfrm>
            <a:off x="6635499" y="2708256"/>
            <a:ext cx="1173700" cy="1219350"/>
          </a:xfrm>
          <a:prstGeom prst="rect">
            <a:avLst/>
          </a:prstGeom>
          <a:noFill/>
          <a:ln>
            <a:noFill/>
          </a:ln>
        </p:spPr>
      </p:pic>
      <p:sp>
        <p:nvSpPr>
          <p:cNvPr id="17531" name="Google Shape;17531;p635"/>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2" name="Google Shape;17532;p635"/>
          <p:cNvSpPr/>
          <p:nvPr/>
        </p:nvSpPr>
        <p:spPr>
          <a:xfrm rot="10800000" flipH="1">
            <a:off x="4397125" y="2778724"/>
            <a:ext cx="2064600" cy="1052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33" name="Google Shape;17533;p635"/>
          <p:cNvPicPr preferRelativeResize="0"/>
          <p:nvPr/>
        </p:nvPicPr>
        <p:blipFill>
          <a:blip r:embed="rId5">
            <a:alphaModFix/>
          </a:blip>
          <a:stretch>
            <a:fillRect/>
          </a:stretch>
        </p:blipFill>
        <p:spPr>
          <a:xfrm>
            <a:off x="6347549" y="3524081"/>
            <a:ext cx="1173700" cy="121935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537"/>
        <p:cNvGrpSpPr/>
        <p:nvPr/>
      </p:nvGrpSpPr>
      <p:grpSpPr>
        <a:xfrm>
          <a:off x="0" y="0"/>
          <a:ext cx="0" cy="0"/>
          <a:chOff x="0" y="0"/>
          <a:chExt cx="0" cy="0"/>
        </a:xfrm>
      </p:grpSpPr>
      <p:sp>
        <p:nvSpPr>
          <p:cNvPr id="17538" name="Google Shape;17538;p636"/>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9" name="Google Shape;17539;p636"/>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pic>
        <p:nvPicPr>
          <p:cNvPr id="17540" name="Google Shape;17540;p636"/>
          <p:cNvPicPr preferRelativeResize="0"/>
          <p:nvPr/>
        </p:nvPicPr>
        <p:blipFill rotWithShape="1">
          <a:blip r:embed="rId3">
            <a:alphaModFix/>
          </a:blip>
          <a:srcRect l="2541" t="38125" r="1901" b="2219"/>
          <a:stretch/>
        </p:blipFill>
        <p:spPr>
          <a:xfrm>
            <a:off x="850750" y="857275"/>
            <a:ext cx="5084225" cy="2069874"/>
          </a:xfrm>
          <a:prstGeom prst="rect">
            <a:avLst/>
          </a:prstGeom>
          <a:noFill/>
          <a:ln>
            <a:noFill/>
          </a:ln>
        </p:spPr>
      </p:pic>
      <p:sp>
        <p:nvSpPr>
          <p:cNvPr id="17541" name="Google Shape;17541;p636"/>
          <p:cNvSpPr txBox="1"/>
          <p:nvPr/>
        </p:nvSpPr>
        <p:spPr>
          <a:xfrm>
            <a:off x="850756" y="241675"/>
            <a:ext cx="424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t>Hunter criteria for serotonin toxicity:</a:t>
            </a:r>
            <a:endParaRPr sz="1600" b="1" dirty="0"/>
          </a:p>
          <a:p>
            <a:pPr marL="0" lvl="0" indent="0" algn="l" rtl="0">
              <a:spcBef>
                <a:spcPts val="0"/>
              </a:spcBef>
              <a:spcAft>
                <a:spcPts val="0"/>
              </a:spcAft>
              <a:buNone/>
            </a:pPr>
            <a:r>
              <a:rPr lang="en" sz="1200" dirty="0"/>
              <a:t>Potent serotonergic agent plus any of the following:</a:t>
            </a:r>
            <a:endParaRPr sz="1200" dirty="0"/>
          </a:p>
        </p:txBody>
      </p:sp>
      <p:grpSp>
        <p:nvGrpSpPr>
          <p:cNvPr id="17542" name="Google Shape;17542;p636"/>
          <p:cNvGrpSpPr/>
          <p:nvPr/>
        </p:nvGrpSpPr>
        <p:grpSpPr>
          <a:xfrm>
            <a:off x="1099275" y="3108394"/>
            <a:ext cx="2635900" cy="1489950"/>
            <a:chOff x="5810250" y="3583169"/>
            <a:chExt cx="2635900" cy="1489950"/>
          </a:xfrm>
        </p:grpSpPr>
        <p:pic>
          <p:nvPicPr>
            <p:cNvPr id="17543" name="Google Shape;17543;p636" descr="clipped result image"/>
            <p:cNvPicPr preferRelativeResize="0"/>
            <p:nvPr/>
          </p:nvPicPr>
          <p:blipFill rotWithShape="1">
            <a:blip r:embed="rId4">
              <a:alphaModFix/>
            </a:blip>
            <a:srcRect t="23308" b="-7"/>
            <a:stretch/>
          </p:blipFill>
          <p:spPr>
            <a:xfrm rot="-6543550">
              <a:off x="7708679" y="3927641"/>
              <a:ext cx="622103" cy="687376"/>
            </a:xfrm>
            <a:prstGeom prst="rect">
              <a:avLst/>
            </a:prstGeom>
            <a:noFill/>
            <a:ln>
              <a:noFill/>
            </a:ln>
          </p:spPr>
        </p:pic>
        <p:pic>
          <p:nvPicPr>
            <p:cNvPr id="17544" name="Google Shape;17544;p636" descr="Resultado de imagen para curved arrow png"/>
            <p:cNvPicPr preferRelativeResize="0"/>
            <p:nvPr/>
          </p:nvPicPr>
          <p:blipFill rotWithShape="1">
            <a:blip r:embed="rId5">
              <a:alphaModFix/>
            </a:blip>
            <a:srcRect/>
            <a:stretch/>
          </p:blipFill>
          <p:spPr>
            <a:xfrm rot="9751200">
              <a:off x="7722727" y="4166593"/>
              <a:ext cx="382087" cy="213483"/>
            </a:xfrm>
            <a:prstGeom prst="rect">
              <a:avLst/>
            </a:prstGeom>
            <a:noFill/>
            <a:ln>
              <a:noFill/>
            </a:ln>
          </p:spPr>
        </p:pic>
        <p:pic>
          <p:nvPicPr>
            <p:cNvPr id="17545" name="Google Shape;17545;p636"/>
            <p:cNvPicPr preferRelativeResize="0"/>
            <p:nvPr/>
          </p:nvPicPr>
          <p:blipFill rotWithShape="1">
            <a:blip r:embed="rId6">
              <a:alphaModFix/>
            </a:blip>
            <a:srcRect/>
            <a:stretch/>
          </p:blipFill>
          <p:spPr>
            <a:xfrm>
              <a:off x="5962847" y="3631529"/>
              <a:ext cx="1776780" cy="1441591"/>
            </a:xfrm>
            <a:prstGeom prst="rect">
              <a:avLst/>
            </a:prstGeom>
            <a:noFill/>
            <a:ln>
              <a:noFill/>
            </a:ln>
          </p:spPr>
        </p:pic>
        <p:pic>
          <p:nvPicPr>
            <p:cNvPr id="17546" name="Google Shape;17546;p636"/>
            <p:cNvPicPr preferRelativeResize="0"/>
            <p:nvPr/>
          </p:nvPicPr>
          <p:blipFill rotWithShape="1">
            <a:blip r:embed="rId7">
              <a:alphaModFix/>
            </a:blip>
            <a:srcRect/>
            <a:stretch/>
          </p:blipFill>
          <p:spPr>
            <a:xfrm>
              <a:off x="5865229" y="3583169"/>
              <a:ext cx="1749310" cy="1189807"/>
            </a:xfrm>
            <a:prstGeom prst="rect">
              <a:avLst/>
            </a:prstGeom>
            <a:noFill/>
            <a:ln>
              <a:noFill/>
            </a:ln>
          </p:spPr>
        </p:pic>
        <p:grpSp>
          <p:nvGrpSpPr>
            <p:cNvPr id="17547" name="Google Shape;17547;p636"/>
            <p:cNvGrpSpPr/>
            <p:nvPr/>
          </p:nvGrpSpPr>
          <p:grpSpPr>
            <a:xfrm>
              <a:off x="6417030" y="4316917"/>
              <a:ext cx="584073" cy="632872"/>
              <a:chOff x="2873225" y="3014350"/>
              <a:chExt cx="1472700" cy="1595745"/>
            </a:xfrm>
          </p:grpSpPr>
          <p:pic>
            <p:nvPicPr>
              <p:cNvPr id="17548" name="Google Shape;17548;p636" descr="Resultado de imagen para fire png"/>
              <p:cNvPicPr preferRelativeResize="0"/>
              <p:nvPr/>
            </p:nvPicPr>
            <p:blipFill rotWithShape="1">
              <a:blip r:embed="rId8">
                <a:alphaModFix amt="56000"/>
              </a:blip>
              <a:srcRect/>
              <a:stretch/>
            </p:blipFill>
            <p:spPr>
              <a:xfrm>
                <a:off x="2873225" y="3416568"/>
                <a:ext cx="1472700" cy="1193527"/>
              </a:xfrm>
              <a:prstGeom prst="rect">
                <a:avLst/>
              </a:prstGeom>
              <a:noFill/>
              <a:ln>
                <a:noFill/>
              </a:ln>
            </p:spPr>
          </p:pic>
          <p:pic>
            <p:nvPicPr>
              <p:cNvPr id="17549" name="Google Shape;17549;p636" descr="Resultado de imagen para steam hot water png"/>
              <p:cNvPicPr preferRelativeResize="0"/>
              <p:nvPr/>
            </p:nvPicPr>
            <p:blipFill rotWithShape="1">
              <a:blip r:embed="rId9">
                <a:alphaModFix amt="40000"/>
              </a:blip>
              <a:srcRect l="57763" b="29527"/>
              <a:stretch/>
            </p:blipFill>
            <p:spPr>
              <a:xfrm>
                <a:off x="3447951" y="3014350"/>
                <a:ext cx="605769" cy="1460170"/>
              </a:xfrm>
              <a:prstGeom prst="rect">
                <a:avLst/>
              </a:prstGeom>
              <a:noFill/>
              <a:ln>
                <a:noFill/>
              </a:ln>
            </p:spPr>
          </p:pic>
        </p:grpSp>
        <p:sp>
          <p:nvSpPr>
            <p:cNvPr id="17550" name="Google Shape;17550;p636"/>
            <p:cNvSpPr txBox="1"/>
            <p:nvPr/>
          </p:nvSpPr>
          <p:spPr>
            <a:xfrm>
              <a:off x="5810250" y="3783179"/>
              <a:ext cx="318900" cy="1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pic>
          <p:nvPicPr>
            <p:cNvPr id="17551" name="Google Shape;17551;p636" descr="Resultado de imagen para reflex hammer png"/>
            <p:cNvPicPr preferRelativeResize="0"/>
            <p:nvPr/>
          </p:nvPicPr>
          <p:blipFill rotWithShape="1">
            <a:blip r:embed="rId10">
              <a:alphaModFix/>
            </a:blip>
            <a:srcRect/>
            <a:stretch/>
          </p:blipFill>
          <p:spPr>
            <a:xfrm rot="9358927">
              <a:off x="7608942" y="4521636"/>
              <a:ext cx="598502" cy="374069"/>
            </a:xfrm>
            <a:prstGeom prst="rect">
              <a:avLst/>
            </a:prstGeom>
            <a:noFill/>
            <a:ln>
              <a:noFill/>
            </a:ln>
          </p:spPr>
        </p:pic>
      </p:grpSp>
      <p:pic>
        <p:nvPicPr>
          <p:cNvPr id="1026" name="Picture 2">
            <a:extLst>
              <a:ext uri="{FF2B5EF4-FFF2-40B4-BE49-F238E27FC236}">
                <a16:creationId xmlns:a16="http://schemas.microsoft.com/office/drawing/2014/main" id="{E4CDF72E-0712-8827-C3C7-28901B2906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0438" y="2220102"/>
            <a:ext cx="2702549" cy="2378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E5D0021-C0AC-B4E1-DB02-9CCD82C7F4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0438" y="404472"/>
            <a:ext cx="2702549" cy="1520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56"/>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642" name="Google Shape;642;p56"/>
          <p:cNvSpPr txBox="1"/>
          <p:nvPr/>
        </p:nvSpPr>
        <p:spPr>
          <a:xfrm>
            <a:off x="4572000" y="31992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first messenger</a:t>
            </a:r>
            <a:endParaRPr sz="1300"/>
          </a:p>
        </p:txBody>
      </p:sp>
      <p:sp>
        <p:nvSpPr>
          <p:cNvPr id="643" name="Google Shape;643;p56"/>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644" name="Google Shape;644;p56"/>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645" name="Google Shape;645;p56"/>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646" name="Google Shape;646;p56"/>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647" name="Google Shape;647;p56"/>
          <p:cNvPicPr preferRelativeResize="0"/>
          <p:nvPr/>
        </p:nvPicPr>
        <p:blipFill>
          <a:blip r:embed="rId4">
            <a:alphaModFix/>
          </a:blip>
          <a:stretch>
            <a:fillRect/>
          </a:stretch>
        </p:blipFill>
        <p:spPr>
          <a:xfrm>
            <a:off x="4840625" y="2357825"/>
            <a:ext cx="2726325" cy="1485900"/>
          </a:xfrm>
          <a:prstGeom prst="rect">
            <a:avLst/>
          </a:prstGeom>
          <a:noFill/>
          <a:ln>
            <a:noFill/>
          </a:ln>
        </p:spPr>
      </p:pic>
      <p:cxnSp>
        <p:nvCxnSpPr>
          <p:cNvPr id="648" name="Google Shape;648;p56"/>
          <p:cNvCxnSpPr/>
          <p:nvPr/>
        </p:nvCxnSpPr>
        <p:spPr>
          <a:xfrm flipH="1">
            <a:off x="4122175" y="1700025"/>
            <a:ext cx="1563900" cy="203400"/>
          </a:xfrm>
          <a:prstGeom prst="straightConnector1">
            <a:avLst/>
          </a:prstGeom>
          <a:noFill/>
          <a:ln w="38100" cap="flat" cmpd="sng">
            <a:solidFill>
              <a:srgbClr val="FF0000"/>
            </a:solidFill>
            <a:prstDash val="solid"/>
            <a:round/>
            <a:headEnd type="none" w="med" len="med"/>
            <a:tailEnd type="triangle" w="med" len="med"/>
          </a:ln>
        </p:spPr>
      </p:cxnSp>
      <p:sp>
        <p:nvSpPr>
          <p:cNvPr id="649" name="Google Shape;649;p56"/>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650" name="Google Shape;650;p5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651" name="Google Shape;651;p56"/>
          <p:cNvSpPr txBox="1"/>
          <p:nvPr/>
        </p:nvSpPr>
        <p:spPr>
          <a:xfrm>
            <a:off x="5686075" y="1503225"/>
            <a:ext cx="1302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0000"/>
                </a:solidFill>
              </a:rPr>
              <a:t>remember #7 = seventh messenger</a:t>
            </a:r>
            <a:endParaRPr sz="1600">
              <a:solidFill>
                <a:srgbClr val="FF0000"/>
              </a:solidFill>
            </a:endParaRPr>
          </a:p>
          <a:p>
            <a:pPr marL="0" lvl="0" indent="0" algn="l" rtl="0">
              <a:spcBef>
                <a:spcPts val="0"/>
              </a:spcBef>
              <a:spcAft>
                <a:spcPts val="0"/>
              </a:spcAft>
              <a:buNone/>
            </a:pPr>
            <a:r>
              <a:rPr lang="en" sz="1600">
                <a:solidFill>
                  <a:srgbClr val="FF0000"/>
                </a:solidFill>
              </a:rPr>
              <a:t>(late gene product)</a:t>
            </a:r>
            <a:endParaRPr sz="1600">
              <a:solidFill>
                <a:srgbClr val="FF000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567"/>
        <p:cNvGrpSpPr/>
        <p:nvPr/>
      </p:nvGrpSpPr>
      <p:grpSpPr>
        <a:xfrm>
          <a:off x="0" y="0"/>
          <a:ext cx="0" cy="0"/>
          <a:chOff x="0" y="0"/>
          <a:chExt cx="0" cy="0"/>
        </a:xfrm>
      </p:grpSpPr>
      <p:pic>
        <p:nvPicPr>
          <p:cNvPr id="17568" name="Google Shape;17568;p638" descr="Resultado de imagen para serotonin png"/>
          <p:cNvPicPr preferRelativeResize="0"/>
          <p:nvPr/>
        </p:nvPicPr>
        <p:blipFill rotWithShape="1">
          <a:blip r:embed="rId3">
            <a:alphaModFix/>
          </a:blip>
          <a:srcRect/>
          <a:stretch/>
        </p:blipFill>
        <p:spPr>
          <a:xfrm>
            <a:off x="2908750" y="2916038"/>
            <a:ext cx="1663984" cy="1222233"/>
          </a:xfrm>
          <a:prstGeom prst="rect">
            <a:avLst/>
          </a:prstGeom>
          <a:noFill/>
          <a:ln>
            <a:noFill/>
          </a:ln>
        </p:spPr>
      </p:pic>
      <p:graphicFrame>
        <p:nvGraphicFramePr>
          <p:cNvPr id="17569" name="Google Shape;17569;p638"/>
          <p:cNvGraphicFramePr/>
          <p:nvPr/>
        </p:nvGraphicFramePr>
        <p:xfrm>
          <a:off x="3246529" y="4462108"/>
          <a:ext cx="1077625" cy="469837"/>
        </p:xfrm>
        <a:graphic>
          <a:graphicData uri="http://schemas.openxmlformats.org/drawingml/2006/table">
            <a:tbl>
              <a:tblPr>
                <a:noFill/>
                <a:tableStyleId>{92AAE5FE-E1A2-4BA0-BB92-42D620467C9C}</a:tableStyleId>
              </a:tblPr>
              <a:tblGrid>
                <a:gridCol w="1077625">
                  <a:extLst>
                    <a:ext uri="{9D8B030D-6E8A-4147-A177-3AD203B41FA5}">
                      <a16:colId xmlns:a16="http://schemas.microsoft.com/office/drawing/2014/main" val="20000"/>
                    </a:ext>
                  </a:extLst>
                </a:gridCol>
              </a:tblGrid>
              <a:tr h="204725">
                <a:tc>
                  <a:txBody>
                    <a:bodyPr/>
                    <a:lstStyle/>
                    <a:p>
                      <a:pPr marL="0" marR="0" lvl="0" indent="0" algn="ctr" rtl="0">
                        <a:lnSpc>
                          <a:spcPct val="115000"/>
                        </a:lnSpc>
                        <a:spcBef>
                          <a:spcPts val="0"/>
                        </a:spcBef>
                        <a:spcAft>
                          <a:spcPts val="0"/>
                        </a:spcAft>
                        <a:buClr>
                          <a:srgbClr val="000000"/>
                        </a:buClr>
                        <a:buSzPts val="900"/>
                        <a:buFont typeface="Arial"/>
                        <a:buNone/>
                      </a:pPr>
                      <a:r>
                        <a:rPr lang="en" u="none" strike="noStrike" cap="none">
                          <a:solidFill>
                            <a:srgbClr val="000000"/>
                          </a:solidFill>
                        </a:rPr>
                        <a:t>Serotonin (5-HT)</a:t>
                      </a:r>
                      <a:endParaRPr u="none" strike="noStrike" cap="none"/>
                    </a:p>
                  </a:txBody>
                  <a:tcPr marL="0" marR="0" marT="0" marB="0">
                    <a:lnL w="12700" cap="flat" cmpd="sng">
                      <a:solidFill>
                        <a:srgbClr val="FFFFFF">
                          <a:alpha val="0"/>
                        </a:srgbClr>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7570" name="Google Shape;17570;p638" descr="Resultado de imagen para dopamine png"/>
          <p:cNvPicPr preferRelativeResize="0"/>
          <p:nvPr/>
        </p:nvPicPr>
        <p:blipFill rotWithShape="1">
          <a:blip r:embed="rId4">
            <a:alphaModFix/>
          </a:blip>
          <a:srcRect/>
          <a:stretch/>
        </p:blipFill>
        <p:spPr>
          <a:xfrm>
            <a:off x="7228552" y="3125286"/>
            <a:ext cx="1806383" cy="1002239"/>
          </a:xfrm>
          <a:prstGeom prst="rect">
            <a:avLst/>
          </a:prstGeom>
          <a:noFill/>
          <a:ln>
            <a:noFill/>
          </a:ln>
        </p:spPr>
      </p:pic>
      <p:graphicFrame>
        <p:nvGraphicFramePr>
          <p:cNvPr id="17571" name="Google Shape;17571;p638"/>
          <p:cNvGraphicFramePr/>
          <p:nvPr/>
        </p:nvGraphicFramePr>
        <p:xfrm>
          <a:off x="7515425" y="4470928"/>
          <a:ext cx="1077625" cy="469837"/>
        </p:xfrm>
        <a:graphic>
          <a:graphicData uri="http://schemas.openxmlformats.org/drawingml/2006/table">
            <a:tbl>
              <a:tblPr>
                <a:noFill/>
                <a:tableStyleId>{92AAE5FE-E1A2-4BA0-BB92-42D620467C9C}</a:tableStyleId>
              </a:tblPr>
              <a:tblGrid>
                <a:gridCol w="1077625">
                  <a:extLst>
                    <a:ext uri="{9D8B030D-6E8A-4147-A177-3AD203B41FA5}">
                      <a16:colId xmlns:a16="http://schemas.microsoft.com/office/drawing/2014/main" val="20000"/>
                    </a:ext>
                  </a:extLst>
                </a:gridCol>
              </a:tblGrid>
              <a:tr h="204725">
                <a:tc>
                  <a:txBody>
                    <a:bodyPr/>
                    <a:lstStyle/>
                    <a:p>
                      <a:pPr marL="0" marR="0" lvl="0" indent="0" algn="ctr" rtl="0">
                        <a:lnSpc>
                          <a:spcPct val="115000"/>
                        </a:lnSpc>
                        <a:spcBef>
                          <a:spcPts val="0"/>
                        </a:spcBef>
                        <a:spcAft>
                          <a:spcPts val="0"/>
                        </a:spcAft>
                        <a:buClr>
                          <a:srgbClr val="000000"/>
                        </a:buClr>
                        <a:buSzPts val="900"/>
                        <a:buFont typeface="Arial"/>
                        <a:buNone/>
                      </a:pPr>
                      <a:r>
                        <a:rPr lang="en" u="none" strike="noStrike" cap="none">
                          <a:solidFill>
                            <a:srgbClr val="000000"/>
                          </a:solidFill>
                        </a:rPr>
                        <a:t>Dopamine (DA)</a:t>
                      </a:r>
                      <a:endParaRPr u="none" strike="noStrike" cap="none"/>
                    </a:p>
                  </a:txBody>
                  <a:tcPr marL="0" marR="0" marT="0" marB="0">
                    <a:lnL w="12700" cap="flat" cmpd="sng">
                      <a:solidFill>
                        <a:srgbClr val="FFFFFF">
                          <a:alpha val="0"/>
                        </a:srgbClr>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7572" name="Google Shape;17572;p638" descr="Resultado de imagen para norepinephrine"/>
          <p:cNvPicPr preferRelativeResize="0"/>
          <p:nvPr/>
        </p:nvPicPr>
        <p:blipFill rotWithShape="1">
          <a:blip r:embed="rId5">
            <a:alphaModFix/>
          </a:blip>
          <a:srcRect/>
          <a:stretch/>
        </p:blipFill>
        <p:spPr>
          <a:xfrm>
            <a:off x="5122296" y="3125281"/>
            <a:ext cx="1664001" cy="908187"/>
          </a:xfrm>
          <a:prstGeom prst="rect">
            <a:avLst/>
          </a:prstGeom>
          <a:noFill/>
          <a:ln>
            <a:noFill/>
          </a:ln>
        </p:spPr>
      </p:pic>
      <p:graphicFrame>
        <p:nvGraphicFramePr>
          <p:cNvPr id="17573" name="Google Shape;17573;p638"/>
          <p:cNvGraphicFramePr/>
          <p:nvPr/>
        </p:nvGraphicFramePr>
        <p:xfrm>
          <a:off x="5312829" y="4476759"/>
          <a:ext cx="1434825" cy="469837"/>
        </p:xfrm>
        <a:graphic>
          <a:graphicData uri="http://schemas.openxmlformats.org/drawingml/2006/table">
            <a:tbl>
              <a:tblPr>
                <a:noFill/>
                <a:tableStyleId>{92AAE5FE-E1A2-4BA0-BB92-42D620467C9C}</a:tableStyleId>
              </a:tblPr>
              <a:tblGrid>
                <a:gridCol w="1434825">
                  <a:extLst>
                    <a:ext uri="{9D8B030D-6E8A-4147-A177-3AD203B41FA5}">
                      <a16:colId xmlns:a16="http://schemas.microsoft.com/office/drawing/2014/main" val="20000"/>
                    </a:ext>
                  </a:extLst>
                </a:gridCol>
              </a:tblGrid>
              <a:tr h="204725">
                <a:tc>
                  <a:txBody>
                    <a:bodyPr/>
                    <a:lstStyle/>
                    <a:p>
                      <a:pPr marL="0" marR="0" lvl="0" indent="0" algn="ctr" rtl="0">
                        <a:lnSpc>
                          <a:spcPct val="115000"/>
                        </a:lnSpc>
                        <a:spcBef>
                          <a:spcPts val="0"/>
                        </a:spcBef>
                        <a:spcAft>
                          <a:spcPts val="0"/>
                        </a:spcAft>
                        <a:buClr>
                          <a:srgbClr val="000000"/>
                        </a:buClr>
                        <a:buSzPts val="900"/>
                        <a:buFont typeface="Arial"/>
                        <a:buNone/>
                      </a:pPr>
                      <a:r>
                        <a:rPr lang="en" u="none" strike="noStrike" cap="none">
                          <a:solidFill>
                            <a:srgbClr val="000000"/>
                          </a:solidFill>
                        </a:rPr>
                        <a:t>Norepinephrine (NE)</a:t>
                      </a:r>
                      <a:endParaRPr u="none" strike="noStrike" cap="none"/>
                    </a:p>
                  </a:txBody>
                  <a:tcPr marL="0" marR="0" marT="0" marB="0">
                    <a:lnL w="12700" cap="flat" cmpd="sng">
                      <a:solidFill>
                        <a:srgbClr val="FFFFFF">
                          <a:alpha val="0"/>
                        </a:srgbClr>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7574" name="Google Shape;17574;p638"/>
          <p:cNvSpPr txBox="1"/>
          <p:nvPr/>
        </p:nvSpPr>
        <p:spPr>
          <a:xfrm>
            <a:off x="2852322" y="1934700"/>
            <a:ext cx="4294200" cy="54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Monoamine Oxidase (MAO) is the enzyme that breaks down the</a:t>
            </a:r>
            <a:r>
              <a:rPr lang="en" b="1" i="0" u="none" strike="noStrike" cap="none">
                <a:solidFill>
                  <a:srgbClr val="000000"/>
                </a:solidFill>
                <a:latin typeface="Arial"/>
                <a:ea typeface="Arial"/>
                <a:cs typeface="Arial"/>
                <a:sym typeface="Arial"/>
              </a:rPr>
              <a:t> monoamine neurotransmitters</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pic>
        <p:nvPicPr>
          <p:cNvPr id="17575" name="Google Shape;17575;p638"/>
          <p:cNvPicPr preferRelativeResize="0"/>
          <p:nvPr/>
        </p:nvPicPr>
        <p:blipFill rotWithShape="1">
          <a:blip r:embed="rId6">
            <a:alphaModFix/>
          </a:blip>
          <a:srcRect/>
          <a:stretch/>
        </p:blipFill>
        <p:spPr>
          <a:xfrm>
            <a:off x="396040" y="2188550"/>
            <a:ext cx="2112125" cy="2708449"/>
          </a:xfrm>
          <a:prstGeom prst="rect">
            <a:avLst/>
          </a:prstGeom>
          <a:noFill/>
          <a:ln>
            <a:noFill/>
          </a:ln>
        </p:spPr>
      </p:pic>
      <p:sp>
        <p:nvSpPr>
          <p:cNvPr id="17576" name="Google Shape;17576;p638"/>
          <p:cNvSpPr txBox="1"/>
          <p:nvPr/>
        </p:nvSpPr>
        <p:spPr>
          <a:xfrm>
            <a:off x="531500" y="31925"/>
            <a:ext cx="7905900" cy="4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Monoamine Oxidase Inhibitors (MAOIs)</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en" sz="1600" b="0" i="0" u="none" strike="noStrike" cap="none">
                <a:solidFill>
                  <a:srgbClr val="000000"/>
                </a:solidFill>
                <a:latin typeface="Arial"/>
                <a:ea typeface="Arial"/>
                <a:cs typeface="Arial"/>
                <a:sym typeface="Arial"/>
              </a:rPr>
              <a:t>“Chairman </a:t>
            </a:r>
            <a:r>
              <a:rPr lang="en" sz="1600" b="0" i="0" u="sng" strike="noStrike" cap="none">
                <a:solidFill>
                  <a:srgbClr val="000000"/>
                </a:solidFill>
                <a:latin typeface="Arial"/>
                <a:ea typeface="Arial"/>
                <a:cs typeface="Arial"/>
                <a:sym typeface="Arial"/>
              </a:rPr>
              <a:t>Mao</a:t>
            </a:r>
            <a:r>
              <a:rPr lang="en" sz="16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grpSp>
        <p:nvGrpSpPr>
          <p:cNvPr id="17577" name="Google Shape;17577;p638"/>
          <p:cNvGrpSpPr/>
          <p:nvPr/>
        </p:nvGrpSpPr>
        <p:grpSpPr>
          <a:xfrm flipH="1">
            <a:off x="960761" y="1490512"/>
            <a:ext cx="982718" cy="1222236"/>
            <a:chOff x="5699390" y="2071399"/>
            <a:chExt cx="1377900" cy="1212776"/>
          </a:xfrm>
        </p:grpSpPr>
        <p:pic>
          <p:nvPicPr>
            <p:cNvPr id="17578" name="Google Shape;17578;p638"/>
            <p:cNvPicPr preferRelativeResize="0"/>
            <p:nvPr/>
          </p:nvPicPr>
          <p:blipFill rotWithShape="1">
            <a:blip r:embed="rId7">
              <a:alphaModFix/>
            </a:blip>
            <a:srcRect/>
            <a:stretch/>
          </p:blipFill>
          <p:spPr>
            <a:xfrm>
              <a:off x="5756166" y="2071399"/>
              <a:ext cx="1316998" cy="549114"/>
            </a:xfrm>
            <a:prstGeom prst="rect">
              <a:avLst/>
            </a:prstGeom>
            <a:noFill/>
            <a:ln>
              <a:noFill/>
            </a:ln>
          </p:spPr>
        </p:pic>
        <p:pic>
          <p:nvPicPr>
            <p:cNvPr id="17579" name="Google Shape;17579;p638"/>
            <p:cNvPicPr preferRelativeResize="0"/>
            <p:nvPr/>
          </p:nvPicPr>
          <p:blipFill rotWithShape="1">
            <a:blip r:embed="rId8">
              <a:alphaModFix/>
            </a:blip>
            <a:srcRect/>
            <a:stretch/>
          </p:blipFill>
          <p:spPr>
            <a:xfrm>
              <a:off x="5699390" y="2231482"/>
              <a:ext cx="1377900" cy="1052693"/>
            </a:xfrm>
            <a:prstGeom prst="rect">
              <a:avLst/>
            </a:prstGeom>
            <a:noFill/>
            <a:ln>
              <a:noFill/>
            </a:ln>
          </p:spPr>
        </p:pic>
      </p:grpSp>
      <p:sp>
        <p:nvSpPr>
          <p:cNvPr id="17580" name="Google Shape;17580;p638"/>
          <p:cNvSpPr txBox="1"/>
          <p:nvPr/>
        </p:nvSpPr>
        <p:spPr>
          <a:xfrm>
            <a:off x="463051" y="637100"/>
            <a:ext cx="4488300" cy="3240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b="0" i="0" u="none" strike="noStrike" cap="none">
                <a:solidFill>
                  <a:srgbClr val="000000"/>
                </a:solidFill>
                <a:latin typeface="Arial"/>
                <a:ea typeface="Arial"/>
                <a:cs typeface="Arial"/>
                <a:sym typeface="Arial"/>
              </a:rPr>
              <a:t>❖ Antidepressants</a:t>
            </a:r>
            <a:endParaRPr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Parkinson’s</a:t>
            </a:r>
            <a:r>
              <a:rPr lang="en"/>
              <a:t> d</a:t>
            </a:r>
            <a:r>
              <a:rPr lang="en" b="0" i="0" u="none" strike="noStrike" cap="none">
                <a:solidFill>
                  <a:srgbClr val="000000"/>
                </a:solidFill>
                <a:latin typeface="Arial"/>
                <a:ea typeface="Arial"/>
                <a:cs typeface="Arial"/>
                <a:sym typeface="Arial"/>
              </a:rPr>
              <a:t>isease medications</a:t>
            </a:r>
            <a:endParaRPr b="0" i="0" u="none" strike="noStrike" cap="none">
              <a:solidFill>
                <a:srgbClr val="000000"/>
              </a:solidFill>
              <a:latin typeface="Arial"/>
              <a:ea typeface="Arial"/>
              <a:cs typeface="Arial"/>
              <a:sym typeface="Arial"/>
            </a:endParaRPr>
          </a:p>
        </p:txBody>
      </p:sp>
      <p:pic>
        <p:nvPicPr>
          <p:cNvPr id="17581" name="Google Shape;17581;p638"/>
          <p:cNvPicPr preferRelativeResize="0"/>
          <p:nvPr/>
        </p:nvPicPr>
        <p:blipFill rotWithShape="1">
          <a:blip r:embed="rId7">
            <a:alphaModFix/>
          </a:blip>
          <a:srcRect/>
          <a:stretch/>
        </p:blipFill>
        <p:spPr>
          <a:xfrm>
            <a:off x="790838" y="1435675"/>
            <a:ext cx="1322550" cy="656584"/>
          </a:xfrm>
          <a:prstGeom prst="rect">
            <a:avLst/>
          </a:prstGeom>
          <a:noFill/>
          <a:ln>
            <a:noFill/>
          </a:ln>
        </p:spPr>
      </p:pic>
      <p:pic>
        <p:nvPicPr>
          <p:cNvPr id="17582" name="Google Shape;17582;p638"/>
          <p:cNvPicPr preferRelativeResize="0"/>
          <p:nvPr/>
        </p:nvPicPr>
        <p:blipFill>
          <a:blip r:embed="rId9">
            <a:alphaModFix/>
          </a:blip>
          <a:stretch>
            <a:fillRect/>
          </a:stretch>
        </p:blipFill>
        <p:spPr>
          <a:xfrm>
            <a:off x="5814337" y="4059685"/>
            <a:ext cx="431812" cy="390850"/>
          </a:xfrm>
          <a:prstGeom prst="rect">
            <a:avLst/>
          </a:prstGeom>
          <a:noFill/>
          <a:ln>
            <a:noFill/>
          </a:ln>
        </p:spPr>
      </p:pic>
      <p:pic>
        <p:nvPicPr>
          <p:cNvPr id="17583" name="Google Shape;17583;p638"/>
          <p:cNvPicPr preferRelativeResize="0"/>
          <p:nvPr/>
        </p:nvPicPr>
        <p:blipFill>
          <a:blip r:embed="rId10">
            <a:alphaModFix/>
          </a:blip>
          <a:stretch>
            <a:fillRect/>
          </a:stretch>
        </p:blipFill>
        <p:spPr>
          <a:xfrm rot="5400000">
            <a:off x="7918150" y="4073676"/>
            <a:ext cx="272200" cy="451075"/>
          </a:xfrm>
          <a:prstGeom prst="rect">
            <a:avLst/>
          </a:prstGeom>
          <a:noFill/>
          <a:ln>
            <a:noFill/>
          </a:ln>
        </p:spPr>
      </p:pic>
      <p:pic>
        <p:nvPicPr>
          <p:cNvPr id="17584" name="Google Shape;17584;p638"/>
          <p:cNvPicPr preferRelativeResize="0"/>
          <p:nvPr/>
        </p:nvPicPr>
        <p:blipFill>
          <a:blip r:embed="rId11">
            <a:alphaModFix/>
          </a:blip>
          <a:stretch>
            <a:fillRect/>
          </a:stretch>
        </p:blipFill>
        <p:spPr>
          <a:xfrm rot="-5938656">
            <a:off x="3586790" y="4045017"/>
            <a:ext cx="307876" cy="555867"/>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7588"/>
        <p:cNvGrpSpPr/>
        <p:nvPr/>
      </p:nvGrpSpPr>
      <p:grpSpPr>
        <a:xfrm>
          <a:off x="0" y="0"/>
          <a:ext cx="0" cy="0"/>
          <a:chOff x="0" y="0"/>
          <a:chExt cx="0" cy="0"/>
        </a:xfrm>
      </p:grpSpPr>
      <p:pic>
        <p:nvPicPr>
          <p:cNvPr id="17589" name="Google Shape;17589;p639"/>
          <p:cNvPicPr preferRelativeResize="0"/>
          <p:nvPr/>
        </p:nvPicPr>
        <p:blipFill rotWithShape="1">
          <a:blip r:embed="rId3">
            <a:alphaModFix/>
          </a:blip>
          <a:srcRect/>
          <a:stretch/>
        </p:blipFill>
        <p:spPr>
          <a:xfrm>
            <a:off x="265926" y="199725"/>
            <a:ext cx="1134675" cy="1455050"/>
          </a:xfrm>
          <a:prstGeom prst="rect">
            <a:avLst/>
          </a:prstGeom>
          <a:noFill/>
          <a:ln>
            <a:noFill/>
          </a:ln>
        </p:spPr>
      </p:pic>
      <p:sp>
        <p:nvSpPr>
          <p:cNvPr id="17590" name="Google Shape;17590;p639"/>
          <p:cNvSpPr txBox="1"/>
          <p:nvPr/>
        </p:nvSpPr>
        <p:spPr>
          <a:xfrm>
            <a:off x="166325" y="155850"/>
            <a:ext cx="7905900" cy="49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200" b="0" i="0" u="none" strike="noStrike" cap="none">
                <a:solidFill>
                  <a:srgbClr val="000000"/>
                </a:solidFill>
                <a:latin typeface="Arial"/>
                <a:ea typeface="Arial"/>
                <a:cs typeface="Arial"/>
                <a:sym typeface="Arial"/>
              </a:rPr>
              <a:t>Monoamine Oxidase Inhibitors (MAOIs)</a:t>
            </a:r>
            <a:endParaRPr sz="22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200"/>
              <a:buFont typeface="Arial"/>
              <a:buNone/>
            </a:pPr>
            <a:endParaRPr sz="1800" b="0" i="0" u="none" strike="noStrike" cap="none">
              <a:solidFill>
                <a:srgbClr val="000000"/>
              </a:solidFill>
              <a:latin typeface="Arial"/>
              <a:ea typeface="Arial"/>
              <a:cs typeface="Arial"/>
              <a:sym typeface="Arial"/>
            </a:endParaRPr>
          </a:p>
        </p:txBody>
      </p:sp>
      <p:sp>
        <p:nvSpPr>
          <p:cNvPr id="17591" name="Google Shape;17591;p639"/>
          <p:cNvSpPr txBox="1"/>
          <p:nvPr/>
        </p:nvSpPr>
        <p:spPr>
          <a:xfrm>
            <a:off x="5160414" y="3526413"/>
            <a:ext cx="315900" cy="4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17592" name="Google Shape;17592;p639" descr="clipped result image"/>
          <p:cNvPicPr preferRelativeResize="0"/>
          <p:nvPr/>
        </p:nvPicPr>
        <p:blipFill rotWithShape="1">
          <a:blip r:embed="rId4">
            <a:alphaModFix/>
          </a:blip>
          <a:srcRect/>
          <a:stretch/>
        </p:blipFill>
        <p:spPr>
          <a:xfrm>
            <a:off x="3194781" y="1728775"/>
            <a:ext cx="2900469" cy="2568136"/>
          </a:xfrm>
          <a:prstGeom prst="rect">
            <a:avLst/>
          </a:prstGeom>
          <a:noFill/>
          <a:ln>
            <a:noFill/>
          </a:ln>
        </p:spPr>
      </p:pic>
      <p:sp>
        <p:nvSpPr>
          <p:cNvPr id="17593" name="Google Shape;17593;p639"/>
          <p:cNvSpPr txBox="1"/>
          <p:nvPr/>
        </p:nvSpPr>
        <p:spPr>
          <a:xfrm>
            <a:off x="2131325" y="1065075"/>
            <a:ext cx="6002700" cy="358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800" b="0" i="0" u="none" strike="noStrike" cap="none">
                <a:solidFill>
                  <a:srgbClr val="000000"/>
                </a:solidFill>
                <a:latin typeface="Arial"/>
                <a:ea typeface="Arial"/>
                <a:cs typeface="Arial"/>
                <a:sym typeface="Arial"/>
              </a:rPr>
              <a:t>Very seriou</a:t>
            </a:r>
            <a:r>
              <a:rPr lang="en" sz="1800"/>
              <a:t>s </a:t>
            </a:r>
            <a:r>
              <a:rPr lang="en" sz="1800" b="1" u="sng"/>
              <a:t>dyn</a:t>
            </a:r>
            <a:r>
              <a:rPr lang="en" sz="1800"/>
              <a:t>amic</a:t>
            </a:r>
            <a:r>
              <a:rPr lang="en" sz="1800" b="0" i="0" u="none" strike="noStrike" cap="none">
                <a:solidFill>
                  <a:srgbClr val="000000"/>
                </a:solidFill>
                <a:latin typeface="Arial"/>
                <a:ea typeface="Arial"/>
                <a:cs typeface="Arial"/>
                <a:sym typeface="Arial"/>
              </a:rPr>
              <a:t> interactions </a:t>
            </a:r>
            <a:r>
              <a:rPr lang="en" sz="1800"/>
              <a:t>with </a:t>
            </a:r>
            <a:r>
              <a:rPr lang="en" sz="1800" b="0" i="0" u="none" strike="noStrike" cap="none">
                <a:solidFill>
                  <a:srgbClr val="000000"/>
                </a:solidFill>
                <a:latin typeface="Arial"/>
                <a:ea typeface="Arial"/>
                <a:cs typeface="Arial"/>
                <a:sym typeface="Arial"/>
              </a:rPr>
              <a:t>serotonergic medications and tyramine-rich foods</a:t>
            </a:r>
            <a:endParaRPr sz="1800" b="0" i="0" u="none" strike="noStrike" cap="none">
              <a:solidFill>
                <a:srgbClr val="000000"/>
              </a:solidFill>
              <a:latin typeface="Arial"/>
              <a:ea typeface="Arial"/>
              <a:cs typeface="Arial"/>
              <a:sym typeface="Arial"/>
            </a:endParaRPr>
          </a:p>
        </p:txBody>
      </p:sp>
      <p:pic>
        <p:nvPicPr>
          <p:cNvPr id="17594" name="Google Shape;17594;p639" descr="clipped result image"/>
          <p:cNvPicPr preferRelativeResize="0"/>
          <p:nvPr/>
        </p:nvPicPr>
        <p:blipFill rotWithShape="1">
          <a:blip r:embed="rId5">
            <a:alphaModFix/>
          </a:blip>
          <a:srcRect/>
          <a:stretch/>
        </p:blipFill>
        <p:spPr>
          <a:xfrm>
            <a:off x="1260574" y="2803967"/>
            <a:ext cx="2918171" cy="2242655"/>
          </a:xfrm>
          <a:prstGeom prst="rect">
            <a:avLst/>
          </a:prstGeom>
          <a:noFill/>
          <a:ln>
            <a:noFill/>
          </a:ln>
          <a:effectLst>
            <a:outerShdw blurRad="28575" dist="9525" dir="5400000" algn="bl" rotWithShape="0">
              <a:srgbClr val="000000">
                <a:alpha val="49410"/>
              </a:srgbClr>
            </a:outerShdw>
          </a:effectLst>
        </p:spPr>
      </p:pic>
      <p:pic>
        <p:nvPicPr>
          <p:cNvPr id="17595" name="Google Shape;17595;p639" descr="clipped result image"/>
          <p:cNvPicPr preferRelativeResize="0"/>
          <p:nvPr/>
        </p:nvPicPr>
        <p:blipFill rotWithShape="1">
          <a:blip r:embed="rId6">
            <a:alphaModFix/>
          </a:blip>
          <a:srcRect/>
          <a:stretch/>
        </p:blipFill>
        <p:spPr>
          <a:xfrm flipH="1">
            <a:off x="5200715" y="2803933"/>
            <a:ext cx="3314362" cy="2242691"/>
          </a:xfrm>
          <a:prstGeom prst="rect">
            <a:avLst/>
          </a:prstGeom>
          <a:noFill/>
          <a:ln>
            <a:noFill/>
          </a:ln>
          <a:effectLst>
            <a:outerShdw blurRad="28575" dist="9525" dir="5400000" algn="bl" rotWithShape="0">
              <a:srgbClr val="000000">
                <a:alpha val="49410"/>
              </a:srgbClr>
            </a:outerShdw>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7635"/>
        <p:cNvGrpSpPr/>
        <p:nvPr/>
      </p:nvGrpSpPr>
      <p:grpSpPr>
        <a:xfrm>
          <a:off x="0" y="0"/>
          <a:ext cx="0" cy="0"/>
          <a:chOff x="0" y="0"/>
          <a:chExt cx="0" cy="0"/>
        </a:xfrm>
      </p:grpSpPr>
      <p:sp>
        <p:nvSpPr>
          <p:cNvPr id="17636" name="Google Shape;17636;p641"/>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1959</a:t>
            </a:r>
            <a:endParaRPr sz="1600"/>
          </a:p>
          <a:p>
            <a:pPr marL="0" marR="0" lvl="0" indent="0" algn="l" rtl="0">
              <a:lnSpc>
                <a:spcPct val="100000"/>
              </a:lnSpc>
              <a:spcBef>
                <a:spcPts val="0"/>
              </a:spcBef>
              <a:spcAft>
                <a:spcPts val="0"/>
              </a:spcAft>
              <a:buClr>
                <a:schemeClr val="dk1"/>
              </a:buClr>
              <a:buSzPts val="1100"/>
              <a:buFont typeface="Arial"/>
              <a:buNone/>
            </a:pPr>
            <a:r>
              <a:rPr lang="en" sz="1600"/>
              <a:t>$262–$286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7637" name="Google Shape;17637;p641"/>
          <p:cNvSpPr txBox="1"/>
          <p:nvPr/>
        </p:nvSpPr>
        <p:spPr>
          <a:xfrm>
            <a:off x="8291173" y="395657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10</a:t>
            </a:r>
            <a:endParaRPr sz="1600"/>
          </a:p>
          <a:p>
            <a:pPr marL="0" marR="0" lvl="0" indent="0" algn="l" rtl="0">
              <a:lnSpc>
                <a:spcPct val="100000"/>
              </a:lnSpc>
              <a:spcBef>
                <a:spcPts val="0"/>
              </a:spcBef>
              <a:spcAft>
                <a:spcPts val="0"/>
              </a:spcAft>
              <a:buClr>
                <a:schemeClr val="dk1"/>
              </a:buClr>
              <a:buSzPts val="1100"/>
              <a:buFont typeface="Arial"/>
              <a:buNone/>
            </a:pPr>
            <a:r>
              <a:rPr lang="en" sz="1600"/>
              <a:t>mg</a:t>
            </a:r>
            <a:endParaRPr sz="1600"/>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7638" name="Google Shape;17638;p641"/>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7639" name="Google Shape;17639;p64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Isocarboxazid (MARPLAN)</a:t>
            </a:r>
            <a:endParaRPr sz="1800">
              <a:solidFill>
                <a:schemeClr val="dk1"/>
              </a:solidFill>
            </a:endParaRPr>
          </a:p>
          <a:p>
            <a:pPr marL="0" lvl="0" indent="0" algn="l" rtl="0">
              <a:lnSpc>
                <a:spcPct val="115000"/>
              </a:lnSpc>
              <a:spcBef>
                <a:spcPts val="0"/>
              </a:spcBef>
              <a:spcAft>
                <a:spcPts val="0"/>
              </a:spcAft>
              <a:buClr>
                <a:schemeClr val="dk1"/>
              </a:buClr>
              <a:buFont typeface="Arial"/>
              <a:buNone/>
            </a:pPr>
            <a:r>
              <a:rPr lang="en" sz="1300">
                <a:solidFill>
                  <a:schemeClr val="dk1"/>
                </a:solidFill>
              </a:rPr>
              <a:t>eye so kar BOX a zid / MAR plan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“Ice box Mars plan”</a:t>
            </a:r>
            <a:endParaRPr sz="2200"/>
          </a:p>
        </p:txBody>
      </p:sp>
      <p:sp>
        <p:nvSpPr>
          <p:cNvPr id="17640" name="Google Shape;17640;p641"/>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 Monoamine Oxidase Inhibitor</a:t>
            </a:r>
            <a:endParaRPr sz="2000" dirty="0">
              <a:solidFill>
                <a:schemeClr val="dk1"/>
              </a:solidFill>
            </a:endParaRPr>
          </a:p>
          <a:p>
            <a:pPr marL="0" lvl="0" indent="0" algn="l" rtl="0">
              <a:spcBef>
                <a:spcPts val="0"/>
              </a:spcBef>
              <a:spcAft>
                <a:spcPts val="0"/>
              </a:spcAft>
              <a:buClr>
                <a:schemeClr val="dk1"/>
              </a:buClr>
              <a:buFont typeface="Arial"/>
              <a:buNone/>
            </a:pPr>
            <a:r>
              <a:rPr lang="en" dirty="0">
                <a:solidFill>
                  <a:schemeClr val="dk1"/>
                </a:solidFill>
              </a:rPr>
              <a:t>     – Irreversible MAOI</a:t>
            </a:r>
            <a:endParaRPr dirty="0">
              <a:solidFill>
                <a:schemeClr val="dk1"/>
              </a:solidFill>
            </a:endParaRPr>
          </a:p>
          <a:p>
            <a:pPr marL="0" lvl="0" indent="0" algn="l" rtl="0">
              <a:spcBef>
                <a:spcPts val="0"/>
              </a:spcBef>
              <a:spcAft>
                <a:spcPts val="0"/>
              </a:spcAft>
              <a:buClr>
                <a:schemeClr val="dk1"/>
              </a:buClr>
              <a:buFont typeface="Arial"/>
              <a:buNone/>
            </a:pPr>
            <a:r>
              <a:rPr lang="en" dirty="0">
                <a:solidFill>
                  <a:schemeClr val="dk1"/>
                </a:solidFill>
              </a:rPr>
              <a:t>     – MAO-A &amp; MAO-B </a:t>
            </a:r>
            <a:endParaRPr sz="2000" dirty="0">
              <a:solidFill>
                <a:schemeClr val="dk1"/>
              </a:solidFill>
            </a:endParaRPr>
          </a:p>
          <a:p>
            <a:pPr marL="0" lvl="0" indent="0" algn="l" rtl="0">
              <a:spcBef>
                <a:spcPts val="0"/>
              </a:spcBef>
              <a:spcAft>
                <a:spcPts val="0"/>
              </a:spcAft>
              <a:buClr>
                <a:schemeClr val="dk1"/>
              </a:buClr>
              <a:buFont typeface="Arial"/>
              <a:buNone/>
            </a:pPr>
            <a:r>
              <a:rPr lang="en" dirty="0">
                <a:solidFill>
                  <a:schemeClr val="dk1"/>
                </a:solidFill>
              </a:rPr>
              <a:t>     – 5-HT &gt; NE &gt; DA</a:t>
            </a:r>
            <a:endParaRPr sz="2000" dirty="0"/>
          </a:p>
        </p:txBody>
      </p:sp>
      <p:pic>
        <p:nvPicPr>
          <p:cNvPr id="17641" name="Google Shape;17641;p641" descr="Isocarboxazid structure.svg"/>
          <p:cNvPicPr preferRelativeResize="0"/>
          <p:nvPr/>
        </p:nvPicPr>
        <p:blipFill rotWithShape="1">
          <a:blip r:embed="rId3">
            <a:alphaModFix/>
          </a:blip>
          <a:srcRect/>
          <a:stretch/>
        </p:blipFill>
        <p:spPr>
          <a:xfrm>
            <a:off x="7456105" y="1336754"/>
            <a:ext cx="1630674" cy="864275"/>
          </a:xfrm>
          <a:prstGeom prst="rect">
            <a:avLst/>
          </a:prstGeom>
          <a:noFill/>
          <a:ln>
            <a:noFill/>
          </a:ln>
        </p:spPr>
      </p:pic>
      <p:pic>
        <p:nvPicPr>
          <p:cNvPr id="17642" name="Google Shape;17642;p641" descr="clipped result image"/>
          <p:cNvPicPr preferRelativeResize="0"/>
          <p:nvPr/>
        </p:nvPicPr>
        <p:blipFill rotWithShape="1">
          <a:blip r:embed="rId4">
            <a:alphaModFix/>
          </a:blip>
          <a:srcRect/>
          <a:stretch/>
        </p:blipFill>
        <p:spPr>
          <a:xfrm>
            <a:off x="7685853" y="4017101"/>
            <a:ext cx="566400" cy="566400"/>
          </a:xfrm>
          <a:prstGeom prst="rect">
            <a:avLst/>
          </a:prstGeom>
          <a:noFill/>
          <a:ln>
            <a:noFill/>
          </a:ln>
          <a:effectLst>
            <a:outerShdw blurRad="14288" dist="19050" dir="2700000" algn="tl" rotWithShape="0">
              <a:srgbClr val="000000">
                <a:alpha val="29000"/>
              </a:srgbClr>
            </a:outerShdw>
          </a:effectLst>
        </p:spPr>
      </p:pic>
      <p:pic>
        <p:nvPicPr>
          <p:cNvPr id="17643" name="Google Shape;17643;p641"/>
          <p:cNvPicPr preferRelativeResize="0"/>
          <p:nvPr/>
        </p:nvPicPr>
        <p:blipFill rotWithShape="1">
          <a:blip r:embed="rId5">
            <a:alphaModFix/>
          </a:blip>
          <a:srcRect/>
          <a:stretch/>
        </p:blipFill>
        <p:spPr>
          <a:xfrm>
            <a:off x="3818241" y="979746"/>
            <a:ext cx="451400" cy="738845"/>
          </a:xfrm>
          <a:prstGeom prst="rect">
            <a:avLst/>
          </a:prstGeom>
          <a:noFill/>
          <a:ln>
            <a:noFill/>
          </a:ln>
        </p:spPr>
      </p:pic>
      <p:pic>
        <p:nvPicPr>
          <p:cNvPr id="17644" name="Google Shape;17644;p641"/>
          <p:cNvPicPr preferRelativeResize="0"/>
          <p:nvPr/>
        </p:nvPicPr>
        <p:blipFill rotWithShape="1">
          <a:blip r:embed="rId6">
            <a:alphaModFix/>
          </a:blip>
          <a:srcRect/>
          <a:stretch/>
        </p:blipFill>
        <p:spPr>
          <a:xfrm>
            <a:off x="3792348" y="466798"/>
            <a:ext cx="629453" cy="312499"/>
          </a:xfrm>
          <a:prstGeom prst="rect">
            <a:avLst/>
          </a:prstGeom>
          <a:noFill/>
          <a:ln>
            <a:noFill/>
          </a:ln>
        </p:spPr>
      </p:pic>
      <p:pic>
        <p:nvPicPr>
          <p:cNvPr id="17645" name="Google Shape;17645;p641"/>
          <p:cNvPicPr preferRelativeResize="0"/>
          <p:nvPr/>
        </p:nvPicPr>
        <p:blipFill rotWithShape="1">
          <a:blip r:embed="rId7">
            <a:alphaModFix/>
          </a:blip>
          <a:srcRect/>
          <a:stretch/>
        </p:blipFill>
        <p:spPr>
          <a:xfrm>
            <a:off x="3754605" y="538571"/>
            <a:ext cx="658566" cy="599078"/>
          </a:xfrm>
          <a:prstGeom prst="rect">
            <a:avLst/>
          </a:prstGeom>
          <a:noFill/>
          <a:ln>
            <a:noFill/>
          </a:ln>
        </p:spPr>
      </p:pic>
      <p:pic>
        <p:nvPicPr>
          <p:cNvPr id="17646" name="Google Shape;17646;p641" descr="clipped result image"/>
          <p:cNvPicPr preferRelativeResize="0"/>
          <p:nvPr/>
        </p:nvPicPr>
        <p:blipFill rotWithShape="1">
          <a:blip r:embed="rId8">
            <a:alphaModFix/>
          </a:blip>
          <a:srcRect b="27682"/>
          <a:stretch/>
        </p:blipFill>
        <p:spPr>
          <a:xfrm>
            <a:off x="3026900" y="59125"/>
            <a:ext cx="2049625" cy="5143501"/>
          </a:xfrm>
          <a:prstGeom prst="rect">
            <a:avLst/>
          </a:prstGeom>
          <a:noFill/>
          <a:ln>
            <a:noFill/>
          </a:ln>
        </p:spPr>
      </p:pic>
      <p:pic>
        <p:nvPicPr>
          <p:cNvPr id="17647" name="Google Shape;17647;p641"/>
          <p:cNvPicPr preferRelativeResize="0"/>
          <p:nvPr/>
        </p:nvPicPr>
        <p:blipFill rotWithShape="1">
          <a:blip r:embed="rId9">
            <a:alphaModFix/>
          </a:blip>
          <a:srcRect/>
          <a:stretch/>
        </p:blipFill>
        <p:spPr>
          <a:xfrm rot="629168">
            <a:off x="3611131" y="2223993"/>
            <a:ext cx="1175778" cy="515688"/>
          </a:xfrm>
          <a:prstGeom prst="rect">
            <a:avLst/>
          </a:prstGeom>
          <a:noFill/>
          <a:ln>
            <a:noFill/>
          </a:ln>
        </p:spPr>
      </p:pic>
      <p:pic>
        <p:nvPicPr>
          <p:cNvPr id="17648" name="Google Shape;17648;p641"/>
          <p:cNvPicPr preferRelativeResize="0"/>
          <p:nvPr/>
        </p:nvPicPr>
        <p:blipFill rotWithShape="1">
          <a:blip r:embed="rId10">
            <a:alphaModFix/>
          </a:blip>
          <a:srcRect/>
          <a:stretch/>
        </p:blipFill>
        <p:spPr>
          <a:xfrm>
            <a:off x="4064623" y="3614900"/>
            <a:ext cx="474953" cy="326140"/>
          </a:xfrm>
          <a:prstGeom prst="rect">
            <a:avLst/>
          </a:prstGeom>
          <a:noFill/>
          <a:ln>
            <a:noFill/>
          </a:ln>
        </p:spPr>
      </p:pic>
      <p:pic>
        <p:nvPicPr>
          <p:cNvPr id="17649" name="Google Shape;17649;p641"/>
          <p:cNvPicPr preferRelativeResize="0"/>
          <p:nvPr/>
        </p:nvPicPr>
        <p:blipFill rotWithShape="1">
          <a:blip r:embed="rId11">
            <a:alphaModFix/>
          </a:blip>
          <a:srcRect/>
          <a:stretch/>
        </p:blipFill>
        <p:spPr>
          <a:xfrm>
            <a:off x="3818221" y="3571099"/>
            <a:ext cx="166223" cy="379433"/>
          </a:xfrm>
          <a:prstGeom prst="rect">
            <a:avLst/>
          </a:prstGeom>
          <a:noFill/>
          <a:ln>
            <a:noFill/>
          </a:ln>
        </p:spPr>
      </p:pic>
      <p:pic>
        <p:nvPicPr>
          <p:cNvPr id="17650" name="Google Shape;17650;p641"/>
          <p:cNvPicPr preferRelativeResize="0"/>
          <p:nvPr/>
        </p:nvPicPr>
        <p:blipFill rotWithShape="1">
          <a:blip r:embed="rId12">
            <a:alphaModFix/>
          </a:blip>
          <a:srcRect/>
          <a:stretch/>
        </p:blipFill>
        <p:spPr>
          <a:xfrm>
            <a:off x="3953645" y="3992691"/>
            <a:ext cx="204726" cy="371600"/>
          </a:xfrm>
          <a:prstGeom prst="rect">
            <a:avLst/>
          </a:prstGeom>
          <a:noFill/>
          <a:ln>
            <a:noFill/>
          </a:ln>
        </p:spPr>
      </p:pic>
      <p:pic>
        <p:nvPicPr>
          <p:cNvPr id="17651" name="Google Shape;17651;p641"/>
          <p:cNvPicPr preferRelativeResize="0"/>
          <p:nvPr/>
        </p:nvPicPr>
        <p:blipFill rotWithShape="1">
          <a:blip r:embed="rId13">
            <a:alphaModFix/>
          </a:blip>
          <a:srcRect/>
          <a:stretch/>
        </p:blipFill>
        <p:spPr>
          <a:xfrm>
            <a:off x="3676516" y="3203504"/>
            <a:ext cx="456097" cy="279735"/>
          </a:xfrm>
          <a:prstGeom prst="rect">
            <a:avLst/>
          </a:prstGeom>
          <a:noFill/>
          <a:ln>
            <a:noFill/>
          </a:ln>
        </p:spPr>
      </p:pic>
      <p:pic>
        <p:nvPicPr>
          <p:cNvPr id="17652" name="Google Shape;17652;p641"/>
          <p:cNvPicPr preferRelativeResize="0"/>
          <p:nvPr/>
        </p:nvPicPr>
        <p:blipFill rotWithShape="1">
          <a:blip r:embed="rId14">
            <a:alphaModFix/>
          </a:blip>
          <a:srcRect/>
          <a:stretch/>
        </p:blipFill>
        <p:spPr>
          <a:xfrm>
            <a:off x="4158371" y="3231172"/>
            <a:ext cx="412900" cy="288650"/>
          </a:xfrm>
          <a:prstGeom prst="rect">
            <a:avLst/>
          </a:prstGeom>
          <a:noFill/>
          <a:ln>
            <a:noFill/>
          </a:ln>
        </p:spPr>
      </p:pic>
      <p:pic>
        <p:nvPicPr>
          <p:cNvPr id="17653" name="Google Shape;17653;p641"/>
          <p:cNvPicPr preferRelativeResize="0"/>
          <p:nvPr/>
        </p:nvPicPr>
        <p:blipFill rotWithShape="1">
          <a:blip r:embed="rId15">
            <a:alphaModFix/>
          </a:blip>
          <a:srcRect/>
          <a:stretch/>
        </p:blipFill>
        <p:spPr>
          <a:xfrm rot="558393">
            <a:off x="3676516" y="2752311"/>
            <a:ext cx="934750" cy="394652"/>
          </a:xfrm>
          <a:prstGeom prst="rect">
            <a:avLst/>
          </a:prstGeom>
          <a:noFill/>
          <a:ln>
            <a:noFill/>
          </a:ln>
        </p:spPr>
      </p:pic>
      <p:pic>
        <p:nvPicPr>
          <p:cNvPr id="17654" name="Google Shape;17654;p641"/>
          <p:cNvPicPr preferRelativeResize="0"/>
          <p:nvPr/>
        </p:nvPicPr>
        <p:blipFill rotWithShape="1">
          <a:blip r:embed="rId16">
            <a:alphaModFix/>
          </a:blip>
          <a:srcRect/>
          <a:stretch/>
        </p:blipFill>
        <p:spPr>
          <a:xfrm rot="268604" flipH="1">
            <a:off x="3770628" y="2741611"/>
            <a:ext cx="757423" cy="368929"/>
          </a:xfrm>
          <a:prstGeom prst="rect">
            <a:avLst/>
          </a:prstGeom>
          <a:noFill/>
          <a:ln>
            <a:noFill/>
          </a:ln>
        </p:spPr>
      </p:pic>
      <p:pic>
        <p:nvPicPr>
          <p:cNvPr id="17655" name="Google Shape;17655;p641" descr="Imagen relacionada"/>
          <p:cNvPicPr preferRelativeResize="0"/>
          <p:nvPr/>
        </p:nvPicPr>
        <p:blipFill rotWithShape="1">
          <a:blip r:embed="rId17">
            <a:alphaModFix/>
          </a:blip>
          <a:srcRect/>
          <a:stretch/>
        </p:blipFill>
        <p:spPr>
          <a:xfrm flipH="1">
            <a:off x="4085468" y="4437264"/>
            <a:ext cx="528132" cy="467296"/>
          </a:xfrm>
          <a:prstGeom prst="rect">
            <a:avLst/>
          </a:prstGeom>
          <a:noFill/>
          <a:ln>
            <a:noFill/>
          </a:ln>
        </p:spPr>
      </p:pic>
      <p:pic>
        <p:nvPicPr>
          <p:cNvPr id="17656" name="Google Shape;17656;p641" descr="Imagen relacionada"/>
          <p:cNvPicPr preferRelativeResize="0"/>
          <p:nvPr/>
        </p:nvPicPr>
        <p:blipFill rotWithShape="1">
          <a:blip r:embed="rId17">
            <a:alphaModFix/>
          </a:blip>
          <a:srcRect/>
          <a:stretch/>
        </p:blipFill>
        <p:spPr>
          <a:xfrm flipH="1">
            <a:off x="3718906" y="4432408"/>
            <a:ext cx="528132" cy="467296"/>
          </a:xfrm>
          <a:prstGeom prst="rect">
            <a:avLst/>
          </a:prstGeom>
          <a:noFill/>
          <a:ln>
            <a:noFill/>
          </a:ln>
        </p:spPr>
      </p:pic>
      <p:sp>
        <p:nvSpPr>
          <p:cNvPr id="17657" name="Google Shape;17657;p641"/>
          <p:cNvSpPr/>
          <p:nvPr/>
        </p:nvSpPr>
        <p:spPr>
          <a:xfrm>
            <a:off x="4627953" y="672106"/>
            <a:ext cx="1843200" cy="467400"/>
          </a:xfrm>
          <a:prstGeom prst="wedgeRectCallout">
            <a:avLst>
              <a:gd name="adj1" fmla="val -75743"/>
              <a:gd name="adj2" fmla="val 10003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658" name="Google Shape;17658;p641"/>
          <p:cNvSpPr txBox="1"/>
          <p:nvPr/>
        </p:nvSpPr>
        <p:spPr>
          <a:xfrm>
            <a:off x="4733054" y="622524"/>
            <a:ext cx="2027100" cy="20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To Mars is the plan,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 to escape depression.</a:t>
            </a:r>
            <a:endParaRPr sz="1200" b="0" i="0" u="none" strike="noStrike" cap="none">
              <a:solidFill>
                <a:srgbClr val="000000"/>
              </a:solidFill>
              <a:latin typeface="Arial"/>
              <a:ea typeface="Arial"/>
              <a:cs typeface="Arial"/>
              <a:sym typeface="Arial"/>
            </a:endParaRPr>
          </a:p>
        </p:txBody>
      </p:sp>
      <p:sp>
        <p:nvSpPr>
          <p:cNvPr id="17659" name="Google Shape;17659;p641"/>
          <p:cNvSpPr txBox="1"/>
          <p:nvPr/>
        </p:nvSpPr>
        <p:spPr>
          <a:xfrm>
            <a:off x="4792744" y="2271116"/>
            <a:ext cx="1403700" cy="27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aged cheese</a:t>
            </a:r>
            <a:endParaRPr b="0" i="0" u="none" strike="noStrike" cap="none">
              <a:solidFill>
                <a:srgbClr val="000000"/>
              </a:solidFill>
              <a:latin typeface="Arial"/>
              <a:ea typeface="Arial"/>
              <a:cs typeface="Arial"/>
              <a:sym typeface="Arial"/>
            </a:endParaRPr>
          </a:p>
        </p:txBody>
      </p:sp>
      <p:sp>
        <p:nvSpPr>
          <p:cNvPr id="17660" name="Google Shape;17660;p641"/>
          <p:cNvSpPr txBox="1"/>
          <p:nvPr/>
        </p:nvSpPr>
        <p:spPr>
          <a:xfrm>
            <a:off x="4792750" y="1861475"/>
            <a:ext cx="1368600" cy="3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sng" strike="noStrike" cap="none">
                <a:solidFill>
                  <a:srgbClr val="000000"/>
                </a:solidFill>
                <a:latin typeface="Arial"/>
                <a:ea typeface="Arial"/>
                <a:cs typeface="Arial"/>
                <a:sym typeface="Arial"/>
              </a:rPr>
              <a:t>Must not eat</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sp>
        <p:nvSpPr>
          <p:cNvPr id="17661" name="Google Shape;17661;p641"/>
          <p:cNvSpPr txBox="1"/>
          <p:nvPr/>
        </p:nvSpPr>
        <p:spPr>
          <a:xfrm>
            <a:off x="4800089" y="2747329"/>
            <a:ext cx="1227300" cy="3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cured meats</a:t>
            </a:r>
            <a:endParaRPr b="0" i="0" u="none" strike="noStrike" cap="none">
              <a:solidFill>
                <a:srgbClr val="000000"/>
              </a:solidFill>
              <a:latin typeface="Arial"/>
              <a:ea typeface="Arial"/>
              <a:cs typeface="Arial"/>
              <a:sym typeface="Arial"/>
            </a:endParaRPr>
          </a:p>
        </p:txBody>
      </p:sp>
      <p:sp>
        <p:nvSpPr>
          <p:cNvPr id="17662" name="Google Shape;17662;p641"/>
          <p:cNvSpPr txBox="1"/>
          <p:nvPr/>
        </p:nvSpPr>
        <p:spPr>
          <a:xfrm>
            <a:off x="4792740" y="3172885"/>
            <a:ext cx="1227300" cy="25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dirty="0">
                <a:solidFill>
                  <a:srgbClr val="000000"/>
                </a:solidFill>
                <a:highlight>
                  <a:srgbClr val="FFFF00"/>
                </a:highlight>
                <a:latin typeface="Arial"/>
                <a:ea typeface="Arial"/>
                <a:cs typeface="Arial"/>
                <a:sym typeface="Arial"/>
              </a:rPr>
              <a:t>fava beans</a:t>
            </a:r>
            <a:endParaRPr b="0" i="0" u="none" strike="sngStrike" cap="none" dirty="0">
              <a:solidFill>
                <a:srgbClr val="000000"/>
              </a:solidFill>
              <a:highlight>
                <a:srgbClr val="FFFF00"/>
              </a:highlight>
              <a:latin typeface="Arial"/>
              <a:ea typeface="Arial"/>
              <a:cs typeface="Arial"/>
              <a:sym typeface="Arial"/>
            </a:endParaRPr>
          </a:p>
        </p:txBody>
      </p:sp>
      <p:sp>
        <p:nvSpPr>
          <p:cNvPr id="17663" name="Google Shape;17663;p641"/>
          <p:cNvSpPr txBox="1"/>
          <p:nvPr/>
        </p:nvSpPr>
        <p:spPr>
          <a:xfrm>
            <a:off x="4973850" y="4401400"/>
            <a:ext cx="3012000" cy="5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a:t>Unpasteurized beer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1200"/>
              <a:t>  </a:t>
            </a:r>
            <a:r>
              <a:rPr lang="en" sz="1200" b="0" i="0" u="none" strike="noStrike" cap="none">
                <a:solidFill>
                  <a:srgbClr val="000000"/>
                </a:solidFill>
                <a:latin typeface="Arial"/>
                <a:ea typeface="Arial"/>
                <a:cs typeface="Arial"/>
                <a:sym typeface="Arial"/>
              </a:rPr>
              <a:t>(Bottled beer is</a:t>
            </a:r>
            <a:r>
              <a:rPr lang="en" sz="1200"/>
              <a:t> usually OK, </a:t>
            </a:r>
            <a:endParaRPr sz="1200"/>
          </a:p>
          <a:p>
            <a:pPr marL="0" marR="0" lvl="0" indent="0" algn="l" rtl="0">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sz="1200" b="0" i="0" u="none" strike="noStrike" cap="none">
              <a:solidFill>
                <a:srgbClr val="000000"/>
              </a:solidFill>
              <a:latin typeface="Arial"/>
              <a:ea typeface="Arial"/>
              <a:cs typeface="Arial"/>
              <a:sym typeface="Arial"/>
            </a:endParaRPr>
          </a:p>
        </p:txBody>
      </p:sp>
      <p:sp>
        <p:nvSpPr>
          <p:cNvPr id="17664" name="Google Shape;17664;p641"/>
          <p:cNvSpPr txBox="1"/>
          <p:nvPr/>
        </p:nvSpPr>
        <p:spPr>
          <a:xfrm>
            <a:off x="4794934" y="3996075"/>
            <a:ext cx="1747200" cy="24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highlight>
                  <a:srgbClr val="FFFF00"/>
                </a:highlight>
                <a:latin typeface="Arial"/>
                <a:ea typeface="Arial"/>
                <a:cs typeface="Arial"/>
                <a:sym typeface="Arial"/>
              </a:rPr>
              <a:t>wine</a:t>
            </a:r>
            <a:endParaRPr b="0" i="0" u="none" strike="sngStrike" cap="none">
              <a:solidFill>
                <a:srgbClr val="000000"/>
              </a:solidFill>
              <a:highlight>
                <a:srgbClr val="FFFF00"/>
              </a:highlight>
              <a:latin typeface="Arial"/>
              <a:ea typeface="Arial"/>
              <a:cs typeface="Arial"/>
              <a:sym typeface="Arial"/>
            </a:endParaRPr>
          </a:p>
        </p:txBody>
      </p:sp>
      <p:sp>
        <p:nvSpPr>
          <p:cNvPr id="17665" name="Google Shape;17665;p641"/>
          <p:cNvSpPr txBox="1"/>
          <p:nvPr/>
        </p:nvSpPr>
        <p:spPr>
          <a:xfrm>
            <a:off x="4777358" y="3539975"/>
            <a:ext cx="2237700" cy="29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highlight>
                  <a:srgbClr val="FFFF00"/>
                </a:highlight>
                <a:latin typeface="Arial"/>
                <a:ea typeface="Arial"/>
                <a:cs typeface="Arial"/>
                <a:sym typeface="Arial"/>
              </a:rPr>
              <a:t>soy sauce,</a:t>
            </a:r>
            <a:r>
              <a:rPr lang="en" strike="sngStrike">
                <a:highlight>
                  <a:srgbClr val="FFFF00"/>
                </a:highlight>
              </a:rPr>
              <a:t> </a:t>
            </a:r>
            <a:r>
              <a:rPr lang="en" b="0" i="0" u="none" strike="sngStrike" cap="none">
                <a:solidFill>
                  <a:srgbClr val="000000"/>
                </a:solidFill>
                <a:highlight>
                  <a:srgbClr val="FFFF00"/>
                </a:highlight>
                <a:latin typeface="Arial"/>
                <a:ea typeface="Arial"/>
                <a:cs typeface="Arial"/>
                <a:sym typeface="Arial"/>
              </a:rPr>
              <a:t>sauerkraut</a:t>
            </a:r>
            <a:endParaRPr strike="sngStrike">
              <a:highlight>
                <a:srgbClr val="FFFF00"/>
              </a:highlight>
            </a:endParaRPr>
          </a:p>
          <a:p>
            <a:pPr marL="0" marR="0" lvl="0" indent="0" algn="l" rtl="0">
              <a:lnSpc>
                <a:spcPct val="100000"/>
              </a:lnSpc>
              <a:spcBef>
                <a:spcPts val="0"/>
              </a:spcBef>
              <a:spcAft>
                <a:spcPts val="0"/>
              </a:spcAft>
              <a:buClr>
                <a:srgbClr val="000000"/>
              </a:buClr>
              <a:buSzPts val="850"/>
              <a:buFont typeface="Arial"/>
              <a:buNone/>
            </a:pPr>
            <a:endParaRPr b="0" i="0" u="none" strike="noStrike" cap="none">
              <a:solidFill>
                <a:srgbClr val="000000"/>
              </a:solidFill>
              <a:highlight>
                <a:srgbClr val="FFFF9F"/>
              </a:highlight>
              <a:latin typeface="Arial"/>
              <a:ea typeface="Arial"/>
              <a:cs typeface="Arial"/>
              <a:sym typeface="Arial"/>
            </a:endParaRPr>
          </a:p>
        </p:txBody>
      </p:sp>
      <p:pic>
        <p:nvPicPr>
          <p:cNvPr id="17666" name="Google Shape;17666;p641"/>
          <p:cNvPicPr preferRelativeResize="0"/>
          <p:nvPr/>
        </p:nvPicPr>
        <p:blipFill rotWithShape="1">
          <a:blip r:embed="rId18">
            <a:alphaModFix/>
          </a:blip>
          <a:srcRect/>
          <a:stretch/>
        </p:blipFill>
        <p:spPr>
          <a:xfrm>
            <a:off x="7656600" y="2551902"/>
            <a:ext cx="566400" cy="726323"/>
          </a:xfrm>
          <a:prstGeom prst="rect">
            <a:avLst/>
          </a:prstGeom>
          <a:noFill/>
          <a:ln>
            <a:noFill/>
          </a:ln>
        </p:spPr>
      </p:pic>
      <p:sp>
        <p:nvSpPr>
          <p:cNvPr id="17667" name="Google Shape;17667;p641"/>
          <p:cNvSpPr txBox="1"/>
          <p:nvPr/>
        </p:nvSpPr>
        <p:spPr>
          <a:xfrm>
            <a:off x="8208295" y="2698763"/>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a:t>MAOI</a:t>
            </a:r>
            <a:endParaRPr sz="1800"/>
          </a:p>
        </p:txBody>
      </p:sp>
      <p:sp>
        <p:nvSpPr>
          <p:cNvPr id="2" name="Google Shape;17640;p641">
            <a:extLst>
              <a:ext uri="{FF2B5EF4-FFF2-40B4-BE49-F238E27FC236}">
                <a16:creationId xmlns:a16="http://schemas.microsoft.com/office/drawing/2014/main" id="{85BA4FAD-7BF0-B80C-2A37-05EB938C4C78}"/>
              </a:ext>
            </a:extLst>
          </p:cNvPr>
          <p:cNvSpPr txBox="1"/>
          <p:nvPr/>
        </p:nvSpPr>
        <p:spPr>
          <a:xfrm>
            <a:off x="179593" y="2899129"/>
            <a:ext cx="2935818"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The dietary restrictions are not nearly as onerous as previously believed.  Half of Pizza Hut pepperoni lover’s pizza won’t cause hypertensive crisis.</a:t>
            </a:r>
            <a:endParaRPr sz="20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671"/>
        <p:cNvGrpSpPr/>
        <p:nvPr/>
      </p:nvGrpSpPr>
      <p:grpSpPr>
        <a:xfrm>
          <a:off x="0" y="0"/>
          <a:ext cx="0" cy="0"/>
          <a:chOff x="0" y="0"/>
          <a:chExt cx="0" cy="0"/>
        </a:xfrm>
      </p:grpSpPr>
      <p:cxnSp>
        <p:nvCxnSpPr>
          <p:cNvPr id="17672" name="Google Shape;17672;p642"/>
          <p:cNvCxnSpPr/>
          <p:nvPr/>
        </p:nvCxnSpPr>
        <p:spPr>
          <a:xfrm rot="10800000" flipH="1">
            <a:off x="3829150" y="189950"/>
            <a:ext cx="1848900" cy="549300"/>
          </a:xfrm>
          <a:prstGeom prst="straightConnector1">
            <a:avLst/>
          </a:prstGeom>
          <a:noFill/>
          <a:ln w="19050" cap="flat" cmpd="sng">
            <a:solidFill>
              <a:srgbClr val="003B68"/>
            </a:solidFill>
            <a:prstDash val="solid"/>
            <a:round/>
            <a:headEnd type="none" w="med" len="med"/>
            <a:tailEnd type="triangle" w="med" len="med"/>
          </a:ln>
        </p:spPr>
      </p:cxnSp>
      <p:sp>
        <p:nvSpPr>
          <p:cNvPr id="17673" name="Google Shape;17673;p642"/>
          <p:cNvSpPr/>
          <p:nvPr/>
        </p:nvSpPr>
        <p:spPr>
          <a:xfrm>
            <a:off x="168200" y="103750"/>
            <a:ext cx="3751500" cy="1649400"/>
          </a:xfrm>
          <a:prstGeom prst="rect">
            <a:avLst/>
          </a:prstGeom>
          <a:solidFill>
            <a:srgbClr val="ECF2F1"/>
          </a:solidFill>
          <a:ln w="9525" cap="flat" cmpd="sng">
            <a:solidFill>
              <a:srgbClr val="003B68"/>
            </a:solidFill>
            <a:prstDash val="solid"/>
            <a:round/>
            <a:headEnd type="none" w="sm" len="sm"/>
            <a:tailEnd type="none" w="sm" len="sm"/>
          </a:ln>
        </p:spPr>
        <p:txBody>
          <a:bodyPr spcFirstLastPara="1" wrap="square" lIns="274300" tIns="91425" rIns="91425" bIns="91425" anchor="ctr" anchorCtr="0">
            <a:noAutofit/>
          </a:bodyPr>
          <a:lstStyle/>
          <a:p>
            <a:pPr marL="0" lvl="0" indent="0" algn="just" rtl="0">
              <a:spcBef>
                <a:spcPts val="0"/>
              </a:spcBef>
              <a:spcAft>
                <a:spcPts val="0"/>
              </a:spcAft>
              <a:buNone/>
            </a:pPr>
            <a:endParaRPr sz="800">
              <a:solidFill>
                <a:srgbClr val="000000"/>
              </a:solidFill>
            </a:endParaRPr>
          </a:p>
          <a:p>
            <a:pPr marL="0" lvl="0" indent="0" algn="just" rtl="0">
              <a:spcBef>
                <a:spcPts val="0"/>
              </a:spcBef>
              <a:spcAft>
                <a:spcPts val="0"/>
              </a:spcAft>
              <a:buNone/>
            </a:pPr>
            <a:r>
              <a:rPr lang="en">
                <a:solidFill>
                  <a:srgbClr val="000000"/>
                </a:solidFill>
              </a:rPr>
              <a:t>The following information applies to all of </a:t>
            </a:r>
            <a:endParaRPr>
              <a:solidFill>
                <a:srgbClr val="000000"/>
              </a:solidFill>
            </a:endParaRPr>
          </a:p>
          <a:p>
            <a:pPr marL="0" lvl="0" indent="0" algn="just" rtl="0">
              <a:spcBef>
                <a:spcPts val="0"/>
              </a:spcBef>
              <a:spcAft>
                <a:spcPts val="0"/>
              </a:spcAft>
              <a:buNone/>
            </a:pPr>
            <a:r>
              <a:rPr lang="en">
                <a:solidFill>
                  <a:srgbClr val="000000"/>
                </a:solidFill>
              </a:rPr>
              <a:t>the non-selective MAO inhibitors used for </a:t>
            </a:r>
            <a:endParaRPr>
              <a:solidFill>
                <a:srgbClr val="000000"/>
              </a:solidFill>
            </a:endParaRPr>
          </a:p>
          <a:p>
            <a:pPr marL="0" lvl="0" indent="0" algn="just" rtl="0">
              <a:spcBef>
                <a:spcPts val="0"/>
              </a:spcBef>
              <a:spcAft>
                <a:spcPts val="0"/>
              </a:spcAft>
              <a:buClr>
                <a:srgbClr val="000000"/>
              </a:buClr>
              <a:buSzPts val="850"/>
              <a:buFont typeface="Arial"/>
              <a:buNone/>
            </a:pPr>
            <a:r>
              <a:rPr lang="en">
                <a:solidFill>
                  <a:srgbClr val="000000"/>
                </a:solidFill>
              </a:rPr>
              <a:t>treatment of depression —”</a:t>
            </a:r>
            <a:r>
              <a:rPr lang="en" u="sng">
                <a:solidFill>
                  <a:srgbClr val="000000"/>
                </a:solidFill>
              </a:rPr>
              <a:t>TIP</a:t>
            </a:r>
            <a:r>
              <a:rPr lang="en">
                <a:solidFill>
                  <a:srgbClr val="000000"/>
                </a:solidFill>
              </a:rPr>
              <a:t>”</a:t>
            </a:r>
            <a:endParaRPr>
              <a:solidFill>
                <a:srgbClr val="000000"/>
              </a:solidFill>
            </a:endParaRPr>
          </a:p>
          <a:p>
            <a:pPr marL="0" lvl="0" indent="0" algn="just" rtl="0">
              <a:spcBef>
                <a:spcPts val="0"/>
              </a:spcBef>
              <a:spcAft>
                <a:spcPts val="0"/>
              </a:spcAft>
              <a:buClr>
                <a:srgbClr val="000000"/>
              </a:buClr>
              <a:buSzPts val="1100"/>
              <a:buFont typeface="Arial"/>
              <a:buNone/>
            </a:pPr>
            <a:r>
              <a:rPr lang="en" sz="1000">
                <a:solidFill>
                  <a:srgbClr val="000000"/>
                </a:solidFill>
              </a:rPr>
              <a:t>  </a:t>
            </a:r>
            <a:endParaRPr sz="1000">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T</a:t>
            </a:r>
            <a:r>
              <a:rPr lang="en">
                <a:solidFill>
                  <a:srgbClr val="000000"/>
                </a:solidFill>
              </a:rPr>
              <a:t>ranylcypromine  (PARNATE) </a:t>
            </a:r>
            <a:endParaRPr>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I</a:t>
            </a:r>
            <a:r>
              <a:rPr lang="en">
                <a:solidFill>
                  <a:srgbClr val="000000"/>
                </a:solidFill>
              </a:rPr>
              <a:t>socarboxazid  (MARPLAN)</a:t>
            </a:r>
            <a:endParaRPr>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P</a:t>
            </a:r>
            <a:r>
              <a:rPr lang="en">
                <a:solidFill>
                  <a:srgbClr val="000000"/>
                </a:solidFill>
              </a:rPr>
              <a:t>henelzine (NARDIL) </a:t>
            </a:r>
            <a:endParaRPr>
              <a:solidFill>
                <a:srgbClr val="000000"/>
              </a:solidFill>
            </a:endParaRPr>
          </a:p>
          <a:p>
            <a:pPr marL="0" lvl="0" indent="0" algn="just" rtl="0">
              <a:spcBef>
                <a:spcPts val="0"/>
              </a:spcBef>
              <a:spcAft>
                <a:spcPts val="0"/>
              </a:spcAft>
              <a:buClr>
                <a:srgbClr val="000000"/>
              </a:buClr>
              <a:buSzPts val="1100"/>
              <a:buFont typeface="Arial"/>
              <a:buNone/>
            </a:pPr>
            <a:endParaRPr sz="800">
              <a:solidFill>
                <a:srgbClr val="000000"/>
              </a:solidFill>
            </a:endParaRPr>
          </a:p>
        </p:txBody>
      </p:sp>
      <p:sp>
        <p:nvSpPr>
          <p:cNvPr id="17674" name="Google Shape;17674;p642"/>
          <p:cNvSpPr txBox="1"/>
          <p:nvPr/>
        </p:nvSpPr>
        <p:spPr>
          <a:xfrm>
            <a:off x="1138280" y="3566021"/>
            <a:ext cx="2022000" cy="622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Tyramine</a:t>
            </a:r>
            <a:r>
              <a:rPr lang="en"/>
              <a:t>—“</a:t>
            </a:r>
            <a:r>
              <a:rPr lang="en" b="0" i="0" u="none" strike="noStrike" cap="none">
                <a:solidFill>
                  <a:srgbClr val="000000"/>
                </a:solidFill>
                <a:highlight>
                  <a:srgbClr val="FFFF00"/>
                </a:highlight>
                <a:latin typeface="Arial"/>
                <a:ea typeface="Arial"/>
                <a:cs typeface="Arial"/>
                <a:sym typeface="Arial"/>
              </a:rPr>
              <a:t>tire rim</a:t>
            </a:r>
            <a:r>
              <a:rPr lang="en"/>
              <a:t>”</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17675" name="Google Shape;17675;p642"/>
          <p:cNvGrpSpPr/>
          <p:nvPr/>
        </p:nvGrpSpPr>
        <p:grpSpPr>
          <a:xfrm>
            <a:off x="1054021" y="4213013"/>
            <a:ext cx="2022000" cy="705220"/>
            <a:chOff x="-2263615" y="6817944"/>
            <a:chExt cx="3442289" cy="1200579"/>
          </a:xfrm>
        </p:grpSpPr>
        <p:pic>
          <p:nvPicPr>
            <p:cNvPr id="17676" name="Google Shape;17676;p642" descr="Tyramine.svg"/>
            <p:cNvPicPr preferRelativeResize="0"/>
            <p:nvPr/>
          </p:nvPicPr>
          <p:blipFill rotWithShape="1">
            <a:blip r:embed="rId3">
              <a:alphaModFix/>
            </a:blip>
            <a:srcRect/>
            <a:stretch/>
          </p:blipFill>
          <p:spPr>
            <a:xfrm>
              <a:off x="-2263615" y="6817944"/>
              <a:ext cx="3442289" cy="1200579"/>
            </a:xfrm>
            <a:prstGeom prst="rect">
              <a:avLst/>
            </a:prstGeom>
            <a:noFill/>
            <a:ln>
              <a:noFill/>
            </a:ln>
          </p:spPr>
        </p:pic>
        <p:pic>
          <p:nvPicPr>
            <p:cNvPr id="17677" name="Google Shape;17677;p642"/>
            <p:cNvPicPr preferRelativeResize="0"/>
            <p:nvPr/>
          </p:nvPicPr>
          <p:blipFill rotWithShape="1">
            <a:blip r:embed="rId4">
              <a:alphaModFix/>
            </a:blip>
            <a:srcRect/>
            <a:stretch/>
          </p:blipFill>
          <p:spPr>
            <a:xfrm>
              <a:off x="-1420882" y="7021517"/>
              <a:ext cx="801371" cy="763272"/>
            </a:xfrm>
            <a:prstGeom prst="rect">
              <a:avLst/>
            </a:prstGeom>
            <a:noFill/>
            <a:ln>
              <a:noFill/>
            </a:ln>
          </p:spPr>
        </p:pic>
      </p:grpSp>
      <p:sp>
        <p:nvSpPr>
          <p:cNvPr id="17678" name="Google Shape;17678;p642"/>
          <p:cNvSpPr txBox="1"/>
          <p:nvPr/>
        </p:nvSpPr>
        <p:spPr>
          <a:xfrm>
            <a:off x="6836197" y="4288238"/>
            <a:ext cx="2634000" cy="1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Tyramine accumulates, causing hypertensive crisis.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000000"/>
              </a:solidFill>
              <a:latin typeface="Times New Roman"/>
              <a:ea typeface="Times New Roman"/>
              <a:cs typeface="Times New Roman"/>
              <a:sym typeface="Times New Roman"/>
            </a:endParaRPr>
          </a:p>
        </p:txBody>
      </p:sp>
      <p:pic>
        <p:nvPicPr>
          <p:cNvPr id="17679" name="Google Shape;17679;p642"/>
          <p:cNvPicPr preferRelativeResize="0"/>
          <p:nvPr/>
        </p:nvPicPr>
        <p:blipFill rotWithShape="1">
          <a:blip r:embed="rId5">
            <a:alphaModFix/>
          </a:blip>
          <a:srcRect/>
          <a:stretch/>
        </p:blipFill>
        <p:spPr>
          <a:xfrm>
            <a:off x="5729263" y="775604"/>
            <a:ext cx="293970" cy="481165"/>
          </a:xfrm>
          <a:prstGeom prst="rect">
            <a:avLst/>
          </a:prstGeom>
          <a:noFill/>
          <a:ln>
            <a:noFill/>
          </a:ln>
        </p:spPr>
      </p:pic>
      <p:pic>
        <p:nvPicPr>
          <p:cNvPr id="17680" name="Google Shape;17680;p642" descr="clipped result image"/>
          <p:cNvPicPr preferRelativeResize="0"/>
          <p:nvPr/>
        </p:nvPicPr>
        <p:blipFill rotWithShape="1">
          <a:blip r:embed="rId6">
            <a:alphaModFix/>
          </a:blip>
          <a:srcRect/>
          <a:stretch/>
        </p:blipFill>
        <p:spPr>
          <a:xfrm>
            <a:off x="5213907" y="176066"/>
            <a:ext cx="1334805" cy="4631611"/>
          </a:xfrm>
          <a:prstGeom prst="rect">
            <a:avLst/>
          </a:prstGeom>
          <a:noFill/>
          <a:ln>
            <a:noFill/>
          </a:ln>
        </p:spPr>
      </p:pic>
      <p:pic>
        <p:nvPicPr>
          <p:cNvPr id="17681" name="Google Shape;17681;p642"/>
          <p:cNvPicPr preferRelativeResize="0"/>
          <p:nvPr/>
        </p:nvPicPr>
        <p:blipFill rotWithShape="1">
          <a:blip r:embed="rId7">
            <a:alphaModFix/>
          </a:blip>
          <a:srcRect/>
          <a:stretch/>
        </p:blipFill>
        <p:spPr>
          <a:xfrm>
            <a:off x="5712401" y="441553"/>
            <a:ext cx="409926" cy="203511"/>
          </a:xfrm>
          <a:prstGeom prst="rect">
            <a:avLst/>
          </a:prstGeom>
          <a:noFill/>
          <a:ln>
            <a:noFill/>
          </a:ln>
        </p:spPr>
      </p:pic>
      <p:pic>
        <p:nvPicPr>
          <p:cNvPr id="17682" name="Google Shape;17682;p642"/>
          <p:cNvPicPr preferRelativeResize="0"/>
          <p:nvPr/>
        </p:nvPicPr>
        <p:blipFill rotWithShape="1">
          <a:blip r:embed="rId8">
            <a:alphaModFix/>
          </a:blip>
          <a:srcRect/>
          <a:stretch/>
        </p:blipFill>
        <p:spPr>
          <a:xfrm>
            <a:off x="5687821" y="488294"/>
            <a:ext cx="428880" cy="390145"/>
          </a:xfrm>
          <a:prstGeom prst="rect">
            <a:avLst/>
          </a:prstGeom>
          <a:noFill/>
          <a:ln>
            <a:noFill/>
          </a:ln>
        </p:spPr>
      </p:pic>
      <p:pic>
        <p:nvPicPr>
          <p:cNvPr id="17683" name="Google Shape;17683;p642" descr="Tyramine.svg"/>
          <p:cNvPicPr preferRelativeResize="0"/>
          <p:nvPr/>
        </p:nvPicPr>
        <p:blipFill rotWithShape="1">
          <a:blip r:embed="rId3">
            <a:alphaModFix/>
          </a:blip>
          <a:srcRect/>
          <a:stretch/>
        </p:blipFill>
        <p:spPr>
          <a:xfrm rot="2583682">
            <a:off x="6245250" y="4396880"/>
            <a:ext cx="595125" cy="222575"/>
          </a:xfrm>
          <a:prstGeom prst="rect">
            <a:avLst/>
          </a:prstGeom>
          <a:noFill/>
          <a:ln>
            <a:noFill/>
          </a:ln>
        </p:spPr>
      </p:pic>
      <p:pic>
        <p:nvPicPr>
          <p:cNvPr id="17684" name="Google Shape;17684;p642" descr="Tyramine.svg"/>
          <p:cNvPicPr preferRelativeResize="0"/>
          <p:nvPr/>
        </p:nvPicPr>
        <p:blipFill rotWithShape="1">
          <a:blip r:embed="rId3">
            <a:alphaModFix/>
          </a:blip>
          <a:srcRect/>
          <a:stretch/>
        </p:blipFill>
        <p:spPr>
          <a:xfrm rot="-1923577">
            <a:off x="4896335" y="4471403"/>
            <a:ext cx="560956" cy="209796"/>
          </a:xfrm>
          <a:prstGeom prst="rect">
            <a:avLst/>
          </a:prstGeom>
          <a:noFill/>
          <a:ln>
            <a:noFill/>
          </a:ln>
        </p:spPr>
      </p:pic>
      <p:pic>
        <p:nvPicPr>
          <p:cNvPr id="17685" name="Google Shape;17685;p642"/>
          <p:cNvPicPr preferRelativeResize="0"/>
          <p:nvPr/>
        </p:nvPicPr>
        <p:blipFill rotWithShape="1">
          <a:blip r:embed="rId4">
            <a:alphaModFix/>
          </a:blip>
          <a:srcRect/>
          <a:stretch/>
        </p:blipFill>
        <p:spPr>
          <a:xfrm rot="-1923568">
            <a:off x="5043891" y="4553188"/>
            <a:ext cx="130591" cy="133378"/>
          </a:xfrm>
          <a:prstGeom prst="rect">
            <a:avLst/>
          </a:prstGeom>
          <a:noFill/>
          <a:ln>
            <a:noFill/>
          </a:ln>
        </p:spPr>
      </p:pic>
      <p:pic>
        <p:nvPicPr>
          <p:cNvPr id="17686" name="Google Shape;17686;p642"/>
          <p:cNvPicPr preferRelativeResize="0"/>
          <p:nvPr/>
        </p:nvPicPr>
        <p:blipFill rotWithShape="1">
          <a:blip r:embed="rId4">
            <a:alphaModFix/>
          </a:blip>
          <a:srcRect/>
          <a:stretch/>
        </p:blipFill>
        <p:spPr>
          <a:xfrm rot="2583694">
            <a:off x="6413780" y="4376010"/>
            <a:ext cx="138547" cy="141503"/>
          </a:xfrm>
          <a:prstGeom prst="rect">
            <a:avLst/>
          </a:prstGeom>
          <a:noFill/>
          <a:ln>
            <a:noFill/>
          </a:ln>
        </p:spPr>
      </p:pic>
      <p:pic>
        <p:nvPicPr>
          <p:cNvPr id="17687" name="Google Shape;17687;p642"/>
          <p:cNvPicPr preferRelativeResize="0"/>
          <p:nvPr/>
        </p:nvPicPr>
        <p:blipFill rotWithShape="1">
          <a:blip r:embed="rId9">
            <a:alphaModFix/>
          </a:blip>
          <a:srcRect/>
          <a:stretch/>
        </p:blipFill>
        <p:spPr>
          <a:xfrm rot="629169">
            <a:off x="5594385" y="1585906"/>
            <a:ext cx="765712" cy="335836"/>
          </a:xfrm>
          <a:prstGeom prst="rect">
            <a:avLst/>
          </a:prstGeom>
          <a:noFill/>
          <a:ln>
            <a:noFill/>
          </a:ln>
        </p:spPr>
      </p:pic>
      <p:pic>
        <p:nvPicPr>
          <p:cNvPr id="17688" name="Google Shape;17688;p642"/>
          <p:cNvPicPr preferRelativeResize="0"/>
          <p:nvPr/>
        </p:nvPicPr>
        <p:blipFill rotWithShape="1">
          <a:blip r:embed="rId10">
            <a:alphaModFix/>
          </a:blip>
          <a:srcRect/>
          <a:stretch/>
        </p:blipFill>
        <p:spPr>
          <a:xfrm>
            <a:off x="5889717" y="2491718"/>
            <a:ext cx="309308" cy="212394"/>
          </a:xfrm>
          <a:prstGeom prst="rect">
            <a:avLst/>
          </a:prstGeom>
          <a:noFill/>
          <a:ln>
            <a:noFill/>
          </a:ln>
        </p:spPr>
      </p:pic>
      <p:pic>
        <p:nvPicPr>
          <p:cNvPr id="17689" name="Google Shape;17689;p642"/>
          <p:cNvPicPr preferRelativeResize="0"/>
          <p:nvPr/>
        </p:nvPicPr>
        <p:blipFill rotWithShape="1">
          <a:blip r:embed="rId11">
            <a:alphaModFix/>
          </a:blip>
          <a:srcRect/>
          <a:stretch/>
        </p:blipFill>
        <p:spPr>
          <a:xfrm>
            <a:off x="5729250" y="2463193"/>
            <a:ext cx="108251" cy="247102"/>
          </a:xfrm>
          <a:prstGeom prst="rect">
            <a:avLst/>
          </a:prstGeom>
          <a:noFill/>
          <a:ln>
            <a:noFill/>
          </a:ln>
        </p:spPr>
      </p:pic>
      <p:pic>
        <p:nvPicPr>
          <p:cNvPr id="17690" name="Google Shape;17690;p642"/>
          <p:cNvPicPr preferRelativeResize="0"/>
          <p:nvPr/>
        </p:nvPicPr>
        <p:blipFill rotWithShape="1">
          <a:blip r:embed="rId12">
            <a:alphaModFix/>
          </a:blip>
          <a:srcRect/>
          <a:stretch/>
        </p:blipFill>
        <p:spPr>
          <a:xfrm>
            <a:off x="5817443" y="2737750"/>
            <a:ext cx="133326" cy="242000"/>
          </a:xfrm>
          <a:prstGeom prst="rect">
            <a:avLst/>
          </a:prstGeom>
          <a:noFill/>
          <a:ln>
            <a:noFill/>
          </a:ln>
        </p:spPr>
      </p:pic>
      <p:pic>
        <p:nvPicPr>
          <p:cNvPr id="17691" name="Google Shape;17691;p642"/>
          <p:cNvPicPr preferRelativeResize="0"/>
          <p:nvPr/>
        </p:nvPicPr>
        <p:blipFill rotWithShape="1">
          <a:blip r:embed="rId13">
            <a:alphaModFix/>
          </a:blip>
          <a:srcRect/>
          <a:stretch/>
        </p:blipFill>
        <p:spPr>
          <a:xfrm>
            <a:off x="5636966" y="2223801"/>
            <a:ext cx="297028" cy="182174"/>
          </a:xfrm>
          <a:prstGeom prst="rect">
            <a:avLst/>
          </a:prstGeom>
          <a:noFill/>
          <a:ln>
            <a:noFill/>
          </a:ln>
        </p:spPr>
      </p:pic>
      <p:pic>
        <p:nvPicPr>
          <p:cNvPr id="17692" name="Google Shape;17692;p642"/>
          <p:cNvPicPr preferRelativeResize="0"/>
          <p:nvPr/>
        </p:nvPicPr>
        <p:blipFill rotWithShape="1">
          <a:blip r:embed="rId14">
            <a:alphaModFix/>
          </a:blip>
          <a:srcRect/>
          <a:stretch/>
        </p:blipFill>
        <p:spPr>
          <a:xfrm>
            <a:off x="5950769" y="2241820"/>
            <a:ext cx="268897" cy="187980"/>
          </a:xfrm>
          <a:prstGeom prst="rect">
            <a:avLst/>
          </a:prstGeom>
          <a:noFill/>
          <a:ln>
            <a:noFill/>
          </a:ln>
        </p:spPr>
      </p:pic>
      <p:pic>
        <p:nvPicPr>
          <p:cNvPr id="17693" name="Google Shape;17693;p642"/>
          <p:cNvPicPr preferRelativeResize="0"/>
          <p:nvPr/>
        </p:nvPicPr>
        <p:blipFill rotWithShape="1">
          <a:blip r:embed="rId15">
            <a:alphaModFix/>
          </a:blip>
          <a:srcRect/>
          <a:stretch/>
        </p:blipFill>
        <p:spPr>
          <a:xfrm rot="558398">
            <a:off x="5636966" y="1929967"/>
            <a:ext cx="608745" cy="257013"/>
          </a:xfrm>
          <a:prstGeom prst="rect">
            <a:avLst/>
          </a:prstGeom>
          <a:noFill/>
          <a:ln>
            <a:noFill/>
          </a:ln>
        </p:spPr>
      </p:pic>
      <p:pic>
        <p:nvPicPr>
          <p:cNvPr id="17694" name="Google Shape;17694;p642"/>
          <p:cNvPicPr preferRelativeResize="0"/>
          <p:nvPr/>
        </p:nvPicPr>
        <p:blipFill rotWithShape="1">
          <a:blip r:embed="rId16">
            <a:alphaModFix/>
          </a:blip>
          <a:srcRect/>
          <a:stretch/>
        </p:blipFill>
        <p:spPr>
          <a:xfrm rot="268604" flipH="1">
            <a:off x="5698256" y="1922999"/>
            <a:ext cx="493262" cy="240261"/>
          </a:xfrm>
          <a:prstGeom prst="rect">
            <a:avLst/>
          </a:prstGeom>
          <a:noFill/>
          <a:ln>
            <a:noFill/>
          </a:ln>
        </p:spPr>
      </p:pic>
      <p:pic>
        <p:nvPicPr>
          <p:cNvPr id="17695" name="Google Shape;17695;p642" descr="Imagen relacionada"/>
          <p:cNvPicPr preferRelativeResize="0"/>
          <p:nvPr/>
        </p:nvPicPr>
        <p:blipFill rotWithShape="1">
          <a:blip r:embed="rId17">
            <a:alphaModFix/>
          </a:blip>
          <a:srcRect/>
          <a:stretch/>
        </p:blipFill>
        <p:spPr>
          <a:xfrm flipH="1">
            <a:off x="5903290" y="3027273"/>
            <a:ext cx="343941" cy="304319"/>
          </a:xfrm>
          <a:prstGeom prst="rect">
            <a:avLst/>
          </a:prstGeom>
          <a:noFill/>
          <a:ln>
            <a:noFill/>
          </a:ln>
        </p:spPr>
      </p:pic>
      <p:pic>
        <p:nvPicPr>
          <p:cNvPr id="17696" name="Google Shape;17696;p642" descr="Imagen relacionada"/>
          <p:cNvPicPr preferRelativeResize="0"/>
          <p:nvPr/>
        </p:nvPicPr>
        <p:blipFill rotWithShape="1">
          <a:blip r:embed="rId17">
            <a:alphaModFix/>
          </a:blip>
          <a:srcRect/>
          <a:stretch/>
        </p:blipFill>
        <p:spPr>
          <a:xfrm flipH="1">
            <a:off x="5664571" y="3024111"/>
            <a:ext cx="343941" cy="304319"/>
          </a:xfrm>
          <a:prstGeom prst="rect">
            <a:avLst/>
          </a:prstGeom>
          <a:noFill/>
          <a:ln>
            <a:noFill/>
          </a:ln>
        </p:spPr>
      </p:pic>
      <p:sp>
        <p:nvSpPr>
          <p:cNvPr id="17697" name="Google Shape;17697;p642"/>
          <p:cNvSpPr txBox="1"/>
          <p:nvPr/>
        </p:nvSpPr>
        <p:spPr>
          <a:xfrm>
            <a:off x="6459903" y="1497550"/>
            <a:ext cx="1728000" cy="17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aged cheese</a:t>
            </a:r>
            <a:endParaRPr b="0" i="0" u="none" strike="noStrike" cap="none">
              <a:solidFill>
                <a:srgbClr val="000000"/>
              </a:solidFill>
              <a:latin typeface="Arial"/>
              <a:ea typeface="Arial"/>
              <a:cs typeface="Arial"/>
              <a:sym typeface="Arial"/>
            </a:endParaRPr>
          </a:p>
        </p:txBody>
      </p:sp>
      <p:sp>
        <p:nvSpPr>
          <p:cNvPr id="17698" name="Google Shape;17698;p642"/>
          <p:cNvSpPr txBox="1"/>
          <p:nvPr/>
        </p:nvSpPr>
        <p:spPr>
          <a:xfrm>
            <a:off x="6459903" y="1193725"/>
            <a:ext cx="1300500" cy="2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sng" strike="noStrike" cap="none">
                <a:solidFill>
                  <a:srgbClr val="000000"/>
                </a:solidFill>
                <a:latin typeface="Arial"/>
                <a:ea typeface="Arial"/>
                <a:cs typeface="Arial"/>
                <a:sym typeface="Arial"/>
              </a:rPr>
              <a:t>Must not eat</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sp>
        <p:nvSpPr>
          <p:cNvPr id="17699" name="Google Shape;17699;p642"/>
          <p:cNvSpPr txBox="1"/>
          <p:nvPr/>
        </p:nvSpPr>
        <p:spPr>
          <a:xfrm>
            <a:off x="6449621" y="1831575"/>
            <a:ext cx="1496400" cy="2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cured meats</a:t>
            </a:r>
            <a:endParaRPr b="0" i="0" u="none" strike="noStrike" cap="none">
              <a:solidFill>
                <a:srgbClr val="000000"/>
              </a:solidFill>
              <a:latin typeface="Arial"/>
              <a:ea typeface="Arial"/>
              <a:cs typeface="Arial"/>
              <a:sym typeface="Arial"/>
            </a:endParaRPr>
          </a:p>
        </p:txBody>
      </p:sp>
      <p:sp>
        <p:nvSpPr>
          <p:cNvPr id="17700" name="Google Shape;17700;p642"/>
          <p:cNvSpPr txBox="1"/>
          <p:nvPr/>
        </p:nvSpPr>
        <p:spPr>
          <a:xfrm>
            <a:off x="6447551" y="2122896"/>
            <a:ext cx="1771200" cy="16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fava beans</a:t>
            </a:r>
            <a:endParaRPr b="0" i="0" u="none" strike="sngStrike" cap="none">
              <a:solidFill>
                <a:srgbClr val="000000"/>
              </a:solidFill>
              <a:latin typeface="Arial"/>
              <a:ea typeface="Arial"/>
              <a:cs typeface="Arial"/>
              <a:sym typeface="Arial"/>
            </a:endParaRPr>
          </a:p>
        </p:txBody>
      </p:sp>
      <p:sp>
        <p:nvSpPr>
          <p:cNvPr id="17701" name="Google Shape;17701;p642"/>
          <p:cNvSpPr txBox="1"/>
          <p:nvPr/>
        </p:nvSpPr>
        <p:spPr>
          <a:xfrm>
            <a:off x="6451091" y="2654225"/>
            <a:ext cx="1638900" cy="16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wine</a:t>
            </a:r>
            <a:endParaRPr b="0" i="0" u="none" strike="sngStrike" cap="none">
              <a:solidFill>
                <a:srgbClr val="000000"/>
              </a:solidFill>
              <a:latin typeface="Arial"/>
              <a:ea typeface="Arial"/>
              <a:cs typeface="Arial"/>
              <a:sym typeface="Arial"/>
            </a:endParaRPr>
          </a:p>
        </p:txBody>
      </p:sp>
      <p:sp>
        <p:nvSpPr>
          <p:cNvPr id="17702" name="Google Shape;17702;p642"/>
          <p:cNvSpPr txBox="1"/>
          <p:nvPr/>
        </p:nvSpPr>
        <p:spPr>
          <a:xfrm>
            <a:off x="6443922" y="2384588"/>
            <a:ext cx="1977900" cy="19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soy sauce,</a:t>
            </a:r>
            <a:r>
              <a:rPr lang="en" strike="sngStrike"/>
              <a:t> </a:t>
            </a:r>
            <a:r>
              <a:rPr lang="en" b="0" i="0" u="none" strike="sngStrike" cap="none">
                <a:solidFill>
                  <a:srgbClr val="000000"/>
                </a:solidFill>
                <a:latin typeface="Arial"/>
                <a:ea typeface="Arial"/>
                <a:cs typeface="Arial"/>
                <a:sym typeface="Arial"/>
              </a:rPr>
              <a:t>sauerkraut</a:t>
            </a:r>
            <a:endParaRPr strike="sngStrike"/>
          </a:p>
          <a:p>
            <a:pPr marL="0" marR="0" lvl="0" indent="0" algn="l" rtl="0">
              <a:lnSpc>
                <a:spcPct val="100000"/>
              </a:lnSpc>
              <a:spcBef>
                <a:spcPts val="0"/>
              </a:spcBef>
              <a:spcAft>
                <a:spcPts val="0"/>
              </a:spcAft>
              <a:buClr>
                <a:srgbClr val="000000"/>
              </a:buClr>
              <a:buSzPts val="850"/>
              <a:buFont typeface="Arial"/>
              <a:buNone/>
            </a:pPr>
            <a:endParaRPr b="0" i="0" u="none" strike="noStrike" cap="none">
              <a:solidFill>
                <a:srgbClr val="000000"/>
              </a:solidFill>
              <a:highlight>
                <a:srgbClr val="FFFF9F"/>
              </a:highlight>
              <a:latin typeface="Arial"/>
              <a:ea typeface="Arial"/>
              <a:cs typeface="Arial"/>
              <a:sym typeface="Arial"/>
            </a:endParaRPr>
          </a:p>
        </p:txBody>
      </p:sp>
      <p:sp>
        <p:nvSpPr>
          <p:cNvPr id="17703" name="Google Shape;17703;p642"/>
          <p:cNvSpPr txBox="1"/>
          <p:nvPr/>
        </p:nvSpPr>
        <p:spPr>
          <a:xfrm>
            <a:off x="5593026" y="-97291"/>
            <a:ext cx="656400" cy="248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850"/>
              <a:buFont typeface="Arial"/>
              <a:buNone/>
            </a:pPr>
            <a:r>
              <a:rPr lang="en"/>
              <a:t>“TIP”</a:t>
            </a:r>
            <a:endParaRPr b="0" i="0" u="none" strike="noStrike" cap="none">
              <a:solidFill>
                <a:srgbClr val="000000"/>
              </a:solidFill>
              <a:latin typeface="Arial"/>
              <a:ea typeface="Arial"/>
              <a:cs typeface="Arial"/>
              <a:sym typeface="Arial"/>
            </a:endParaRPr>
          </a:p>
        </p:txBody>
      </p:sp>
      <p:cxnSp>
        <p:nvCxnSpPr>
          <p:cNvPr id="17704" name="Google Shape;17704;p642"/>
          <p:cNvCxnSpPr/>
          <p:nvPr/>
        </p:nvCxnSpPr>
        <p:spPr>
          <a:xfrm>
            <a:off x="3160275" y="4565625"/>
            <a:ext cx="1638900" cy="0"/>
          </a:xfrm>
          <a:prstGeom prst="straightConnector1">
            <a:avLst/>
          </a:prstGeom>
          <a:noFill/>
          <a:ln w="19050" cap="flat" cmpd="sng">
            <a:solidFill>
              <a:srgbClr val="003B68"/>
            </a:solidFill>
            <a:prstDash val="solid"/>
            <a:round/>
            <a:headEnd type="none" w="med" len="med"/>
            <a:tailEnd type="triangle" w="med" len="med"/>
          </a:ln>
        </p:spPr>
      </p:cxnSp>
      <p:pic>
        <p:nvPicPr>
          <p:cNvPr id="17705" name="Google Shape;17705;p642" descr="Tyramine.svg"/>
          <p:cNvPicPr preferRelativeResize="0"/>
          <p:nvPr/>
        </p:nvPicPr>
        <p:blipFill rotWithShape="1">
          <a:blip r:embed="rId3">
            <a:alphaModFix/>
          </a:blip>
          <a:srcRect/>
          <a:stretch/>
        </p:blipFill>
        <p:spPr>
          <a:xfrm rot="-1923577">
            <a:off x="5138535" y="4661578"/>
            <a:ext cx="560956" cy="209796"/>
          </a:xfrm>
          <a:prstGeom prst="rect">
            <a:avLst/>
          </a:prstGeom>
          <a:noFill/>
          <a:ln>
            <a:noFill/>
          </a:ln>
        </p:spPr>
      </p:pic>
      <p:pic>
        <p:nvPicPr>
          <p:cNvPr id="17706" name="Google Shape;17706;p642"/>
          <p:cNvPicPr preferRelativeResize="0"/>
          <p:nvPr/>
        </p:nvPicPr>
        <p:blipFill rotWithShape="1">
          <a:blip r:embed="rId4">
            <a:alphaModFix/>
          </a:blip>
          <a:srcRect/>
          <a:stretch/>
        </p:blipFill>
        <p:spPr>
          <a:xfrm rot="-1923568">
            <a:off x="5286091" y="4743363"/>
            <a:ext cx="130591" cy="133378"/>
          </a:xfrm>
          <a:prstGeom prst="rect">
            <a:avLst/>
          </a:prstGeom>
          <a:noFill/>
          <a:ln>
            <a:noFill/>
          </a:ln>
        </p:spPr>
      </p:pic>
      <p:pic>
        <p:nvPicPr>
          <p:cNvPr id="17707" name="Google Shape;17707;p642" descr="Tyramine.svg"/>
          <p:cNvPicPr preferRelativeResize="0"/>
          <p:nvPr/>
        </p:nvPicPr>
        <p:blipFill rotWithShape="1">
          <a:blip r:embed="rId3">
            <a:alphaModFix/>
          </a:blip>
          <a:srcRect/>
          <a:stretch/>
        </p:blipFill>
        <p:spPr>
          <a:xfrm rot="-1923577">
            <a:off x="5361485" y="4800828"/>
            <a:ext cx="560956" cy="209796"/>
          </a:xfrm>
          <a:prstGeom prst="rect">
            <a:avLst/>
          </a:prstGeom>
          <a:noFill/>
          <a:ln>
            <a:noFill/>
          </a:ln>
        </p:spPr>
      </p:pic>
      <p:pic>
        <p:nvPicPr>
          <p:cNvPr id="17708" name="Google Shape;17708;p642"/>
          <p:cNvPicPr preferRelativeResize="0"/>
          <p:nvPr/>
        </p:nvPicPr>
        <p:blipFill rotWithShape="1">
          <a:blip r:embed="rId4">
            <a:alphaModFix/>
          </a:blip>
          <a:srcRect/>
          <a:stretch/>
        </p:blipFill>
        <p:spPr>
          <a:xfrm rot="-1923568">
            <a:off x="5509041" y="4882613"/>
            <a:ext cx="130591" cy="133378"/>
          </a:xfrm>
          <a:prstGeom prst="rect">
            <a:avLst/>
          </a:prstGeom>
          <a:noFill/>
          <a:ln>
            <a:noFill/>
          </a:ln>
        </p:spPr>
      </p:pic>
      <p:pic>
        <p:nvPicPr>
          <p:cNvPr id="17709" name="Google Shape;17709;p642" descr="Tyramine.svg"/>
          <p:cNvPicPr preferRelativeResize="0"/>
          <p:nvPr/>
        </p:nvPicPr>
        <p:blipFill rotWithShape="1">
          <a:blip r:embed="rId3">
            <a:alphaModFix/>
          </a:blip>
          <a:srcRect/>
          <a:stretch/>
        </p:blipFill>
        <p:spPr>
          <a:xfrm rot="2977766">
            <a:off x="6130950" y="4630405"/>
            <a:ext cx="595125" cy="222575"/>
          </a:xfrm>
          <a:prstGeom prst="rect">
            <a:avLst/>
          </a:prstGeom>
          <a:noFill/>
          <a:ln>
            <a:noFill/>
          </a:ln>
        </p:spPr>
      </p:pic>
      <p:pic>
        <p:nvPicPr>
          <p:cNvPr id="17710" name="Google Shape;17710;p642"/>
          <p:cNvPicPr preferRelativeResize="0"/>
          <p:nvPr/>
        </p:nvPicPr>
        <p:blipFill rotWithShape="1">
          <a:blip r:embed="rId4">
            <a:alphaModFix/>
          </a:blip>
          <a:srcRect/>
          <a:stretch/>
        </p:blipFill>
        <p:spPr>
          <a:xfrm rot="2977780">
            <a:off x="6306896" y="4603102"/>
            <a:ext cx="138547" cy="141503"/>
          </a:xfrm>
          <a:prstGeom prst="rect">
            <a:avLst/>
          </a:prstGeom>
          <a:noFill/>
          <a:ln>
            <a:noFill/>
          </a:ln>
        </p:spPr>
      </p:pic>
      <p:pic>
        <p:nvPicPr>
          <p:cNvPr id="17711" name="Google Shape;17711;p642" descr="Tyramine.svg"/>
          <p:cNvPicPr preferRelativeResize="0"/>
          <p:nvPr/>
        </p:nvPicPr>
        <p:blipFill rotWithShape="1">
          <a:blip r:embed="rId3">
            <a:alphaModFix/>
          </a:blip>
          <a:srcRect/>
          <a:stretch/>
        </p:blipFill>
        <p:spPr>
          <a:xfrm rot="3278655">
            <a:off x="5899387" y="4794443"/>
            <a:ext cx="595125" cy="222575"/>
          </a:xfrm>
          <a:prstGeom prst="rect">
            <a:avLst/>
          </a:prstGeom>
          <a:noFill/>
          <a:ln>
            <a:noFill/>
          </a:ln>
        </p:spPr>
      </p:pic>
      <p:pic>
        <p:nvPicPr>
          <p:cNvPr id="17712" name="Google Shape;17712;p642"/>
          <p:cNvPicPr preferRelativeResize="0"/>
          <p:nvPr/>
        </p:nvPicPr>
        <p:blipFill rotWithShape="1">
          <a:blip r:embed="rId4">
            <a:alphaModFix/>
          </a:blip>
          <a:srcRect/>
          <a:stretch/>
        </p:blipFill>
        <p:spPr>
          <a:xfrm rot="3278662">
            <a:off x="6081464" y="4762824"/>
            <a:ext cx="138547" cy="141503"/>
          </a:xfrm>
          <a:prstGeom prst="rect">
            <a:avLst/>
          </a:prstGeom>
          <a:noFill/>
          <a:ln>
            <a:noFill/>
          </a:ln>
        </p:spPr>
      </p:pic>
      <p:sp>
        <p:nvSpPr>
          <p:cNvPr id="17713" name="Google Shape;17713;p642"/>
          <p:cNvSpPr txBox="1"/>
          <p:nvPr/>
        </p:nvSpPr>
        <p:spPr>
          <a:xfrm>
            <a:off x="6451137" y="3011938"/>
            <a:ext cx="3012000" cy="5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a:t>Unpasteurized beer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1200"/>
              <a:t>  </a:t>
            </a:r>
            <a:r>
              <a:rPr lang="en" sz="1200" b="0" i="0" u="none" strike="noStrike" cap="none">
                <a:solidFill>
                  <a:srgbClr val="000000"/>
                </a:solidFill>
                <a:latin typeface="Arial"/>
                <a:ea typeface="Arial"/>
                <a:cs typeface="Arial"/>
                <a:sym typeface="Arial"/>
              </a:rPr>
              <a:t>(Bottled beer is</a:t>
            </a:r>
            <a:r>
              <a:rPr lang="en" sz="1200"/>
              <a:t> usually OK, </a:t>
            </a:r>
            <a:endParaRPr sz="1200"/>
          </a:p>
          <a:p>
            <a:pPr marL="0" marR="0" lvl="0" indent="0" algn="l" rtl="0">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7763"/>
        <p:cNvGrpSpPr/>
        <p:nvPr/>
      </p:nvGrpSpPr>
      <p:grpSpPr>
        <a:xfrm>
          <a:off x="0" y="0"/>
          <a:ext cx="0" cy="0"/>
          <a:chOff x="0" y="0"/>
          <a:chExt cx="0" cy="0"/>
        </a:xfrm>
      </p:grpSpPr>
      <p:sp>
        <p:nvSpPr>
          <p:cNvPr id="17764" name="Google Shape;17764;p644"/>
          <p:cNvSpPr txBox="1"/>
          <p:nvPr/>
        </p:nvSpPr>
        <p:spPr>
          <a:xfrm>
            <a:off x="7543795" y="1524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1961</a:t>
            </a:r>
            <a:endParaRPr sz="1600"/>
          </a:p>
          <a:p>
            <a:pPr marL="0" marR="0" lvl="0" indent="0" algn="l" rtl="0">
              <a:lnSpc>
                <a:spcPct val="100000"/>
              </a:lnSpc>
              <a:spcBef>
                <a:spcPts val="0"/>
              </a:spcBef>
              <a:spcAft>
                <a:spcPts val="0"/>
              </a:spcAft>
              <a:buClr>
                <a:schemeClr val="dk1"/>
              </a:buClr>
              <a:buSzPts val="1100"/>
              <a:buFont typeface="Arial"/>
              <a:buNone/>
            </a:pPr>
            <a:r>
              <a:rPr lang="en" sz="1600"/>
              <a:t>$25–$86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7765" name="Google Shape;17765;p644"/>
          <p:cNvSpPr txBox="1"/>
          <p:nvPr/>
        </p:nvSpPr>
        <p:spPr>
          <a:xfrm>
            <a:off x="8078973" y="40455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15 mg</a:t>
            </a:r>
            <a:endParaRPr sz="1600"/>
          </a:p>
        </p:txBody>
      </p:sp>
      <p:cxnSp>
        <p:nvCxnSpPr>
          <p:cNvPr id="17766" name="Google Shape;17766;p644"/>
          <p:cNvCxnSpPr/>
          <p:nvPr/>
        </p:nvCxnSpPr>
        <p:spPr>
          <a:xfrm>
            <a:off x="6962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7767" name="Google Shape;17767;p644"/>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marL="0" lvl="0" indent="0" algn="l" rtl="0">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17768" name="Google Shape;17768;p644"/>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5-HT &gt; NE &gt; DA</a:t>
            </a:r>
            <a:endParaRPr sz="2000"/>
          </a:p>
        </p:txBody>
      </p:sp>
      <p:pic>
        <p:nvPicPr>
          <p:cNvPr id="17769" name="Google Shape;17769;p644" descr="Phenelzine2DACS.svg"/>
          <p:cNvPicPr preferRelativeResize="0"/>
          <p:nvPr/>
        </p:nvPicPr>
        <p:blipFill rotWithShape="1">
          <a:blip r:embed="rId3">
            <a:alphaModFix/>
          </a:blip>
          <a:srcRect/>
          <a:stretch/>
        </p:blipFill>
        <p:spPr>
          <a:xfrm>
            <a:off x="7287827" y="1212095"/>
            <a:ext cx="1674300" cy="776302"/>
          </a:xfrm>
          <a:prstGeom prst="rect">
            <a:avLst/>
          </a:prstGeom>
          <a:noFill/>
          <a:ln>
            <a:noFill/>
          </a:ln>
        </p:spPr>
      </p:pic>
      <p:pic>
        <p:nvPicPr>
          <p:cNvPr id="17770" name="Google Shape;17770;p644" descr="clipped result image"/>
          <p:cNvPicPr preferRelativeResize="0"/>
          <p:nvPr/>
        </p:nvPicPr>
        <p:blipFill rotWithShape="1">
          <a:blip r:embed="rId4">
            <a:alphaModFix/>
          </a:blip>
          <a:srcRect/>
          <a:stretch/>
        </p:blipFill>
        <p:spPr>
          <a:xfrm>
            <a:off x="7425176" y="3917913"/>
            <a:ext cx="632825" cy="632878"/>
          </a:xfrm>
          <a:prstGeom prst="rect">
            <a:avLst/>
          </a:prstGeom>
          <a:noFill/>
          <a:ln>
            <a:noFill/>
          </a:ln>
          <a:effectLst>
            <a:outerShdw blurRad="14288" dist="9525" dir="5400000" algn="bl" rotWithShape="0">
              <a:srgbClr val="000000">
                <a:alpha val="35000"/>
              </a:srgbClr>
            </a:outerShdw>
          </a:effectLst>
        </p:spPr>
      </p:pic>
      <p:pic>
        <p:nvPicPr>
          <p:cNvPr id="17771" name="Google Shape;17771;p644"/>
          <p:cNvPicPr preferRelativeResize="0"/>
          <p:nvPr/>
        </p:nvPicPr>
        <p:blipFill rotWithShape="1">
          <a:blip r:embed="rId5">
            <a:alphaModFix/>
          </a:blip>
          <a:srcRect/>
          <a:stretch/>
        </p:blipFill>
        <p:spPr>
          <a:xfrm>
            <a:off x="4071502" y="2172295"/>
            <a:ext cx="1860637" cy="2848281"/>
          </a:xfrm>
          <a:prstGeom prst="rect">
            <a:avLst/>
          </a:prstGeom>
          <a:noFill/>
          <a:ln>
            <a:noFill/>
          </a:ln>
        </p:spPr>
      </p:pic>
      <p:pic>
        <p:nvPicPr>
          <p:cNvPr id="17772" name="Google Shape;17772;p644"/>
          <p:cNvPicPr preferRelativeResize="0"/>
          <p:nvPr/>
        </p:nvPicPr>
        <p:blipFill rotWithShape="1">
          <a:blip r:embed="rId6">
            <a:alphaModFix/>
          </a:blip>
          <a:srcRect/>
          <a:stretch/>
        </p:blipFill>
        <p:spPr>
          <a:xfrm rot="10800000">
            <a:off x="3944850" y="762026"/>
            <a:ext cx="2113954" cy="2201733"/>
          </a:xfrm>
          <a:prstGeom prst="rect">
            <a:avLst/>
          </a:prstGeom>
          <a:noFill/>
          <a:ln>
            <a:noFill/>
          </a:ln>
        </p:spPr>
      </p:pic>
      <p:sp>
        <p:nvSpPr>
          <p:cNvPr id="17773" name="Google Shape;17773;p644"/>
          <p:cNvSpPr/>
          <p:nvPr/>
        </p:nvSpPr>
        <p:spPr>
          <a:xfrm>
            <a:off x="2190848" y="2477100"/>
            <a:ext cx="1538400" cy="1251600"/>
          </a:xfrm>
          <a:prstGeom prst="wedgeRectCallout">
            <a:avLst>
              <a:gd name="adj1" fmla="val 105407"/>
              <a:gd name="adj2" fmla="val 5543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74" name="Google Shape;17774;p644"/>
          <p:cNvPicPr preferRelativeResize="0"/>
          <p:nvPr/>
        </p:nvPicPr>
        <p:blipFill rotWithShape="1">
          <a:blip r:embed="rId7">
            <a:alphaModFix/>
          </a:blip>
          <a:srcRect/>
          <a:stretch/>
        </p:blipFill>
        <p:spPr>
          <a:xfrm flipH="1">
            <a:off x="4452917" y="91925"/>
            <a:ext cx="1224917" cy="619384"/>
          </a:xfrm>
          <a:prstGeom prst="rect">
            <a:avLst/>
          </a:prstGeom>
          <a:noFill/>
          <a:ln>
            <a:noFill/>
          </a:ln>
        </p:spPr>
      </p:pic>
      <p:pic>
        <p:nvPicPr>
          <p:cNvPr id="17775" name="Google Shape;17775;p644"/>
          <p:cNvPicPr preferRelativeResize="0"/>
          <p:nvPr/>
        </p:nvPicPr>
        <p:blipFill rotWithShape="1">
          <a:blip r:embed="rId8">
            <a:alphaModFix/>
          </a:blip>
          <a:srcRect/>
          <a:stretch/>
        </p:blipFill>
        <p:spPr>
          <a:xfrm flipH="1">
            <a:off x="4449081" y="165527"/>
            <a:ext cx="1281558" cy="1478271"/>
          </a:xfrm>
          <a:prstGeom prst="rect">
            <a:avLst/>
          </a:prstGeom>
          <a:noFill/>
          <a:ln>
            <a:noFill/>
          </a:ln>
        </p:spPr>
      </p:pic>
      <p:sp>
        <p:nvSpPr>
          <p:cNvPr id="17776" name="Google Shape;17776;p644"/>
          <p:cNvSpPr txBox="1"/>
          <p:nvPr/>
        </p:nvSpPr>
        <p:spPr>
          <a:xfrm>
            <a:off x="2271800" y="2570525"/>
            <a:ext cx="16107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How could I be depressed</a:t>
            </a:r>
            <a:r>
              <a:rPr lang="en"/>
              <a:t> with</a:t>
            </a:r>
            <a:r>
              <a:rPr lang="en" b="0" i="0" u="none" strike="noStrike" cap="none">
                <a:solidFill>
                  <a:srgbClr val="000000"/>
                </a:solidFill>
                <a:latin typeface="Arial"/>
                <a:ea typeface="Arial"/>
                <a:cs typeface="Arial"/>
                <a:sym typeface="Arial"/>
              </a:rPr>
              <a:t> this (g)narly phunnel?</a:t>
            </a:r>
            <a:endParaRPr b="0" i="0" u="none" strike="noStrike" cap="none">
              <a:solidFill>
                <a:srgbClr val="000000"/>
              </a:solidFill>
              <a:latin typeface="Arial"/>
              <a:ea typeface="Arial"/>
              <a:cs typeface="Arial"/>
              <a:sym typeface="Arial"/>
            </a:endParaRPr>
          </a:p>
        </p:txBody>
      </p:sp>
      <p:pic>
        <p:nvPicPr>
          <p:cNvPr id="17777" name="Google Shape;17777;p644"/>
          <p:cNvPicPr preferRelativeResize="0"/>
          <p:nvPr/>
        </p:nvPicPr>
        <p:blipFill rotWithShape="1">
          <a:blip r:embed="rId9">
            <a:alphaModFix/>
          </a:blip>
          <a:srcRect/>
          <a:stretch/>
        </p:blipFill>
        <p:spPr>
          <a:xfrm>
            <a:off x="7504200" y="2628102"/>
            <a:ext cx="566400" cy="726323"/>
          </a:xfrm>
          <a:prstGeom prst="rect">
            <a:avLst/>
          </a:prstGeom>
          <a:noFill/>
          <a:ln>
            <a:noFill/>
          </a:ln>
        </p:spPr>
      </p:pic>
      <p:sp>
        <p:nvSpPr>
          <p:cNvPr id="17778" name="Google Shape;17778;p644"/>
          <p:cNvSpPr txBox="1"/>
          <p:nvPr/>
        </p:nvSpPr>
        <p:spPr>
          <a:xfrm>
            <a:off x="8055895" y="2774963"/>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a:t>MAOI</a:t>
            </a:r>
            <a:endParaRPr sz="1800"/>
          </a:p>
        </p:txBody>
      </p:sp>
      <p:pic>
        <p:nvPicPr>
          <p:cNvPr id="17779" name="Google Shape;17779;p644"/>
          <p:cNvPicPr preferRelativeResize="0"/>
          <p:nvPr/>
        </p:nvPicPr>
        <p:blipFill rotWithShape="1">
          <a:blip r:embed="rId7">
            <a:alphaModFix/>
          </a:blip>
          <a:srcRect/>
          <a:stretch/>
        </p:blipFill>
        <p:spPr>
          <a:xfrm>
            <a:off x="4338326" y="-36901"/>
            <a:ext cx="1326993" cy="6588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7836"/>
        <p:cNvGrpSpPr/>
        <p:nvPr/>
      </p:nvGrpSpPr>
      <p:grpSpPr>
        <a:xfrm>
          <a:off x="0" y="0"/>
          <a:ext cx="0" cy="0"/>
          <a:chOff x="0" y="0"/>
          <a:chExt cx="0" cy="0"/>
        </a:xfrm>
      </p:grpSpPr>
      <p:grpSp>
        <p:nvGrpSpPr>
          <p:cNvPr id="17837" name="Google Shape;17837;p650"/>
          <p:cNvGrpSpPr/>
          <p:nvPr/>
        </p:nvGrpSpPr>
        <p:grpSpPr>
          <a:xfrm>
            <a:off x="0" y="1317025"/>
            <a:ext cx="3251706" cy="3085524"/>
            <a:chOff x="0" y="1317025"/>
            <a:chExt cx="3251706" cy="3085524"/>
          </a:xfrm>
        </p:grpSpPr>
        <p:pic>
          <p:nvPicPr>
            <p:cNvPr id="17838" name="Google Shape;17838;p650"/>
            <p:cNvPicPr preferRelativeResize="0"/>
            <p:nvPr/>
          </p:nvPicPr>
          <p:blipFill rotWithShape="1">
            <a:blip r:embed="rId3">
              <a:alphaModFix/>
            </a:blip>
            <a:srcRect l="556" t="24364" r="53860" b="-1685"/>
            <a:stretch/>
          </p:blipFill>
          <p:spPr>
            <a:xfrm>
              <a:off x="0" y="1317025"/>
              <a:ext cx="3116474" cy="3085524"/>
            </a:xfrm>
            <a:prstGeom prst="rect">
              <a:avLst/>
            </a:prstGeom>
            <a:noFill/>
            <a:ln>
              <a:noFill/>
            </a:ln>
          </p:spPr>
        </p:pic>
        <p:pic>
          <p:nvPicPr>
            <p:cNvPr id="17839" name="Google Shape;17839;p650"/>
            <p:cNvPicPr preferRelativeResize="0"/>
            <p:nvPr/>
          </p:nvPicPr>
          <p:blipFill>
            <a:blip r:embed="rId4">
              <a:alphaModFix/>
            </a:blip>
            <a:stretch>
              <a:fillRect/>
            </a:stretch>
          </p:blipFill>
          <p:spPr>
            <a:xfrm>
              <a:off x="2538906" y="2419075"/>
              <a:ext cx="712800" cy="619500"/>
            </a:xfrm>
            <a:prstGeom prst="ellipse">
              <a:avLst/>
            </a:prstGeom>
            <a:noFill/>
            <a:ln>
              <a:noFill/>
            </a:ln>
          </p:spPr>
        </p:pic>
      </p:grpSp>
      <p:sp>
        <p:nvSpPr>
          <p:cNvPr id="17840" name="Google Shape;17840;p650"/>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How neurotransmitters are terminated</a:t>
            </a:r>
            <a:endParaRPr b="1"/>
          </a:p>
        </p:txBody>
      </p:sp>
      <p:pic>
        <p:nvPicPr>
          <p:cNvPr id="17841" name="Google Shape;17841;p650"/>
          <p:cNvPicPr preferRelativeResize="0"/>
          <p:nvPr/>
        </p:nvPicPr>
        <p:blipFill>
          <a:blip r:embed="rId4">
            <a:alphaModFix/>
          </a:blip>
          <a:stretch>
            <a:fillRect/>
          </a:stretch>
        </p:blipFill>
        <p:spPr>
          <a:xfrm>
            <a:off x="8663481" y="2066650"/>
            <a:ext cx="712800" cy="619500"/>
          </a:xfrm>
          <a:prstGeom prst="ellipse">
            <a:avLst/>
          </a:prstGeom>
          <a:noFill/>
          <a:ln>
            <a:noFill/>
          </a:ln>
        </p:spPr>
      </p:pic>
      <p:sp>
        <p:nvSpPr>
          <p:cNvPr id="17842" name="Google Shape;17842;p650"/>
          <p:cNvSpPr txBox="1"/>
          <p:nvPr/>
        </p:nvSpPr>
        <p:spPr>
          <a:xfrm>
            <a:off x="286325" y="81147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a:t>
            </a:r>
            <a:endParaRPr b="1"/>
          </a:p>
        </p:txBody>
      </p:sp>
      <p:sp>
        <p:nvSpPr>
          <p:cNvPr id="17843" name="Google Shape;17843;p650"/>
          <p:cNvSpPr/>
          <p:nvPr/>
        </p:nvSpPr>
        <p:spPr>
          <a:xfrm rot="-8027">
            <a:off x="467197" y="1725185"/>
            <a:ext cx="2184306" cy="11166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4" name="Google Shape;17844;p650"/>
          <p:cNvSpPr/>
          <p:nvPr/>
        </p:nvSpPr>
        <p:spPr>
          <a:xfrm rot="1664763">
            <a:off x="1319442" y="3574134"/>
            <a:ext cx="1601320" cy="922082"/>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5" name="Google Shape;17845;p650"/>
          <p:cNvSpPr/>
          <p:nvPr/>
        </p:nvSpPr>
        <p:spPr>
          <a:xfrm rot="-5234290">
            <a:off x="-127749" y="2705162"/>
            <a:ext cx="1288797" cy="642218"/>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6" name="Google Shape;17846;p650"/>
          <p:cNvSpPr/>
          <p:nvPr/>
        </p:nvSpPr>
        <p:spPr>
          <a:xfrm rot="-4196252">
            <a:off x="2183153" y="2686237"/>
            <a:ext cx="925245" cy="1327272"/>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47" name="Google Shape;17847;p650"/>
          <p:cNvPicPr preferRelativeResize="0"/>
          <p:nvPr/>
        </p:nvPicPr>
        <p:blipFill>
          <a:blip r:embed="rId5">
            <a:alphaModFix/>
          </a:blip>
          <a:stretch>
            <a:fillRect/>
          </a:stretch>
        </p:blipFill>
        <p:spPr>
          <a:xfrm>
            <a:off x="5867461" y="0"/>
            <a:ext cx="1547266" cy="1364105"/>
          </a:xfrm>
          <a:prstGeom prst="rect">
            <a:avLst/>
          </a:prstGeom>
          <a:noFill/>
          <a:ln>
            <a:noFill/>
          </a:ln>
        </p:spPr>
      </p:pic>
      <p:pic>
        <p:nvPicPr>
          <p:cNvPr id="17848" name="Google Shape;17848;p650"/>
          <p:cNvPicPr preferRelativeResize="0"/>
          <p:nvPr/>
        </p:nvPicPr>
        <p:blipFill>
          <a:blip r:embed="rId6">
            <a:alphaModFix/>
          </a:blip>
          <a:stretch>
            <a:fillRect/>
          </a:stretch>
        </p:blipFill>
        <p:spPr>
          <a:xfrm>
            <a:off x="5152449" y="1015381"/>
            <a:ext cx="1173700" cy="1219350"/>
          </a:xfrm>
          <a:prstGeom prst="rect">
            <a:avLst/>
          </a:prstGeom>
          <a:noFill/>
          <a:ln>
            <a:noFill/>
          </a:ln>
        </p:spPr>
      </p:pic>
      <p:pic>
        <p:nvPicPr>
          <p:cNvPr id="17849" name="Google Shape;17849;p650"/>
          <p:cNvPicPr preferRelativeResize="0"/>
          <p:nvPr/>
        </p:nvPicPr>
        <p:blipFill>
          <a:blip r:embed="rId6">
            <a:alphaModFix/>
          </a:blip>
          <a:stretch>
            <a:fillRect/>
          </a:stretch>
        </p:blipFill>
        <p:spPr>
          <a:xfrm>
            <a:off x="4864499" y="1831206"/>
            <a:ext cx="1173700" cy="1219350"/>
          </a:xfrm>
          <a:prstGeom prst="rect">
            <a:avLst/>
          </a:prstGeom>
          <a:noFill/>
          <a:ln>
            <a:noFill/>
          </a:ln>
        </p:spPr>
      </p:pic>
      <p:pic>
        <p:nvPicPr>
          <p:cNvPr id="17850" name="Google Shape;17850;p650"/>
          <p:cNvPicPr preferRelativeResize="0"/>
          <p:nvPr/>
        </p:nvPicPr>
        <p:blipFill>
          <a:blip r:embed="rId6">
            <a:alphaModFix/>
          </a:blip>
          <a:stretch>
            <a:fillRect/>
          </a:stretch>
        </p:blipFill>
        <p:spPr>
          <a:xfrm>
            <a:off x="4978799" y="1316856"/>
            <a:ext cx="1173700" cy="1219350"/>
          </a:xfrm>
          <a:prstGeom prst="rect">
            <a:avLst/>
          </a:prstGeom>
          <a:noFill/>
          <a:ln>
            <a:noFill/>
          </a:ln>
        </p:spPr>
      </p:pic>
      <p:pic>
        <p:nvPicPr>
          <p:cNvPr id="17851" name="Google Shape;17851;p650"/>
          <p:cNvPicPr preferRelativeResize="0"/>
          <p:nvPr/>
        </p:nvPicPr>
        <p:blipFill>
          <a:blip r:embed="rId6">
            <a:alphaModFix/>
          </a:blip>
          <a:stretch>
            <a:fillRect/>
          </a:stretch>
        </p:blipFill>
        <p:spPr>
          <a:xfrm>
            <a:off x="4378724" y="1659756"/>
            <a:ext cx="1173700" cy="1219350"/>
          </a:xfrm>
          <a:prstGeom prst="rect">
            <a:avLst/>
          </a:prstGeom>
          <a:noFill/>
          <a:ln>
            <a:noFill/>
          </a:ln>
        </p:spPr>
      </p:pic>
      <p:pic>
        <p:nvPicPr>
          <p:cNvPr id="17852" name="Google Shape;17852;p650"/>
          <p:cNvPicPr preferRelativeResize="0"/>
          <p:nvPr/>
        </p:nvPicPr>
        <p:blipFill>
          <a:blip r:embed="rId6">
            <a:alphaModFix/>
          </a:blip>
          <a:stretch>
            <a:fillRect/>
          </a:stretch>
        </p:blipFill>
        <p:spPr>
          <a:xfrm>
            <a:off x="4292999" y="2099381"/>
            <a:ext cx="1173700" cy="1219350"/>
          </a:xfrm>
          <a:prstGeom prst="rect">
            <a:avLst/>
          </a:prstGeom>
          <a:noFill/>
          <a:ln>
            <a:noFill/>
          </a:ln>
        </p:spPr>
      </p:pic>
      <p:pic>
        <p:nvPicPr>
          <p:cNvPr id="17853" name="Google Shape;17853;p650"/>
          <p:cNvPicPr preferRelativeResize="0"/>
          <p:nvPr/>
        </p:nvPicPr>
        <p:blipFill>
          <a:blip r:embed="rId6">
            <a:alphaModFix/>
          </a:blip>
          <a:stretch>
            <a:fillRect/>
          </a:stretch>
        </p:blipFill>
        <p:spPr>
          <a:xfrm>
            <a:off x="5266674" y="1316856"/>
            <a:ext cx="1173700" cy="1219350"/>
          </a:xfrm>
          <a:prstGeom prst="rect">
            <a:avLst/>
          </a:prstGeom>
          <a:noFill/>
          <a:ln>
            <a:noFill/>
          </a:ln>
        </p:spPr>
      </p:pic>
      <p:sp>
        <p:nvSpPr>
          <p:cNvPr id="17854" name="Google Shape;17854;p650"/>
          <p:cNvSpPr txBox="1"/>
          <p:nvPr/>
        </p:nvSpPr>
        <p:spPr>
          <a:xfrm>
            <a:off x="4245375" y="3464075"/>
            <a:ext cx="2646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Block </a:t>
            </a:r>
            <a:r>
              <a:rPr lang="en" b="1">
                <a:highlight>
                  <a:srgbClr val="FF9900"/>
                </a:highlight>
              </a:rPr>
              <a:t>SERT</a:t>
            </a:r>
            <a:r>
              <a:rPr lang="en" b="1"/>
              <a:t> + </a:t>
            </a:r>
            <a:r>
              <a:rPr lang="en" b="1">
                <a:highlight>
                  <a:srgbClr val="00FF00"/>
                </a:highlight>
              </a:rPr>
              <a:t>MAOI</a:t>
            </a:r>
            <a:r>
              <a:rPr lang="en" b="1"/>
              <a:t> for serotonin toxicity</a:t>
            </a:r>
            <a:endParaRPr b="1"/>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7858"/>
        <p:cNvGrpSpPr/>
        <p:nvPr/>
      </p:nvGrpSpPr>
      <p:grpSpPr>
        <a:xfrm>
          <a:off x="0" y="0"/>
          <a:ext cx="0" cy="0"/>
          <a:chOff x="0" y="0"/>
          <a:chExt cx="0" cy="0"/>
        </a:xfrm>
      </p:grpSpPr>
      <p:pic>
        <p:nvPicPr>
          <p:cNvPr id="17859" name="Google Shape;17859;p651"/>
          <p:cNvPicPr preferRelativeResize="0"/>
          <p:nvPr/>
        </p:nvPicPr>
        <p:blipFill rotWithShape="1">
          <a:blip r:embed="rId3">
            <a:alphaModFix/>
          </a:blip>
          <a:srcRect l="51195"/>
          <a:stretch/>
        </p:blipFill>
        <p:spPr>
          <a:xfrm>
            <a:off x="3203575" y="1496100"/>
            <a:ext cx="2949950" cy="2641225"/>
          </a:xfrm>
          <a:prstGeom prst="rect">
            <a:avLst/>
          </a:prstGeom>
          <a:noFill/>
          <a:ln>
            <a:noFill/>
          </a:ln>
        </p:spPr>
      </p:pic>
      <p:pic>
        <p:nvPicPr>
          <p:cNvPr id="17860" name="Google Shape;17860;p651"/>
          <p:cNvPicPr preferRelativeResize="0"/>
          <p:nvPr/>
        </p:nvPicPr>
        <p:blipFill rotWithShape="1">
          <a:blip r:embed="rId4">
            <a:alphaModFix/>
          </a:blip>
          <a:srcRect l="51411"/>
          <a:stretch/>
        </p:blipFill>
        <p:spPr>
          <a:xfrm>
            <a:off x="6267450" y="1496100"/>
            <a:ext cx="2876551" cy="2449850"/>
          </a:xfrm>
          <a:prstGeom prst="rect">
            <a:avLst/>
          </a:prstGeom>
          <a:noFill/>
          <a:ln>
            <a:noFill/>
          </a:ln>
        </p:spPr>
      </p:pic>
      <p:pic>
        <p:nvPicPr>
          <p:cNvPr id="17861" name="Google Shape;17861;p651"/>
          <p:cNvPicPr preferRelativeResize="0"/>
          <p:nvPr/>
        </p:nvPicPr>
        <p:blipFill rotWithShape="1">
          <a:blip r:embed="rId5">
            <a:alphaModFix/>
          </a:blip>
          <a:srcRect l="51411"/>
          <a:stretch/>
        </p:blipFill>
        <p:spPr>
          <a:xfrm>
            <a:off x="0" y="1439675"/>
            <a:ext cx="3089648" cy="2754075"/>
          </a:xfrm>
          <a:prstGeom prst="rect">
            <a:avLst/>
          </a:prstGeom>
          <a:noFill/>
          <a:ln>
            <a:noFill/>
          </a:ln>
        </p:spPr>
      </p:pic>
      <p:pic>
        <p:nvPicPr>
          <p:cNvPr id="17862" name="Google Shape;17862;p651"/>
          <p:cNvPicPr preferRelativeResize="0"/>
          <p:nvPr/>
        </p:nvPicPr>
        <p:blipFill>
          <a:blip r:embed="rId6">
            <a:alphaModFix/>
          </a:blip>
          <a:stretch>
            <a:fillRect/>
          </a:stretch>
        </p:blipFill>
        <p:spPr>
          <a:xfrm>
            <a:off x="139712" y="152398"/>
            <a:ext cx="2949949" cy="942077"/>
          </a:xfrm>
          <a:prstGeom prst="rect">
            <a:avLst/>
          </a:prstGeom>
          <a:noFill/>
          <a:ln>
            <a:noFill/>
          </a:ln>
        </p:spPr>
      </p:pic>
      <p:cxnSp>
        <p:nvCxnSpPr>
          <p:cNvPr id="17863" name="Google Shape;17863;p651"/>
          <p:cNvCxnSpPr/>
          <p:nvPr/>
        </p:nvCxnSpPr>
        <p:spPr>
          <a:xfrm>
            <a:off x="3172725" y="1145000"/>
            <a:ext cx="0" cy="3885600"/>
          </a:xfrm>
          <a:prstGeom prst="straightConnector1">
            <a:avLst/>
          </a:prstGeom>
          <a:noFill/>
          <a:ln w="9525" cap="flat" cmpd="sng">
            <a:solidFill>
              <a:schemeClr val="dk2"/>
            </a:solidFill>
            <a:prstDash val="solid"/>
            <a:round/>
            <a:headEnd type="none" w="med" len="med"/>
            <a:tailEnd type="none" w="med" len="med"/>
          </a:ln>
        </p:spPr>
      </p:cxnSp>
      <p:cxnSp>
        <p:nvCxnSpPr>
          <p:cNvPr id="17864" name="Google Shape;17864;p651"/>
          <p:cNvCxnSpPr/>
          <p:nvPr/>
        </p:nvCxnSpPr>
        <p:spPr>
          <a:xfrm>
            <a:off x="6173100" y="1145000"/>
            <a:ext cx="0" cy="3885600"/>
          </a:xfrm>
          <a:prstGeom prst="straightConnector1">
            <a:avLst/>
          </a:prstGeom>
          <a:noFill/>
          <a:ln w="9525" cap="flat" cmpd="sng">
            <a:solidFill>
              <a:schemeClr val="dk2"/>
            </a:solidFill>
            <a:prstDash val="solid"/>
            <a:round/>
            <a:headEnd type="none" w="med" len="med"/>
            <a:tailEnd type="none" w="med" len="med"/>
          </a:ln>
        </p:spPr>
      </p:cxnSp>
      <p:sp>
        <p:nvSpPr>
          <p:cNvPr id="17865" name="Google Shape;17865;p651"/>
          <p:cNvSpPr txBox="1"/>
          <p:nvPr/>
        </p:nvSpPr>
        <p:spPr>
          <a:xfrm>
            <a:off x="674550" y="4554325"/>
            <a:ext cx="11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High 5-HT</a:t>
            </a:r>
            <a:endParaRPr b="1"/>
          </a:p>
        </p:txBody>
      </p:sp>
      <p:sp>
        <p:nvSpPr>
          <p:cNvPr id="17866" name="Google Shape;17866;p651"/>
          <p:cNvSpPr txBox="1"/>
          <p:nvPr/>
        </p:nvSpPr>
        <p:spPr>
          <a:xfrm>
            <a:off x="3951150" y="4554325"/>
            <a:ext cx="11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High NE</a:t>
            </a:r>
            <a:endParaRPr b="1"/>
          </a:p>
        </p:txBody>
      </p:sp>
      <p:sp>
        <p:nvSpPr>
          <p:cNvPr id="17867" name="Google Shape;17867;p651"/>
          <p:cNvSpPr txBox="1"/>
          <p:nvPr/>
        </p:nvSpPr>
        <p:spPr>
          <a:xfrm>
            <a:off x="6941100" y="4554325"/>
            <a:ext cx="220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High DA</a:t>
            </a:r>
            <a:endParaRPr b="1"/>
          </a:p>
        </p:txBody>
      </p:sp>
      <p:sp>
        <p:nvSpPr>
          <p:cNvPr id="17868" name="Google Shape;17868;p651"/>
          <p:cNvSpPr/>
          <p:nvPr/>
        </p:nvSpPr>
        <p:spPr>
          <a:xfrm>
            <a:off x="139700" y="152450"/>
            <a:ext cx="2949900" cy="942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9" name="Google Shape;17869;p651"/>
          <p:cNvSpPr txBox="1"/>
          <p:nvPr/>
        </p:nvSpPr>
        <p:spPr>
          <a:xfrm>
            <a:off x="6494325" y="229975"/>
            <a:ext cx="220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MAOIs for depression inhibit both A &amp; B</a:t>
            </a:r>
            <a:endParaRPr b="1"/>
          </a:p>
        </p:txBody>
      </p:sp>
      <p:pic>
        <p:nvPicPr>
          <p:cNvPr id="17870" name="Google Shape;17870;p651"/>
          <p:cNvPicPr preferRelativeResize="0"/>
          <p:nvPr/>
        </p:nvPicPr>
        <p:blipFill rotWithShape="1">
          <a:blip r:embed="rId7">
            <a:alphaModFix/>
          </a:blip>
          <a:srcRect/>
          <a:stretch/>
        </p:blipFill>
        <p:spPr>
          <a:xfrm>
            <a:off x="3172724" y="152400"/>
            <a:ext cx="734649" cy="94207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8027"/>
        <p:cNvGrpSpPr/>
        <p:nvPr/>
      </p:nvGrpSpPr>
      <p:grpSpPr>
        <a:xfrm>
          <a:off x="0" y="0"/>
          <a:ext cx="0" cy="0"/>
          <a:chOff x="0" y="0"/>
          <a:chExt cx="0" cy="0"/>
        </a:xfrm>
      </p:grpSpPr>
      <p:grpSp>
        <p:nvGrpSpPr>
          <p:cNvPr id="18028" name="Google Shape;18028;p654"/>
          <p:cNvGrpSpPr/>
          <p:nvPr/>
        </p:nvGrpSpPr>
        <p:grpSpPr>
          <a:xfrm>
            <a:off x="5457781" y="529969"/>
            <a:ext cx="2760618" cy="1862213"/>
            <a:chOff x="1078553" y="1406852"/>
            <a:chExt cx="3191834" cy="2152848"/>
          </a:xfrm>
        </p:grpSpPr>
        <p:grpSp>
          <p:nvGrpSpPr>
            <p:cNvPr id="18029" name="Google Shape;18029;p654"/>
            <p:cNvGrpSpPr/>
            <p:nvPr/>
          </p:nvGrpSpPr>
          <p:grpSpPr>
            <a:xfrm>
              <a:off x="1078553" y="1406852"/>
              <a:ext cx="3191834" cy="2152848"/>
              <a:chOff x="861075" y="1457642"/>
              <a:chExt cx="4419599" cy="2980958"/>
            </a:xfrm>
          </p:grpSpPr>
          <p:pic>
            <p:nvPicPr>
              <p:cNvPr id="18030" name="Google Shape;18030;p654"/>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18031" name="Google Shape;18031;p65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8032" name="Google Shape;18032;p654"/>
            <p:cNvGrpSpPr/>
            <p:nvPr/>
          </p:nvGrpSpPr>
          <p:grpSpPr>
            <a:xfrm>
              <a:off x="1980041" y="1481287"/>
              <a:ext cx="308764" cy="2020121"/>
              <a:chOff x="4198133" y="1585860"/>
              <a:chExt cx="434023" cy="2787912"/>
            </a:xfrm>
          </p:grpSpPr>
          <p:cxnSp>
            <p:nvCxnSpPr>
              <p:cNvPr id="18033" name="Google Shape;18033;p65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034" name="Google Shape;18034;p65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035" name="Google Shape;18035;p65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8036" name="Google Shape;18036;p654"/>
          <p:cNvGrpSpPr/>
          <p:nvPr/>
        </p:nvGrpSpPr>
        <p:grpSpPr>
          <a:xfrm>
            <a:off x="1317732" y="95203"/>
            <a:ext cx="2993623" cy="2355314"/>
            <a:chOff x="1225236" y="746616"/>
            <a:chExt cx="4735247" cy="3725584"/>
          </a:xfrm>
        </p:grpSpPr>
        <p:grpSp>
          <p:nvGrpSpPr>
            <p:cNvPr id="18037" name="Google Shape;18037;p654"/>
            <p:cNvGrpSpPr/>
            <p:nvPr/>
          </p:nvGrpSpPr>
          <p:grpSpPr>
            <a:xfrm>
              <a:off x="1225236" y="746616"/>
              <a:ext cx="4735247" cy="3725584"/>
              <a:chOff x="1225236" y="746616"/>
              <a:chExt cx="4735247" cy="3725584"/>
            </a:xfrm>
          </p:grpSpPr>
          <p:grpSp>
            <p:nvGrpSpPr>
              <p:cNvPr id="18038" name="Google Shape;18038;p654"/>
              <p:cNvGrpSpPr/>
              <p:nvPr/>
            </p:nvGrpSpPr>
            <p:grpSpPr>
              <a:xfrm>
                <a:off x="1225236" y="746616"/>
                <a:ext cx="4735247" cy="3725584"/>
                <a:chOff x="1225236" y="746616"/>
                <a:chExt cx="4735247" cy="3725584"/>
              </a:xfrm>
            </p:grpSpPr>
            <p:grpSp>
              <p:nvGrpSpPr>
                <p:cNvPr id="18039" name="Google Shape;18039;p654"/>
                <p:cNvGrpSpPr/>
                <p:nvPr/>
              </p:nvGrpSpPr>
              <p:grpSpPr>
                <a:xfrm>
                  <a:off x="1225236" y="746616"/>
                  <a:ext cx="4735247" cy="3725584"/>
                  <a:chOff x="1225236" y="746616"/>
                  <a:chExt cx="4735247" cy="3725584"/>
                </a:xfrm>
              </p:grpSpPr>
              <p:pic>
                <p:nvPicPr>
                  <p:cNvPr id="18040" name="Google Shape;18040;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41" name="Google Shape;18041;p654"/>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8042" name="Google Shape;18042;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43" name="Google Shape;18043;p654"/>
                <p:cNvGrpSpPr/>
                <p:nvPr/>
              </p:nvGrpSpPr>
              <p:grpSpPr>
                <a:xfrm>
                  <a:off x="3292567" y="1485113"/>
                  <a:ext cx="537215" cy="2884286"/>
                  <a:chOff x="5350013" y="1678054"/>
                  <a:chExt cx="325743" cy="1748900"/>
                </a:xfrm>
              </p:grpSpPr>
              <p:cxnSp>
                <p:nvCxnSpPr>
                  <p:cNvPr id="18044" name="Google Shape;18044;p654"/>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5" name="Google Shape;18045;p654"/>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6" name="Google Shape;18046;p654"/>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7" name="Google Shape;18047;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8" name="Google Shape;18048;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49" name="Google Shape;18049;p654"/>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50" name="Google Shape;18050;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51" name="Google Shape;18051;p654"/>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052" name="Google Shape;18052;p654"/>
          <p:cNvGrpSpPr/>
          <p:nvPr/>
        </p:nvGrpSpPr>
        <p:grpSpPr>
          <a:xfrm>
            <a:off x="1317732" y="2688653"/>
            <a:ext cx="2993623" cy="2355314"/>
            <a:chOff x="1225236" y="746616"/>
            <a:chExt cx="4735247" cy="3725584"/>
          </a:xfrm>
        </p:grpSpPr>
        <p:grpSp>
          <p:nvGrpSpPr>
            <p:cNvPr id="18053" name="Google Shape;18053;p654"/>
            <p:cNvGrpSpPr/>
            <p:nvPr/>
          </p:nvGrpSpPr>
          <p:grpSpPr>
            <a:xfrm>
              <a:off x="1225236" y="746616"/>
              <a:ext cx="4735247" cy="3725584"/>
              <a:chOff x="1225236" y="746616"/>
              <a:chExt cx="4735247" cy="3725584"/>
            </a:xfrm>
          </p:grpSpPr>
          <p:grpSp>
            <p:nvGrpSpPr>
              <p:cNvPr id="18054" name="Google Shape;18054;p654"/>
              <p:cNvGrpSpPr/>
              <p:nvPr/>
            </p:nvGrpSpPr>
            <p:grpSpPr>
              <a:xfrm>
                <a:off x="1225236" y="746616"/>
                <a:ext cx="4735247" cy="3725584"/>
                <a:chOff x="1225236" y="746616"/>
                <a:chExt cx="4735247" cy="3725584"/>
              </a:xfrm>
            </p:grpSpPr>
            <p:grpSp>
              <p:nvGrpSpPr>
                <p:cNvPr id="18055" name="Google Shape;18055;p654"/>
                <p:cNvGrpSpPr/>
                <p:nvPr/>
              </p:nvGrpSpPr>
              <p:grpSpPr>
                <a:xfrm>
                  <a:off x="1225236" y="746616"/>
                  <a:ext cx="4735247" cy="3725584"/>
                  <a:chOff x="1225236" y="746616"/>
                  <a:chExt cx="4735247" cy="3725584"/>
                </a:xfrm>
              </p:grpSpPr>
              <p:pic>
                <p:nvPicPr>
                  <p:cNvPr id="18056" name="Google Shape;18056;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57" name="Google Shape;18057;p654"/>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8058" name="Google Shape;18058;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59" name="Google Shape;18059;p654"/>
                <p:cNvGrpSpPr/>
                <p:nvPr/>
              </p:nvGrpSpPr>
              <p:grpSpPr>
                <a:xfrm>
                  <a:off x="3292567" y="1485113"/>
                  <a:ext cx="537215" cy="2884286"/>
                  <a:chOff x="5350013" y="1678054"/>
                  <a:chExt cx="325743" cy="1748900"/>
                </a:xfrm>
              </p:grpSpPr>
              <p:cxnSp>
                <p:nvCxnSpPr>
                  <p:cNvPr id="18060" name="Google Shape;18060;p654"/>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1" name="Google Shape;18061;p654"/>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2" name="Google Shape;18062;p654"/>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3" name="Google Shape;18063;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4" name="Google Shape;18064;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65" name="Google Shape;18065;p654"/>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66" name="Google Shape;18066;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67" name="Google Shape;18067;p654"/>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068" name="Google Shape;18068;p654"/>
          <p:cNvGrpSpPr/>
          <p:nvPr/>
        </p:nvGrpSpPr>
        <p:grpSpPr>
          <a:xfrm>
            <a:off x="4889607" y="95203"/>
            <a:ext cx="2993623" cy="2355314"/>
            <a:chOff x="1225236" y="746616"/>
            <a:chExt cx="4735247" cy="3725584"/>
          </a:xfrm>
        </p:grpSpPr>
        <p:grpSp>
          <p:nvGrpSpPr>
            <p:cNvPr id="18069" name="Google Shape;18069;p654"/>
            <p:cNvGrpSpPr/>
            <p:nvPr/>
          </p:nvGrpSpPr>
          <p:grpSpPr>
            <a:xfrm>
              <a:off x="1225236" y="746616"/>
              <a:ext cx="4735247" cy="3725584"/>
              <a:chOff x="1225236" y="746616"/>
              <a:chExt cx="4735247" cy="3725584"/>
            </a:xfrm>
          </p:grpSpPr>
          <p:grpSp>
            <p:nvGrpSpPr>
              <p:cNvPr id="18070" name="Google Shape;18070;p654"/>
              <p:cNvGrpSpPr/>
              <p:nvPr/>
            </p:nvGrpSpPr>
            <p:grpSpPr>
              <a:xfrm>
                <a:off x="1225236" y="746616"/>
                <a:ext cx="4735247" cy="3725584"/>
                <a:chOff x="1225236" y="746616"/>
                <a:chExt cx="4735247" cy="3725584"/>
              </a:xfrm>
            </p:grpSpPr>
            <p:grpSp>
              <p:nvGrpSpPr>
                <p:cNvPr id="18071" name="Google Shape;18071;p654"/>
                <p:cNvGrpSpPr/>
                <p:nvPr/>
              </p:nvGrpSpPr>
              <p:grpSpPr>
                <a:xfrm>
                  <a:off x="1225236" y="746616"/>
                  <a:ext cx="4735247" cy="3725584"/>
                  <a:chOff x="1225236" y="746616"/>
                  <a:chExt cx="4735247" cy="3725584"/>
                </a:xfrm>
              </p:grpSpPr>
              <p:pic>
                <p:nvPicPr>
                  <p:cNvPr id="18072" name="Google Shape;18072;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73" name="Google Shape;18073;p654"/>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8074" name="Google Shape;18074;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5" name="Google Shape;18075;p654"/>
                <p:cNvGrpSpPr/>
                <p:nvPr/>
              </p:nvGrpSpPr>
              <p:grpSpPr>
                <a:xfrm>
                  <a:off x="3292567" y="1485113"/>
                  <a:ext cx="537215" cy="2884286"/>
                  <a:chOff x="5350013" y="1678054"/>
                  <a:chExt cx="325743" cy="1748900"/>
                </a:xfrm>
              </p:grpSpPr>
              <p:cxnSp>
                <p:nvCxnSpPr>
                  <p:cNvPr id="18076" name="Google Shape;18076;p654"/>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77" name="Google Shape;18077;p654"/>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78" name="Google Shape;18078;p654"/>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79" name="Google Shape;18079;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80" name="Google Shape;18080;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81" name="Google Shape;18081;p654"/>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82" name="Google Shape;18082;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83" name="Google Shape;18083;p654"/>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8084" name="Google Shape;18084;p654"/>
          <p:cNvGrpSpPr/>
          <p:nvPr/>
        </p:nvGrpSpPr>
        <p:grpSpPr>
          <a:xfrm>
            <a:off x="5122464" y="2688653"/>
            <a:ext cx="2760767" cy="2355314"/>
            <a:chOff x="5122464" y="2688653"/>
            <a:chExt cx="2760767" cy="2355314"/>
          </a:xfrm>
        </p:grpSpPr>
        <p:grpSp>
          <p:nvGrpSpPr>
            <p:cNvPr id="18085" name="Google Shape;18085;p654"/>
            <p:cNvGrpSpPr/>
            <p:nvPr/>
          </p:nvGrpSpPr>
          <p:grpSpPr>
            <a:xfrm>
              <a:off x="5122464" y="2688653"/>
              <a:ext cx="2760767" cy="2355314"/>
              <a:chOff x="1593564" y="746616"/>
              <a:chExt cx="4366920" cy="3725584"/>
            </a:xfrm>
          </p:grpSpPr>
          <p:grpSp>
            <p:nvGrpSpPr>
              <p:cNvPr id="18086" name="Google Shape;18086;p654"/>
              <p:cNvGrpSpPr/>
              <p:nvPr/>
            </p:nvGrpSpPr>
            <p:grpSpPr>
              <a:xfrm>
                <a:off x="1593564" y="746616"/>
                <a:ext cx="4366920" cy="3725584"/>
                <a:chOff x="1593564" y="746616"/>
                <a:chExt cx="4366920" cy="3725584"/>
              </a:xfrm>
            </p:grpSpPr>
            <p:grpSp>
              <p:nvGrpSpPr>
                <p:cNvPr id="18087" name="Google Shape;18087;p654"/>
                <p:cNvGrpSpPr/>
                <p:nvPr/>
              </p:nvGrpSpPr>
              <p:grpSpPr>
                <a:xfrm>
                  <a:off x="1670213" y="746616"/>
                  <a:ext cx="4290270" cy="3725584"/>
                  <a:chOff x="1670213" y="746616"/>
                  <a:chExt cx="4290270" cy="3725584"/>
                </a:xfrm>
              </p:grpSpPr>
              <p:grpSp>
                <p:nvGrpSpPr>
                  <p:cNvPr id="18088" name="Google Shape;18088;p654"/>
                  <p:cNvGrpSpPr/>
                  <p:nvPr/>
                </p:nvGrpSpPr>
                <p:grpSpPr>
                  <a:xfrm>
                    <a:off x="1670213" y="746616"/>
                    <a:ext cx="4290270" cy="3725584"/>
                    <a:chOff x="1670213" y="746616"/>
                    <a:chExt cx="4290270" cy="3725584"/>
                  </a:xfrm>
                </p:grpSpPr>
                <p:pic>
                  <p:nvPicPr>
                    <p:cNvPr id="18089" name="Google Shape;18089;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90" name="Google Shape;18090;p654"/>
                    <p:cNvPicPr preferRelativeResize="0"/>
                    <p:nvPr/>
                  </p:nvPicPr>
                  <p:blipFill>
                    <a:blip r:embed="rId4">
                      <a:alphaModFix/>
                    </a:blip>
                    <a:stretch>
                      <a:fillRect/>
                    </a:stretch>
                  </p:blipFill>
                  <p:spPr>
                    <a:xfrm rot="-5633248">
                      <a:off x="1707651" y="1253479"/>
                      <a:ext cx="1143213" cy="1143213"/>
                    </a:xfrm>
                    <a:prstGeom prst="rect">
                      <a:avLst/>
                    </a:prstGeom>
                    <a:noFill/>
                    <a:ln>
                      <a:noFill/>
                    </a:ln>
                  </p:spPr>
                </p:pic>
                <p:sp>
                  <p:nvSpPr>
                    <p:cNvPr id="18091" name="Google Shape;18091;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2" name="Google Shape;18092;p654"/>
                  <p:cNvGrpSpPr/>
                  <p:nvPr/>
                </p:nvGrpSpPr>
                <p:grpSpPr>
                  <a:xfrm>
                    <a:off x="3292567" y="1485113"/>
                    <a:ext cx="521477" cy="2884286"/>
                    <a:chOff x="5350013" y="1678054"/>
                    <a:chExt cx="316200" cy="1748900"/>
                  </a:xfrm>
                </p:grpSpPr>
                <p:cxnSp>
                  <p:nvCxnSpPr>
                    <p:cNvPr id="18093" name="Google Shape;18093;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94" name="Google Shape;18094;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95" name="Google Shape;18095;p654"/>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96" name="Google Shape;18096;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97" name="Google Shape;18097;p654"/>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8098" name="Google Shape;18098;p654"/>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8099" name="Google Shape;18099;p654"/>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
        <p:nvSpPr>
          <p:cNvPr id="18100" name="Google Shape;18100;p654"/>
          <p:cNvSpPr/>
          <p:nvPr/>
        </p:nvSpPr>
        <p:spPr>
          <a:xfrm rot="-5816719">
            <a:off x="7259888" y="724050"/>
            <a:ext cx="925390" cy="132724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1" name="Google Shape;18101;p654"/>
          <p:cNvSpPr txBox="1"/>
          <p:nvPr/>
        </p:nvSpPr>
        <p:spPr>
          <a:xfrm>
            <a:off x="7484325" y="1580450"/>
            <a:ext cx="1345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Not true, you’d die of serotonin toxicity</a:t>
            </a:r>
            <a:endParaRPr sz="1500" b="1"/>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8245"/>
        <p:cNvGrpSpPr/>
        <p:nvPr/>
      </p:nvGrpSpPr>
      <p:grpSpPr>
        <a:xfrm>
          <a:off x="0" y="0"/>
          <a:ext cx="0" cy="0"/>
          <a:chOff x="0" y="0"/>
          <a:chExt cx="0" cy="0"/>
        </a:xfrm>
      </p:grpSpPr>
      <p:grpSp>
        <p:nvGrpSpPr>
          <p:cNvPr id="18246" name="Google Shape;18246;p657"/>
          <p:cNvGrpSpPr/>
          <p:nvPr/>
        </p:nvGrpSpPr>
        <p:grpSpPr>
          <a:xfrm>
            <a:off x="1317732" y="95203"/>
            <a:ext cx="2993623" cy="2355314"/>
            <a:chOff x="1225236" y="746616"/>
            <a:chExt cx="4735247" cy="3725584"/>
          </a:xfrm>
        </p:grpSpPr>
        <p:grpSp>
          <p:nvGrpSpPr>
            <p:cNvPr id="18247" name="Google Shape;18247;p657"/>
            <p:cNvGrpSpPr/>
            <p:nvPr/>
          </p:nvGrpSpPr>
          <p:grpSpPr>
            <a:xfrm>
              <a:off x="1225236" y="746616"/>
              <a:ext cx="4735247" cy="3725584"/>
              <a:chOff x="1225236" y="746616"/>
              <a:chExt cx="4735247" cy="3725584"/>
            </a:xfrm>
          </p:grpSpPr>
          <p:grpSp>
            <p:nvGrpSpPr>
              <p:cNvPr id="18248" name="Google Shape;18248;p657"/>
              <p:cNvGrpSpPr/>
              <p:nvPr/>
            </p:nvGrpSpPr>
            <p:grpSpPr>
              <a:xfrm>
                <a:off x="1225236" y="746616"/>
                <a:ext cx="4735247" cy="3725584"/>
                <a:chOff x="1225236" y="746616"/>
                <a:chExt cx="4735247" cy="3725584"/>
              </a:xfrm>
            </p:grpSpPr>
            <p:grpSp>
              <p:nvGrpSpPr>
                <p:cNvPr id="18249" name="Google Shape;18249;p657"/>
                <p:cNvGrpSpPr/>
                <p:nvPr/>
              </p:nvGrpSpPr>
              <p:grpSpPr>
                <a:xfrm>
                  <a:off x="1225236" y="746616"/>
                  <a:ext cx="4735247" cy="3725584"/>
                  <a:chOff x="1225236" y="746616"/>
                  <a:chExt cx="4735247" cy="3725584"/>
                </a:xfrm>
              </p:grpSpPr>
              <p:pic>
                <p:nvPicPr>
                  <p:cNvPr id="18250" name="Google Shape;18250;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51" name="Google Shape;18251;p657"/>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252" name="Google Shape;18252;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3" name="Google Shape;18253;p657"/>
                <p:cNvGrpSpPr/>
                <p:nvPr/>
              </p:nvGrpSpPr>
              <p:grpSpPr>
                <a:xfrm>
                  <a:off x="3292567" y="1485113"/>
                  <a:ext cx="537215" cy="2884286"/>
                  <a:chOff x="5350013" y="1678054"/>
                  <a:chExt cx="325743" cy="1748900"/>
                </a:xfrm>
              </p:grpSpPr>
              <p:cxnSp>
                <p:nvCxnSpPr>
                  <p:cNvPr id="18254" name="Google Shape;18254;p657"/>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5" name="Google Shape;18255;p657"/>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6" name="Google Shape;18256;p657"/>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7" name="Google Shape;18257;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8" name="Google Shape;18258;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59" name="Google Shape;18259;p657"/>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60" name="Google Shape;18260;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61" name="Google Shape;18261;p657"/>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262" name="Google Shape;18262;p657"/>
          <p:cNvGrpSpPr/>
          <p:nvPr/>
        </p:nvGrpSpPr>
        <p:grpSpPr>
          <a:xfrm>
            <a:off x="1317732" y="2688653"/>
            <a:ext cx="2993623" cy="2355314"/>
            <a:chOff x="1225236" y="746616"/>
            <a:chExt cx="4735247" cy="3725584"/>
          </a:xfrm>
        </p:grpSpPr>
        <p:grpSp>
          <p:nvGrpSpPr>
            <p:cNvPr id="18263" name="Google Shape;18263;p657"/>
            <p:cNvGrpSpPr/>
            <p:nvPr/>
          </p:nvGrpSpPr>
          <p:grpSpPr>
            <a:xfrm>
              <a:off x="1225236" y="746616"/>
              <a:ext cx="4735247" cy="3725584"/>
              <a:chOff x="1225236" y="746616"/>
              <a:chExt cx="4735247" cy="3725584"/>
            </a:xfrm>
          </p:grpSpPr>
          <p:grpSp>
            <p:nvGrpSpPr>
              <p:cNvPr id="18264" name="Google Shape;18264;p657"/>
              <p:cNvGrpSpPr/>
              <p:nvPr/>
            </p:nvGrpSpPr>
            <p:grpSpPr>
              <a:xfrm>
                <a:off x="1225236" y="746616"/>
                <a:ext cx="4735247" cy="3725584"/>
                <a:chOff x="1225236" y="746616"/>
                <a:chExt cx="4735247" cy="3725584"/>
              </a:xfrm>
            </p:grpSpPr>
            <p:grpSp>
              <p:nvGrpSpPr>
                <p:cNvPr id="18265" name="Google Shape;18265;p657"/>
                <p:cNvGrpSpPr/>
                <p:nvPr/>
              </p:nvGrpSpPr>
              <p:grpSpPr>
                <a:xfrm>
                  <a:off x="1225236" y="746616"/>
                  <a:ext cx="4735247" cy="3725584"/>
                  <a:chOff x="1225236" y="746616"/>
                  <a:chExt cx="4735247" cy="3725584"/>
                </a:xfrm>
              </p:grpSpPr>
              <p:pic>
                <p:nvPicPr>
                  <p:cNvPr id="18266" name="Google Shape;18266;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67" name="Google Shape;18267;p657"/>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268" name="Google Shape;18268;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9" name="Google Shape;18269;p657"/>
                <p:cNvGrpSpPr/>
                <p:nvPr/>
              </p:nvGrpSpPr>
              <p:grpSpPr>
                <a:xfrm>
                  <a:off x="3292567" y="1485113"/>
                  <a:ext cx="537215" cy="2884286"/>
                  <a:chOff x="5350013" y="1678054"/>
                  <a:chExt cx="325743" cy="1748900"/>
                </a:xfrm>
              </p:grpSpPr>
              <p:cxnSp>
                <p:nvCxnSpPr>
                  <p:cNvPr id="18270" name="Google Shape;18270;p657"/>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1" name="Google Shape;18271;p657"/>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2" name="Google Shape;18272;p657"/>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3" name="Google Shape;18273;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4" name="Google Shape;18274;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75" name="Google Shape;18275;p657"/>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76" name="Google Shape;18276;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77" name="Google Shape;18277;p657"/>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278" name="Google Shape;18278;p657"/>
          <p:cNvGrpSpPr/>
          <p:nvPr/>
        </p:nvGrpSpPr>
        <p:grpSpPr>
          <a:xfrm>
            <a:off x="4889607" y="95203"/>
            <a:ext cx="2993623" cy="2355314"/>
            <a:chOff x="1225236" y="746616"/>
            <a:chExt cx="4735247" cy="3725584"/>
          </a:xfrm>
        </p:grpSpPr>
        <p:grpSp>
          <p:nvGrpSpPr>
            <p:cNvPr id="18279" name="Google Shape;18279;p657"/>
            <p:cNvGrpSpPr/>
            <p:nvPr/>
          </p:nvGrpSpPr>
          <p:grpSpPr>
            <a:xfrm>
              <a:off x="1225236" y="746616"/>
              <a:ext cx="4735247" cy="3725584"/>
              <a:chOff x="1225236" y="746616"/>
              <a:chExt cx="4735247" cy="3725584"/>
            </a:xfrm>
          </p:grpSpPr>
          <p:grpSp>
            <p:nvGrpSpPr>
              <p:cNvPr id="18280" name="Google Shape;18280;p657"/>
              <p:cNvGrpSpPr/>
              <p:nvPr/>
            </p:nvGrpSpPr>
            <p:grpSpPr>
              <a:xfrm>
                <a:off x="1225236" y="746616"/>
                <a:ext cx="4735247" cy="3725584"/>
                <a:chOff x="1225236" y="746616"/>
                <a:chExt cx="4735247" cy="3725584"/>
              </a:xfrm>
            </p:grpSpPr>
            <p:grpSp>
              <p:nvGrpSpPr>
                <p:cNvPr id="18281" name="Google Shape;18281;p657"/>
                <p:cNvGrpSpPr/>
                <p:nvPr/>
              </p:nvGrpSpPr>
              <p:grpSpPr>
                <a:xfrm>
                  <a:off x="1225236" y="746616"/>
                  <a:ext cx="4735247" cy="3725584"/>
                  <a:chOff x="1225236" y="746616"/>
                  <a:chExt cx="4735247" cy="3725584"/>
                </a:xfrm>
              </p:grpSpPr>
              <p:pic>
                <p:nvPicPr>
                  <p:cNvPr id="18282" name="Google Shape;18282;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83" name="Google Shape;18283;p657"/>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284" name="Google Shape;18284;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5" name="Google Shape;18285;p657"/>
                <p:cNvGrpSpPr/>
                <p:nvPr/>
              </p:nvGrpSpPr>
              <p:grpSpPr>
                <a:xfrm>
                  <a:off x="3292567" y="1485113"/>
                  <a:ext cx="537215" cy="2884286"/>
                  <a:chOff x="5350013" y="1678054"/>
                  <a:chExt cx="325743" cy="1748900"/>
                </a:xfrm>
              </p:grpSpPr>
              <p:cxnSp>
                <p:nvCxnSpPr>
                  <p:cNvPr id="18286" name="Google Shape;18286;p657"/>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87" name="Google Shape;18287;p657"/>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88" name="Google Shape;18288;p657"/>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89" name="Google Shape;18289;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90" name="Google Shape;18290;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91" name="Google Shape;18291;p657"/>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92" name="Google Shape;18292;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93" name="Google Shape;18293;p657"/>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8294" name="Google Shape;18294;p657"/>
          <p:cNvGrpSpPr/>
          <p:nvPr/>
        </p:nvGrpSpPr>
        <p:grpSpPr>
          <a:xfrm>
            <a:off x="5122464" y="2688653"/>
            <a:ext cx="2760767" cy="2355314"/>
            <a:chOff x="5122464" y="2688653"/>
            <a:chExt cx="2760767" cy="2355314"/>
          </a:xfrm>
        </p:grpSpPr>
        <p:grpSp>
          <p:nvGrpSpPr>
            <p:cNvPr id="18295" name="Google Shape;18295;p657"/>
            <p:cNvGrpSpPr/>
            <p:nvPr/>
          </p:nvGrpSpPr>
          <p:grpSpPr>
            <a:xfrm>
              <a:off x="5122464" y="2688653"/>
              <a:ext cx="2760767" cy="2355314"/>
              <a:chOff x="1593564" y="746616"/>
              <a:chExt cx="4366920" cy="3725584"/>
            </a:xfrm>
          </p:grpSpPr>
          <p:grpSp>
            <p:nvGrpSpPr>
              <p:cNvPr id="18296" name="Google Shape;18296;p657"/>
              <p:cNvGrpSpPr/>
              <p:nvPr/>
            </p:nvGrpSpPr>
            <p:grpSpPr>
              <a:xfrm>
                <a:off x="1593564" y="746616"/>
                <a:ext cx="4366920" cy="3725584"/>
                <a:chOff x="1593564" y="746616"/>
                <a:chExt cx="4366920" cy="3725584"/>
              </a:xfrm>
            </p:grpSpPr>
            <p:grpSp>
              <p:nvGrpSpPr>
                <p:cNvPr id="18297" name="Google Shape;18297;p657"/>
                <p:cNvGrpSpPr/>
                <p:nvPr/>
              </p:nvGrpSpPr>
              <p:grpSpPr>
                <a:xfrm>
                  <a:off x="1670213" y="746616"/>
                  <a:ext cx="4290270" cy="3725584"/>
                  <a:chOff x="1670213" y="746616"/>
                  <a:chExt cx="4290270" cy="3725584"/>
                </a:xfrm>
              </p:grpSpPr>
              <p:grpSp>
                <p:nvGrpSpPr>
                  <p:cNvPr id="18298" name="Google Shape;18298;p657"/>
                  <p:cNvGrpSpPr/>
                  <p:nvPr/>
                </p:nvGrpSpPr>
                <p:grpSpPr>
                  <a:xfrm>
                    <a:off x="1670213" y="746616"/>
                    <a:ext cx="4290270" cy="3725584"/>
                    <a:chOff x="1670213" y="746616"/>
                    <a:chExt cx="4290270" cy="3725584"/>
                  </a:xfrm>
                </p:grpSpPr>
                <p:pic>
                  <p:nvPicPr>
                    <p:cNvPr id="18299" name="Google Shape;18299;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300" name="Google Shape;18300;p657"/>
                    <p:cNvPicPr preferRelativeResize="0"/>
                    <p:nvPr/>
                  </p:nvPicPr>
                  <p:blipFill>
                    <a:blip r:embed="rId3">
                      <a:alphaModFix/>
                    </a:blip>
                    <a:stretch>
                      <a:fillRect/>
                    </a:stretch>
                  </p:blipFill>
                  <p:spPr>
                    <a:xfrm rot="-5633248">
                      <a:off x="1707651" y="1253479"/>
                      <a:ext cx="1143213" cy="1143213"/>
                    </a:xfrm>
                    <a:prstGeom prst="rect">
                      <a:avLst/>
                    </a:prstGeom>
                    <a:noFill/>
                    <a:ln>
                      <a:noFill/>
                    </a:ln>
                  </p:spPr>
                </p:pic>
                <p:sp>
                  <p:nvSpPr>
                    <p:cNvPr id="18301" name="Google Shape;18301;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2" name="Google Shape;18302;p657"/>
                  <p:cNvGrpSpPr/>
                  <p:nvPr/>
                </p:nvGrpSpPr>
                <p:grpSpPr>
                  <a:xfrm>
                    <a:off x="3292567" y="1485113"/>
                    <a:ext cx="521477" cy="2884286"/>
                    <a:chOff x="5350013" y="1678054"/>
                    <a:chExt cx="316200" cy="1748900"/>
                  </a:xfrm>
                </p:grpSpPr>
                <p:cxnSp>
                  <p:nvCxnSpPr>
                    <p:cNvPr id="18303" name="Google Shape;18303;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304" name="Google Shape;18304;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305" name="Google Shape;18305;p657"/>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306" name="Google Shape;18306;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307" name="Google Shape;18307;p657"/>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8308" name="Google Shape;18308;p657"/>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8309" name="Google Shape;18309;p657"/>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
        <p:nvSpPr>
          <p:cNvPr id="18310" name="Google Shape;18310;p657"/>
          <p:cNvSpPr/>
          <p:nvPr/>
        </p:nvSpPr>
        <p:spPr>
          <a:xfrm rot="8228443">
            <a:off x="5125613" y="2968556"/>
            <a:ext cx="641723" cy="58532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11" name="Google Shape;18311;p657"/>
          <p:cNvCxnSpPr/>
          <p:nvPr/>
        </p:nvCxnSpPr>
        <p:spPr>
          <a:xfrm flipH="1">
            <a:off x="6386350" y="2780400"/>
            <a:ext cx="105900" cy="768000"/>
          </a:xfrm>
          <a:prstGeom prst="straightConnector1">
            <a:avLst/>
          </a:prstGeom>
          <a:noFill/>
          <a:ln w="9525" cap="flat" cmpd="sng">
            <a:solidFill>
              <a:schemeClr val="dk2"/>
            </a:solidFill>
            <a:prstDash val="solid"/>
            <a:round/>
            <a:headEnd type="none" w="med" len="med"/>
            <a:tailEnd type="triangle" w="med" len="med"/>
          </a:ln>
        </p:spPr>
      </p:cxnSp>
      <p:sp>
        <p:nvSpPr>
          <p:cNvPr id="18312" name="Google Shape;18312;p657"/>
          <p:cNvSpPr txBox="1"/>
          <p:nvPr/>
        </p:nvSpPr>
        <p:spPr>
          <a:xfrm>
            <a:off x="6321150" y="2472238"/>
            <a:ext cx="220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CYP2B6 substrate</a:t>
            </a:r>
            <a:endParaRPr sz="1200"/>
          </a:p>
        </p:txBody>
      </p:sp>
      <p:sp>
        <p:nvSpPr>
          <p:cNvPr id="18313" name="Google Shape;18313;p657"/>
          <p:cNvSpPr txBox="1"/>
          <p:nvPr/>
        </p:nvSpPr>
        <p:spPr>
          <a:xfrm>
            <a:off x="4641425" y="2450525"/>
            <a:ext cx="123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Only blocks MAO-A at high dose</a:t>
            </a:r>
            <a:endParaRPr sz="1200"/>
          </a:p>
        </p:txBody>
      </p:sp>
      <p:sp>
        <p:nvSpPr>
          <p:cNvPr id="18314" name="Google Shape;18314;p657"/>
          <p:cNvSpPr txBox="1"/>
          <p:nvPr/>
        </p:nvSpPr>
        <p:spPr>
          <a:xfrm>
            <a:off x="7414525" y="3958475"/>
            <a:ext cx="123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Transdermal patch</a:t>
            </a:r>
            <a:endParaRPr sz="12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8332"/>
        <p:cNvGrpSpPr/>
        <p:nvPr/>
      </p:nvGrpSpPr>
      <p:grpSpPr>
        <a:xfrm>
          <a:off x="0" y="0"/>
          <a:ext cx="0" cy="0"/>
          <a:chOff x="0" y="0"/>
          <a:chExt cx="0" cy="0"/>
        </a:xfrm>
      </p:grpSpPr>
      <p:sp>
        <p:nvSpPr>
          <p:cNvPr id="18333" name="Google Shape;18333;p660"/>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#128</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1996</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$9–$52</a:t>
            </a:r>
            <a:endParaRPr sz="1600">
              <a:solidFill>
                <a:schemeClr val="dk1"/>
              </a:solidFill>
            </a:endParaRPr>
          </a:p>
          <a:p>
            <a:pPr marL="0" marR="0" lvl="0" indent="0" algn="l" rtl="0">
              <a:lnSpc>
                <a:spcPct val="100000"/>
              </a:lnSpc>
              <a:spcBef>
                <a:spcPts val="0"/>
              </a:spcBef>
              <a:spcAft>
                <a:spcPts val="0"/>
              </a:spcAft>
              <a:buClr>
                <a:srgbClr val="000000"/>
              </a:buClr>
              <a:buSzPts val="800"/>
              <a:buFont typeface="Arial"/>
              <a:buNone/>
            </a:pPr>
            <a:endParaRPr sz="1600"/>
          </a:p>
        </p:txBody>
      </p:sp>
      <p:sp>
        <p:nvSpPr>
          <p:cNvPr id="18334" name="Google Shape;18334;p660"/>
          <p:cNvSpPr txBox="1"/>
          <p:nvPr/>
        </p:nvSpPr>
        <p:spPr>
          <a:xfrm>
            <a:off x="83753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7.5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30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45</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400"/>
          </a:p>
        </p:txBody>
      </p:sp>
      <p:cxnSp>
        <p:nvCxnSpPr>
          <p:cNvPr id="18335" name="Google Shape;18335;p660"/>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8336" name="Google Shape;18336;p660"/>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Mirtazapine (REMERON)</a:t>
            </a:r>
            <a:endParaRPr sz="1800">
              <a:solidFill>
                <a:schemeClr val="dk1"/>
              </a:solidFill>
            </a:endParaRPr>
          </a:p>
          <a:p>
            <a:pPr marL="0" lvl="0" indent="0" algn="l" rtl="0">
              <a:spcBef>
                <a:spcPts val="0"/>
              </a:spcBef>
              <a:spcAft>
                <a:spcPts val="0"/>
              </a:spcAft>
              <a:buClr>
                <a:schemeClr val="dk1"/>
              </a:buClr>
              <a:buSzPts val="1400"/>
              <a:buFont typeface="Arial"/>
              <a:buNone/>
            </a:pPr>
            <a:endParaRPr sz="5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mir TAZ ah peen / rim er ON</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“Mr Taz zapping (R.E.M.-a’roni)”</a:t>
            </a:r>
            <a:endParaRPr sz="2200"/>
          </a:p>
        </p:txBody>
      </p:sp>
      <p:sp>
        <p:nvSpPr>
          <p:cNvPr id="18337" name="Google Shape;18337;p660"/>
          <p:cNvSpPr txBox="1"/>
          <p:nvPr/>
        </p:nvSpPr>
        <p:spPr>
          <a:xfrm>
            <a:off x="28575" y="10285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Noradrenergic and Specific</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Serotonergic Antidepressant  </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(NaSSA) </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Alpha-2 antagonist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2</a:t>
            </a:r>
            <a:r>
              <a:rPr lang="en" sz="1300">
                <a:solidFill>
                  <a:schemeClr val="dk1"/>
                </a:solidFill>
              </a:rPr>
              <a:t> antagonist </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p:txBody>
      </p:sp>
      <p:pic>
        <p:nvPicPr>
          <p:cNvPr id="18338" name="Google Shape;18338;p660" descr="clipped result image"/>
          <p:cNvPicPr preferRelativeResize="0"/>
          <p:nvPr/>
        </p:nvPicPr>
        <p:blipFill>
          <a:blip r:embed="rId3">
            <a:alphaModFix/>
          </a:blip>
          <a:stretch>
            <a:fillRect/>
          </a:stretch>
        </p:blipFill>
        <p:spPr>
          <a:xfrm rot="876842">
            <a:off x="7798735" y="2734936"/>
            <a:ext cx="915811" cy="588733"/>
          </a:xfrm>
          <a:prstGeom prst="rect">
            <a:avLst/>
          </a:prstGeom>
          <a:noFill/>
          <a:ln>
            <a:noFill/>
          </a:ln>
        </p:spPr>
      </p:pic>
      <p:sp>
        <p:nvSpPr>
          <p:cNvPr id="18339" name="Google Shape;18339;p660"/>
          <p:cNvSpPr txBox="1"/>
          <p:nvPr/>
        </p:nvSpPr>
        <p:spPr>
          <a:xfrm>
            <a:off x="7883201"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NaSSA</a:t>
            </a:r>
            <a:endParaRPr sz="1600"/>
          </a:p>
        </p:txBody>
      </p:sp>
      <p:pic>
        <p:nvPicPr>
          <p:cNvPr id="18340" name="Google Shape;18340;p660" descr="A close up of a logo&#10;&#10;Description automatically generated"/>
          <p:cNvPicPr preferRelativeResize="0"/>
          <p:nvPr/>
        </p:nvPicPr>
        <p:blipFill rotWithShape="1">
          <a:blip r:embed="rId4">
            <a:alphaModFix/>
          </a:blip>
          <a:srcRect/>
          <a:stretch/>
        </p:blipFill>
        <p:spPr>
          <a:xfrm>
            <a:off x="3809934" y="649474"/>
            <a:ext cx="3165490" cy="3507174"/>
          </a:xfrm>
          <a:prstGeom prst="rect">
            <a:avLst/>
          </a:prstGeom>
          <a:noFill/>
          <a:ln>
            <a:noFill/>
          </a:ln>
        </p:spPr>
      </p:pic>
      <p:pic>
        <p:nvPicPr>
          <p:cNvPr id="18341" name="Google Shape;18341;p660"/>
          <p:cNvPicPr preferRelativeResize="0"/>
          <p:nvPr/>
        </p:nvPicPr>
        <p:blipFill rotWithShape="1">
          <a:blip r:embed="rId5">
            <a:alphaModFix/>
          </a:blip>
          <a:srcRect/>
          <a:stretch/>
        </p:blipFill>
        <p:spPr>
          <a:xfrm>
            <a:off x="5107833" y="87126"/>
            <a:ext cx="1093890" cy="543057"/>
          </a:xfrm>
          <a:prstGeom prst="rect">
            <a:avLst/>
          </a:prstGeom>
          <a:noFill/>
          <a:ln>
            <a:noFill/>
          </a:ln>
        </p:spPr>
      </p:pic>
      <p:pic>
        <p:nvPicPr>
          <p:cNvPr id="18342" name="Google Shape;18342;p660"/>
          <p:cNvPicPr preferRelativeResize="0"/>
          <p:nvPr/>
        </p:nvPicPr>
        <p:blipFill rotWithShape="1">
          <a:blip r:embed="rId6">
            <a:alphaModFix/>
          </a:blip>
          <a:srcRect/>
          <a:stretch/>
        </p:blipFill>
        <p:spPr>
          <a:xfrm>
            <a:off x="5060676" y="245443"/>
            <a:ext cx="1144476" cy="1041083"/>
          </a:xfrm>
          <a:prstGeom prst="rect">
            <a:avLst/>
          </a:prstGeom>
          <a:noFill/>
          <a:ln>
            <a:noFill/>
          </a:ln>
        </p:spPr>
      </p:pic>
      <p:sp>
        <p:nvSpPr>
          <p:cNvPr id="18343" name="Google Shape;18343;p660"/>
          <p:cNvSpPr txBox="1"/>
          <p:nvPr/>
        </p:nvSpPr>
        <p:spPr>
          <a:xfrm>
            <a:off x="3476850" y="2726150"/>
            <a:ext cx="1306500" cy="79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Taz is too depressed to sleep or eat</a:t>
            </a:r>
            <a:endParaRPr b="0" i="0" u="none" strike="noStrike" cap="none">
              <a:solidFill>
                <a:srgbClr val="000000"/>
              </a:solidFill>
              <a:latin typeface="Arial"/>
              <a:ea typeface="Arial"/>
              <a:cs typeface="Arial"/>
              <a:sym typeface="Arial"/>
            </a:endParaRPr>
          </a:p>
        </p:txBody>
      </p:sp>
      <p:pic>
        <p:nvPicPr>
          <p:cNvPr id="18344" name="Google Shape;18344;p660" descr="Resultado de imagen para nasa logo png"/>
          <p:cNvPicPr preferRelativeResize="0"/>
          <p:nvPr/>
        </p:nvPicPr>
        <p:blipFill rotWithShape="1">
          <a:blip r:embed="rId7">
            <a:alphaModFix/>
          </a:blip>
          <a:srcRect/>
          <a:stretch/>
        </p:blipFill>
        <p:spPr>
          <a:xfrm>
            <a:off x="4833617" y="2023671"/>
            <a:ext cx="1902533" cy="951270"/>
          </a:xfrm>
          <a:prstGeom prst="rect">
            <a:avLst/>
          </a:prstGeom>
          <a:noFill/>
          <a:ln>
            <a:noFill/>
          </a:ln>
        </p:spPr>
      </p:pic>
      <p:sp>
        <p:nvSpPr>
          <p:cNvPr id="18345" name="Google Shape;18345;p660"/>
          <p:cNvSpPr/>
          <p:nvPr/>
        </p:nvSpPr>
        <p:spPr>
          <a:xfrm>
            <a:off x="124700" y="2703875"/>
            <a:ext cx="2991600" cy="2351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46" name="Google Shape;18346;p660" descr="Resultado de imagen para macaroni and cheese"/>
          <p:cNvPicPr preferRelativeResize="0"/>
          <p:nvPr/>
        </p:nvPicPr>
        <p:blipFill rotWithShape="1">
          <a:blip r:embed="rId8">
            <a:alphaModFix/>
          </a:blip>
          <a:srcRect l="3973" t="4893" r="9266" b="8496"/>
          <a:stretch/>
        </p:blipFill>
        <p:spPr>
          <a:xfrm>
            <a:off x="258671" y="2866613"/>
            <a:ext cx="2631882" cy="1604850"/>
          </a:xfrm>
          <a:prstGeom prst="rect">
            <a:avLst/>
          </a:prstGeom>
          <a:noFill/>
          <a:ln>
            <a:noFill/>
          </a:ln>
        </p:spPr>
      </p:pic>
      <p:sp>
        <p:nvSpPr>
          <p:cNvPr id="18347" name="Google Shape;18347;p660"/>
          <p:cNvSpPr txBox="1"/>
          <p:nvPr/>
        </p:nvSpPr>
        <p:spPr>
          <a:xfrm>
            <a:off x="574200" y="4496250"/>
            <a:ext cx="2271300" cy="4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Eating and sleeping well on Remeron</a:t>
            </a:r>
            <a:endParaRPr b="0" i="0" u="none" strike="noStrike" cap="none">
              <a:solidFill>
                <a:srgbClr val="000000"/>
              </a:solidFill>
              <a:latin typeface="Arial"/>
              <a:ea typeface="Arial"/>
              <a:cs typeface="Arial"/>
              <a:sym typeface="Arial"/>
            </a:endParaRPr>
          </a:p>
        </p:txBody>
      </p:sp>
      <p:sp>
        <p:nvSpPr>
          <p:cNvPr id="18348" name="Google Shape;18348;p660"/>
          <p:cNvSpPr txBox="1"/>
          <p:nvPr/>
        </p:nvSpPr>
        <p:spPr>
          <a:xfrm>
            <a:off x="939513" y="3952253"/>
            <a:ext cx="1536600" cy="4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500" b="1" i="0" u="none" strike="noStrike" cap="none">
                <a:solidFill>
                  <a:srgbClr val="FFFFFF"/>
                </a:solidFill>
                <a:latin typeface="Arial"/>
                <a:ea typeface="Arial"/>
                <a:cs typeface="Arial"/>
                <a:sym typeface="Arial"/>
              </a:rPr>
              <a:t>R.E.M.-a’roni</a:t>
            </a:r>
            <a:endParaRPr b="1" i="0" u="none" strike="noStrike" cap="none">
              <a:solidFill>
                <a:srgbClr val="FFFFFF"/>
              </a:solidFill>
              <a:latin typeface="Arial"/>
              <a:ea typeface="Arial"/>
              <a:cs typeface="Arial"/>
              <a:sym typeface="Arial"/>
            </a:endParaRPr>
          </a:p>
        </p:txBody>
      </p:sp>
      <p:pic>
        <p:nvPicPr>
          <p:cNvPr id="18349" name="Google Shape;18349;p660"/>
          <p:cNvPicPr preferRelativeResize="0"/>
          <p:nvPr/>
        </p:nvPicPr>
        <p:blipFill rotWithShape="1">
          <a:blip r:embed="rId9">
            <a:alphaModFix/>
          </a:blip>
          <a:srcRect/>
          <a:stretch/>
        </p:blipFill>
        <p:spPr>
          <a:xfrm>
            <a:off x="802849" y="2922668"/>
            <a:ext cx="1526691" cy="920383"/>
          </a:xfrm>
          <a:prstGeom prst="rect">
            <a:avLst/>
          </a:prstGeom>
          <a:noFill/>
          <a:ln>
            <a:noFill/>
          </a:ln>
        </p:spPr>
      </p:pic>
      <p:pic>
        <p:nvPicPr>
          <p:cNvPr id="18350" name="Google Shape;18350;p660" descr="Resultado de imagen para nasa logo png"/>
          <p:cNvPicPr preferRelativeResize="0"/>
          <p:nvPr/>
        </p:nvPicPr>
        <p:blipFill rotWithShape="1">
          <a:blip r:embed="rId7">
            <a:alphaModFix/>
          </a:blip>
          <a:srcRect/>
          <a:stretch/>
        </p:blipFill>
        <p:spPr>
          <a:xfrm>
            <a:off x="1074169" y="3393243"/>
            <a:ext cx="703225" cy="351613"/>
          </a:xfrm>
          <a:prstGeom prst="rect">
            <a:avLst/>
          </a:prstGeom>
          <a:noFill/>
          <a:ln>
            <a:noFill/>
          </a:ln>
        </p:spPr>
      </p:pic>
      <p:pic>
        <p:nvPicPr>
          <p:cNvPr id="18351" name="Google Shape;18351;p660" descr="Mirtazapine.svg"/>
          <p:cNvPicPr preferRelativeResize="0"/>
          <p:nvPr/>
        </p:nvPicPr>
        <p:blipFill rotWithShape="1">
          <a:blip r:embed="rId10">
            <a:alphaModFix/>
          </a:blip>
          <a:srcRect/>
          <a:stretch/>
        </p:blipFill>
        <p:spPr>
          <a:xfrm>
            <a:off x="7575426" y="1164250"/>
            <a:ext cx="1269200" cy="1145912"/>
          </a:xfrm>
          <a:prstGeom prst="rect">
            <a:avLst/>
          </a:prstGeom>
          <a:noFill/>
          <a:ln>
            <a:noFill/>
          </a:ln>
        </p:spPr>
      </p:pic>
      <p:pic>
        <p:nvPicPr>
          <p:cNvPr id="18352" name="Google Shape;18352;p660" descr="clipped result image"/>
          <p:cNvPicPr preferRelativeResize="0"/>
          <p:nvPr/>
        </p:nvPicPr>
        <p:blipFill rotWithShape="1">
          <a:blip r:embed="rId11">
            <a:alphaModFix/>
          </a:blip>
          <a:srcRect/>
          <a:stretch/>
        </p:blipFill>
        <p:spPr>
          <a:xfrm rot="10800000">
            <a:off x="7788525" y="3822475"/>
            <a:ext cx="474750" cy="708375"/>
          </a:xfrm>
          <a:prstGeom prst="rect">
            <a:avLst/>
          </a:prstGeom>
          <a:noFill/>
          <a:ln>
            <a:noFill/>
          </a:ln>
          <a:effectLst>
            <a:outerShdw blurRad="28575" dist="9525" dir="5400000" algn="bl" rotWithShape="0">
              <a:srgbClr val="000000">
                <a:alpha val="29000"/>
              </a:srgbClr>
            </a:outerShdw>
          </a:effectLst>
        </p:spPr>
      </p:pic>
      <p:pic>
        <p:nvPicPr>
          <p:cNvPr id="18353" name="Google Shape;18353;p660"/>
          <p:cNvPicPr preferRelativeResize="0"/>
          <p:nvPr/>
        </p:nvPicPr>
        <p:blipFill rotWithShape="1">
          <a:blip r:embed="rId5">
            <a:alphaModFix/>
          </a:blip>
          <a:srcRect/>
          <a:stretch/>
        </p:blipFill>
        <p:spPr>
          <a:xfrm>
            <a:off x="4993488" y="-37163"/>
            <a:ext cx="1322550" cy="6565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59"/>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691" name="Google Shape;691;p59"/>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692" name="Google Shape;692;p59"/>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693" name="Google Shape;693;p59"/>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694" name="Google Shape;694;p59"/>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695" name="Google Shape;695;p59"/>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696" name="Google Shape;696;p59"/>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7-trans-membrane receptors</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grpSp>
        <p:nvGrpSpPr>
          <p:cNvPr id="697" name="Google Shape;697;p59"/>
          <p:cNvGrpSpPr/>
          <p:nvPr/>
        </p:nvGrpSpPr>
        <p:grpSpPr>
          <a:xfrm>
            <a:off x="536175" y="1111088"/>
            <a:ext cx="1223725" cy="1292912"/>
            <a:chOff x="6916375" y="1339413"/>
            <a:chExt cx="1223725" cy="1292912"/>
          </a:xfrm>
        </p:grpSpPr>
        <p:pic>
          <p:nvPicPr>
            <p:cNvPr id="698" name="Google Shape;698;p59"/>
            <p:cNvPicPr preferRelativeResize="0"/>
            <p:nvPr/>
          </p:nvPicPr>
          <p:blipFill>
            <a:blip r:embed="rId5">
              <a:alphaModFix/>
            </a:blip>
            <a:stretch>
              <a:fillRect/>
            </a:stretch>
          </p:blipFill>
          <p:spPr>
            <a:xfrm>
              <a:off x="6988075" y="1339413"/>
              <a:ext cx="1152025" cy="1158925"/>
            </a:xfrm>
            <a:prstGeom prst="rect">
              <a:avLst/>
            </a:prstGeom>
            <a:noFill/>
            <a:ln>
              <a:noFill/>
            </a:ln>
          </p:spPr>
        </p:pic>
        <p:pic>
          <p:nvPicPr>
            <p:cNvPr id="699" name="Google Shape;699;p59"/>
            <p:cNvPicPr preferRelativeResize="0"/>
            <p:nvPr/>
          </p:nvPicPr>
          <p:blipFill>
            <a:blip r:embed="rId6">
              <a:alphaModFix/>
            </a:blip>
            <a:stretch>
              <a:fillRect/>
            </a:stretch>
          </p:blipFill>
          <p:spPr>
            <a:xfrm>
              <a:off x="6916375" y="2293625"/>
              <a:ext cx="256945" cy="338700"/>
            </a:xfrm>
            <a:prstGeom prst="rect">
              <a:avLst/>
            </a:prstGeom>
            <a:noFill/>
            <a:ln>
              <a:noFill/>
            </a:ln>
          </p:spPr>
        </p:pic>
      </p:grpSp>
      <p:sp>
        <p:nvSpPr>
          <p:cNvPr id="700" name="Google Shape;700;p59"/>
          <p:cNvSpPr txBox="1"/>
          <p:nvPr/>
        </p:nvSpPr>
        <p:spPr>
          <a:xfrm>
            <a:off x="492275" y="2261550"/>
            <a:ext cx="214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Also 7-trans-</a:t>
            </a:r>
            <a:endParaRPr>
              <a:solidFill>
                <a:srgbClr val="FF0000"/>
              </a:solidFill>
            </a:endParaRPr>
          </a:p>
          <a:p>
            <a:pPr marL="0" lvl="0" indent="0" algn="l" rtl="0">
              <a:spcBef>
                <a:spcPts val="0"/>
              </a:spcBef>
              <a:spcAft>
                <a:spcPts val="0"/>
              </a:spcAft>
              <a:buNone/>
            </a:pPr>
            <a:r>
              <a:rPr lang="en">
                <a:solidFill>
                  <a:srgbClr val="FF0000"/>
                </a:solidFill>
              </a:rPr>
              <a:t>membrane region</a:t>
            </a:r>
            <a:endParaRPr>
              <a:solidFill>
                <a:srgbClr val="FF0000"/>
              </a:solidFill>
            </a:endParaRPr>
          </a:p>
        </p:txBody>
      </p:sp>
      <p:pic>
        <p:nvPicPr>
          <p:cNvPr id="701" name="Google Shape;701;p59"/>
          <p:cNvPicPr preferRelativeResize="0"/>
          <p:nvPr/>
        </p:nvPicPr>
        <p:blipFill>
          <a:blip r:embed="rId7">
            <a:alphaModFix/>
          </a:blip>
          <a:stretch>
            <a:fillRect/>
          </a:stretch>
        </p:blipFill>
        <p:spPr>
          <a:xfrm>
            <a:off x="402049" y="3048824"/>
            <a:ext cx="2933276" cy="1832450"/>
          </a:xfrm>
          <a:prstGeom prst="rect">
            <a:avLst/>
          </a:prstGeom>
          <a:noFill/>
          <a:ln>
            <a:noFill/>
          </a:ln>
        </p:spPr>
      </p:pic>
      <p:pic>
        <p:nvPicPr>
          <p:cNvPr id="702" name="Google Shape;702;p59"/>
          <p:cNvPicPr preferRelativeResize="0"/>
          <p:nvPr/>
        </p:nvPicPr>
        <p:blipFill>
          <a:blip r:embed="rId8">
            <a:alphaModFix/>
          </a:blip>
          <a:stretch>
            <a:fillRect/>
          </a:stretch>
        </p:blipFill>
        <p:spPr>
          <a:xfrm>
            <a:off x="5931094" y="343025"/>
            <a:ext cx="1929076" cy="2572101"/>
          </a:xfrm>
          <a:prstGeom prst="rect">
            <a:avLst/>
          </a:prstGeom>
          <a:noFill/>
          <a:ln>
            <a:noFill/>
          </a:ln>
        </p:spPr>
      </p:pic>
      <p:pic>
        <p:nvPicPr>
          <p:cNvPr id="703" name="Google Shape;703;p59"/>
          <p:cNvPicPr preferRelativeResize="0"/>
          <p:nvPr/>
        </p:nvPicPr>
        <p:blipFill>
          <a:blip r:embed="rId9">
            <a:alphaModFix/>
          </a:blip>
          <a:stretch>
            <a:fillRect/>
          </a:stretch>
        </p:blipFill>
        <p:spPr>
          <a:xfrm>
            <a:off x="5474843" y="3013596"/>
            <a:ext cx="2460300" cy="1902922"/>
          </a:xfrm>
          <a:prstGeom prst="rect">
            <a:avLst/>
          </a:prstGeom>
          <a:noFill/>
          <a:ln>
            <a:noFill/>
          </a:ln>
        </p:spPr>
      </p:pic>
      <p:cxnSp>
        <p:nvCxnSpPr>
          <p:cNvPr id="704" name="Google Shape;704;p59"/>
          <p:cNvCxnSpPr/>
          <p:nvPr/>
        </p:nvCxnSpPr>
        <p:spPr>
          <a:xfrm>
            <a:off x="4324700" y="606325"/>
            <a:ext cx="2226000" cy="602400"/>
          </a:xfrm>
          <a:prstGeom prst="straightConnector1">
            <a:avLst/>
          </a:prstGeom>
          <a:noFill/>
          <a:ln w="38100" cap="flat" cmpd="sng">
            <a:solidFill>
              <a:srgbClr val="000000"/>
            </a:solidFill>
            <a:prstDash val="solid"/>
            <a:round/>
            <a:headEnd type="none" w="med" len="med"/>
            <a:tailEnd type="triangle" w="med" len="med"/>
          </a:ln>
        </p:spPr>
      </p:cxn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8491"/>
        <p:cNvGrpSpPr/>
        <p:nvPr/>
      </p:nvGrpSpPr>
      <p:grpSpPr>
        <a:xfrm>
          <a:off x="0" y="0"/>
          <a:ext cx="0" cy="0"/>
          <a:chOff x="0" y="0"/>
          <a:chExt cx="0" cy="0"/>
        </a:xfrm>
      </p:grpSpPr>
      <p:sp>
        <p:nvSpPr>
          <p:cNvPr id="18492" name="Google Shape;18492;p668"/>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493" name="Google Shape;18493;p668"/>
          <p:cNvGrpSpPr/>
          <p:nvPr/>
        </p:nvGrpSpPr>
        <p:grpSpPr>
          <a:xfrm>
            <a:off x="3243806" y="1188932"/>
            <a:ext cx="3522286" cy="3566046"/>
            <a:chOff x="2634206" y="1188932"/>
            <a:chExt cx="3522286" cy="3566046"/>
          </a:xfrm>
        </p:grpSpPr>
        <p:grpSp>
          <p:nvGrpSpPr>
            <p:cNvPr id="18494" name="Google Shape;18494;p668"/>
            <p:cNvGrpSpPr/>
            <p:nvPr/>
          </p:nvGrpSpPr>
          <p:grpSpPr>
            <a:xfrm>
              <a:off x="2634206" y="1188932"/>
              <a:ext cx="3522286" cy="3566046"/>
              <a:chOff x="2929900" y="1862025"/>
              <a:chExt cx="3118999" cy="3157749"/>
            </a:xfrm>
          </p:grpSpPr>
          <p:grpSp>
            <p:nvGrpSpPr>
              <p:cNvPr id="18495" name="Google Shape;18495;p668"/>
              <p:cNvGrpSpPr/>
              <p:nvPr/>
            </p:nvGrpSpPr>
            <p:grpSpPr>
              <a:xfrm>
                <a:off x="2929900" y="1862025"/>
                <a:ext cx="3118999" cy="3157749"/>
                <a:chOff x="2929900" y="1862025"/>
                <a:chExt cx="3118999" cy="3157749"/>
              </a:xfrm>
            </p:grpSpPr>
            <p:pic>
              <p:nvPicPr>
                <p:cNvPr id="18496" name="Google Shape;18496;p668"/>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497" name="Google Shape;18497;p668"/>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498" name="Google Shape;18498;p668"/>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499" name="Google Shape;18499;p668"/>
            <p:cNvGrpSpPr/>
            <p:nvPr/>
          </p:nvGrpSpPr>
          <p:grpSpPr>
            <a:xfrm>
              <a:off x="4447400" y="2278000"/>
              <a:ext cx="408300" cy="183625"/>
              <a:chOff x="1167350" y="1102900"/>
              <a:chExt cx="408300" cy="183625"/>
            </a:xfrm>
          </p:grpSpPr>
          <p:cxnSp>
            <p:nvCxnSpPr>
              <p:cNvPr id="18500" name="Google Shape;18500;p66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01" name="Google Shape;18501;p66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02" name="Google Shape;18502;p66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503" name="Google Shape;18503;p66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04" name="Google Shape;18504;p66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505" name="Google Shape;18505;p668"/>
          <p:cNvSpPr txBox="1"/>
          <p:nvPr/>
        </p:nvSpPr>
        <p:spPr>
          <a:xfrm>
            <a:off x="490400" y="542425"/>
            <a:ext cx="2635500" cy="4903876"/>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dirty="0"/>
              <a:t>First line for severe melancholic depression (or venlafaxine)</a:t>
            </a:r>
            <a:endParaRPr sz="1500" b="1" dirty="0"/>
          </a:p>
          <a:p>
            <a:pPr marL="457200" lvl="0" indent="-323850" algn="l" rtl="0">
              <a:spcBef>
                <a:spcPts val="1000"/>
              </a:spcBef>
              <a:spcAft>
                <a:spcPts val="0"/>
              </a:spcAft>
              <a:buSzPts val="1500"/>
              <a:buChar char="●"/>
            </a:pPr>
            <a:r>
              <a:rPr lang="en" sz="1500" b="1" dirty="0"/>
              <a:t>Works faster than others</a:t>
            </a:r>
            <a:endParaRPr sz="1500" b="1" dirty="0"/>
          </a:p>
          <a:p>
            <a:pPr marL="457200" lvl="0" indent="-323850" algn="l" rtl="0">
              <a:spcBef>
                <a:spcPts val="1000"/>
              </a:spcBef>
              <a:spcAft>
                <a:spcPts val="0"/>
              </a:spcAft>
              <a:buSzPts val="1500"/>
              <a:buChar char="●"/>
            </a:pPr>
            <a:r>
              <a:rPr lang="en" sz="1500" b="1" dirty="0"/>
              <a:t>Stimulates appetite</a:t>
            </a:r>
            <a:endParaRPr sz="1500" b="1" dirty="0"/>
          </a:p>
          <a:p>
            <a:pPr marL="457200" lvl="0" indent="-323850" algn="l" rtl="0">
              <a:spcBef>
                <a:spcPts val="1000"/>
              </a:spcBef>
              <a:spcAft>
                <a:spcPts val="0"/>
              </a:spcAft>
              <a:buSzPts val="1500"/>
              <a:buChar char="●"/>
            </a:pPr>
            <a:r>
              <a:rPr lang="en" sz="1500" b="1" dirty="0"/>
              <a:t>Great for sleep</a:t>
            </a:r>
            <a:endParaRPr sz="1500" b="1" dirty="0"/>
          </a:p>
          <a:p>
            <a:pPr marL="457200" lvl="0" indent="-323850" algn="l" rtl="0">
              <a:spcBef>
                <a:spcPts val="1000"/>
              </a:spcBef>
              <a:spcAft>
                <a:spcPts val="0"/>
              </a:spcAft>
              <a:buSzPts val="1500"/>
              <a:buChar char="●"/>
            </a:pPr>
            <a:r>
              <a:rPr lang="en" sz="1500" b="1" dirty="0"/>
              <a:t>Suitable for older adults</a:t>
            </a:r>
            <a:endParaRPr sz="1500" b="1" dirty="0"/>
          </a:p>
          <a:p>
            <a:pPr marL="457200" lvl="0" indent="-323850" algn="l" rtl="0">
              <a:spcBef>
                <a:spcPts val="1000"/>
              </a:spcBef>
              <a:spcAft>
                <a:spcPts val="0"/>
              </a:spcAft>
              <a:buSzPts val="1500"/>
              <a:buChar char="●"/>
            </a:pPr>
            <a:r>
              <a:rPr lang="en" sz="1500" b="1" dirty="0">
                <a:highlight>
                  <a:srgbClr val="FFFF00"/>
                </a:highlight>
              </a:rPr>
              <a:t>Not an SRI</a:t>
            </a:r>
            <a:endParaRPr sz="1500" b="1" dirty="0">
              <a:highlight>
                <a:srgbClr val="FFFF00"/>
              </a:highlight>
            </a:endParaRPr>
          </a:p>
          <a:p>
            <a:pPr marL="457200" lvl="0" indent="-323850" algn="l" rtl="0">
              <a:spcBef>
                <a:spcPts val="1000"/>
              </a:spcBef>
              <a:spcAft>
                <a:spcPts val="0"/>
              </a:spcAft>
              <a:buSzPts val="1500"/>
              <a:buChar char="●"/>
            </a:pPr>
            <a:r>
              <a:rPr lang="en" sz="1500" b="1" dirty="0"/>
              <a:t>Best choice for depressed patient who is not sleeping or eating well</a:t>
            </a:r>
            <a:endParaRPr sz="1500" b="1" dirty="0"/>
          </a:p>
          <a:p>
            <a:pPr marL="0" lvl="0" indent="0" algn="l" rtl="0">
              <a:spcBef>
                <a:spcPts val="1000"/>
              </a:spcBef>
              <a:spcAft>
                <a:spcPts val="1000"/>
              </a:spcAft>
              <a:buNone/>
            </a:pPr>
            <a:r>
              <a:rPr lang="en" sz="1500" b="1" dirty="0"/>
              <a:t> </a:t>
            </a:r>
            <a:endParaRPr sz="1500" b="1" dirty="0"/>
          </a:p>
        </p:txBody>
      </p:sp>
      <p:sp>
        <p:nvSpPr>
          <p:cNvPr id="18506" name="Google Shape;18506;p668"/>
          <p:cNvSpPr/>
          <p:nvPr/>
        </p:nvSpPr>
        <p:spPr>
          <a:xfrm rot="10790367">
            <a:off x="6330597" y="2778902"/>
            <a:ext cx="1713007" cy="777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07" name="Google Shape;18507;p668"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8948"/>
        <p:cNvGrpSpPr/>
        <p:nvPr/>
      </p:nvGrpSpPr>
      <p:grpSpPr>
        <a:xfrm>
          <a:off x="0" y="0"/>
          <a:ext cx="0" cy="0"/>
          <a:chOff x="0" y="0"/>
          <a:chExt cx="0" cy="0"/>
        </a:xfrm>
      </p:grpSpPr>
      <p:sp>
        <p:nvSpPr>
          <p:cNvPr id="18949" name="Google Shape;18949;p684"/>
          <p:cNvSpPr/>
          <p:nvPr/>
        </p:nvSpPr>
        <p:spPr>
          <a:xfrm>
            <a:off x="6385525" y="1101475"/>
            <a:ext cx="2440200" cy="1141500"/>
          </a:xfrm>
          <a:prstGeom prst="rect">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0" name="Google Shape;18950;p684"/>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951" name="Google Shape;18951;p684"/>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52" name="Google Shape;18952;p684"/>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53" name="Google Shape;18953;p684"/>
          <p:cNvSpPr txBox="1"/>
          <p:nvPr/>
        </p:nvSpPr>
        <p:spPr>
          <a:xfrm>
            <a:off x="1865427" y="3604383"/>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54" name="Google Shape;18954;p684"/>
          <p:cNvSpPr txBox="1"/>
          <p:nvPr/>
        </p:nvSpPr>
        <p:spPr>
          <a:xfrm>
            <a:off x="2406025" y="43901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955" name="Google Shape;18955;p684"/>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956" name="Google Shape;18956;p684"/>
          <p:cNvSpPr txBox="1"/>
          <p:nvPr/>
        </p:nvSpPr>
        <p:spPr>
          <a:xfrm>
            <a:off x="6463344" y="1080443"/>
            <a:ext cx="23013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600"/>
          </a:p>
          <a:p>
            <a:pPr marL="0" lvl="0" indent="0" algn="l" rtl="0">
              <a:spcBef>
                <a:spcPts val="0"/>
              </a:spcBef>
              <a:spcAft>
                <a:spcPts val="0"/>
              </a:spcAft>
              <a:buNone/>
            </a:pPr>
            <a:r>
              <a:rPr lang="en" sz="1200" b="1">
                <a:solidFill>
                  <a:srgbClr val="FF0000"/>
                </a:solidFill>
              </a:rPr>
              <a:t>Can precipitate hypertensive crisis when added to a stable clonidine regimen. </a:t>
            </a:r>
            <a:endParaRPr sz="1200" b="1">
              <a:solidFill>
                <a:srgbClr val="FF0000"/>
              </a:solidFill>
            </a:endParaRPr>
          </a:p>
          <a:p>
            <a:pPr marL="0" lvl="0" indent="0" algn="l" rtl="0">
              <a:spcBef>
                <a:spcPts val="0"/>
              </a:spcBef>
              <a:spcAft>
                <a:spcPts val="0"/>
              </a:spcAft>
              <a:buNone/>
            </a:pPr>
            <a:endParaRPr sz="900"/>
          </a:p>
        </p:txBody>
      </p:sp>
      <p:cxnSp>
        <p:nvCxnSpPr>
          <p:cNvPr id="18957" name="Google Shape;18957;p684"/>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958" name="Google Shape;18958;p684"/>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959" name="Google Shape;18959;p684"/>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960" name="Google Shape;18960;p684"/>
          <p:cNvGrpSpPr/>
          <p:nvPr/>
        </p:nvGrpSpPr>
        <p:grpSpPr>
          <a:xfrm>
            <a:off x="2057050" y="1150925"/>
            <a:ext cx="5331900" cy="3931875"/>
            <a:chOff x="2057050" y="1150925"/>
            <a:chExt cx="5331900" cy="3931875"/>
          </a:xfrm>
        </p:grpSpPr>
        <p:grpSp>
          <p:nvGrpSpPr>
            <p:cNvPr id="18961" name="Google Shape;18961;p684"/>
            <p:cNvGrpSpPr/>
            <p:nvPr/>
          </p:nvGrpSpPr>
          <p:grpSpPr>
            <a:xfrm>
              <a:off x="2634206" y="1188932"/>
              <a:ext cx="3522286" cy="3566046"/>
              <a:chOff x="2634206" y="1188932"/>
              <a:chExt cx="3522286" cy="3566046"/>
            </a:xfrm>
          </p:grpSpPr>
          <p:grpSp>
            <p:nvGrpSpPr>
              <p:cNvPr id="18962" name="Google Shape;18962;p684"/>
              <p:cNvGrpSpPr/>
              <p:nvPr/>
            </p:nvGrpSpPr>
            <p:grpSpPr>
              <a:xfrm>
                <a:off x="2634206" y="1188932"/>
                <a:ext cx="3522286" cy="3566046"/>
                <a:chOff x="2929900" y="1862025"/>
                <a:chExt cx="3118999" cy="3157749"/>
              </a:xfrm>
            </p:grpSpPr>
            <p:grpSp>
              <p:nvGrpSpPr>
                <p:cNvPr id="18963" name="Google Shape;18963;p684"/>
                <p:cNvGrpSpPr/>
                <p:nvPr/>
              </p:nvGrpSpPr>
              <p:grpSpPr>
                <a:xfrm>
                  <a:off x="2929900" y="1862025"/>
                  <a:ext cx="3118999" cy="3157749"/>
                  <a:chOff x="2929900" y="1862025"/>
                  <a:chExt cx="3118999" cy="3157749"/>
                </a:xfrm>
              </p:grpSpPr>
              <p:pic>
                <p:nvPicPr>
                  <p:cNvPr id="18964" name="Google Shape;18964;p684"/>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965" name="Google Shape;18965;p684"/>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966" name="Google Shape;18966;p684"/>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967" name="Google Shape;18967;p684"/>
              <p:cNvGrpSpPr/>
              <p:nvPr/>
            </p:nvGrpSpPr>
            <p:grpSpPr>
              <a:xfrm>
                <a:off x="4447400" y="2278000"/>
                <a:ext cx="408300" cy="183625"/>
                <a:chOff x="1167350" y="1102900"/>
                <a:chExt cx="408300" cy="183625"/>
              </a:xfrm>
            </p:grpSpPr>
            <p:cxnSp>
              <p:nvCxnSpPr>
                <p:cNvPr id="18968" name="Google Shape;18968;p68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69" name="Google Shape;18969;p68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70" name="Google Shape;18970;p68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971" name="Google Shape;18971;p68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72" name="Google Shape;18972;p68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973" name="Google Shape;18973;p684"/>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974" name="Google Shape;18974;p684"/>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975" name="Google Shape;18975;p684"/>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976" name="Google Shape;18976;p684"/>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977" name="Google Shape;18977;p684"/>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978" name="Google Shape;18978;p684"/>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sp>
        <p:nvSpPr>
          <p:cNvPr id="18979" name="Google Shape;18979;p684"/>
          <p:cNvSpPr txBox="1"/>
          <p:nvPr/>
        </p:nvSpPr>
        <p:spPr>
          <a:xfrm>
            <a:off x="895200" y="4311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cxnSp>
        <p:nvCxnSpPr>
          <p:cNvPr id="18980" name="Google Shape;18980;p684"/>
          <p:cNvCxnSpPr/>
          <p:nvPr/>
        </p:nvCxnSpPr>
        <p:spPr>
          <a:xfrm rot="10800000">
            <a:off x="2057050" y="4604938"/>
            <a:ext cx="395100" cy="0"/>
          </a:xfrm>
          <a:prstGeom prst="straightConnector1">
            <a:avLst/>
          </a:prstGeom>
          <a:noFill/>
          <a:ln w="9525" cap="flat" cmpd="sng">
            <a:solidFill>
              <a:schemeClr val="dk2"/>
            </a:solidFill>
            <a:prstDash val="solid"/>
            <a:round/>
            <a:headEnd type="none" w="med" len="med"/>
            <a:tailEnd type="triangle" w="med" len="med"/>
          </a:ln>
        </p:spPr>
      </p:cxnSp>
      <p:pic>
        <p:nvPicPr>
          <p:cNvPr id="18981" name="Google Shape;18981;p684"/>
          <p:cNvPicPr preferRelativeResize="0"/>
          <p:nvPr/>
        </p:nvPicPr>
        <p:blipFill>
          <a:blip r:embed="rId5">
            <a:alphaModFix/>
          </a:blip>
          <a:stretch>
            <a:fillRect/>
          </a:stretch>
        </p:blipFill>
        <p:spPr>
          <a:xfrm>
            <a:off x="271670" y="4263663"/>
            <a:ext cx="623520" cy="834975"/>
          </a:xfrm>
          <a:prstGeom prst="rect">
            <a:avLst/>
          </a:prstGeom>
          <a:noFill/>
          <a:ln>
            <a:noFill/>
          </a:ln>
        </p:spPr>
      </p:pic>
      <p:cxnSp>
        <p:nvCxnSpPr>
          <p:cNvPr id="18982" name="Google Shape;18982;p684"/>
          <p:cNvCxnSpPr/>
          <p:nvPr/>
        </p:nvCxnSpPr>
        <p:spPr>
          <a:xfrm rot="10800000">
            <a:off x="1408862" y="3116873"/>
            <a:ext cx="335700" cy="0"/>
          </a:xfrm>
          <a:prstGeom prst="straightConnector1">
            <a:avLst/>
          </a:prstGeom>
          <a:noFill/>
          <a:ln w="9525" cap="flat" cmpd="sng">
            <a:solidFill>
              <a:schemeClr val="dk2"/>
            </a:solidFill>
            <a:prstDash val="solid"/>
            <a:round/>
            <a:headEnd type="none" w="med" len="med"/>
            <a:tailEnd type="triangle" w="med" len="med"/>
          </a:ln>
        </p:spPr>
      </p:cxnSp>
      <p:sp>
        <p:nvSpPr>
          <p:cNvPr id="18983" name="Google Shape;18983;p684"/>
          <p:cNvSpPr txBox="1"/>
          <p:nvPr/>
        </p:nvSpPr>
        <p:spPr>
          <a:xfrm>
            <a:off x="160775" y="2892275"/>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 (like SGAs)</a:t>
            </a:r>
            <a:endParaRPr sz="900"/>
          </a:p>
        </p:txBody>
      </p:sp>
      <p:cxnSp>
        <p:nvCxnSpPr>
          <p:cNvPr id="18984" name="Google Shape;18984;p684"/>
          <p:cNvCxnSpPr/>
          <p:nvPr/>
        </p:nvCxnSpPr>
        <p:spPr>
          <a:xfrm rot="10800000">
            <a:off x="1508198" y="3792513"/>
            <a:ext cx="395100" cy="0"/>
          </a:xfrm>
          <a:prstGeom prst="straightConnector1">
            <a:avLst/>
          </a:prstGeom>
          <a:noFill/>
          <a:ln w="9525" cap="flat" cmpd="sng">
            <a:solidFill>
              <a:schemeClr val="dk2"/>
            </a:solidFill>
            <a:prstDash val="solid"/>
            <a:round/>
            <a:headEnd type="none" w="med" len="med"/>
            <a:tailEnd type="triangle" w="med" len="med"/>
          </a:ln>
        </p:spPr>
      </p:cxnSp>
      <p:sp>
        <p:nvSpPr>
          <p:cNvPr id="18985" name="Google Shape;18985;p684"/>
          <p:cNvSpPr txBox="1"/>
          <p:nvPr/>
        </p:nvSpPr>
        <p:spPr>
          <a:xfrm>
            <a:off x="313175" y="3485575"/>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9003"/>
        <p:cNvGrpSpPr/>
        <p:nvPr/>
      </p:nvGrpSpPr>
      <p:grpSpPr>
        <a:xfrm>
          <a:off x="0" y="0"/>
          <a:ext cx="0" cy="0"/>
          <a:chOff x="0" y="0"/>
          <a:chExt cx="0" cy="0"/>
        </a:xfrm>
      </p:grpSpPr>
      <p:sp>
        <p:nvSpPr>
          <p:cNvPr id="19004" name="Google Shape;19004;p687"/>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#24</a:t>
            </a:r>
            <a:endParaRPr sz="1600"/>
          </a:p>
          <a:p>
            <a:pPr marL="0" marR="0" lvl="0" indent="0" algn="l" rtl="0">
              <a:lnSpc>
                <a:spcPct val="100000"/>
              </a:lnSpc>
              <a:spcBef>
                <a:spcPts val="0"/>
              </a:spcBef>
              <a:spcAft>
                <a:spcPts val="0"/>
              </a:spcAft>
              <a:buClr>
                <a:schemeClr val="dk1"/>
              </a:buClr>
              <a:buSzPts val="1100"/>
              <a:buFont typeface="Arial"/>
              <a:buNone/>
            </a:pPr>
            <a:r>
              <a:rPr lang="en" sz="1600"/>
              <a:t>1981</a:t>
            </a:r>
            <a:endParaRPr sz="1600"/>
          </a:p>
          <a:p>
            <a:pPr marL="0" marR="0" lvl="0" indent="0" algn="l" rtl="0">
              <a:lnSpc>
                <a:spcPct val="100000"/>
              </a:lnSpc>
              <a:spcBef>
                <a:spcPts val="0"/>
              </a:spcBef>
              <a:spcAft>
                <a:spcPts val="0"/>
              </a:spcAft>
              <a:buClr>
                <a:schemeClr val="dk1"/>
              </a:buClr>
              <a:buSzPts val="1100"/>
              <a:buFont typeface="Arial"/>
              <a:buNone/>
            </a:pPr>
            <a:r>
              <a:rPr lang="en" sz="1600"/>
              <a:t>$3–$18</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9005" name="Google Shape;19005;p687"/>
          <p:cNvSpPr txBox="1"/>
          <p:nvPr/>
        </p:nvSpPr>
        <p:spPr>
          <a:xfrm>
            <a:off x="8222998" y="3675697"/>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u="sng">
                <a:solidFill>
                  <a:schemeClr val="dk1"/>
                </a:solidFill>
              </a:rPr>
              <a:t>50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150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300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sz="2400"/>
          </a:p>
        </p:txBody>
      </p:sp>
      <p:cxnSp>
        <p:nvCxnSpPr>
          <p:cNvPr id="19006" name="Google Shape;19006;p687"/>
          <p:cNvCxnSpPr/>
          <p:nvPr/>
        </p:nvCxnSpPr>
        <p:spPr>
          <a:xfrm>
            <a:off x="7153888" y="4750"/>
            <a:ext cx="0" cy="5141100"/>
          </a:xfrm>
          <a:prstGeom prst="straightConnector1">
            <a:avLst/>
          </a:prstGeom>
          <a:noFill/>
          <a:ln w="9525" cap="flat" cmpd="sng">
            <a:solidFill>
              <a:schemeClr val="dk2"/>
            </a:solidFill>
            <a:prstDash val="solid"/>
            <a:round/>
            <a:headEnd type="none" w="med" len="med"/>
            <a:tailEnd type="none" w="med" len="med"/>
          </a:ln>
        </p:spPr>
      </p:cxnSp>
      <p:sp>
        <p:nvSpPr>
          <p:cNvPr id="19007" name="Google Shape;19007;p687"/>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Traz</a:t>
            </a:r>
            <a:r>
              <a:rPr lang="en" sz="1800" u="sng">
                <a:solidFill>
                  <a:schemeClr val="dk1"/>
                </a:solidFill>
              </a:rPr>
              <a:t>o</a:t>
            </a:r>
            <a:r>
              <a:rPr lang="en" sz="1800">
                <a:solidFill>
                  <a:schemeClr val="dk1"/>
                </a:solidFill>
              </a:rPr>
              <a:t>done (DESYREL)</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TRA zo dohn / DES zi rel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“Trays o’ bone / Dizzy reel” </a:t>
            </a:r>
            <a:endParaRPr sz="2200"/>
          </a:p>
        </p:txBody>
      </p:sp>
      <p:sp>
        <p:nvSpPr>
          <p:cNvPr id="19008" name="Google Shape;19008;p687"/>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Antidepressant/sleep medication</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t>
            </a:r>
            <a:r>
              <a:rPr lang="en">
                <a:solidFill>
                  <a:schemeClr val="dk1"/>
                </a:solidFill>
                <a:highlight>
                  <a:srgbClr val="FFFF00"/>
                </a:highlight>
              </a:rPr>
              <a:t>Serotonin antagonist</a:t>
            </a:r>
            <a:r>
              <a:rPr lang="en">
                <a:solidFill>
                  <a:schemeClr val="dk1"/>
                </a:solidFill>
              </a:rPr>
              <a:t> and</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(SARI)</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2</a:t>
            </a:r>
            <a:r>
              <a:rPr lang="en" sz="1300">
                <a:solidFill>
                  <a:schemeClr val="dk1"/>
                </a:solidFill>
              </a:rPr>
              <a:t> antagonist</a:t>
            </a:r>
            <a:endParaRPr sz="13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 </a:t>
            </a:r>
            <a:r>
              <a:rPr lang="en" sz="1300">
                <a:solidFill>
                  <a:schemeClr val="dk1"/>
                </a:solidFill>
              </a:rPr>
              <a:t>agonist</a:t>
            </a:r>
            <a:endParaRPr sz="1300">
              <a:solidFill>
                <a:schemeClr val="dk1"/>
              </a:solidFill>
            </a:endParaRPr>
          </a:p>
          <a:p>
            <a:pPr marL="0" lvl="0" indent="0" algn="l" rtl="0">
              <a:lnSpc>
                <a:spcPct val="115000"/>
              </a:lnSpc>
              <a:spcBef>
                <a:spcPts val="0"/>
              </a:spcBef>
              <a:spcAft>
                <a:spcPts val="0"/>
              </a:spcAft>
              <a:buClr>
                <a:schemeClr val="dk1"/>
              </a:buClr>
              <a:buSzPts val="1000"/>
              <a:buFont typeface="Arial"/>
              <a:buNone/>
            </a:pPr>
            <a:endParaRPr sz="1600">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19009" name="Google Shape;19009;p687" descr="Trazodone.svg"/>
          <p:cNvPicPr preferRelativeResize="0"/>
          <p:nvPr/>
        </p:nvPicPr>
        <p:blipFill rotWithShape="1">
          <a:blip r:embed="rId3">
            <a:alphaModFix/>
          </a:blip>
          <a:srcRect/>
          <a:stretch/>
        </p:blipFill>
        <p:spPr>
          <a:xfrm>
            <a:off x="7295100" y="1276737"/>
            <a:ext cx="1763700" cy="938675"/>
          </a:xfrm>
          <a:prstGeom prst="rect">
            <a:avLst/>
          </a:prstGeom>
          <a:noFill/>
          <a:ln>
            <a:noFill/>
          </a:ln>
        </p:spPr>
      </p:pic>
      <p:pic>
        <p:nvPicPr>
          <p:cNvPr id="19010" name="Google Shape;19010;p687" descr="clipped result image"/>
          <p:cNvPicPr preferRelativeResize="0"/>
          <p:nvPr/>
        </p:nvPicPr>
        <p:blipFill rotWithShape="1">
          <a:blip r:embed="rId4">
            <a:alphaModFix/>
          </a:blip>
          <a:srcRect/>
          <a:stretch/>
        </p:blipFill>
        <p:spPr>
          <a:xfrm>
            <a:off x="7568588" y="4005769"/>
            <a:ext cx="509100" cy="509100"/>
          </a:xfrm>
          <a:prstGeom prst="rect">
            <a:avLst/>
          </a:prstGeom>
          <a:noFill/>
          <a:ln>
            <a:noFill/>
          </a:ln>
          <a:effectLst>
            <a:outerShdw blurRad="14288" dist="9525" dir="2700000" algn="tl" rotWithShape="0">
              <a:srgbClr val="000000">
                <a:alpha val="31000"/>
              </a:srgbClr>
            </a:outerShdw>
          </a:effectLst>
        </p:spPr>
      </p:pic>
      <p:pic>
        <p:nvPicPr>
          <p:cNvPr id="19011" name="Google Shape;19011;p687"/>
          <p:cNvPicPr preferRelativeResize="0"/>
          <p:nvPr/>
        </p:nvPicPr>
        <p:blipFill rotWithShape="1">
          <a:blip r:embed="rId5">
            <a:alphaModFix/>
          </a:blip>
          <a:srcRect/>
          <a:stretch/>
        </p:blipFill>
        <p:spPr>
          <a:xfrm>
            <a:off x="1695039" y="2963043"/>
            <a:ext cx="4120229" cy="2315569"/>
          </a:xfrm>
          <a:prstGeom prst="rect">
            <a:avLst/>
          </a:prstGeom>
          <a:noFill/>
          <a:ln>
            <a:noFill/>
          </a:ln>
        </p:spPr>
      </p:pic>
      <p:pic>
        <p:nvPicPr>
          <p:cNvPr id="19012" name="Google Shape;19012;p687"/>
          <p:cNvPicPr preferRelativeResize="0"/>
          <p:nvPr/>
        </p:nvPicPr>
        <p:blipFill rotWithShape="1">
          <a:blip r:embed="rId6">
            <a:alphaModFix/>
          </a:blip>
          <a:srcRect/>
          <a:stretch/>
        </p:blipFill>
        <p:spPr>
          <a:xfrm>
            <a:off x="3804768" y="2633560"/>
            <a:ext cx="862158" cy="784273"/>
          </a:xfrm>
          <a:prstGeom prst="rect">
            <a:avLst/>
          </a:prstGeom>
          <a:noFill/>
          <a:ln>
            <a:noFill/>
          </a:ln>
        </p:spPr>
      </p:pic>
      <p:pic>
        <p:nvPicPr>
          <p:cNvPr id="19013" name="Google Shape;19013;p687"/>
          <p:cNvPicPr preferRelativeResize="0"/>
          <p:nvPr/>
        </p:nvPicPr>
        <p:blipFill rotWithShape="1">
          <a:blip r:embed="rId7">
            <a:alphaModFix/>
          </a:blip>
          <a:srcRect/>
          <a:stretch/>
        </p:blipFill>
        <p:spPr>
          <a:xfrm>
            <a:off x="3780125" y="2430473"/>
            <a:ext cx="824053" cy="409103"/>
          </a:xfrm>
          <a:prstGeom prst="rect">
            <a:avLst/>
          </a:prstGeom>
          <a:noFill/>
          <a:ln>
            <a:noFill/>
          </a:ln>
        </p:spPr>
      </p:pic>
      <p:pic>
        <p:nvPicPr>
          <p:cNvPr id="19014" name="Google Shape;19014;p687" descr="A picture containing object, clock&#10;&#10;Description automatically generated"/>
          <p:cNvPicPr preferRelativeResize="0"/>
          <p:nvPr/>
        </p:nvPicPr>
        <p:blipFill rotWithShape="1">
          <a:blip r:embed="rId8">
            <a:alphaModFix/>
          </a:blip>
          <a:srcRect/>
          <a:stretch/>
        </p:blipFill>
        <p:spPr>
          <a:xfrm>
            <a:off x="4359551" y="4116215"/>
            <a:ext cx="450617" cy="414603"/>
          </a:xfrm>
          <a:prstGeom prst="rect">
            <a:avLst/>
          </a:prstGeom>
          <a:noFill/>
          <a:ln>
            <a:noFill/>
          </a:ln>
        </p:spPr>
      </p:pic>
      <p:pic>
        <p:nvPicPr>
          <p:cNvPr id="19015" name="Google Shape;19015;p687" descr="A picture containing object, clock&#10;&#10;Description automatically generated"/>
          <p:cNvPicPr preferRelativeResize="0"/>
          <p:nvPr/>
        </p:nvPicPr>
        <p:blipFill rotWithShape="1">
          <a:blip r:embed="rId8">
            <a:alphaModFix/>
          </a:blip>
          <a:srcRect/>
          <a:stretch/>
        </p:blipFill>
        <p:spPr>
          <a:xfrm>
            <a:off x="3829930" y="3588185"/>
            <a:ext cx="450617" cy="414603"/>
          </a:xfrm>
          <a:prstGeom prst="rect">
            <a:avLst/>
          </a:prstGeom>
          <a:noFill/>
          <a:ln>
            <a:noFill/>
          </a:ln>
        </p:spPr>
      </p:pic>
      <p:cxnSp>
        <p:nvCxnSpPr>
          <p:cNvPr id="19016" name="Google Shape;19016;p687"/>
          <p:cNvCxnSpPr/>
          <p:nvPr/>
        </p:nvCxnSpPr>
        <p:spPr>
          <a:xfrm rot="10800000">
            <a:off x="4402259" y="4738820"/>
            <a:ext cx="850800" cy="0"/>
          </a:xfrm>
          <a:prstGeom prst="straightConnector1">
            <a:avLst/>
          </a:prstGeom>
          <a:noFill/>
          <a:ln w="9525" cap="flat" cmpd="sng">
            <a:solidFill>
              <a:srgbClr val="595959"/>
            </a:solidFill>
            <a:prstDash val="solid"/>
            <a:round/>
            <a:headEnd type="none" w="sm" len="sm"/>
            <a:tailEnd type="triangle" w="med" len="med"/>
          </a:ln>
        </p:spPr>
      </p:cxnSp>
      <p:cxnSp>
        <p:nvCxnSpPr>
          <p:cNvPr id="19017" name="Google Shape;19017;p687"/>
          <p:cNvCxnSpPr/>
          <p:nvPr/>
        </p:nvCxnSpPr>
        <p:spPr>
          <a:xfrm>
            <a:off x="1769698" y="4738820"/>
            <a:ext cx="930900" cy="0"/>
          </a:xfrm>
          <a:prstGeom prst="straightConnector1">
            <a:avLst/>
          </a:prstGeom>
          <a:noFill/>
          <a:ln w="9525" cap="flat" cmpd="sng">
            <a:solidFill>
              <a:srgbClr val="595959"/>
            </a:solidFill>
            <a:prstDash val="solid"/>
            <a:round/>
            <a:headEnd type="none" w="sm" len="sm"/>
            <a:tailEnd type="triangle" w="med" len="med"/>
          </a:ln>
        </p:spPr>
      </p:cxnSp>
      <p:sp>
        <p:nvSpPr>
          <p:cNvPr id="19018" name="Google Shape;19018;p687"/>
          <p:cNvSpPr txBox="1"/>
          <p:nvPr/>
        </p:nvSpPr>
        <p:spPr>
          <a:xfrm>
            <a:off x="964329" y="4120674"/>
            <a:ext cx="1203900" cy="39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Arial"/>
              <a:buNone/>
            </a:pPr>
            <a:r>
              <a:rPr lang="en">
                <a:solidFill>
                  <a:srgbClr val="000000"/>
                </a:solidFill>
              </a:rPr>
              <a:t>Risk of prolonged </a:t>
            </a:r>
            <a:endParaRPr>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a:solidFill>
                  <a:srgbClr val="000000"/>
                </a:solidFill>
              </a:rPr>
              <a:t>“</a:t>
            </a:r>
            <a:r>
              <a:rPr lang="en" u="sng">
                <a:solidFill>
                  <a:srgbClr val="000000"/>
                </a:solidFill>
              </a:rPr>
              <a:t>bone</a:t>
            </a:r>
            <a:r>
              <a:rPr lang="en">
                <a:solidFill>
                  <a:srgbClr val="000000"/>
                </a:solidFill>
              </a:rPr>
              <a:t>r”</a:t>
            </a:r>
            <a:r>
              <a:rPr lang="en" sz="850">
                <a:solidFill>
                  <a:srgbClr val="000000"/>
                </a:solidFill>
              </a:rPr>
              <a:t>                              </a:t>
            </a:r>
            <a:endParaRPr sz="850">
              <a:solidFill>
                <a:srgbClr val="000000"/>
              </a:solidFill>
            </a:endParaRPr>
          </a:p>
          <a:p>
            <a:pPr marL="0" marR="0" lvl="0" indent="0" algn="l" rtl="0">
              <a:lnSpc>
                <a:spcPct val="100000"/>
              </a:lnSpc>
              <a:spcBef>
                <a:spcPts val="0"/>
              </a:spcBef>
              <a:spcAft>
                <a:spcPts val="0"/>
              </a:spcAft>
              <a:buClr>
                <a:srgbClr val="000000"/>
              </a:buClr>
              <a:buSzPts val="800"/>
              <a:buFont typeface="Arial"/>
              <a:buNone/>
            </a:pPr>
            <a:endParaRPr sz="850"/>
          </a:p>
        </p:txBody>
      </p:sp>
      <p:sp>
        <p:nvSpPr>
          <p:cNvPr id="19019" name="Google Shape;19019;p687"/>
          <p:cNvSpPr txBox="1"/>
          <p:nvPr/>
        </p:nvSpPr>
        <p:spPr>
          <a:xfrm>
            <a:off x="5307248" y="4356699"/>
            <a:ext cx="1331400" cy="39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Arial"/>
              <a:buNone/>
            </a:pPr>
            <a:r>
              <a:rPr lang="en">
                <a:solidFill>
                  <a:srgbClr val="000000"/>
                </a:solidFill>
              </a:rPr>
              <a:t>Mouth “dry as</a:t>
            </a:r>
            <a:endParaRPr>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a:solidFill>
                  <a:srgbClr val="000000"/>
                </a:solidFill>
              </a:rPr>
              <a:t>a </a:t>
            </a:r>
            <a:r>
              <a:rPr lang="en" u="sng">
                <a:solidFill>
                  <a:srgbClr val="000000"/>
                </a:solidFill>
              </a:rPr>
              <a:t>bone</a:t>
            </a:r>
            <a:r>
              <a:rPr lang="en">
                <a:solidFill>
                  <a:srgbClr val="000000"/>
                </a:solidFill>
              </a:rPr>
              <a:t>”    </a:t>
            </a:r>
            <a:r>
              <a:rPr lang="en" sz="850">
                <a:solidFill>
                  <a:srgbClr val="000000"/>
                </a:solidFill>
              </a:rPr>
              <a:t>                           </a:t>
            </a:r>
            <a:endParaRPr sz="850">
              <a:solidFill>
                <a:srgbClr val="000000"/>
              </a:solidFill>
            </a:endParaRPr>
          </a:p>
          <a:p>
            <a:pPr marL="0" marR="0" lvl="0" indent="0" algn="l" rtl="0">
              <a:lnSpc>
                <a:spcPct val="100000"/>
              </a:lnSpc>
              <a:spcBef>
                <a:spcPts val="0"/>
              </a:spcBef>
              <a:spcAft>
                <a:spcPts val="0"/>
              </a:spcAft>
              <a:buClr>
                <a:srgbClr val="000000"/>
              </a:buClr>
              <a:buSzPts val="800"/>
              <a:buFont typeface="Arial"/>
              <a:buNone/>
            </a:pPr>
            <a:endParaRPr sz="850">
              <a:solidFill>
                <a:srgbClr val="000000"/>
              </a:solidFill>
            </a:endParaRPr>
          </a:p>
        </p:txBody>
      </p:sp>
      <p:sp>
        <p:nvSpPr>
          <p:cNvPr id="19020" name="Google Shape;19020;p687"/>
          <p:cNvSpPr txBox="1"/>
          <p:nvPr/>
        </p:nvSpPr>
        <p:spPr>
          <a:xfrm>
            <a:off x="3984092" y="2355863"/>
            <a:ext cx="551700" cy="6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800" b="0" i="0" u="none" strike="noStrike" cap="none">
                <a:solidFill>
                  <a:srgbClr val="000000"/>
                </a:solidFill>
                <a:latin typeface="Times New Roman"/>
                <a:ea typeface="Times New Roman"/>
                <a:cs typeface="Times New Roman"/>
                <a:sym typeface="Times New Roman"/>
              </a:rPr>
              <a:t>*</a:t>
            </a:r>
            <a:endParaRPr sz="2800" b="0" i="0" u="none" strike="noStrike" cap="none">
              <a:solidFill>
                <a:srgbClr val="000000"/>
              </a:solidFill>
              <a:latin typeface="Times New Roman"/>
              <a:ea typeface="Times New Roman"/>
              <a:cs typeface="Times New Roman"/>
              <a:sym typeface="Times New Roman"/>
            </a:endParaRPr>
          </a:p>
        </p:txBody>
      </p:sp>
      <p:pic>
        <p:nvPicPr>
          <p:cNvPr id="19021" name="Google Shape;19021;p687" descr="clipped result image"/>
          <p:cNvPicPr preferRelativeResize="0"/>
          <p:nvPr/>
        </p:nvPicPr>
        <p:blipFill>
          <a:blip r:embed="rId9">
            <a:alphaModFix/>
          </a:blip>
          <a:stretch>
            <a:fillRect/>
          </a:stretch>
        </p:blipFill>
        <p:spPr>
          <a:xfrm rot="1233348">
            <a:off x="5303961" y="1291648"/>
            <a:ext cx="1593531" cy="963812"/>
          </a:xfrm>
          <a:prstGeom prst="rect">
            <a:avLst/>
          </a:prstGeom>
          <a:noFill/>
          <a:ln>
            <a:noFill/>
          </a:ln>
        </p:spPr>
      </p:pic>
      <p:pic>
        <p:nvPicPr>
          <p:cNvPr id="19022" name="Google Shape;19022;p687" descr="A picture containing object, clock&#10;&#10;Description automatically generated"/>
          <p:cNvPicPr preferRelativeResize="0"/>
          <p:nvPr/>
        </p:nvPicPr>
        <p:blipFill rotWithShape="1">
          <a:blip r:embed="rId8">
            <a:alphaModFix/>
          </a:blip>
          <a:srcRect/>
          <a:stretch/>
        </p:blipFill>
        <p:spPr>
          <a:xfrm>
            <a:off x="3227947" y="531301"/>
            <a:ext cx="1550991" cy="1483447"/>
          </a:xfrm>
          <a:prstGeom prst="rect">
            <a:avLst/>
          </a:prstGeom>
          <a:noFill/>
          <a:ln>
            <a:noFill/>
          </a:ln>
        </p:spPr>
      </p:pic>
      <p:pic>
        <p:nvPicPr>
          <p:cNvPr id="19023" name="Google Shape;19023;p687" descr="A picture containing object, clock&#10;&#10;Description automatically generated"/>
          <p:cNvPicPr preferRelativeResize="0"/>
          <p:nvPr/>
        </p:nvPicPr>
        <p:blipFill rotWithShape="1">
          <a:blip r:embed="rId8">
            <a:alphaModFix/>
          </a:blip>
          <a:srcRect/>
          <a:stretch/>
        </p:blipFill>
        <p:spPr>
          <a:xfrm>
            <a:off x="4353271" y="521405"/>
            <a:ext cx="1550991" cy="1483447"/>
          </a:xfrm>
          <a:prstGeom prst="rect">
            <a:avLst/>
          </a:prstGeom>
          <a:noFill/>
          <a:ln>
            <a:noFill/>
          </a:ln>
        </p:spPr>
      </p:pic>
      <p:sp>
        <p:nvSpPr>
          <p:cNvPr id="19024" name="Google Shape;19024;p687"/>
          <p:cNvSpPr txBox="1"/>
          <p:nvPr/>
        </p:nvSpPr>
        <p:spPr>
          <a:xfrm>
            <a:off x="5855709" y="413400"/>
            <a:ext cx="1202400" cy="351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 i="1">
                <a:solidFill>
                  <a:srgbClr val="000000"/>
                </a:solidFill>
              </a:rPr>
              <a:t>“Trays of bone” make you sleepy</a:t>
            </a:r>
            <a:endParaRPr i="1"/>
          </a:p>
        </p:txBody>
      </p:sp>
      <p:pic>
        <p:nvPicPr>
          <p:cNvPr id="19025" name="Google Shape;19025;p687" descr="clipped result image"/>
          <p:cNvPicPr preferRelativeResize="0"/>
          <p:nvPr/>
        </p:nvPicPr>
        <p:blipFill>
          <a:blip r:embed="rId10">
            <a:alphaModFix/>
          </a:blip>
          <a:stretch>
            <a:fillRect/>
          </a:stretch>
        </p:blipFill>
        <p:spPr>
          <a:xfrm rot="876843">
            <a:off x="7736170" y="2759014"/>
            <a:ext cx="784886" cy="504567"/>
          </a:xfrm>
          <a:prstGeom prst="rect">
            <a:avLst/>
          </a:prstGeom>
          <a:noFill/>
          <a:ln>
            <a:noFill/>
          </a:ln>
        </p:spPr>
      </p:pic>
      <p:sp>
        <p:nvSpPr>
          <p:cNvPr id="19026" name="Google Shape;19026;p687"/>
          <p:cNvSpPr txBox="1"/>
          <p:nvPr/>
        </p:nvSpPr>
        <p:spPr>
          <a:xfrm>
            <a:off x="7807001"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SARI</a:t>
            </a:r>
            <a:endParaRPr sz="1600"/>
          </a:p>
        </p:txBody>
      </p:sp>
      <p:sp>
        <p:nvSpPr>
          <p:cNvPr id="19027" name="Google Shape;19027;p687"/>
          <p:cNvSpPr/>
          <p:nvPr/>
        </p:nvSpPr>
        <p:spPr>
          <a:xfrm>
            <a:off x="5045200" y="2839575"/>
            <a:ext cx="1392900" cy="578100"/>
          </a:xfrm>
          <a:prstGeom prst="wedgeRectCallout">
            <a:avLst>
              <a:gd name="adj1" fmla="val -80989"/>
              <a:gd name="adj2" fmla="val 92403"/>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8" name="Google Shape;19028;p687"/>
          <p:cNvSpPr txBox="1"/>
          <p:nvPr/>
        </p:nvSpPr>
        <p:spPr>
          <a:xfrm>
            <a:off x="5107406" y="2868175"/>
            <a:ext cx="1464000" cy="39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Arial"/>
              <a:buNone/>
            </a:pPr>
            <a:r>
              <a:rPr lang="en"/>
              <a:t>SARI (sorry),</a:t>
            </a:r>
            <a:endParaRPr/>
          </a:p>
          <a:p>
            <a:pPr marL="0" lvl="0" indent="0" algn="l" rtl="0">
              <a:lnSpc>
                <a:spcPct val="90000"/>
              </a:lnSpc>
              <a:spcBef>
                <a:spcPts val="0"/>
              </a:spcBef>
              <a:spcAft>
                <a:spcPts val="0"/>
              </a:spcAft>
              <a:buClr>
                <a:srgbClr val="000000"/>
              </a:buClr>
              <a:buSzPts val="800"/>
              <a:buFont typeface="Arial"/>
              <a:buNone/>
            </a:pPr>
            <a:r>
              <a:rPr lang="en"/>
              <a:t> I fell asleep.</a:t>
            </a:r>
            <a:endParaRPr sz="850">
              <a:solidFill>
                <a:srgbClr val="000000"/>
              </a:solidFill>
            </a:endParaRPr>
          </a:p>
        </p:txBody>
      </p:sp>
      <p:pic>
        <p:nvPicPr>
          <p:cNvPr id="19029" name="Google Shape;19029;p687"/>
          <p:cNvPicPr preferRelativeResize="0"/>
          <p:nvPr/>
        </p:nvPicPr>
        <p:blipFill rotWithShape="1">
          <a:blip r:embed="rId7">
            <a:alphaModFix/>
          </a:blip>
          <a:srcRect/>
          <a:stretch/>
        </p:blipFill>
        <p:spPr>
          <a:xfrm>
            <a:off x="3598663" y="2247012"/>
            <a:ext cx="1322550" cy="656584"/>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9075"/>
        <p:cNvGrpSpPr/>
        <p:nvPr/>
      </p:nvGrpSpPr>
      <p:grpSpPr>
        <a:xfrm>
          <a:off x="0" y="0"/>
          <a:ext cx="0" cy="0"/>
          <a:chOff x="0" y="0"/>
          <a:chExt cx="0" cy="0"/>
        </a:xfrm>
      </p:grpSpPr>
      <p:pic>
        <p:nvPicPr>
          <p:cNvPr id="19076" name="Google Shape;19076;p694"/>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77" name="Google Shape;19077;p694"/>
          <p:cNvSpPr txBox="1"/>
          <p:nvPr/>
        </p:nvSpPr>
        <p:spPr>
          <a:xfrm>
            <a:off x="5620200" y="422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trazodone</a:t>
            </a:r>
            <a:endParaRPr sz="1200"/>
          </a:p>
          <a:p>
            <a:pPr marL="0" lvl="0" indent="0" algn="l" rtl="0">
              <a:spcBef>
                <a:spcPts val="0"/>
              </a:spcBef>
              <a:spcAft>
                <a:spcPts val="0"/>
              </a:spcAft>
              <a:buNone/>
            </a:pPr>
            <a:r>
              <a:rPr lang="en" sz="1200"/>
              <a:t>nefazodone</a:t>
            </a:r>
            <a:endParaRPr sz="12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9659"/>
        <p:cNvGrpSpPr/>
        <p:nvPr/>
      </p:nvGrpSpPr>
      <p:grpSpPr>
        <a:xfrm>
          <a:off x="0" y="0"/>
          <a:ext cx="0" cy="0"/>
          <a:chOff x="0" y="0"/>
          <a:chExt cx="0" cy="0"/>
        </a:xfrm>
      </p:grpSpPr>
      <p:sp>
        <p:nvSpPr>
          <p:cNvPr id="19660" name="Google Shape;19660;p708"/>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661" name="Google Shape;19661;p708"/>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662" name="Google Shape;19662;p708"/>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663" name="Google Shape;19663;p708"/>
          <p:cNvGrpSpPr/>
          <p:nvPr/>
        </p:nvGrpSpPr>
        <p:grpSpPr>
          <a:xfrm>
            <a:off x="91625" y="617000"/>
            <a:ext cx="5106225" cy="4159275"/>
            <a:chOff x="91625" y="617000"/>
            <a:chExt cx="5106225" cy="4159275"/>
          </a:xfrm>
        </p:grpSpPr>
        <p:grpSp>
          <p:nvGrpSpPr>
            <p:cNvPr id="19664" name="Google Shape;19664;p708"/>
            <p:cNvGrpSpPr/>
            <p:nvPr/>
          </p:nvGrpSpPr>
          <p:grpSpPr>
            <a:xfrm>
              <a:off x="212225" y="617000"/>
              <a:ext cx="4985625" cy="4159275"/>
              <a:chOff x="212225" y="617000"/>
              <a:chExt cx="4985625" cy="4159275"/>
            </a:xfrm>
          </p:grpSpPr>
          <p:grpSp>
            <p:nvGrpSpPr>
              <p:cNvPr id="19665" name="Google Shape;19665;p708"/>
              <p:cNvGrpSpPr/>
              <p:nvPr/>
            </p:nvGrpSpPr>
            <p:grpSpPr>
              <a:xfrm>
                <a:off x="212225" y="617000"/>
                <a:ext cx="4985625" cy="3642625"/>
                <a:chOff x="212225" y="617000"/>
                <a:chExt cx="4985625" cy="3642625"/>
              </a:xfrm>
            </p:grpSpPr>
            <p:pic>
              <p:nvPicPr>
                <p:cNvPr id="19666" name="Google Shape;19666;p708"/>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667" name="Google Shape;19667;p708"/>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668" name="Google Shape;19668;p708"/>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669" name="Google Shape;19669;p708"/>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670" name="Google Shape;19670;p708"/>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671" name="Google Shape;19671;p708"/>
              <p:cNvSpPr txBox="1"/>
              <p:nvPr/>
            </p:nvSpPr>
            <p:spPr>
              <a:xfrm>
                <a:off x="1925000" y="4206875"/>
                <a:ext cx="1283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700"/>
                  <a:t>possible pro-cognitive and antidepressant actions</a:t>
                </a:r>
                <a:endParaRPr sz="700"/>
              </a:p>
            </p:txBody>
          </p:sp>
        </p:grpSp>
        <p:sp>
          <p:nvSpPr>
            <p:cNvPr id="19672" name="Google Shape;19672;p708"/>
            <p:cNvSpPr txBox="1"/>
            <p:nvPr/>
          </p:nvSpPr>
          <p:spPr>
            <a:xfrm>
              <a:off x="507625" y="3786800"/>
              <a:ext cx="94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possible antidepressant effects</a:t>
              </a:r>
              <a:endParaRPr sz="700"/>
            </a:p>
          </p:txBody>
        </p:sp>
        <p:sp>
          <p:nvSpPr>
            <p:cNvPr id="19673" name="Google Shape;19673;p708"/>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674" name="Google Shape;19674;p708"/>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675" name="Google Shape;19675;p708"/>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676" name="Google Shape;19676;p708"/>
          <p:cNvGrpSpPr/>
          <p:nvPr/>
        </p:nvGrpSpPr>
        <p:grpSpPr>
          <a:xfrm>
            <a:off x="2432735" y="1654344"/>
            <a:ext cx="349869" cy="1877667"/>
            <a:chOff x="4435083" y="1958285"/>
            <a:chExt cx="420617" cy="2257353"/>
          </a:xfrm>
        </p:grpSpPr>
        <p:grpSp>
          <p:nvGrpSpPr>
            <p:cNvPr id="19677" name="Google Shape;19677;p708"/>
            <p:cNvGrpSpPr/>
            <p:nvPr/>
          </p:nvGrpSpPr>
          <p:grpSpPr>
            <a:xfrm>
              <a:off x="4447400" y="2278000"/>
              <a:ext cx="408300" cy="183625"/>
              <a:chOff x="1167350" y="1102900"/>
              <a:chExt cx="408300" cy="183625"/>
            </a:xfrm>
          </p:grpSpPr>
          <p:cxnSp>
            <p:nvCxnSpPr>
              <p:cNvPr id="19678" name="Google Shape;19678;p70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79" name="Google Shape;19679;p70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80" name="Google Shape;19680;p70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681" name="Google Shape;19681;p70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82" name="Google Shape;19682;p70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683" name="Google Shape;19683;p708"/>
          <p:cNvCxnSpPr>
            <a:stCxn id="19684"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684" name="Google Shape;19684;p708"/>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685" name="Google Shape;19685;p708"/>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686" name="Google Shape;19686;p708"/>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687" name="Google Shape;19687;p708"/>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sp>
        <p:nvSpPr>
          <p:cNvPr id="19688" name="Google Shape;19688;p708"/>
          <p:cNvSpPr txBox="1"/>
          <p:nvPr/>
        </p:nvSpPr>
        <p:spPr>
          <a:xfrm>
            <a:off x="521325" y="36356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pic>
        <p:nvPicPr>
          <p:cNvPr id="19689" name="Google Shape;19689;p708"/>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690" name="Google Shape;19690;p708"/>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1" name="Google Shape;19691;p708"/>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2" name="Google Shape;19692;p708"/>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3" name="Google Shape;19693;p708"/>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4" name="Google Shape;19694;p708"/>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5" name="Google Shape;19695;p708"/>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6" name="Google Shape;19696;p708"/>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7" name="Google Shape;19697;p708"/>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8" name="Google Shape;19698;p708"/>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9" name="Google Shape;19699;p708"/>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0" name="Google Shape;19700;p708"/>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1" name="Google Shape;19701;p708"/>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2" name="Google Shape;19702;p708"/>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3" name="Google Shape;19703;p708"/>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4" name="Google Shape;19704;p708"/>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5" name="Google Shape;19705;p708"/>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6" name="Google Shape;19706;p708"/>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7" name="Google Shape;19707;p708"/>
          <p:cNvSpPr/>
          <p:nvPr/>
        </p:nvSpPr>
        <p:spPr>
          <a:xfrm rot="-832366">
            <a:off x="1109106" y="2958130"/>
            <a:ext cx="535521" cy="233635"/>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8" name="Google Shape;19708;p708"/>
          <p:cNvSpPr/>
          <p:nvPr/>
        </p:nvSpPr>
        <p:spPr>
          <a:xfrm rot="-2889355">
            <a:off x="1487855" y="3528983"/>
            <a:ext cx="535597" cy="233716"/>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9" name="Google Shape;19709;p708"/>
          <p:cNvSpPr/>
          <p:nvPr/>
        </p:nvSpPr>
        <p:spPr>
          <a:xfrm>
            <a:off x="5273454" y="4396769"/>
            <a:ext cx="173400" cy="36900"/>
          </a:xfrm>
          <a:prstGeom prst="rect">
            <a:avLst/>
          </a:prstGeom>
          <a:solidFill>
            <a:srgbClr val="B7B7B7"/>
          </a:solidFill>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0" name="Google Shape;19710;p708"/>
          <p:cNvSpPr/>
          <p:nvPr/>
        </p:nvSpPr>
        <p:spPr>
          <a:xfrm rot="-5402109">
            <a:off x="6788476" y="4131850"/>
            <a:ext cx="489000" cy="173100"/>
          </a:xfrm>
          <a:prstGeom prst="rect">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1" name="Google Shape;19711;p708"/>
          <p:cNvSpPr/>
          <p:nvPr/>
        </p:nvSpPr>
        <p:spPr>
          <a:xfrm rot="-4634932">
            <a:off x="2160094" y="3842206"/>
            <a:ext cx="444461" cy="233700"/>
          </a:xfrm>
          <a:prstGeom prst="rect">
            <a:avLst/>
          </a:prstGeom>
          <a:no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2" name="Google Shape;19712;p708"/>
          <p:cNvSpPr/>
          <p:nvPr/>
        </p:nvSpPr>
        <p:spPr>
          <a:xfrm rot="-5401668">
            <a:off x="6986779" y="4053998"/>
            <a:ext cx="618300" cy="173100"/>
          </a:xfrm>
          <a:prstGeom prst="rect">
            <a:avLst/>
          </a:prstGeom>
          <a:solidFill>
            <a:srgbClr val="D5A6BD"/>
          </a:solid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13" name="Google Shape;19713;p708"/>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714" name="Google Shape;19714;p708"/>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15" name="Google Shape;19715;p708"/>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716" name="Google Shape;19716;p708"/>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17" name="Google Shape;19717;p708"/>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718" name="Google Shape;19718;p708"/>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9" name="Google Shape;19719;p708"/>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0" name="Google Shape;19720;p708"/>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21" name="Google Shape;19721;p708"/>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722" name="Google Shape;19722;p708"/>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3" name="Google Shape;19723;p708"/>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4" name="Google Shape;19724;p708"/>
          <p:cNvSpPr txBox="1"/>
          <p:nvPr/>
        </p:nvSpPr>
        <p:spPr>
          <a:xfrm>
            <a:off x="5503425" y="2962038"/>
            <a:ext cx="3059100"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b="1">
                <a:solidFill>
                  <a:srgbClr val="202122"/>
                </a:solidFill>
                <a:highlight>
                  <a:srgbClr val="FFFFFF"/>
                </a:highlight>
              </a:rPr>
              <a:t>Receptor affinity (K</a:t>
            </a:r>
            <a:r>
              <a:rPr lang="en" sz="1050" b="1" baseline="-25000">
                <a:solidFill>
                  <a:srgbClr val="202122"/>
                </a:solidFill>
                <a:highlight>
                  <a:srgbClr val="FFFFFF"/>
                </a:highlight>
              </a:rPr>
              <a:t>i</a:t>
            </a:r>
            <a:r>
              <a:rPr lang="en" sz="1050" b="1">
                <a:solidFill>
                  <a:srgbClr val="202122"/>
                </a:solidFill>
                <a:highlight>
                  <a:srgbClr val="FFFFFF"/>
                </a:highlight>
              </a:rPr>
              <a:t>) = drug concentration required to occupy 50% of the receptor.</a:t>
            </a: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Lower Ki means </a:t>
            </a: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higher affinity. </a:t>
            </a:r>
            <a:endParaRPr b="1"/>
          </a:p>
        </p:txBody>
      </p:sp>
      <p:sp>
        <p:nvSpPr>
          <p:cNvPr id="19725" name="Google Shape;19725;p708"/>
          <p:cNvSpPr/>
          <p:nvPr/>
        </p:nvSpPr>
        <p:spPr>
          <a:xfrm>
            <a:off x="3818850" y="2807650"/>
            <a:ext cx="1684500" cy="20910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26" name="Google Shape;19726;p708"/>
          <p:cNvGrpSpPr/>
          <p:nvPr/>
        </p:nvGrpSpPr>
        <p:grpSpPr>
          <a:xfrm>
            <a:off x="7709575" y="114475"/>
            <a:ext cx="1290299" cy="719974"/>
            <a:chOff x="7709575" y="114475"/>
            <a:chExt cx="1290299" cy="719974"/>
          </a:xfrm>
        </p:grpSpPr>
        <p:pic>
          <p:nvPicPr>
            <p:cNvPr id="19727" name="Google Shape;19727;p708"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728" name="Google Shape;19728;p708"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729" name="Google Shape;19729;p70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9733"/>
        <p:cNvGrpSpPr/>
        <p:nvPr/>
      </p:nvGrpSpPr>
      <p:grpSpPr>
        <a:xfrm>
          <a:off x="0" y="0"/>
          <a:ext cx="0" cy="0"/>
          <a:chOff x="0" y="0"/>
          <a:chExt cx="0" cy="0"/>
        </a:xfrm>
      </p:grpSpPr>
      <p:sp>
        <p:nvSpPr>
          <p:cNvPr id="19734" name="Google Shape;19734;p709"/>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735" name="Google Shape;19735;p709"/>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736" name="Google Shape;19736;p709"/>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737" name="Google Shape;19737;p709"/>
          <p:cNvGrpSpPr/>
          <p:nvPr/>
        </p:nvGrpSpPr>
        <p:grpSpPr>
          <a:xfrm>
            <a:off x="91625" y="617000"/>
            <a:ext cx="5106225" cy="4159275"/>
            <a:chOff x="91625" y="617000"/>
            <a:chExt cx="5106225" cy="4159275"/>
          </a:xfrm>
        </p:grpSpPr>
        <p:grpSp>
          <p:nvGrpSpPr>
            <p:cNvPr id="19738" name="Google Shape;19738;p709"/>
            <p:cNvGrpSpPr/>
            <p:nvPr/>
          </p:nvGrpSpPr>
          <p:grpSpPr>
            <a:xfrm>
              <a:off x="212225" y="617000"/>
              <a:ext cx="4985625" cy="4159275"/>
              <a:chOff x="212225" y="617000"/>
              <a:chExt cx="4985625" cy="4159275"/>
            </a:xfrm>
          </p:grpSpPr>
          <p:grpSp>
            <p:nvGrpSpPr>
              <p:cNvPr id="19739" name="Google Shape;19739;p709"/>
              <p:cNvGrpSpPr/>
              <p:nvPr/>
            </p:nvGrpSpPr>
            <p:grpSpPr>
              <a:xfrm>
                <a:off x="212225" y="617000"/>
                <a:ext cx="4985625" cy="3642625"/>
                <a:chOff x="212225" y="617000"/>
                <a:chExt cx="4985625" cy="3642625"/>
              </a:xfrm>
            </p:grpSpPr>
            <p:pic>
              <p:nvPicPr>
                <p:cNvPr id="19740" name="Google Shape;19740;p709"/>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741" name="Google Shape;19741;p709"/>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742" name="Google Shape;19742;p709"/>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743" name="Google Shape;19743;p709"/>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744" name="Google Shape;19744;p709"/>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745" name="Google Shape;19745;p709"/>
              <p:cNvSpPr txBox="1"/>
              <p:nvPr/>
            </p:nvSpPr>
            <p:spPr>
              <a:xfrm>
                <a:off x="1925000" y="4206875"/>
                <a:ext cx="1283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700"/>
                  <a:t>possible pro-cognitive and antidepressant actions</a:t>
                </a:r>
                <a:endParaRPr sz="700"/>
              </a:p>
            </p:txBody>
          </p:sp>
        </p:grpSp>
        <p:sp>
          <p:nvSpPr>
            <p:cNvPr id="19746" name="Google Shape;19746;p709"/>
            <p:cNvSpPr txBox="1"/>
            <p:nvPr/>
          </p:nvSpPr>
          <p:spPr>
            <a:xfrm>
              <a:off x="507625" y="3786800"/>
              <a:ext cx="94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possible antidepressant effects</a:t>
              </a:r>
              <a:endParaRPr sz="700"/>
            </a:p>
          </p:txBody>
        </p:sp>
        <p:sp>
          <p:nvSpPr>
            <p:cNvPr id="19747" name="Google Shape;19747;p709"/>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748" name="Google Shape;19748;p709"/>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749" name="Google Shape;19749;p709"/>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750" name="Google Shape;19750;p709"/>
          <p:cNvGrpSpPr/>
          <p:nvPr/>
        </p:nvGrpSpPr>
        <p:grpSpPr>
          <a:xfrm>
            <a:off x="2432735" y="1654344"/>
            <a:ext cx="349869" cy="1877667"/>
            <a:chOff x="4435083" y="1958285"/>
            <a:chExt cx="420617" cy="2257353"/>
          </a:xfrm>
        </p:grpSpPr>
        <p:grpSp>
          <p:nvGrpSpPr>
            <p:cNvPr id="19751" name="Google Shape;19751;p709"/>
            <p:cNvGrpSpPr/>
            <p:nvPr/>
          </p:nvGrpSpPr>
          <p:grpSpPr>
            <a:xfrm>
              <a:off x="4447400" y="2278000"/>
              <a:ext cx="408300" cy="183625"/>
              <a:chOff x="1167350" y="1102900"/>
              <a:chExt cx="408300" cy="183625"/>
            </a:xfrm>
          </p:grpSpPr>
          <p:cxnSp>
            <p:nvCxnSpPr>
              <p:cNvPr id="19752" name="Google Shape;19752;p70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753" name="Google Shape;19753;p70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754" name="Google Shape;19754;p70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755" name="Google Shape;19755;p70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756" name="Google Shape;19756;p70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757" name="Google Shape;19757;p709"/>
          <p:cNvCxnSpPr>
            <a:stCxn id="19758"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758" name="Google Shape;19758;p709"/>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759" name="Google Shape;19759;p709"/>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760" name="Google Shape;19760;p709"/>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761" name="Google Shape;19761;p709"/>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sp>
        <p:nvSpPr>
          <p:cNvPr id="19762" name="Google Shape;19762;p709"/>
          <p:cNvSpPr txBox="1"/>
          <p:nvPr/>
        </p:nvSpPr>
        <p:spPr>
          <a:xfrm>
            <a:off x="521325" y="36356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pic>
        <p:nvPicPr>
          <p:cNvPr id="19763" name="Google Shape;19763;p709"/>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764" name="Google Shape;19764;p709"/>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5" name="Google Shape;19765;p709"/>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6" name="Google Shape;19766;p709"/>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7" name="Google Shape;19767;p709"/>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8" name="Google Shape;19768;p709"/>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9" name="Google Shape;19769;p709"/>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0" name="Google Shape;19770;p709"/>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1" name="Google Shape;19771;p709"/>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2" name="Google Shape;19772;p709"/>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3" name="Google Shape;19773;p709"/>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4" name="Google Shape;19774;p709"/>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5" name="Google Shape;19775;p709"/>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6" name="Google Shape;19776;p709"/>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7" name="Google Shape;19777;p709"/>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8" name="Google Shape;19778;p709"/>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9" name="Google Shape;19779;p709"/>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0" name="Google Shape;19780;p709"/>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1" name="Google Shape;19781;p709"/>
          <p:cNvSpPr/>
          <p:nvPr/>
        </p:nvSpPr>
        <p:spPr>
          <a:xfrm rot="-832366">
            <a:off x="1109106" y="2958130"/>
            <a:ext cx="535521" cy="233635"/>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2" name="Google Shape;19782;p709"/>
          <p:cNvSpPr/>
          <p:nvPr/>
        </p:nvSpPr>
        <p:spPr>
          <a:xfrm rot="-2889355">
            <a:off x="1487855" y="3528983"/>
            <a:ext cx="535597" cy="233716"/>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3" name="Google Shape;19783;p709"/>
          <p:cNvSpPr/>
          <p:nvPr/>
        </p:nvSpPr>
        <p:spPr>
          <a:xfrm>
            <a:off x="5273454" y="4396769"/>
            <a:ext cx="173400" cy="36900"/>
          </a:xfrm>
          <a:prstGeom prst="rect">
            <a:avLst/>
          </a:prstGeom>
          <a:solidFill>
            <a:srgbClr val="B7B7B7"/>
          </a:solidFill>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4" name="Google Shape;19784;p709"/>
          <p:cNvSpPr/>
          <p:nvPr/>
        </p:nvSpPr>
        <p:spPr>
          <a:xfrm rot="-5402109">
            <a:off x="6788476" y="4131850"/>
            <a:ext cx="489000" cy="173100"/>
          </a:xfrm>
          <a:prstGeom prst="rect">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5" name="Google Shape;19785;p709"/>
          <p:cNvSpPr/>
          <p:nvPr/>
        </p:nvSpPr>
        <p:spPr>
          <a:xfrm rot="-4634932">
            <a:off x="2160094" y="3842206"/>
            <a:ext cx="444461" cy="233700"/>
          </a:xfrm>
          <a:prstGeom prst="rect">
            <a:avLst/>
          </a:prstGeom>
          <a:no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6" name="Google Shape;19786;p709"/>
          <p:cNvSpPr/>
          <p:nvPr/>
        </p:nvSpPr>
        <p:spPr>
          <a:xfrm rot="-5401668">
            <a:off x="6986779" y="4053998"/>
            <a:ext cx="618300" cy="173100"/>
          </a:xfrm>
          <a:prstGeom prst="rect">
            <a:avLst/>
          </a:prstGeom>
          <a:solidFill>
            <a:srgbClr val="D5A6BD"/>
          </a:solid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87" name="Google Shape;19787;p709"/>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788" name="Google Shape;19788;p709"/>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89" name="Google Shape;19789;p709"/>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790" name="Google Shape;19790;p709"/>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91" name="Google Shape;19791;p709"/>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792" name="Google Shape;19792;p709"/>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3" name="Google Shape;19793;p709"/>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4" name="Google Shape;19794;p709"/>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95" name="Google Shape;19795;p709"/>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796" name="Google Shape;19796;p709"/>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7" name="Google Shape;19797;p709"/>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8" name="Google Shape;19798;p709"/>
          <p:cNvSpPr txBox="1"/>
          <p:nvPr/>
        </p:nvSpPr>
        <p:spPr>
          <a:xfrm>
            <a:off x="5503425" y="2962038"/>
            <a:ext cx="3059100"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Lower Ki means </a:t>
            </a: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higher affinity. </a:t>
            </a:r>
            <a:endParaRPr b="1"/>
          </a:p>
        </p:txBody>
      </p:sp>
      <p:sp>
        <p:nvSpPr>
          <p:cNvPr id="19799" name="Google Shape;19799;p709"/>
          <p:cNvSpPr/>
          <p:nvPr/>
        </p:nvSpPr>
        <p:spPr>
          <a:xfrm>
            <a:off x="3818850" y="2807650"/>
            <a:ext cx="1684500" cy="20910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0" name="Google Shape;19800;p709"/>
          <p:cNvSpPr/>
          <p:nvPr/>
        </p:nvSpPr>
        <p:spPr>
          <a:xfrm>
            <a:off x="7428325" y="2787693"/>
            <a:ext cx="1684500" cy="2129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1" name="Google Shape;19801;p709"/>
          <p:cNvSpPr txBox="1"/>
          <p:nvPr/>
        </p:nvSpPr>
        <p:spPr>
          <a:xfrm>
            <a:off x="7793275" y="1559400"/>
            <a:ext cx="11868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Higher Ki means lower affinity</a:t>
            </a:r>
            <a:endParaRPr b="1"/>
          </a:p>
        </p:txBody>
      </p:sp>
      <p:grpSp>
        <p:nvGrpSpPr>
          <p:cNvPr id="19802" name="Google Shape;19802;p709"/>
          <p:cNvGrpSpPr/>
          <p:nvPr/>
        </p:nvGrpSpPr>
        <p:grpSpPr>
          <a:xfrm>
            <a:off x="7709575" y="114475"/>
            <a:ext cx="1290299" cy="719974"/>
            <a:chOff x="7709575" y="114475"/>
            <a:chExt cx="1290299" cy="719974"/>
          </a:xfrm>
        </p:grpSpPr>
        <p:pic>
          <p:nvPicPr>
            <p:cNvPr id="19803" name="Google Shape;19803;p709"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804" name="Google Shape;19804;p709"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805" name="Google Shape;19805;p70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9809"/>
        <p:cNvGrpSpPr/>
        <p:nvPr/>
      </p:nvGrpSpPr>
      <p:grpSpPr>
        <a:xfrm>
          <a:off x="0" y="0"/>
          <a:ext cx="0" cy="0"/>
          <a:chOff x="0" y="0"/>
          <a:chExt cx="0" cy="0"/>
        </a:xfrm>
      </p:grpSpPr>
      <p:pic>
        <p:nvPicPr>
          <p:cNvPr id="19810" name="Google Shape;19810;p710"/>
          <p:cNvPicPr preferRelativeResize="0"/>
          <p:nvPr/>
        </p:nvPicPr>
        <p:blipFill>
          <a:blip r:embed="rId3">
            <a:alphaModFix/>
          </a:blip>
          <a:stretch>
            <a:fillRect/>
          </a:stretch>
        </p:blipFill>
        <p:spPr>
          <a:xfrm>
            <a:off x="1369674" y="470225"/>
            <a:ext cx="6592750" cy="4325549"/>
          </a:xfrm>
          <a:prstGeom prst="rect">
            <a:avLst/>
          </a:prstGeom>
          <a:noFill/>
          <a:ln>
            <a:noFill/>
          </a:ln>
        </p:spPr>
      </p:pic>
      <p:grpSp>
        <p:nvGrpSpPr>
          <p:cNvPr id="19811" name="Google Shape;19811;p710"/>
          <p:cNvGrpSpPr/>
          <p:nvPr/>
        </p:nvGrpSpPr>
        <p:grpSpPr>
          <a:xfrm>
            <a:off x="7709575" y="114475"/>
            <a:ext cx="1290299" cy="719974"/>
            <a:chOff x="7709575" y="114475"/>
            <a:chExt cx="1290299" cy="719974"/>
          </a:xfrm>
        </p:grpSpPr>
        <p:pic>
          <p:nvPicPr>
            <p:cNvPr id="19812" name="Google Shape;19812;p710" descr="A picture containing object, clock&#10;&#10;Description automatically generated"/>
            <p:cNvPicPr preferRelativeResize="0"/>
            <p:nvPr/>
          </p:nvPicPr>
          <p:blipFill rotWithShape="1">
            <a:blip r:embed="rId4">
              <a:alphaModFix/>
            </a:blip>
            <a:srcRect/>
            <a:stretch/>
          </p:blipFill>
          <p:spPr>
            <a:xfrm>
              <a:off x="7709575" y="119246"/>
              <a:ext cx="747760" cy="715203"/>
            </a:xfrm>
            <a:prstGeom prst="rect">
              <a:avLst/>
            </a:prstGeom>
            <a:noFill/>
            <a:ln>
              <a:noFill/>
            </a:ln>
          </p:spPr>
        </p:pic>
        <p:pic>
          <p:nvPicPr>
            <p:cNvPr id="19813" name="Google Shape;19813;p710" descr="A picture containing object, clock&#10;&#10;Description automatically generated"/>
            <p:cNvPicPr preferRelativeResize="0"/>
            <p:nvPr/>
          </p:nvPicPr>
          <p:blipFill rotWithShape="1">
            <a:blip r:embed="rId4">
              <a:alphaModFix/>
            </a:blip>
            <a:srcRect/>
            <a:stretch/>
          </p:blipFill>
          <p:spPr>
            <a:xfrm>
              <a:off x="8252114" y="114475"/>
              <a:ext cx="747760" cy="715203"/>
            </a:xfrm>
            <a:prstGeom prst="rect">
              <a:avLst/>
            </a:prstGeom>
            <a:noFill/>
            <a:ln>
              <a:noFill/>
            </a:ln>
          </p:spPr>
        </p:pic>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9831"/>
        <p:cNvGrpSpPr/>
        <p:nvPr/>
      </p:nvGrpSpPr>
      <p:grpSpPr>
        <a:xfrm>
          <a:off x="0" y="0"/>
          <a:ext cx="0" cy="0"/>
          <a:chOff x="0" y="0"/>
          <a:chExt cx="0" cy="0"/>
        </a:xfrm>
      </p:grpSpPr>
      <p:sp>
        <p:nvSpPr>
          <p:cNvPr id="19832" name="Google Shape;19832;p713"/>
          <p:cNvSpPr txBox="1"/>
          <p:nvPr/>
        </p:nvSpPr>
        <p:spPr>
          <a:xfrm>
            <a:off x="72389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1994</a:t>
            </a:r>
            <a:endParaRPr sz="1600"/>
          </a:p>
          <a:p>
            <a:pPr marL="0" marR="0" lvl="0" indent="0" algn="l" rtl="0">
              <a:lnSpc>
                <a:spcPct val="100000"/>
              </a:lnSpc>
              <a:spcBef>
                <a:spcPts val="0"/>
              </a:spcBef>
              <a:spcAft>
                <a:spcPts val="0"/>
              </a:spcAft>
              <a:buClr>
                <a:schemeClr val="dk1"/>
              </a:buClr>
              <a:buSzPts val="1100"/>
              <a:buFont typeface="Arial"/>
              <a:buNone/>
            </a:pPr>
            <a:r>
              <a:rPr lang="en" sz="1600"/>
              <a:t>$79–$173</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9833" name="Google Shape;19833;p713"/>
          <p:cNvSpPr txBox="1"/>
          <p:nvPr/>
        </p:nvSpPr>
        <p:spPr>
          <a:xfrm>
            <a:off x="8159192" y="3370897"/>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50</a:t>
            </a:r>
            <a:endParaRPr>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150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250</a:t>
            </a:r>
            <a:endParaRPr sz="22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400"/>
          </a:p>
        </p:txBody>
      </p:sp>
      <p:cxnSp>
        <p:nvCxnSpPr>
          <p:cNvPr id="19834" name="Google Shape;19834;p713"/>
          <p:cNvCxnSpPr/>
          <p:nvPr/>
        </p:nvCxnSpPr>
        <p:spPr>
          <a:xfrm>
            <a:off x="6821763" y="-6175"/>
            <a:ext cx="0" cy="5141100"/>
          </a:xfrm>
          <a:prstGeom prst="straightConnector1">
            <a:avLst/>
          </a:prstGeom>
          <a:noFill/>
          <a:ln w="9525" cap="flat" cmpd="sng">
            <a:solidFill>
              <a:schemeClr val="dk2"/>
            </a:solidFill>
            <a:prstDash val="solid"/>
            <a:round/>
            <a:headEnd type="none" w="med" len="med"/>
            <a:tailEnd type="none" w="med" len="med"/>
          </a:ln>
        </p:spPr>
      </p:cxnSp>
      <p:sp>
        <p:nvSpPr>
          <p:cNvPr id="19835" name="Google Shape;19835;p713"/>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Nefazodone (SERZONE)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nef FAH zoe dohn / SARE zone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“Nef</a:t>
            </a:r>
            <a:r>
              <a:rPr lang="en" sz="1200">
                <a:solidFill>
                  <a:schemeClr val="dk1"/>
                </a:solidFill>
              </a:rPr>
              <a:t>arious</a:t>
            </a:r>
            <a:r>
              <a:rPr lang="en" sz="1600">
                <a:solidFill>
                  <a:schemeClr val="dk1"/>
                </a:solidFill>
              </a:rPr>
              <a:t> Sear zone”  </a:t>
            </a:r>
            <a:endParaRPr sz="160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2200"/>
          </a:p>
        </p:txBody>
      </p:sp>
      <p:sp>
        <p:nvSpPr>
          <p:cNvPr id="19836" name="Google Shape;19836;p713"/>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 antagonist and</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(SARI)</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2</a:t>
            </a:r>
            <a:r>
              <a:rPr lang="en" sz="1300">
                <a:solidFill>
                  <a:schemeClr val="dk1"/>
                </a:solidFill>
              </a:rPr>
              <a:t> antagonist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agonist</a:t>
            </a:r>
            <a:endParaRPr sz="2000"/>
          </a:p>
        </p:txBody>
      </p:sp>
      <p:pic>
        <p:nvPicPr>
          <p:cNvPr id="19837" name="Google Shape;19837;p713" descr="Nefazodone.svg"/>
          <p:cNvPicPr preferRelativeResize="0"/>
          <p:nvPr/>
        </p:nvPicPr>
        <p:blipFill rotWithShape="1">
          <a:blip r:embed="rId3">
            <a:alphaModFix/>
          </a:blip>
          <a:srcRect/>
          <a:stretch/>
        </p:blipFill>
        <p:spPr>
          <a:xfrm>
            <a:off x="7005534" y="1104875"/>
            <a:ext cx="2057200" cy="864050"/>
          </a:xfrm>
          <a:prstGeom prst="rect">
            <a:avLst/>
          </a:prstGeom>
          <a:noFill/>
          <a:ln>
            <a:noFill/>
          </a:ln>
        </p:spPr>
      </p:pic>
      <p:pic>
        <p:nvPicPr>
          <p:cNvPr id="19838" name="Google Shape;19838;p713" descr="clipped result image"/>
          <p:cNvPicPr preferRelativeResize="0"/>
          <p:nvPr/>
        </p:nvPicPr>
        <p:blipFill rotWithShape="1">
          <a:blip r:embed="rId4">
            <a:alphaModFix/>
          </a:blip>
          <a:srcRect/>
          <a:stretch/>
        </p:blipFill>
        <p:spPr>
          <a:xfrm rot="-5400000">
            <a:off x="7324050" y="3806801"/>
            <a:ext cx="730475" cy="469025"/>
          </a:xfrm>
          <a:prstGeom prst="rect">
            <a:avLst/>
          </a:prstGeom>
          <a:noFill/>
          <a:ln>
            <a:noFill/>
          </a:ln>
          <a:effectLst>
            <a:outerShdw blurRad="14288" dist="19050" dir="5400000" algn="bl" rotWithShape="0">
              <a:srgbClr val="000000">
                <a:alpha val="33000"/>
              </a:srgbClr>
            </a:outerShdw>
          </a:effectLst>
        </p:spPr>
      </p:pic>
      <p:pic>
        <p:nvPicPr>
          <p:cNvPr id="19839" name="Google Shape;19839;p713" descr="clipped result image"/>
          <p:cNvPicPr preferRelativeResize="0"/>
          <p:nvPr/>
        </p:nvPicPr>
        <p:blipFill rotWithShape="1">
          <a:blip r:embed="rId5">
            <a:alphaModFix amt="66000"/>
          </a:blip>
          <a:srcRect/>
          <a:stretch/>
        </p:blipFill>
        <p:spPr>
          <a:xfrm>
            <a:off x="2112596" y="2241588"/>
            <a:ext cx="4324500" cy="1813698"/>
          </a:xfrm>
          <a:prstGeom prst="rect">
            <a:avLst/>
          </a:prstGeom>
          <a:noFill/>
          <a:ln>
            <a:noFill/>
          </a:ln>
        </p:spPr>
      </p:pic>
      <p:sp>
        <p:nvSpPr>
          <p:cNvPr id="19840" name="Google Shape;19840;p713"/>
          <p:cNvSpPr/>
          <p:nvPr/>
        </p:nvSpPr>
        <p:spPr>
          <a:xfrm>
            <a:off x="2641444" y="3228428"/>
            <a:ext cx="2057100" cy="534300"/>
          </a:xfrm>
          <a:prstGeom prst="ellipse">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349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1" name="Google Shape;19841;p713"/>
          <p:cNvSpPr txBox="1"/>
          <p:nvPr/>
        </p:nvSpPr>
        <p:spPr>
          <a:xfrm>
            <a:off x="4547025" y="2089225"/>
            <a:ext cx="1687200" cy="38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Rare risk of “searing” the liver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19842" name="Google Shape;19842;p713"/>
          <p:cNvPicPr preferRelativeResize="0"/>
          <p:nvPr/>
        </p:nvPicPr>
        <p:blipFill rotWithShape="1">
          <a:blip r:embed="rId6">
            <a:alphaModFix/>
          </a:blip>
          <a:srcRect/>
          <a:stretch/>
        </p:blipFill>
        <p:spPr>
          <a:xfrm>
            <a:off x="3422245" y="1732735"/>
            <a:ext cx="945575" cy="469447"/>
          </a:xfrm>
          <a:prstGeom prst="rect">
            <a:avLst/>
          </a:prstGeom>
          <a:noFill/>
          <a:ln>
            <a:noFill/>
          </a:ln>
        </p:spPr>
      </p:pic>
      <p:pic>
        <p:nvPicPr>
          <p:cNvPr id="19843" name="Google Shape;19843;p713"/>
          <p:cNvPicPr preferRelativeResize="0"/>
          <p:nvPr/>
        </p:nvPicPr>
        <p:blipFill rotWithShape="1">
          <a:blip r:embed="rId7">
            <a:alphaModFix/>
          </a:blip>
          <a:srcRect/>
          <a:stretch/>
        </p:blipFill>
        <p:spPr>
          <a:xfrm>
            <a:off x="3381481" y="1869593"/>
            <a:ext cx="989298" cy="899965"/>
          </a:xfrm>
          <a:prstGeom prst="rect">
            <a:avLst/>
          </a:prstGeom>
          <a:noFill/>
          <a:ln>
            <a:noFill/>
          </a:ln>
        </p:spPr>
      </p:pic>
      <p:pic>
        <p:nvPicPr>
          <p:cNvPr id="19844" name="Google Shape;19844;p713" descr="clipped result image"/>
          <p:cNvPicPr preferRelativeResize="0"/>
          <p:nvPr/>
        </p:nvPicPr>
        <p:blipFill>
          <a:blip r:embed="rId8">
            <a:alphaModFix/>
          </a:blip>
          <a:stretch>
            <a:fillRect/>
          </a:stretch>
        </p:blipFill>
        <p:spPr>
          <a:xfrm rot="1305852">
            <a:off x="2926225" y="2880552"/>
            <a:ext cx="1377899" cy="878970"/>
          </a:xfrm>
          <a:prstGeom prst="rect">
            <a:avLst/>
          </a:prstGeom>
          <a:noFill/>
          <a:ln>
            <a:noFill/>
          </a:ln>
        </p:spPr>
      </p:pic>
      <p:pic>
        <p:nvPicPr>
          <p:cNvPr id="19845" name="Google Shape;19845;p713" descr="clipped result image"/>
          <p:cNvPicPr preferRelativeResize="0"/>
          <p:nvPr/>
        </p:nvPicPr>
        <p:blipFill>
          <a:blip r:embed="rId9">
            <a:alphaModFix/>
          </a:blip>
          <a:stretch>
            <a:fillRect/>
          </a:stretch>
        </p:blipFill>
        <p:spPr>
          <a:xfrm rot="876843">
            <a:off x="7659970" y="2454214"/>
            <a:ext cx="784886" cy="504567"/>
          </a:xfrm>
          <a:prstGeom prst="rect">
            <a:avLst/>
          </a:prstGeom>
          <a:noFill/>
          <a:ln>
            <a:noFill/>
          </a:ln>
        </p:spPr>
      </p:pic>
      <p:sp>
        <p:nvSpPr>
          <p:cNvPr id="19846" name="Google Shape;19846;p713"/>
          <p:cNvSpPr txBox="1"/>
          <p:nvPr/>
        </p:nvSpPr>
        <p:spPr>
          <a:xfrm>
            <a:off x="7730801" y="25040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SARI</a:t>
            </a:r>
            <a:endParaRPr sz="1600"/>
          </a:p>
        </p:txBody>
      </p:sp>
      <p:pic>
        <p:nvPicPr>
          <p:cNvPr id="19847" name="Google Shape;19847;p713"/>
          <p:cNvPicPr preferRelativeResize="0"/>
          <p:nvPr/>
        </p:nvPicPr>
        <p:blipFill rotWithShape="1">
          <a:blip r:embed="rId6">
            <a:alphaModFix/>
          </a:blip>
          <a:srcRect/>
          <a:stretch/>
        </p:blipFill>
        <p:spPr>
          <a:xfrm>
            <a:off x="3214838" y="1732737"/>
            <a:ext cx="1322550" cy="656584"/>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9851"/>
        <p:cNvGrpSpPr/>
        <p:nvPr/>
      </p:nvGrpSpPr>
      <p:grpSpPr>
        <a:xfrm>
          <a:off x="0" y="0"/>
          <a:ext cx="0" cy="0"/>
          <a:chOff x="0" y="0"/>
          <a:chExt cx="0" cy="0"/>
        </a:xfrm>
      </p:grpSpPr>
      <p:sp>
        <p:nvSpPr>
          <p:cNvPr id="19852" name="Google Shape;19852;p714"/>
          <p:cNvSpPr txBox="1"/>
          <p:nvPr/>
        </p:nvSpPr>
        <p:spPr>
          <a:xfrm>
            <a:off x="369575" y="214600"/>
            <a:ext cx="6288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Nefazodone: Serotonin antagonist/reuptake inhibitor (SARI)</a:t>
            </a:r>
            <a:endParaRPr sz="1500" b="1"/>
          </a:p>
        </p:txBody>
      </p:sp>
      <p:grpSp>
        <p:nvGrpSpPr>
          <p:cNvPr id="19853" name="Google Shape;19853;p714"/>
          <p:cNvGrpSpPr/>
          <p:nvPr/>
        </p:nvGrpSpPr>
        <p:grpSpPr>
          <a:xfrm>
            <a:off x="2816803" y="1183449"/>
            <a:ext cx="3430406" cy="3560977"/>
            <a:chOff x="2816803" y="1183449"/>
            <a:chExt cx="3430406" cy="3560977"/>
          </a:xfrm>
        </p:grpSpPr>
        <p:grpSp>
          <p:nvGrpSpPr>
            <p:cNvPr id="19854" name="Google Shape;19854;p714"/>
            <p:cNvGrpSpPr/>
            <p:nvPr/>
          </p:nvGrpSpPr>
          <p:grpSpPr>
            <a:xfrm>
              <a:off x="3746643" y="1183449"/>
              <a:ext cx="1493309" cy="1248137"/>
              <a:chOff x="-2521759" y="897403"/>
              <a:chExt cx="1477500" cy="1089600"/>
            </a:xfrm>
          </p:grpSpPr>
          <p:sp>
            <p:nvSpPr>
              <p:cNvPr id="19855" name="Google Shape;19855;p71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856" name="Google Shape;19856;p714"/>
              <p:cNvGrpSpPr/>
              <p:nvPr/>
            </p:nvGrpSpPr>
            <p:grpSpPr>
              <a:xfrm>
                <a:off x="-2127414" y="1275205"/>
                <a:ext cx="688733" cy="700658"/>
                <a:chOff x="40123" y="-1583761"/>
                <a:chExt cx="688733" cy="1109689"/>
              </a:xfrm>
            </p:grpSpPr>
            <p:grpSp>
              <p:nvGrpSpPr>
                <p:cNvPr id="19857" name="Google Shape;19857;p714"/>
                <p:cNvGrpSpPr/>
                <p:nvPr/>
              </p:nvGrpSpPr>
              <p:grpSpPr>
                <a:xfrm>
                  <a:off x="45124" y="-1327179"/>
                  <a:ext cx="683733" cy="853107"/>
                  <a:chOff x="597574" y="1930371"/>
                  <a:chExt cx="683733" cy="853107"/>
                </a:xfrm>
              </p:grpSpPr>
              <p:grpSp>
                <p:nvGrpSpPr>
                  <p:cNvPr id="19858" name="Google Shape;19858;p714"/>
                  <p:cNvGrpSpPr/>
                  <p:nvPr/>
                </p:nvGrpSpPr>
                <p:grpSpPr>
                  <a:xfrm rot="-5400000">
                    <a:off x="640721" y="2142893"/>
                    <a:ext cx="600335" cy="680836"/>
                    <a:chOff x="15239716" y="-12996420"/>
                    <a:chExt cx="1868456" cy="2463229"/>
                  </a:xfrm>
                </p:grpSpPr>
                <p:pic>
                  <p:nvPicPr>
                    <p:cNvPr id="19859" name="Google Shape;19859;p71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9860" name="Google Shape;19860;p71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9861" name="Google Shape;19861;p71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9862" name="Google Shape;19862;p71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9863" name="Google Shape;19863;p714"/>
            <p:cNvSpPr txBox="1"/>
            <p:nvPr/>
          </p:nvSpPr>
          <p:spPr>
            <a:xfrm>
              <a:off x="4202171" y="1317860"/>
              <a:ext cx="13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nvGrpSpPr>
            <p:cNvPr id="19864" name="Google Shape;19864;p714"/>
            <p:cNvGrpSpPr/>
            <p:nvPr/>
          </p:nvGrpSpPr>
          <p:grpSpPr>
            <a:xfrm>
              <a:off x="2816803" y="1791690"/>
              <a:ext cx="3430406" cy="2952736"/>
              <a:chOff x="2676800" y="1479152"/>
              <a:chExt cx="4063499" cy="3497673"/>
            </a:xfrm>
          </p:grpSpPr>
          <p:grpSp>
            <p:nvGrpSpPr>
              <p:cNvPr id="19865" name="Google Shape;19865;p714"/>
              <p:cNvGrpSpPr/>
              <p:nvPr/>
            </p:nvGrpSpPr>
            <p:grpSpPr>
              <a:xfrm>
                <a:off x="2676800" y="1479152"/>
                <a:ext cx="4063499" cy="3497673"/>
                <a:chOff x="2676800" y="1479152"/>
                <a:chExt cx="4063499" cy="3497673"/>
              </a:xfrm>
            </p:grpSpPr>
            <p:pic>
              <p:nvPicPr>
                <p:cNvPr id="19866" name="Google Shape;19866;p714"/>
                <p:cNvPicPr preferRelativeResize="0"/>
                <p:nvPr/>
              </p:nvPicPr>
              <p:blipFill>
                <a:blip r:embed="rId7">
                  <a:alphaModFix/>
                </a:blip>
                <a:stretch>
                  <a:fillRect/>
                </a:stretch>
              </p:blipFill>
              <p:spPr>
                <a:xfrm rot="-2024631">
                  <a:off x="3359812" y="1525548"/>
                  <a:ext cx="450175" cy="933525"/>
                </a:xfrm>
                <a:prstGeom prst="rect">
                  <a:avLst/>
                </a:prstGeom>
                <a:noFill/>
                <a:ln>
                  <a:noFill/>
                </a:ln>
              </p:spPr>
            </p:pic>
            <p:pic>
              <p:nvPicPr>
                <p:cNvPr id="19867" name="Google Shape;19867;p714"/>
                <p:cNvPicPr preferRelativeResize="0"/>
                <p:nvPr/>
              </p:nvPicPr>
              <p:blipFill>
                <a:blip r:embed="rId8">
                  <a:alphaModFix/>
                </a:blip>
                <a:stretch>
                  <a:fillRect/>
                </a:stretch>
              </p:blipFill>
              <p:spPr>
                <a:xfrm>
                  <a:off x="2676800" y="2026200"/>
                  <a:ext cx="4063499" cy="2950626"/>
                </a:xfrm>
                <a:prstGeom prst="rect">
                  <a:avLst/>
                </a:prstGeom>
                <a:noFill/>
                <a:ln>
                  <a:noFill/>
                </a:ln>
              </p:spPr>
            </p:pic>
          </p:grpSp>
          <p:sp>
            <p:nvSpPr>
              <p:cNvPr id="19868" name="Google Shape;19868;p714"/>
              <p:cNvSpPr txBox="1"/>
              <p:nvPr/>
            </p:nvSpPr>
            <p:spPr>
              <a:xfrm>
                <a:off x="3937016" y="3489736"/>
                <a:ext cx="1687800" cy="51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SERZONE</a:t>
                </a:r>
                <a:endParaRPr sz="1600" b="1"/>
              </a:p>
            </p:txBody>
          </p:sp>
        </p:grpSp>
      </p:grpSp>
      <p:pic>
        <p:nvPicPr>
          <p:cNvPr id="19869" name="Google Shape;19869;p714" descr="clipped result image"/>
          <p:cNvPicPr preferRelativeResize="0"/>
          <p:nvPr/>
        </p:nvPicPr>
        <p:blipFill rotWithShape="1">
          <a:blip r:embed="rId9">
            <a:alphaModFix amt="66000"/>
          </a:blip>
          <a:srcRect/>
          <a:stretch/>
        </p:blipFill>
        <p:spPr>
          <a:xfrm>
            <a:off x="6981823" y="159606"/>
            <a:ext cx="1998449" cy="838150"/>
          </a:xfrm>
          <a:prstGeom prst="rect">
            <a:avLst/>
          </a:prstGeom>
          <a:noFill/>
          <a:ln>
            <a:noFill/>
          </a:ln>
        </p:spPr>
      </p:pic>
      <p:sp>
        <p:nvSpPr>
          <p:cNvPr id="19870" name="Google Shape;19870;p714"/>
          <p:cNvSpPr/>
          <p:nvPr/>
        </p:nvSpPr>
        <p:spPr>
          <a:xfrm>
            <a:off x="7226215" y="615646"/>
            <a:ext cx="950700" cy="246900"/>
          </a:xfrm>
          <a:prstGeom prst="ellipse">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349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71" name="Google Shape;19871;p714" descr="clipped result image"/>
          <p:cNvPicPr preferRelativeResize="0"/>
          <p:nvPr/>
        </p:nvPicPr>
        <p:blipFill>
          <a:blip r:embed="rId10">
            <a:alphaModFix/>
          </a:blip>
          <a:stretch>
            <a:fillRect/>
          </a:stretch>
        </p:blipFill>
        <p:spPr>
          <a:xfrm rot="1305851">
            <a:off x="7357819" y="454885"/>
            <a:ext cx="636758" cy="406192"/>
          </a:xfrm>
          <a:prstGeom prst="rect">
            <a:avLst/>
          </a:prstGeom>
          <a:noFill/>
          <a:ln>
            <a:noFill/>
          </a:ln>
        </p:spPr>
      </p:pic>
      <p:sp>
        <p:nvSpPr>
          <p:cNvPr id="19872" name="Google Shape;19872;p714"/>
          <p:cNvSpPr txBox="1"/>
          <p:nvPr/>
        </p:nvSpPr>
        <p:spPr>
          <a:xfrm>
            <a:off x="5109000" y="1422475"/>
            <a:ext cx="1687200" cy="38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a:t>CYP3A4 in</a:t>
            </a:r>
            <a:r>
              <a:rPr lang="en" u="sng"/>
              <a:t>H</a:t>
            </a:r>
            <a:r>
              <a:rPr lang="en"/>
              <a:t>ibitor</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9890"/>
        <p:cNvGrpSpPr/>
        <p:nvPr/>
      </p:nvGrpSpPr>
      <p:grpSpPr>
        <a:xfrm>
          <a:off x="0" y="0"/>
          <a:ext cx="0" cy="0"/>
          <a:chOff x="0" y="0"/>
          <a:chExt cx="0" cy="0"/>
        </a:xfrm>
      </p:grpSpPr>
      <p:sp>
        <p:nvSpPr>
          <p:cNvPr id="19891" name="Google Shape;19891;p717"/>
          <p:cNvSpPr txBox="1"/>
          <p:nvPr/>
        </p:nvSpPr>
        <p:spPr>
          <a:xfrm>
            <a:off x="74675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#278</a:t>
            </a:r>
            <a:endParaRPr sz="1600"/>
          </a:p>
          <a:p>
            <a:pPr marL="0" marR="0" lvl="0" indent="0" algn="l" rtl="0">
              <a:lnSpc>
                <a:spcPct val="100000"/>
              </a:lnSpc>
              <a:spcBef>
                <a:spcPts val="0"/>
              </a:spcBef>
              <a:spcAft>
                <a:spcPts val="0"/>
              </a:spcAft>
              <a:buClr>
                <a:schemeClr val="dk1"/>
              </a:buClr>
              <a:buSzPts val="1100"/>
              <a:buFont typeface="Arial"/>
              <a:buNone/>
            </a:pPr>
            <a:r>
              <a:rPr lang="en" sz="1600"/>
              <a:t>2011</a:t>
            </a:r>
            <a:endParaRPr sz="1600"/>
          </a:p>
          <a:p>
            <a:pPr marL="0" marR="0" lvl="0" indent="0" algn="l" rtl="0">
              <a:lnSpc>
                <a:spcPct val="100000"/>
              </a:lnSpc>
              <a:spcBef>
                <a:spcPts val="0"/>
              </a:spcBef>
              <a:spcAft>
                <a:spcPts val="0"/>
              </a:spcAft>
              <a:buClr>
                <a:schemeClr val="dk1"/>
              </a:buClr>
              <a:buSzPts val="1100"/>
              <a:buFont typeface="Arial"/>
              <a:buNone/>
            </a:pPr>
            <a:r>
              <a:rPr lang="en" sz="1600"/>
              <a:t>$276–$343</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19892" name="Google Shape;19892;p717"/>
          <p:cNvSpPr txBox="1"/>
          <p:nvPr/>
        </p:nvSpPr>
        <p:spPr>
          <a:xfrm>
            <a:off x="8222998" y="37457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40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400"/>
          </a:p>
        </p:txBody>
      </p:sp>
      <p:cxnSp>
        <p:nvCxnSpPr>
          <p:cNvPr id="19893" name="Google Shape;19893;p717"/>
          <p:cNvCxnSpPr/>
          <p:nvPr/>
        </p:nvCxnSpPr>
        <p:spPr>
          <a:xfrm>
            <a:off x="71914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9894" name="Google Shape;19894;p717"/>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dirty="0">
                <a:solidFill>
                  <a:schemeClr val="dk1"/>
                </a:solidFill>
              </a:rPr>
              <a:t>Vi</a:t>
            </a:r>
            <a:r>
              <a:rPr lang="en" sz="1800" u="sng" dirty="0">
                <a:solidFill>
                  <a:schemeClr val="dk1"/>
                </a:solidFill>
              </a:rPr>
              <a:t>laz</a:t>
            </a:r>
            <a:r>
              <a:rPr lang="en" sz="1800" dirty="0">
                <a:solidFill>
                  <a:schemeClr val="dk1"/>
                </a:solidFill>
              </a:rPr>
              <a:t>odone (VIIBRYD) </a:t>
            </a:r>
            <a:endParaRPr sz="1800" dirty="0">
              <a:solidFill>
                <a:schemeClr val="dk1"/>
              </a:solidFill>
            </a:endParaRPr>
          </a:p>
          <a:p>
            <a:pPr marL="0" lvl="0" indent="0" algn="l" rtl="0">
              <a:spcBef>
                <a:spcPts val="0"/>
              </a:spcBef>
              <a:spcAft>
                <a:spcPts val="0"/>
              </a:spcAft>
              <a:buClr>
                <a:schemeClr val="dk1"/>
              </a:buClr>
              <a:buSzPts val="900"/>
              <a:buFont typeface="Arial"/>
              <a:buNone/>
            </a:pPr>
            <a:r>
              <a:rPr lang="en" sz="1300" dirty="0">
                <a:solidFill>
                  <a:schemeClr val="dk1"/>
                </a:solidFill>
              </a:rPr>
              <a:t>vil AZ o dohn / VY brid</a:t>
            </a:r>
            <a:endParaRPr sz="1600" dirty="0">
              <a:solidFill>
                <a:schemeClr val="dk1"/>
              </a:solidFill>
            </a:endParaRPr>
          </a:p>
          <a:p>
            <a:pPr marL="0" lvl="0" indent="0" algn="l" rtl="0">
              <a:lnSpc>
                <a:spcPct val="115000"/>
              </a:lnSpc>
              <a:spcBef>
                <a:spcPts val="0"/>
              </a:spcBef>
              <a:spcAft>
                <a:spcPts val="0"/>
              </a:spcAft>
              <a:buClr>
                <a:schemeClr val="dk1"/>
              </a:buClr>
              <a:buSzPts val="1050"/>
              <a:buFont typeface="Arial"/>
              <a:buNone/>
            </a:pPr>
            <a:r>
              <a:rPr lang="en" sz="1450" dirty="0">
                <a:solidFill>
                  <a:schemeClr val="dk1"/>
                </a:solidFill>
              </a:rPr>
              <a:t>“</a:t>
            </a:r>
            <a:r>
              <a:rPr lang="en" sz="1100" dirty="0">
                <a:solidFill>
                  <a:schemeClr val="dk1"/>
                </a:solidFill>
              </a:rPr>
              <a:t>(what that) </a:t>
            </a:r>
            <a:r>
              <a:rPr lang="en" sz="1450" dirty="0">
                <a:solidFill>
                  <a:schemeClr val="dk1"/>
                </a:solidFill>
              </a:rPr>
              <a:t>Vile </a:t>
            </a:r>
            <a:r>
              <a:rPr lang="en" sz="1450" u="sng" dirty="0">
                <a:solidFill>
                  <a:schemeClr val="dk1"/>
                </a:solidFill>
              </a:rPr>
              <a:t>laz</a:t>
            </a:r>
            <a:r>
              <a:rPr lang="en" sz="1450" dirty="0">
                <a:solidFill>
                  <a:schemeClr val="dk1"/>
                </a:solidFill>
              </a:rPr>
              <a:t>er done </a:t>
            </a:r>
            <a:endParaRPr sz="1450" dirty="0">
              <a:solidFill>
                <a:schemeClr val="dk1"/>
              </a:solidFill>
            </a:endParaRPr>
          </a:p>
          <a:p>
            <a:pPr marL="0" lvl="0" indent="0" algn="l" rtl="0">
              <a:lnSpc>
                <a:spcPct val="115000"/>
              </a:lnSpc>
              <a:spcBef>
                <a:spcPts val="0"/>
              </a:spcBef>
              <a:spcAft>
                <a:spcPts val="0"/>
              </a:spcAft>
              <a:buClr>
                <a:schemeClr val="dk1"/>
              </a:buClr>
              <a:buSzPts val="1050"/>
              <a:buFont typeface="Arial"/>
              <a:buNone/>
            </a:pPr>
            <a:r>
              <a:rPr lang="en" sz="1100" dirty="0">
                <a:solidFill>
                  <a:schemeClr val="dk1"/>
                </a:solidFill>
              </a:rPr>
              <a:t>(to that) </a:t>
            </a:r>
            <a:r>
              <a:rPr lang="en" sz="1450" u="sng" dirty="0">
                <a:solidFill>
                  <a:schemeClr val="dk1"/>
                </a:solidFill>
              </a:rPr>
              <a:t>Vi</a:t>
            </a:r>
            <a:r>
              <a:rPr lang="en" sz="1450" dirty="0">
                <a:solidFill>
                  <a:schemeClr val="dk1"/>
                </a:solidFill>
              </a:rPr>
              <a:t>rile hybrid”   </a:t>
            </a:r>
            <a:endParaRPr sz="1450" dirty="0">
              <a:solidFill>
                <a:schemeClr val="dk1"/>
              </a:solidFill>
            </a:endParaRPr>
          </a:p>
          <a:p>
            <a:pPr marL="0" lvl="0" indent="0" algn="l" rtl="0">
              <a:lnSpc>
                <a:spcPct val="115000"/>
              </a:lnSpc>
              <a:spcBef>
                <a:spcPts val="0"/>
              </a:spcBef>
              <a:spcAft>
                <a:spcPts val="0"/>
              </a:spcAft>
              <a:buClr>
                <a:schemeClr val="dk1"/>
              </a:buClr>
              <a:buSzPts val="1050"/>
              <a:buFont typeface="Arial"/>
              <a:buNone/>
            </a:pPr>
            <a:endParaRPr sz="1450" dirty="0">
              <a:solidFill>
                <a:schemeClr val="dk1"/>
              </a:solidFill>
            </a:endParaRPr>
          </a:p>
          <a:p>
            <a:pPr marL="0" lvl="0" indent="0" algn="l" rtl="0">
              <a:lnSpc>
                <a:spcPct val="115000"/>
              </a:lnSpc>
              <a:spcBef>
                <a:spcPts val="0"/>
              </a:spcBef>
              <a:spcAft>
                <a:spcPts val="0"/>
              </a:spcAft>
              <a:buClr>
                <a:schemeClr val="dk1"/>
              </a:buClr>
              <a:buSzPts val="1050"/>
              <a:buFont typeface="Arial"/>
              <a:buNone/>
            </a:pPr>
            <a:endParaRPr sz="1450" dirty="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2200" dirty="0"/>
          </a:p>
        </p:txBody>
      </p:sp>
      <p:sp>
        <p:nvSpPr>
          <p:cNvPr id="19895" name="Google Shape;19895;p717"/>
          <p:cNvSpPr txBox="1"/>
          <p:nvPr/>
        </p:nvSpPr>
        <p:spPr>
          <a:xfrm>
            <a:off x="28575" y="1257125"/>
            <a:ext cx="2087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dirty="0">
                <a:solidFill>
                  <a:schemeClr val="dk1"/>
                </a:solidFill>
              </a:rPr>
              <a:t>❖ Antidepressant</a:t>
            </a:r>
            <a:endParaRPr sz="2000" dirty="0">
              <a:solidFill>
                <a:schemeClr val="dk1"/>
              </a:solidFill>
            </a:endParaRPr>
          </a:p>
          <a:p>
            <a:pPr marL="0" lvl="0" indent="0" algn="l" rtl="0">
              <a:spcBef>
                <a:spcPts val="0"/>
              </a:spcBef>
              <a:spcAft>
                <a:spcPts val="0"/>
              </a:spcAft>
              <a:buClr>
                <a:schemeClr val="dk1"/>
              </a:buClr>
              <a:buFont typeface="Arial"/>
              <a:buNone/>
            </a:pPr>
            <a:r>
              <a:rPr lang="en" dirty="0">
                <a:solidFill>
                  <a:schemeClr val="dk1"/>
                </a:solidFill>
              </a:rPr>
              <a:t>❖ Serotonin Modulator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and Stimulator (SMS)</a:t>
            </a:r>
            <a:endParaRPr sz="2000" dirty="0">
              <a:solidFill>
                <a:schemeClr val="dk1"/>
              </a:solidFill>
            </a:endParaRPr>
          </a:p>
          <a:p>
            <a:pPr marL="0" lvl="0" indent="0" algn="l" rtl="0">
              <a:spcBef>
                <a:spcPts val="0"/>
              </a:spcBef>
              <a:spcAft>
                <a:spcPts val="0"/>
              </a:spcAft>
              <a:buSzPts val="1100"/>
              <a:buNone/>
            </a:pPr>
            <a:r>
              <a:rPr lang="en" dirty="0">
                <a:solidFill>
                  <a:schemeClr val="dk1"/>
                </a:solidFill>
              </a:rPr>
              <a:t>    – 5-HT reuptake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inhibitor (SRI)</a:t>
            </a:r>
            <a:endParaRPr dirty="0">
              <a:solidFill>
                <a:schemeClr val="dk1"/>
              </a:solidFill>
            </a:endParaRPr>
          </a:p>
          <a:p>
            <a:pPr marL="0" lvl="0" indent="0" algn="l" rtl="0">
              <a:spcBef>
                <a:spcPts val="0"/>
              </a:spcBef>
              <a:spcAft>
                <a:spcPts val="0"/>
              </a:spcAft>
              <a:buSzPts val="1100"/>
              <a:buNone/>
            </a:pPr>
            <a:r>
              <a:rPr lang="en" dirty="0">
                <a:solidFill>
                  <a:schemeClr val="dk1"/>
                </a:solidFill>
              </a:rPr>
              <a:t>    – 5-HT</a:t>
            </a:r>
            <a:r>
              <a:rPr lang="en" baseline="-25000" dirty="0">
                <a:solidFill>
                  <a:schemeClr val="dk1"/>
                </a:solidFill>
              </a:rPr>
              <a:t>1A</a:t>
            </a:r>
            <a:r>
              <a:rPr lang="en" dirty="0">
                <a:solidFill>
                  <a:schemeClr val="dk1"/>
                </a:solidFill>
              </a:rPr>
              <a:t> partial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      agonist</a:t>
            </a:r>
            <a:endParaRPr sz="2000" dirty="0"/>
          </a:p>
        </p:txBody>
      </p:sp>
      <p:sp>
        <p:nvSpPr>
          <p:cNvPr id="19896" name="Google Shape;19896;p717"/>
          <p:cNvSpPr/>
          <p:nvPr/>
        </p:nvSpPr>
        <p:spPr>
          <a:xfrm rot="1727567">
            <a:off x="4107001" y="2893551"/>
            <a:ext cx="376212" cy="69410"/>
          </a:xfrm>
          <a:prstGeom prst="flowChartDelay">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97" name="Google Shape;19897;p717" descr="A close up of a sign&#10;&#10;Description automatically generated"/>
          <p:cNvPicPr preferRelativeResize="0"/>
          <p:nvPr/>
        </p:nvPicPr>
        <p:blipFill rotWithShape="1">
          <a:blip r:embed="rId3">
            <a:alphaModFix/>
          </a:blip>
          <a:srcRect/>
          <a:stretch/>
        </p:blipFill>
        <p:spPr>
          <a:xfrm>
            <a:off x="3261426" y="1967696"/>
            <a:ext cx="3192653" cy="1083118"/>
          </a:xfrm>
          <a:prstGeom prst="rect">
            <a:avLst/>
          </a:prstGeom>
          <a:noFill/>
          <a:ln>
            <a:noFill/>
          </a:ln>
        </p:spPr>
      </p:pic>
      <p:sp>
        <p:nvSpPr>
          <p:cNvPr id="19898" name="Google Shape;19898;p717"/>
          <p:cNvSpPr/>
          <p:nvPr/>
        </p:nvSpPr>
        <p:spPr>
          <a:xfrm>
            <a:off x="4624325" y="3130976"/>
            <a:ext cx="743100" cy="441000"/>
          </a:xfrm>
          <a:prstGeom prst="wedgeRectCallout">
            <a:avLst>
              <a:gd name="adj1" fmla="val -72275"/>
              <a:gd name="adj2" fmla="val -8975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9" name="Google Shape;19899;p717"/>
          <p:cNvSpPr/>
          <p:nvPr/>
        </p:nvSpPr>
        <p:spPr>
          <a:xfrm>
            <a:off x="6016000" y="1754275"/>
            <a:ext cx="987000" cy="385500"/>
          </a:xfrm>
          <a:prstGeom prst="wedgeRectCallout">
            <a:avLst>
              <a:gd name="adj1" fmla="val -74111"/>
              <a:gd name="adj2" fmla="val 12080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0" name="Google Shape;19900;p717"/>
          <p:cNvSpPr txBox="1"/>
          <p:nvPr/>
        </p:nvSpPr>
        <p:spPr>
          <a:xfrm>
            <a:off x="6015741" y="1663790"/>
            <a:ext cx="987000" cy="23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I’m depressed!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19901" name="Google Shape;19901;p717"/>
          <p:cNvSpPr txBox="1"/>
          <p:nvPr/>
        </p:nvSpPr>
        <p:spPr>
          <a:xfrm>
            <a:off x="4593150" y="3081886"/>
            <a:ext cx="856200" cy="2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I’m just fine !</a:t>
            </a:r>
            <a:endParaRPr sz="1200" b="1" i="0" u="none" strike="noStrike" cap="none">
              <a:solidFill>
                <a:srgbClr val="000000"/>
              </a:solidFill>
              <a:latin typeface="Times New Roman"/>
              <a:ea typeface="Times New Roman"/>
              <a:cs typeface="Times New Roman"/>
              <a:sym typeface="Times New Roman"/>
            </a:endParaRPr>
          </a:p>
        </p:txBody>
      </p:sp>
      <p:pic>
        <p:nvPicPr>
          <p:cNvPr id="19902" name="Google Shape;19902;p717" descr="Resultado de imagen para laser png"/>
          <p:cNvPicPr preferRelativeResize="0"/>
          <p:nvPr/>
        </p:nvPicPr>
        <p:blipFill rotWithShape="1">
          <a:blip r:embed="rId4">
            <a:alphaModFix/>
          </a:blip>
          <a:srcRect l="32883" t="-510" r="6278" b="510"/>
          <a:stretch/>
        </p:blipFill>
        <p:spPr>
          <a:xfrm rot="1675386">
            <a:off x="2959070" y="1457027"/>
            <a:ext cx="1255940" cy="412566"/>
          </a:xfrm>
          <a:prstGeom prst="rect">
            <a:avLst/>
          </a:prstGeom>
          <a:noFill/>
          <a:ln>
            <a:noFill/>
          </a:ln>
        </p:spPr>
      </p:pic>
      <p:pic>
        <p:nvPicPr>
          <p:cNvPr id="19903" name="Google Shape;19903;p717" descr="Imagen relacionada"/>
          <p:cNvPicPr preferRelativeResize="0"/>
          <p:nvPr/>
        </p:nvPicPr>
        <p:blipFill rotWithShape="1">
          <a:blip r:embed="rId5">
            <a:alphaModFix amt="70000"/>
          </a:blip>
          <a:srcRect/>
          <a:stretch/>
        </p:blipFill>
        <p:spPr>
          <a:xfrm>
            <a:off x="3954694" y="1757980"/>
            <a:ext cx="534447" cy="565002"/>
          </a:xfrm>
          <a:prstGeom prst="rect">
            <a:avLst/>
          </a:prstGeom>
          <a:noFill/>
          <a:ln>
            <a:noFill/>
          </a:ln>
        </p:spPr>
      </p:pic>
      <p:pic>
        <p:nvPicPr>
          <p:cNvPr id="19904" name="Google Shape;19904;p717"/>
          <p:cNvPicPr preferRelativeResize="0"/>
          <p:nvPr/>
        </p:nvPicPr>
        <p:blipFill rotWithShape="1">
          <a:blip r:embed="rId6">
            <a:alphaModFix/>
          </a:blip>
          <a:srcRect/>
          <a:stretch/>
        </p:blipFill>
        <p:spPr>
          <a:xfrm>
            <a:off x="5260106" y="1665763"/>
            <a:ext cx="587994" cy="291913"/>
          </a:xfrm>
          <a:prstGeom prst="rect">
            <a:avLst/>
          </a:prstGeom>
          <a:noFill/>
          <a:ln>
            <a:noFill/>
          </a:ln>
        </p:spPr>
      </p:pic>
      <p:pic>
        <p:nvPicPr>
          <p:cNvPr id="19905" name="Google Shape;19905;p717"/>
          <p:cNvPicPr preferRelativeResize="0"/>
          <p:nvPr/>
        </p:nvPicPr>
        <p:blipFill rotWithShape="1">
          <a:blip r:embed="rId7">
            <a:alphaModFix/>
          </a:blip>
          <a:srcRect/>
          <a:stretch/>
        </p:blipFill>
        <p:spPr>
          <a:xfrm>
            <a:off x="5211960" y="1758261"/>
            <a:ext cx="615186" cy="559619"/>
          </a:xfrm>
          <a:prstGeom prst="rect">
            <a:avLst/>
          </a:prstGeom>
          <a:noFill/>
          <a:ln>
            <a:noFill/>
          </a:ln>
        </p:spPr>
      </p:pic>
      <p:pic>
        <p:nvPicPr>
          <p:cNvPr id="19906" name="Google Shape;19906;p717" descr="Resultado de imagen para laser gun"/>
          <p:cNvPicPr preferRelativeResize="0"/>
          <p:nvPr/>
        </p:nvPicPr>
        <p:blipFill rotWithShape="1">
          <a:blip r:embed="rId8">
            <a:alphaModFix/>
          </a:blip>
          <a:srcRect/>
          <a:stretch/>
        </p:blipFill>
        <p:spPr>
          <a:xfrm rot="1592642" flipH="1">
            <a:off x="2348071" y="1057774"/>
            <a:ext cx="816290" cy="492248"/>
          </a:xfrm>
          <a:prstGeom prst="rect">
            <a:avLst/>
          </a:prstGeom>
          <a:noFill/>
          <a:ln>
            <a:noFill/>
          </a:ln>
        </p:spPr>
      </p:pic>
      <p:pic>
        <p:nvPicPr>
          <p:cNvPr id="19907" name="Google Shape;19907;p717" descr="Resultado de imagen para steam hot water png"/>
          <p:cNvPicPr preferRelativeResize="0"/>
          <p:nvPr/>
        </p:nvPicPr>
        <p:blipFill rotWithShape="1">
          <a:blip r:embed="rId9">
            <a:alphaModFix amt="63000"/>
          </a:blip>
          <a:srcRect r="55916"/>
          <a:stretch/>
        </p:blipFill>
        <p:spPr>
          <a:xfrm>
            <a:off x="4060804" y="1223294"/>
            <a:ext cx="368075" cy="751780"/>
          </a:xfrm>
          <a:prstGeom prst="rect">
            <a:avLst/>
          </a:prstGeom>
          <a:noFill/>
          <a:ln>
            <a:noFill/>
          </a:ln>
        </p:spPr>
      </p:pic>
      <p:pic>
        <p:nvPicPr>
          <p:cNvPr id="19908" name="Google Shape;19908;p717"/>
          <p:cNvPicPr preferRelativeResize="0"/>
          <p:nvPr/>
        </p:nvPicPr>
        <p:blipFill rotWithShape="1">
          <a:blip r:embed="rId10">
            <a:alphaModFix/>
          </a:blip>
          <a:srcRect t="63200"/>
          <a:stretch/>
        </p:blipFill>
        <p:spPr>
          <a:xfrm rot="-5400000">
            <a:off x="7575251" y="4078489"/>
            <a:ext cx="701300" cy="473651"/>
          </a:xfrm>
          <a:prstGeom prst="rect">
            <a:avLst/>
          </a:prstGeom>
          <a:noFill/>
          <a:ln>
            <a:noFill/>
          </a:ln>
        </p:spPr>
      </p:pic>
      <p:pic>
        <p:nvPicPr>
          <p:cNvPr id="19909" name="Google Shape;19909;p717" descr="clipped result image"/>
          <p:cNvPicPr preferRelativeResize="0"/>
          <p:nvPr/>
        </p:nvPicPr>
        <p:blipFill>
          <a:blip r:embed="rId11">
            <a:alphaModFix/>
          </a:blip>
          <a:stretch>
            <a:fillRect/>
          </a:stretch>
        </p:blipFill>
        <p:spPr>
          <a:xfrm rot="876843">
            <a:off x="7812370" y="2759014"/>
            <a:ext cx="784886" cy="504567"/>
          </a:xfrm>
          <a:prstGeom prst="rect">
            <a:avLst/>
          </a:prstGeom>
          <a:noFill/>
          <a:ln>
            <a:noFill/>
          </a:ln>
        </p:spPr>
      </p:pic>
      <p:sp>
        <p:nvSpPr>
          <p:cNvPr id="19910" name="Google Shape;19910;p717"/>
          <p:cNvSpPr txBox="1"/>
          <p:nvPr/>
        </p:nvSpPr>
        <p:spPr>
          <a:xfrm>
            <a:off x="79017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19911" name="Google Shape;19911;p717" descr="Vilazodone.svg"/>
          <p:cNvPicPr preferRelativeResize="0"/>
          <p:nvPr/>
        </p:nvPicPr>
        <p:blipFill rotWithShape="1">
          <a:blip r:embed="rId12">
            <a:alphaModFix/>
          </a:blip>
          <a:srcRect/>
          <a:stretch/>
        </p:blipFill>
        <p:spPr>
          <a:xfrm>
            <a:off x="7356022" y="1356072"/>
            <a:ext cx="1697600" cy="8148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64"/>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759" name="Google Shape;759;p64"/>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760" name="Google Shape;760;p64"/>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761" name="Google Shape;761;p64"/>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762" name="Google Shape;762;p64"/>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763" name="Google Shape;763;p64"/>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764" name="Google Shape;764;p64"/>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765" name="Google Shape;765;p64"/>
          <p:cNvSpPr txBox="1"/>
          <p:nvPr/>
        </p:nvSpPr>
        <p:spPr>
          <a:xfrm>
            <a:off x="582550" y="2969925"/>
            <a:ext cx="81423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Neurotransmission can alter the target neuron </a:t>
            </a:r>
            <a:endParaRPr sz="2000">
              <a:solidFill>
                <a:schemeClr val="dk1"/>
              </a:solidFill>
            </a:endParaRPr>
          </a:p>
          <a:p>
            <a:pPr marL="0" lvl="0" indent="0" algn="l" rtl="0">
              <a:spcBef>
                <a:spcPts val="0"/>
              </a:spcBef>
              <a:spcAft>
                <a:spcPts val="0"/>
              </a:spcAft>
              <a:buNone/>
            </a:pPr>
            <a:r>
              <a:rPr lang="en" sz="2000">
                <a:solidFill>
                  <a:schemeClr val="dk1"/>
                </a:solidFill>
              </a:rPr>
              <a:t>in a profound and enduring manner.  </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The presynaptic </a:t>
            </a:r>
            <a:r>
              <a:rPr lang="en" sz="2000" b="1">
                <a:solidFill>
                  <a:schemeClr val="dk1"/>
                </a:solidFill>
              </a:rPr>
              <a:t>genome</a:t>
            </a:r>
            <a:r>
              <a:rPr lang="en" sz="2000">
                <a:solidFill>
                  <a:schemeClr val="dk1"/>
                </a:solidFill>
              </a:rPr>
              <a:t> is talking to the postsynaptic </a:t>
            </a:r>
            <a:r>
              <a:rPr lang="en" sz="2000" b="1">
                <a:solidFill>
                  <a:schemeClr val="dk1"/>
                </a:solidFill>
              </a:rPr>
              <a:t>genome</a:t>
            </a:r>
            <a:r>
              <a:rPr lang="en" sz="2000">
                <a:solidFill>
                  <a:schemeClr val="dk1"/>
                </a:solidFill>
              </a:rPr>
              <a:t>.</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All treatments for depression affect </a:t>
            </a:r>
            <a:r>
              <a:rPr lang="en" sz="2000" b="1">
                <a:solidFill>
                  <a:schemeClr val="dk1"/>
                </a:solidFill>
              </a:rPr>
              <a:t>gene expression</a:t>
            </a:r>
            <a:r>
              <a:rPr lang="en" sz="2000">
                <a:solidFill>
                  <a:schemeClr val="dk1"/>
                </a:solidFill>
              </a:rPr>
              <a:t> in the brain.</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p>
        </p:txBody>
      </p:sp>
      <p:pic>
        <p:nvPicPr>
          <p:cNvPr id="766" name="Google Shape;766;p64"/>
          <p:cNvPicPr preferRelativeResize="0"/>
          <p:nvPr/>
        </p:nvPicPr>
        <p:blipFill>
          <a:blip r:embed="rId5">
            <a:alphaModFix/>
          </a:blip>
          <a:stretch>
            <a:fillRect/>
          </a:stretch>
        </p:blipFill>
        <p:spPr>
          <a:xfrm>
            <a:off x="6270052" y="2148659"/>
            <a:ext cx="2619376" cy="17536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9915"/>
        <p:cNvGrpSpPr/>
        <p:nvPr/>
      </p:nvGrpSpPr>
      <p:grpSpPr>
        <a:xfrm>
          <a:off x="0" y="0"/>
          <a:ext cx="0" cy="0"/>
          <a:chOff x="0" y="0"/>
          <a:chExt cx="0" cy="0"/>
        </a:xfrm>
      </p:grpSpPr>
      <p:pic>
        <p:nvPicPr>
          <p:cNvPr id="19916" name="Google Shape;19916;p718"/>
          <p:cNvPicPr preferRelativeResize="0"/>
          <p:nvPr/>
        </p:nvPicPr>
        <p:blipFill rotWithShape="1">
          <a:blip r:embed="rId3">
            <a:alphaModFix/>
          </a:blip>
          <a:srcRect t="6104" r="30675" b="11408"/>
          <a:stretch/>
        </p:blipFill>
        <p:spPr>
          <a:xfrm>
            <a:off x="0" y="357750"/>
            <a:ext cx="7146375" cy="4733676"/>
          </a:xfrm>
          <a:prstGeom prst="rect">
            <a:avLst/>
          </a:prstGeom>
          <a:noFill/>
          <a:ln>
            <a:noFill/>
          </a:ln>
        </p:spPr>
      </p:pic>
      <p:sp>
        <p:nvSpPr>
          <p:cNvPr id="19917" name="Google Shape;19917;p71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
        <p:nvSpPr>
          <p:cNvPr id="19918" name="Google Shape;19918;p718"/>
          <p:cNvSpPr txBox="1"/>
          <p:nvPr/>
        </p:nvSpPr>
        <p:spPr>
          <a:xfrm>
            <a:off x="329125" y="119100"/>
            <a:ext cx="666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partial agonist reuptake inhibitor (SPARI)</a:t>
            </a:r>
            <a:endParaRPr b="1"/>
          </a:p>
        </p:txBody>
      </p:sp>
      <p:sp>
        <p:nvSpPr>
          <p:cNvPr id="19919" name="Google Shape;19919;p718"/>
          <p:cNvSpPr txBox="1"/>
          <p:nvPr/>
        </p:nvSpPr>
        <p:spPr>
          <a:xfrm>
            <a:off x="2833325" y="1073950"/>
            <a:ext cx="1624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5HT1A autoreceptors desensitize/ downregulate</a:t>
            </a:r>
            <a:endParaRPr sz="1200"/>
          </a:p>
        </p:txBody>
      </p:sp>
      <p:sp>
        <p:nvSpPr>
          <p:cNvPr id="19920" name="Google Shape;19920;p718"/>
          <p:cNvSpPr txBox="1"/>
          <p:nvPr/>
        </p:nvSpPr>
        <p:spPr>
          <a:xfrm>
            <a:off x="4113900" y="321975"/>
            <a:ext cx="1373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vilazodone</a:t>
            </a:r>
            <a:endParaRPr sz="110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9924"/>
        <p:cNvGrpSpPr/>
        <p:nvPr/>
      </p:nvGrpSpPr>
      <p:grpSpPr>
        <a:xfrm>
          <a:off x="0" y="0"/>
          <a:ext cx="0" cy="0"/>
          <a:chOff x="0" y="0"/>
          <a:chExt cx="0" cy="0"/>
        </a:xfrm>
      </p:grpSpPr>
      <p:pic>
        <p:nvPicPr>
          <p:cNvPr id="19925" name="Google Shape;19925;p719"/>
          <p:cNvPicPr preferRelativeResize="0"/>
          <p:nvPr/>
        </p:nvPicPr>
        <p:blipFill rotWithShape="1">
          <a:blip r:embed="rId3">
            <a:alphaModFix/>
          </a:blip>
          <a:srcRect t="6021" b="12611"/>
          <a:stretch/>
        </p:blipFill>
        <p:spPr>
          <a:xfrm>
            <a:off x="-174850" y="321975"/>
            <a:ext cx="8743775" cy="4737774"/>
          </a:xfrm>
          <a:prstGeom prst="rect">
            <a:avLst/>
          </a:prstGeom>
          <a:noFill/>
          <a:ln>
            <a:noFill/>
          </a:ln>
        </p:spPr>
      </p:pic>
      <p:sp>
        <p:nvSpPr>
          <p:cNvPr id="19926" name="Google Shape;19926;p719"/>
          <p:cNvSpPr txBox="1"/>
          <p:nvPr/>
        </p:nvSpPr>
        <p:spPr>
          <a:xfrm>
            <a:off x="6946700" y="3534525"/>
            <a:ext cx="19050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5HT1A partial agonism may lead to downstream enhancement of dopamine  release, which may mitigate sexual dysfunction.</a:t>
            </a:r>
            <a:endParaRPr sz="1100"/>
          </a:p>
        </p:txBody>
      </p:sp>
      <p:sp>
        <p:nvSpPr>
          <p:cNvPr id="19927" name="Google Shape;19927;p71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
        <p:nvSpPr>
          <p:cNvPr id="19928" name="Google Shape;19928;p71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partial agonist reuptake inhibitor (SPARI)</a:t>
            </a:r>
            <a:endParaRPr b="1"/>
          </a:p>
        </p:txBody>
      </p:sp>
      <p:pic>
        <p:nvPicPr>
          <p:cNvPr id="19929" name="Google Shape;19929;p719"/>
          <p:cNvPicPr preferRelativeResize="0"/>
          <p:nvPr/>
        </p:nvPicPr>
        <p:blipFill rotWithShape="1">
          <a:blip r:embed="rId3">
            <a:alphaModFix/>
          </a:blip>
          <a:srcRect l="60647" t="2092" r="15212" b="69926"/>
          <a:stretch/>
        </p:blipFill>
        <p:spPr>
          <a:xfrm>
            <a:off x="5130025" y="90480"/>
            <a:ext cx="2110699" cy="1629176"/>
          </a:xfrm>
          <a:prstGeom prst="rect">
            <a:avLst/>
          </a:prstGeom>
          <a:noFill/>
          <a:ln>
            <a:noFill/>
          </a:ln>
        </p:spPr>
      </p:pic>
      <p:sp>
        <p:nvSpPr>
          <p:cNvPr id="19930" name="Google Shape;19930;p719"/>
          <p:cNvSpPr txBox="1"/>
          <p:nvPr/>
        </p:nvSpPr>
        <p:spPr>
          <a:xfrm>
            <a:off x="7119475" y="1648200"/>
            <a:ext cx="13734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downregulation of postsynaptic 5HT receptors</a:t>
            </a:r>
            <a:endParaRPr sz="1100"/>
          </a:p>
        </p:txBody>
      </p:sp>
      <p:sp>
        <p:nvSpPr>
          <p:cNvPr id="19931" name="Google Shape;19931;p719"/>
          <p:cNvSpPr txBox="1"/>
          <p:nvPr/>
        </p:nvSpPr>
        <p:spPr>
          <a:xfrm>
            <a:off x="4113900" y="321975"/>
            <a:ext cx="1373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vilazodone</a:t>
            </a:r>
            <a:endParaRPr sz="11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9955"/>
        <p:cNvGrpSpPr/>
        <p:nvPr/>
      </p:nvGrpSpPr>
      <p:grpSpPr>
        <a:xfrm>
          <a:off x="0" y="0"/>
          <a:ext cx="0" cy="0"/>
          <a:chOff x="0" y="0"/>
          <a:chExt cx="0" cy="0"/>
        </a:xfrm>
      </p:grpSpPr>
      <p:sp>
        <p:nvSpPr>
          <p:cNvPr id="19956" name="Google Shape;19956;p721"/>
          <p:cNvSpPr txBox="1"/>
          <p:nvPr/>
        </p:nvSpPr>
        <p:spPr>
          <a:xfrm>
            <a:off x="1652775" y="903713"/>
            <a:ext cx="147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5HT1A receptor partial agonist</a:t>
            </a:r>
            <a:endParaRPr sz="1200" b="1"/>
          </a:p>
        </p:txBody>
      </p:sp>
      <p:grpSp>
        <p:nvGrpSpPr>
          <p:cNvPr id="19957" name="Google Shape;19957;p721"/>
          <p:cNvGrpSpPr/>
          <p:nvPr/>
        </p:nvGrpSpPr>
        <p:grpSpPr>
          <a:xfrm>
            <a:off x="2786650" y="1052127"/>
            <a:ext cx="4476425" cy="3648849"/>
            <a:chOff x="3777250" y="747327"/>
            <a:chExt cx="4476425" cy="3648849"/>
          </a:xfrm>
        </p:grpSpPr>
        <p:pic>
          <p:nvPicPr>
            <p:cNvPr id="19958" name="Google Shape;19958;p721"/>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19959" name="Google Shape;19959;p721"/>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vilazodone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VIIBRYD</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9960" name="Google Shape;19960;p721"/>
          <p:cNvSpPr txBox="1"/>
          <p:nvPr/>
        </p:nvSpPr>
        <p:spPr>
          <a:xfrm>
            <a:off x="6259450" y="3446500"/>
            <a:ext cx="1271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9961" name="Google Shape;19961;p721"/>
          <p:cNvSpPr txBox="1"/>
          <p:nvPr/>
        </p:nvSpPr>
        <p:spPr>
          <a:xfrm>
            <a:off x="454700" y="154525"/>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partial agonist reuptake inhibitor (SPARI)</a:t>
            </a:r>
            <a:endParaRPr b="1"/>
          </a:p>
        </p:txBody>
      </p:sp>
      <p:sp>
        <p:nvSpPr>
          <p:cNvPr id="19962" name="Google Shape;19962;p721"/>
          <p:cNvSpPr txBox="1"/>
          <p:nvPr/>
        </p:nvSpPr>
        <p:spPr>
          <a:xfrm>
            <a:off x="891175" y="206481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mitigate sexual dysfunction</a:t>
            </a:r>
            <a:endParaRPr sz="1200"/>
          </a:p>
          <a:p>
            <a:pPr marL="0" lvl="0" indent="0" algn="l" rtl="0">
              <a:spcBef>
                <a:spcPts val="0"/>
              </a:spcBef>
              <a:spcAft>
                <a:spcPts val="0"/>
              </a:spcAft>
              <a:buNone/>
            </a:pPr>
            <a:r>
              <a:rPr lang="en" sz="1200"/>
              <a:t>(</a:t>
            </a:r>
            <a:r>
              <a:rPr lang="en" sz="1200">
                <a:highlight>
                  <a:srgbClr val="FFFF00"/>
                </a:highlight>
              </a:rPr>
              <a:t>principal mechanism of buspirone</a:t>
            </a:r>
            <a:r>
              <a:rPr lang="en" sz="1200"/>
              <a:t>)</a:t>
            </a:r>
            <a:endParaRPr sz="1200"/>
          </a:p>
        </p:txBody>
      </p:sp>
      <p:cxnSp>
        <p:nvCxnSpPr>
          <p:cNvPr id="19963" name="Google Shape;19963;p721"/>
          <p:cNvCxnSpPr/>
          <p:nvPr/>
        </p:nvCxnSpPr>
        <p:spPr>
          <a:xfrm flipH="1">
            <a:off x="2179150" y="1734488"/>
            <a:ext cx="829800" cy="437700"/>
          </a:xfrm>
          <a:prstGeom prst="straightConnector1">
            <a:avLst/>
          </a:prstGeom>
          <a:noFill/>
          <a:ln w="9525" cap="flat" cmpd="sng">
            <a:solidFill>
              <a:schemeClr val="dk2"/>
            </a:solidFill>
            <a:prstDash val="solid"/>
            <a:round/>
            <a:headEnd type="none" w="med" len="med"/>
            <a:tailEnd type="triangle" w="med" len="med"/>
          </a:ln>
        </p:spPr>
      </p:cxnSp>
      <p:grpSp>
        <p:nvGrpSpPr>
          <p:cNvPr id="19964" name="Google Shape;19964;p721"/>
          <p:cNvGrpSpPr/>
          <p:nvPr/>
        </p:nvGrpSpPr>
        <p:grpSpPr>
          <a:xfrm>
            <a:off x="7313150" y="2671413"/>
            <a:ext cx="1936550" cy="738900"/>
            <a:chOff x="7168650" y="2514013"/>
            <a:chExt cx="1936550" cy="738900"/>
          </a:xfrm>
        </p:grpSpPr>
        <p:cxnSp>
          <p:nvCxnSpPr>
            <p:cNvPr id="19965" name="Google Shape;19965;p721"/>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9966" name="Google Shape;19966;p721"/>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sp>
        <p:nvSpPr>
          <p:cNvPr id="19967" name="Google Shape;19967;p721"/>
          <p:cNvSpPr/>
          <p:nvPr/>
        </p:nvSpPr>
        <p:spPr>
          <a:xfrm>
            <a:off x="3938885" y="20604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68" name="Google Shape;19968;p721"/>
          <p:cNvCxnSpPr/>
          <p:nvPr/>
        </p:nvCxnSpPr>
        <p:spPr>
          <a:xfrm>
            <a:off x="4110984" y="18060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969" name="Google Shape;19969;p721"/>
          <p:cNvCxnSpPr/>
          <p:nvPr/>
        </p:nvCxnSpPr>
        <p:spPr>
          <a:xfrm>
            <a:off x="4136707" y="459396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970" name="Google Shape;19970;p721"/>
          <p:cNvCxnSpPr/>
          <p:nvPr/>
        </p:nvCxnSpPr>
        <p:spPr>
          <a:xfrm flipH="1">
            <a:off x="4425650" y="1761775"/>
            <a:ext cx="945600" cy="548400"/>
          </a:xfrm>
          <a:prstGeom prst="straightConnector1">
            <a:avLst/>
          </a:prstGeom>
          <a:noFill/>
          <a:ln w="9525" cap="flat" cmpd="sng">
            <a:solidFill>
              <a:schemeClr val="dk2"/>
            </a:solidFill>
            <a:prstDash val="solid"/>
            <a:round/>
            <a:headEnd type="none" w="med" len="med"/>
            <a:tailEnd type="triangle" w="med" len="med"/>
          </a:ln>
        </p:spPr>
      </p:cxnSp>
      <p:sp>
        <p:nvSpPr>
          <p:cNvPr id="19971" name="Google Shape;19971;p721"/>
          <p:cNvSpPr txBox="1"/>
          <p:nvPr/>
        </p:nvSpPr>
        <p:spPr>
          <a:xfrm>
            <a:off x="5335075" y="1309463"/>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(CYP3A4)</a:t>
            </a:r>
            <a:endParaRPr sz="12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9982"/>
        <p:cNvGrpSpPr/>
        <p:nvPr/>
      </p:nvGrpSpPr>
      <p:grpSpPr>
        <a:xfrm>
          <a:off x="0" y="0"/>
          <a:ext cx="0" cy="0"/>
          <a:chOff x="0" y="0"/>
          <a:chExt cx="0" cy="0"/>
        </a:xfrm>
      </p:grpSpPr>
      <p:sp>
        <p:nvSpPr>
          <p:cNvPr id="19983" name="Google Shape;19983;p723"/>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9984" name="Google Shape;19984;p723"/>
          <p:cNvSpPr txBox="1"/>
          <p:nvPr/>
        </p:nvSpPr>
        <p:spPr>
          <a:xfrm>
            <a:off x="4748725"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a:p>
            <a:pPr marL="914400" lvl="0" indent="-349250" algn="l" rtl="0">
              <a:spcBef>
                <a:spcPts val="0"/>
              </a:spcBef>
              <a:spcAft>
                <a:spcPts val="0"/>
              </a:spcAft>
              <a:buSzPts val="1900"/>
              <a:buAutoNum type="arabicPeriod"/>
            </a:pPr>
            <a:r>
              <a:rPr lang="en" sz="1900" b="1"/>
              <a:t>nefazodone</a:t>
            </a:r>
            <a:endParaRPr sz="1900" b="1"/>
          </a:p>
          <a:p>
            <a:pPr marL="914400" lvl="0" indent="-349250" algn="l" rtl="0">
              <a:spcBef>
                <a:spcPts val="0"/>
              </a:spcBef>
              <a:spcAft>
                <a:spcPts val="0"/>
              </a:spcAft>
              <a:buSzPts val="1900"/>
              <a:buAutoNum type="arabicPeriod"/>
            </a:pPr>
            <a:r>
              <a:rPr lang="en" sz="1900" b="1"/>
              <a:t>vilazodone</a:t>
            </a:r>
            <a:endParaRPr sz="1900" b="1"/>
          </a:p>
          <a:p>
            <a:pPr marL="914400" lvl="0" indent="-349250" algn="l" rtl="0">
              <a:spcBef>
                <a:spcPts val="0"/>
              </a:spcBef>
              <a:spcAft>
                <a:spcPts val="0"/>
              </a:spcAft>
              <a:buSzPts val="1900"/>
              <a:buAutoNum type="arabicPeriod"/>
            </a:pPr>
            <a:r>
              <a:rPr lang="en" sz="1900" b="1"/>
              <a:t>vortioxetine </a:t>
            </a:r>
            <a:endParaRPr sz="1900" b="1"/>
          </a:p>
        </p:txBody>
      </p:sp>
      <p:pic>
        <p:nvPicPr>
          <p:cNvPr id="19985" name="Google Shape;19985;p723"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0149"/>
        <p:cNvGrpSpPr/>
        <p:nvPr/>
      </p:nvGrpSpPr>
      <p:grpSpPr>
        <a:xfrm>
          <a:off x="0" y="0"/>
          <a:ext cx="0" cy="0"/>
          <a:chOff x="0" y="0"/>
          <a:chExt cx="0" cy="0"/>
        </a:xfrm>
      </p:grpSpPr>
      <p:sp>
        <p:nvSpPr>
          <p:cNvPr id="20150" name="Google Shape;20150;p729"/>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#260</a:t>
            </a:r>
            <a:endParaRPr sz="1600"/>
          </a:p>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$357–$462</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20151" name="Google Shape;20151;p729"/>
          <p:cNvSpPr txBox="1"/>
          <p:nvPr/>
        </p:nvSpPr>
        <p:spPr>
          <a:xfrm>
            <a:off x="82229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endParaRPr sz="8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20152" name="Google Shape;20152;p729"/>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20153" name="Google Shape;20153;p729"/>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20154" name="Google Shape;20154;p729"/>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Multimodal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 modulator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and stimulator (SMS)</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partial 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20155" name="Google Shape;20155;p729" descr="clipped result image"/>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20156" name="Google Shape;20156;p729"/>
          <p:cNvSpPr txBox="1"/>
          <p:nvPr/>
        </p:nvSpPr>
        <p:spPr>
          <a:xfrm>
            <a:off x="79779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20157" name="Google Shape;20157;p729"/>
          <p:cNvPicPr preferRelativeResize="0"/>
          <p:nvPr/>
        </p:nvPicPr>
        <p:blipFill rotWithShape="1">
          <a:blip r:embed="rId4">
            <a:alphaModFix/>
          </a:blip>
          <a:srcRect/>
          <a:stretch/>
        </p:blipFill>
        <p:spPr>
          <a:xfrm rot="-5400000">
            <a:off x="7452520" y="3980722"/>
            <a:ext cx="845375" cy="448075"/>
          </a:xfrm>
          <a:prstGeom prst="rect">
            <a:avLst/>
          </a:prstGeom>
          <a:noFill/>
          <a:ln>
            <a:noFill/>
          </a:ln>
          <a:effectLst>
            <a:outerShdw blurRad="14288" dist="19050" dir="2700000" algn="tl" rotWithShape="0">
              <a:srgbClr val="000000">
                <a:alpha val="29000"/>
              </a:srgbClr>
            </a:outerShdw>
          </a:effectLst>
        </p:spPr>
      </p:pic>
      <p:pic>
        <p:nvPicPr>
          <p:cNvPr id="20158" name="Google Shape;20158;p729"/>
          <p:cNvPicPr preferRelativeResize="0"/>
          <p:nvPr/>
        </p:nvPicPr>
        <p:blipFill rotWithShape="1">
          <a:blip r:embed="rId5">
            <a:alphaModFix/>
          </a:blip>
          <a:srcRect/>
          <a:stretch/>
        </p:blipFill>
        <p:spPr>
          <a:xfrm>
            <a:off x="2683242" y="1238943"/>
            <a:ext cx="3059445" cy="2697122"/>
          </a:xfrm>
          <a:prstGeom prst="rect">
            <a:avLst/>
          </a:prstGeom>
          <a:noFill/>
          <a:ln>
            <a:noFill/>
          </a:ln>
        </p:spPr>
      </p:pic>
      <p:sp>
        <p:nvSpPr>
          <p:cNvPr id="20159" name="Google Shape;20159;p729"/>
          <p:cNvSpPr txBox="1"/>
          <p:nvPr/>
        </p:nvSpPr>
        <p:spPr>
          <a:xfrm>
            <a:off x="3149275" y="4031900"/>
            <a:ext cx="8868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Guitar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pick-</a:t>
            </a:r>
            <a:r>
              <a:rPr lang="en" sz="1200"/>
              <a:t> </a:t>
            </a:r>
            <a:r>
              <a:rPr lang="en" sz="1200" b="0" i="0" u="none" strike="noStrike" cap="none">
                <a:solidFill>
                  <a:srgbClr val="000000"/>
                </a:solidFill>
                <a:latin typeface="Arial"/>
                <a:ea typeface="Arial"/>
                <a:cs typeface="Arial"/>
                <a:sym typeface="Arial"/>
              </a:rPr>
              <a:t>shaped tablets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160" name="Google Shape;20160;p729" descr="clipped result image"/>
          <p:cNvPicPr preferRelativeResize="0"/>
          <p:nvPr/>
        </p:nvPicPr>
        <p:blipFill rotWithShape="1">
          <a:blip r:embed="rId6">
            <a:alphaModFix amt="70000"/>
          </a:blip>
          <a:srcRect/>
          <a:stretch/>
        </p:blipFill>
        <p:spPr>
          <a:xfrm>
            <a:off x="4250766" y="3114939"/>
            <a:ext cx="2002332" cy="928438"/>
          </a:xfrm>
          <a:prstGeom prst="rect">
            <a:avLst/>
          </a:prstGeom>
          <a:noFill/>
          <a:ln>
            <a:noFill/>
          </a:ln>
        </p:spPr>
      </p:pic>
      <p:sp>
        <p:nvSpPr>
          <p:cNvPr id="20161" name="Google Shape;20161;p729"/>
          <p:cNvSpPr/>
          <p:nvPr/>
        </p:nvSpPr>
        <p:spPr>
          <a:xfrm>
            <a:off x="4159875" y="1307650"/>
            <a:ext cx="1707900" cy="603900"/>
          </a:xfrm>
          <a:prstGeom prst="wedgeRectCallout">
            <a:avLst>
              <a:gd name="adj1" fmla="val -73680"/>
              <a:gd name="adj2" fmla="val 5425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2" name="Google Shape;20162;p729"/>
          <p:cNvSpPr txBox="1"/>
          <p:nvPr/>
        </p:nvSpPr>
        <p:spPr>
          <a:xfrm>
            <a:off x="4210501" y="1297300"/>
            <a:ext cx="1887300" cy="63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none" strike="noStrike" cap="none" dirty="0">
                <a:solidFill>
                  <a:srgbClr val="000000"/>
                </a:solidFill>
                <a:latin typeface="Arial"/>
                <a:ea typeface="Arial"/>
                <a:cs typeface="Arial"/>
                <a:sym typeface="Arial"/>
              </a:rPr>
              <a:t>Trying to learn all of these serotonergic mechanisms </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000" b="0" i="0" u="none" strike="noStrike" cap="none" dirty="0">
                <a:solidFill>
                  <a:srgbClr val="000000"/>
                </a:solidFill>
                <a:latin typeface="Arial"/>
                <a:ea typeface="Arial"/>
                <a:cs typeface="Arial"/>
                <a:sym typeface="Arial"/>
              </a:rPr>
              <a:t>is making me nauseous!</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dirty="0">
              <a:solidFill>
                <a:srgbClr val="000000"/>
              </a:solidFill>
              <a:latin typeface="Arial"/>
              <a:ea typeface="Arial"/>
              <a:cs typeface="Arial"/>
              <a:sym typeface="Arial"/>
            </a:endParaRPr>
          </a:p>
        </p:txBody>
      </p:sp>
      <p:cxnSp>
        <p:nvCxnSpPr>
          <p:cNvPr id="20163" name="Google Shape;20163;p729"/>
          <p:cNvCxnSpPr/>
          <p:nvPr/>
        </p:nvCxnSpPr>
        <p:spPr>
          <a:xfrm rot="10800000" flipH="1">
            <a:off x="3591927" y="3542047"/>
            <a:ext cx="1500" cy="578700"/>
          </a:xfrm>
          <a:prstGeom prst="straightConnector1">
            <a:avLst/>
          </a:prstGeom>
          <a:noFill/>
          <a:ln w="19050" cap="flat" cmpd="sng">
            <a:solidFill>
              <a:srgbClr val="7FD2E7"/>
            </a:solidFill>
            <a:prstDash val="solid"/>
            <a:round/>
            <a:headEnd type="none" w="sm" len="sm"/>
            <a:tailEnd type="stealth" w="med" len="med"/>
          </a:ln>
        </p:spPr>
      </p:cxnSp>
      <p:cxnSp>
        <p:nvCxnSpPr>
          <p:cNvPr id="20164" name="Google Shape;20164;p729"/>
          <p:cNvCxnSpPr/>
          <p:nvPr/>
        </p:nvCxnSpPr>
        <p:spPr>
          <a:xfrm rot="10800000">
            <a:off x="4966125" y="3742225"/>
            <a:ext cx="4800" cy="549900"/>
          </a:xfrm>
          <a:prstGeom prst="straightConnector1">
            <a:avLst/>
          </a:prstGeom>
          <a:noFill/>
          <a:ln w="19050" cap="flat" cmpd="sng">
            <a:solidFill>
              <a:srgbClr val="7FD2E7"/>
            </a:solidFill>
            <a:prstDash val="solid"/>
            <a:round/>
            <a:headEnd type="none" w="sm" len="sm"/>
            <a:tailEnd type="stealth" w="med" len="med"/>
          </a:ln>
        </p:spPr>
      </p:cxnSp>
      <p:cxnSp>
        <p:nvCxnSpPr>
          <p:cNvPr id="20165" name="Google Shape;20165;p729"/>
          <p:cNvCxnSpPr/>
          <p:nvPr/>
        </p:nvCxnSpPr>
        <p:spPr>
          <a:xfrm flipH="1">
            <a:off x="3669450" y="2618925"/>
            <a:ext cx="495000" cy="250500"/>
          </a:xfrm>
          <a:prstGeom prst="straightConnector1">
            <a:avLst/>
          </a:prstGeom>
          <a:noFill/>
          <a:ln w="19050" cap="flat" cmpd="sng">
            <a:solidFill>
              <a:srgbClr val="7FD2E7"/>
            </a:solidFill>
            <a:prstDash val="solid"/>
            <a:round/>
            <a:headEnd type="none" w="sm" len="sm"/>
            <a:tailEnd type="stealth" w="med" len="med"/>
          </a:ln>
        </p:spPr>
      </p:cxnSp>
      <p:sp>
        <p:nvSpPr>
          <p:cNvPr id="20166" name="Google Shape;20166;p729"/>
          <p:cNvSpPr txBox="1"/>
          <p:nvPr/>
        </p:nvSpPr>
        <p:spPr>
          <a:xfrm>
            <a:off x="4079177" y="2237175"/>
            <a:ext cx="1152300" cy="357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700"/>
              <a:buFont typeface="Arial"/>
              <a:buNone/>
            </a:pPr>
            <a:r>
              <a:rPr lang="en" sz="1200"/>
              <a:t>“</a:t>
            </a:r>
            <a:r>
              <a:rPr lang="en" sz="1200" b="0" i="0" u="none" strike="noStrike" cap="none">
                <a:solidFill>
                  <a:srgbClr val="000000"/>
                </a:solidFill>
                <a:latin typeface="Arial"/>
                <a:ea typeface="Arial"/>
                <a:cs typeface="Arial"/>
                <a:sym typeface="Arial"/>
              </a:rPr>
              <a:t>serotonergic vortex</a:t>
            </a:r>
            <a:r>
              <a:rPr lang="en" sz="1200"/>
              <a:t>”</a:t>
            </a:r>
            <a:r>
              <a:rPr lang="en" sz="1200" b="0" i="0" u="none" strike="noStrike" cap="none">
                <a:solidFill>
                  <a:srgbClr val="000000"/>
                </a:solidFill>
                <a:latin typeface="Arial"/>
                <a:ea typeface="Arial"/>
                <a:cs typeface="Arial"/>
                <a:sym typeface="Arial"/>
              </a:rPr>
              <a:t> of nause</a:t>
            </a:r>
            <a:r>
              <a:rPr lang="en" sz="1200"/>
              <a:t>a</a:t>
            </a:r>
            <a:endParaRPr sz="1200" b="1" i="0" u="none" strike="noStrike" cap="none">
              <a:solidFill>
                <a:srgbClr val="000000"/>
              </a:solidFill>
              <a:latin typeface="Times New Roman"/>
              <a:ea typeface="Times New Roman"/>
              <a:cs typeface="Times New Roman"/>
              <a:sym typeface="Times New Roman"/>
            </a:endParaRPr>
          </a:p>
        </p:txBody>
      </p:sp>
      <p:sp>
        <p:nvSpPr>
          <p:cNvPr id="20167" name="Google Shape;20167;p729"/>
          <p:cNvSpPr txBox="1"/>
          <p:nvPr/>
        </p:nvSpPr>
        <p:spPr>
          <a:xfrm>
            <a:off x="2112500" y="3077363"/>
            <a:ext cx="9774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sng" strike="noStrike" cap="none">
                <a:solidFill>
                  <a:srgbClr val="000000"/>
                </a:solidFill>
                <a:latin typeface="Arial"/>
                <a:ea typeface="Arial"/>
                <a:cs typeface="Arial"/>
                <a:sym typeface="Arial"/>
              </a:rPr>
              <a:t>Tr</a:t>
            </a:r>
            <a:r>
              <a:rPr lang="en" sz="1000" b="0" i="0" u="none" strike="noStrike" cap="none">
                <a:solidFill>
                  <a:srgbClr val="000000"/>
                </a:solidFill>
                <a:latin typeface="Arial"/>
                <a:ea typeface="Arial"/>
                <a:cs typeface="Arial"/>
                <a:sym typeface="Arial"/>
              </a:rPr>
              <a:t>e</a:t>
            </a:r>
            <a:r>
              <a:rPr lang="en" sz="1000" b="0" i="0" u="sng" strike="noStrike" cap="none">
                <a:solidFill>
                  <a:srgbClr val="000000"/>
                </a:solidFill>
                <a:latin typeface="Arial"/>
                <a:ea typeface="Arial"/>
                <a:cs typeface="Arial"/>
                <a:sym typeface="Arial"/>
              </a:rPr>
              <a:t>nt</a:t>
            </a:r>
            <a:r>
              <a:rPr lang="en" sz="1000" b="0" i="0" u="none" strike="noStrike" cap="none">
                <a:solidFill>
                  <a:srgbClr val="000000"/>
                </a:solidFill>
                <a:latin typeface="Arial"/>
                <a:ea typeface="Arial"/>
                <a:cs typeface="Arial"/>
                <a:sym typeface="Arial"/>
              </a:rPr>
              <a:t> Reznor (Nine Inch Nails)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20168" name="Google Shape;20168;p729"/>
          <p:cNvSpPr txBox="1"/>
          <p:nvPr/>
        </p:nvSpPr>
        <p:spPr>
          <a:xfrm>
            <a:off x="4280513" y="4268550"/>
            <a:ext cx="26910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     “Fight the fog (machine)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of depression” (cognitive benefits)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169" name="Google Shape;20169;p729"/>
          <p:cNvPicPr preferRelativeResize="0"/>
          <p:nvPr/>
        </p:nvPicPr>
        <p:blipFill rotWithShape="1">
          <a:blip r:embed="rId7">
            <a:alphaModFix/>
          </a:blip>
          <a:srcRect/>
          <a:stretch/>
        </p:blipFill>
        <p:spPr>
          <a:xfrm>
            <a:off x="3123765" y="834570"/>
            <a:ext cx="785414" cy="389925"/>
          </a:xfrm>
          <a:prstGeom prst="rect">
            <a:avLst/>
          </a:prstGeom>
          <a:noFill/>
          <a:ln>
            <a:noFill/>
          </a:ln>
        </p:spPr>
      </p:pic>
      <p:pic>
        <p:nvPicPr>
          <p:cNvPr id="20170" name="Google Shape;20170;p729"/>
          <p:cNvPicPr preferRelativeResize="0"/>
          <p:nvPr/>
        </p:nvPicPr>
        <p:blipFill rotWithShape="1">
          <a:blip r:embed="rId8">
            <a:alphaModFix/>
          </a:blip>
          <a:srcRect/>
          <a:stretch/>
        </p:blipFill>
        <p:spPr>
          <a:xfrm>
            <a:off x="3089905" y="948245"/>
            <a:ext cx="821736" cy="747516"/>
          </a:xfrm>
          <a:prstGeom prst="rect">
            <a:avLst/>
          </a:prstGeom>
          <a:noFill/>
          <a:ln>
            <a:noFill/>
          </a:ln>
        </p:spPr>
      </p:pic>
      <p:pic>
        <p:nvPicPr>
          <p:cNvPr id="20171" name="Google Shape;20171;p729"/>
          <p:cNvPicPr preferRelativeResize="0"/>
          <p:nvPr/>
        </p:nvPicPr>
        <p:blipFill rotWithShape="1">
          <a:blip r:embed="rId9">
            <a:alphaModFix/>
          </a:blip>
          <a:srcRect/>
          <a:stretch/>
        </p:blipFill>
        <p:spPr>
          <a:xfrm rot="-1333186">
            <a:off x="5319904" y="2671377"/>
            <a:ext cx="428961" cy="275761"/>
          </a:xfrm>
          <a:prstGeom prst="rect">
            <a:avLst/>
          </a:prstGeom>
          <a:noFill/>
          <a:ln>
            <a:noFill/>
          </a:ln>
        </p:spPr>
      </p:pic>
      <p:pic>
        <p:nvPicPr>
          <p:cNvPr id="20172" name="Google Shape;20172;p729"/>
          <p:cNvPicPr preferRelativeResize="0"/>
          <p:nvPr/>
        </p:nvPicPr>
        <p:blipFill rotWithShape="1">
          <a:blip r:embed="rId10">
            <a:alphaModFix/>
          </a:blip>
          <a:srcRect/>
          <a:stretch/>
        </p:blipFill>
        <p:spPr>
          <a:xfrm rot="-1124236">
            <a:off x="5282549" y="2533061"/>
            <a:ext cx="1539136" cy="172045"/>
          </a:xfrm>
          <a:prstGeom prst="rect">
            <a:avLst/>
          </a:prstGeom>
          <a:noFill/>
          <a:ln>
            <a:noFill/>
          </a:ln>
        </p:spPr>
      </p:pic>
      <p:pic>
        <p:nvPicPr>
          <p:cNvPr id="20173" name="Google Shape;20173;p729"/>
          <p:cNvPicPr preferRelativeResize="0"/>
          <p:nvPr/>
        </p:nvPicPr>
        <p:blipFill rotWithShape="1">
          <a:blip r:embed="rId10">
            <a:alphaModFix/>
          </a:blip>
          <a:srcRect l="15177" r="66901"/>
          <a:stretch/>
        </p:blipFill>
        <p:spPr>
          <a:xfrm rot="-1070569">
            <a:off x="4708305" y="2947700"/>
            <a:ext cx="294534" cy="177203"/>
          </a:xfrm>
          <a:prstGeom prst="rect">
            <a:avLst/>
          </a:prstGeom>
          <a:noFill/>
          <a:ln>
            <a:noFill/>
          </a:ln>
        </p:spPr>
      </p:pic>
      <p:pic>
        <p:nvPicPr>
          <p:cNvPr id="20174" name="Google Shape;20174;p729"/>
          <p:cNvPicPr preferRelativeResize="0"/>
          <p:nvPr/>
        </p:nvPicPr>
        <p:blipFill rotWithShape="1">
          <a:blip r:embed="rId10">
            <a:alphaModFix/>
          </a:blip>
          <a:srcRect l="35206" r="44669"/>
          <a:stretch/>
        </p:blipFill>
        <p:spPr>
          <a:xfrm rot="-1021552">
            <a:off x="4985091" y="2852481"/>
            <a:ext cx="335442" cy="179730"/>
          </a:xfrm>
          <a:prstGeom prst="rect">
            <a:avLst/>
          </a:prstGeom>
          <a:noFill/>
          <a:ln>
            <a:noFill/>
          </a:ln>
        </p:spPr>
      </p:pic>
      <p:pic>
        <p:nvPicPr>
          <p:cNvPr id="20175" name="Google Shape;20175;p729"/>
          <p:cNvPicPr preferRelativeResize="0"/>
          <p:nvPr/>
        </p:nvPicPr>
        <p:blipFill rotWithShape="1">
          <a:blip r:embed="rId10">
            <a:alphaModFix/>
          </a:blip>
          <a:srcRect l="15866" t="-39547" r="35935" b="15846"/>
          <a:stretch/>
        </p:blipFill>
        <p:spPr>
          <a:xfrm rot="-1124239">
            <a:off x="5112591" y="2671373"/>
            <a:ext cx="741802" cy="205275"/>
          </a:xfrm>
          <a:prstGeom prst="rect">
            <a:avLst/>
          </a:prstGeom>
          <a:noFill/>
          <a:ln>
            <a:noFill/>
          </a:ln>
        </p:spPr>
      </p:pic>
      <p:sp>
        <p:nvSpPr>
          <p:cNvPr id="20176" name="Google Shape;20176;p729"/>
          <p:cNvSpPr txBox="1"/>
          <p:nvPr/>
        </p:nvSpPr>
        <p:spPr>
          <a:xfrm rot="-1069093">
            <a:off x="5120598" y="2277490"/>
            <a:ext cx="1718639" cy="3579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Long half-life of 3 days</a:t>
            </a:r>
            <a:endParaRPr sz="1200" b="1" i="0" u="none" strike="noStrike" cap="none">
              <a:solidFill>
                <a:srgbClr val="000000"/>
              </a:solidFill>
              <a:latin typeface="Times New Roman"/>
              <a:ea typeface="Times New Roman"/>
              <a:cs typeface="Times New Roman"/>
              <a:sym typeface="Times New Roman"/>
            </a:endParaRPr>
          </a:p>
        </p:txBody>
      </p:sp>
      <p:pic>
        <p:nvPicPr>
          <p:cNvPr id="20177" name="Google Shape;20177;p729" descr="Vortioxetine.svg"/>
          <p:cNvPicPr preferRelativeResize="0"/>
          <p:nvPr/>
        </p:nvPicPr>
        <p:blipFill rotWithShape="1">
          <a:blip r:embed="rId11">
            <a:alphaModFix/>
          </a:blip>
          <a:srcRect/>
          <a:stretch/>
        </p:blipFill>
        <p:spPr>
          <a:xfrm>
            <a:off x="7635746" y="1224772"/>
            <a:ext cx="1290561" cy="123035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0302"/>
        <p:cNvGrpSpPr/>
        <p:nvPr/>
      </p:nvGrpSpPr>
      <p:grpSpPr>
        <a:xfrm>
          <a:off x="0" y="0"/>
          <a:ext cx="0" cy="0"/>
          <a:chOff x="0" y="0"/>
          <a:chExt cx="0" cy="0"/>
        </a:xfrm>
      </p:grpSpPr>
      <p:grpSp>
        <p:nvGrpSpPr>
          <p:cNvPr id="20303" name="Google Shape;20303;p734"/>
          <p:cNvGrpSpPr/>
          <p:nvPr/>
        </p:nvGrpSpPr>
        <p:grpSpPr>
          <a:xfrm>
            <a:off x="2431250" y="746300"/>
            <a:ext cx="5476275" cy="3865575"/>
            <a:chOff x="1821650" y="746300"/>
            <a:chExt cx="5476275" cy="3865575"/>
          </a:xfrm>
        </p:grpSpPr>
        <p:grpSp>
          <p:nvGrpSpPr>
            <p:cNvPr id="20304" name="Google Shape;20304;p734"/>
            <p:cNvGrpSpPr/>
            <p:nvPr/>
          </p:nvGrpSpPr>
          <p:grpSpPr>
            <a:xfrm>
              <a:off x="2611550" y="922750"/>
              <a:ext cx="3818000" cy="3445851"/>
              <a:chOff x="2611550" y="922750"/>
              <a:chExt cx="3818000" cy="3445851"/>
            </a:xfrm>
          </p:grpSpPr>
          <p:pic>
            <p:nvPicPr>
              <p:cNvPr id="20305" name="Google Shape;20305;p734"/>
              <p:cNvPicPr preferRelativeResize="0"/>
              <p:nvPr/>
            </p:nvPicPr>
            <p:blipFill>
              <a:blip r:embed="rId3">
                <a:alphaModFix/>
              </a:blip>
              <a:stretch>
                <a:fillRect/>
              </a:stretch>
            </p:blipFill>
            <p:spPr>
              <a:xfrm>
                <a:off x="2611550" y="922750"/>
                <a:ext cx="3818000" cy="3445851"/>
              </a:xfrm>
              <a:prstGeom prst="rect">
                <a:avLst/>
              </a:prstGeom>
              <a:noFill/>
              <a:ln>
                <a:noFill/>
              </a:ln>
            </p:spPr>
          </p:pic>
          <p:sp>
            <p:nvSpPr>
              <p:cNvPr id="20306" name="Google Shape;20306;p734"/>
              <p:cNvSpPr txBox="1"/>
              <p:nvPr/>
            </p:nvSpPr>
            <p:spPr>
              <a:xfrm rot="24443">
                <a:off x="3465736" y="2183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Vortioxetine</a:t>
                </a:r>
                <a:endParaRPr b="1"/>
              </a:p>
              <a:p>
                <a:pPr marL="0" marR="0" lvl="0" indent="0" algn="ctr" rtl="0">
                  <a:lnSpc>
                    <a:spcPct val="100000"/>
                  </a:lnSpc>
                  <a:spcBef>
                    <a:spcPts val="0"/>
                  </a:spcBef>
                  <a:spcAft>
                    <a:spcPts val="0"/>
                  </a:spcAft>
                  <a:buClr>
                    <a:srgbClr val="000000"/>
                  </a:buClr>
                  <a:buSzPts val="800"/>
                  <a:buFont typeface="Arial"/>
                  <a:buNone/>
                </a:pPr>
                <a:r>
                  <a:rPr lang="en" b="1"/>
                  <a:t>TRINTELLIX</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20307" name="Google Shape;20307;p734"/>
            <p:cNvSpPr txBox="1"/>
            <p:nvPr/>
          </p:nvSpPr>
          <p:spPr>
            <a:xfrm>
              <a:off x="6370025" y="2055625"/>
              <a:ext cx="927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Serotonin reuptake inhibitor</a:t>
              </a:r>
              <a:endParaRPr sz="1100"/>
            </a:p>
          </p:txBody>
        </p:sp>
        <p:sp>
          <p:nvSpPr>
            <p:cNvPr id="20308" name="Google Shape;20308;p734"/>
            <p:cNvSpPr txBox="1"/>
            <p:nvPr/>
          </p:nvSpPr>
          <p:spPr>
            <a:xfrm>
              <a:off x="2241850" y="36318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309" name="Google Shape;20309;p734"/>
            <p:cNvSpPr txBox="1"/>
            <p:nvPr/>
          </p:nvSpPr>
          <p:spPr>
            <a:xfrm>
              <a:off x="3774925" y="42578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310" name="Google Shape;20310;p734"/>
            <p:cNvSpPr txBox="1"/>
            <p:nvPr/>
          </p:nvSpPr>
          <p:spPr>
            <a:xfrm>
              <a:off x="2095825" y="746300"/>
              <a:ext cx="1679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1100"/>
                <a:t>(like </a:t>
              </a:r>
              <a:r>
                <a:rPr lang="en" sz="1100">
                  <a:highlight>
                    <a:srgbClr val="FFFF00"/>
                  </a:highlight>
                </a:rPr>
                <a:t>buspirone</a:t>
              </a:r>
              <a:r>
                <a:rPr lang="en" sz="1100"/>
                <a:t>)</a:t>
              </a:r>
              <a:endParaRPr sz="1100"/>
            </a:p>
          </p:txBody>
        </p:sp>
        <p:sp>
          <p:nvSpPr>
            <p:cNvPr id="20311" name="Google Shape;20311;p734"/>
            <p:cNvSpPr txBox="1"/>
            <p:nvPr/>
          </p:nvSpPr>
          <p:spPr>
            <a:xfrm>
              <a:off x="1969750" y="12913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sp>
          <p:nvSpPr>
            <p:cNvPr id="20312" name="Google Shape;20312;p734"/>
            <p:cNvSpPr txBox="1"/>
            <p:nvPr/>
          </p:nvSpPr>
          <p:spPr>
            <a:xfrm>
              <a:off x="1821650" y="19840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grpSp>
      <p:sp>
        <p:nvSpPr>
          <p:cNvPr id="20313" name="Google Shape;20313;p734"/>
          <p:cNvSpPr txBox="1"/>
          <p:nvPr/>
        </p:nvSpPr>
        <p:spPr>
          <a:xfrm>
            <a:off x="6009625" y="4160950"/>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possible</a:t>
            </a:r>
            <a:r>
              <a:rPr lang="en" sz="1100">
                <a:highlight>
                  <a:srgbClr val="FFFF00"/>
                </a:highlight>
              </a:rPr>
              <a:t> pro-cognitive</a:t>
            </a:r>
            <a:r>
              <a:rPr lang="en" sz="1100"/>
              <a:t> and antidepressant actions </a:t>
            </a:r>
            <a:endParaRPr sz="1100"/>
          </a:p>
        </p:txBody>
      </p:sp>
      <p:cxnSp>
        <p:nvCxnSpPr>
          <p:cNvPr id="20314" name="Google Shape;20314;p734"/>
          <p:cNvCxnSpPr/>
          <p:nvPr/>
        </p:nvCxnSpPr>
        <p:spPr>
          <a:xfrm>
            <a:off x="5231725" y="4440325"/>
            <a:ext cx="777900" cy="0"/>
          </a:xfrm>
          <a:prstGeom prst="straightConnector1">
            <a:avLst/>
          </a:prstGeom>
          <a:noFill/>
          <a:ln w="9525" cap="flat" cmpd="sng">
            <a:solidFill>
              <a:schemeClr val="dk2"/>
            </a:solidFill>
            <a:prstDash val="solid"/>
            <a:round/>
            <a:headEnd type="none" w="med" len="med"/>
            <a:tailEnd type="triangle" w="med" len="med"/>
          </a:ln>
        </p:spPr>
      </p:cxnSp>
      <p:sp>
        <p:nvSpPr>
          <p:cNvPr id="20315" name="Google Shape;20315;p734"/>
          <p:cNvSpPr/>
          <p:nvPr/>
        </p:nvSpPr>
        <p:spPr>
          <a:xfrm>
            <a:off x="4868626" y="1589804"/>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316" name="Google Shape;20316;p734"/>
          <p:cNvCxnSpPr/>
          <p:nvPr/>
        </p:nvCxnSpPr>
        <p:spPr>
          <a:xfrm>
            <a:off x="4977458" y="144981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317" name="Google Shape;20317;p734"/>
          <p:cNvCxnSpPr/>
          <p:nvPr/>
        </p:nvCxnSpPr>
        <p:spPr>
          <a:xfrm>
            <a:off x="4943748" y="357883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318" name="Google Shape;20318;p734"/>
          <p:cNvCxnSpPr/>
          <p:nvPr/>
        </p:nvCxnSpPr>
        <p:spPr>
          <a:xfrm rot="10800000">
            <a:off x="5429425" y="3666650"/>
            <a:ext cx="580200" cy="186300"/>
          </a:xfrm>
          <a:prstGeom prst="straightConnector1">
            <a:avLst/>
          </a:prstGeom>
          <a:noFill/>
          <a:ln w="9525" cap="flat" cmpd="sng">
            <a:solidFill>
              <a:schemeClr val="dk2"/>
            </a:solidFill>
            <a:prstDash val="solid"/>
            <a:round/>
            <a:headEnd type="none" w="med" len="med"/>
            <a:tailEnd type="triangle" w="med" len="med"/>
          </a:ln>
        </p:spPr>
      </p:cxnSp>
      <p:sp>
        <p:nvSpPr>
          <p:cNvPr id="20319" name="Google Shape;20319;p734"/>
          <p:cNvSpPr txBox="1"/>
          <p:nvPr/>
        </p:nvSpPr>
        <p:spPr>
          <a:xfrm>
            <a:off x="5988140" y="3547227"/>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D</a:t>
            </a:r>
            <a:r>
              <a:rPr lang="en" sz="1100"/>
              <a:t>ucer (no antidepressants are) </a:t>
            </a:r>
            <a:endParaRPr sz="1100"/>
          </a:p>
        </p:txBody>
      </p:sp>
      <p:cxnSp>
        <p:nvCxnSpPr>
          <p:cNvPr id="20320" name="Google Shape;20320;p734"/>
          <p:cNvCxnSpPr/>
          <p:nvPr/>
        </p:nvCxnSpPr>
        <p:spPr>
          <a:xfrm flipH="1">
            <a:off x="5181590" y="888502"/>
            <a:ext cx="537600" cy="472200"/>
          </a:xfrm>
          <a:prstGeom prst="straightConnector1">
            <a:avLst/>
          </a:prstGeom>
          <a:noFill/>
          <a:ln w="9525" cap="flat" cmpd="sng">
            <a:solidFill>
              <a:schemeClr val="dk2"/>
            </a:solidFill>
            <a:prstDash val="solid"/>
            <a:round/>
            <a:headEnd type="none" w="med" len="med"/>
            <a:tailEnd type="triangle" w="med" len="med"/>
          </a:ln>
        </p:spPr>
      </p:cxnSp>
      <p:sp>
        <p:nvSpPr>
          <p:cNvPr id="20321" name="Google Shape;20321;p734"/>
          <p:cNvSpPr txBox="1"/>
          <p:nvPr/>
        </p:nvSpPr>
        <p:spPr>
          <a:xfrm>
            <a:off x="5666115" y="634052"/>
            <a:ext cx="197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H</a:t>
            </a:r>
            <a:r>
              <a:rPr lang="en" sz="1100"/>
              <a:t>ibitor</a:t>
            </a:r>
            <a:endParaRPr sz="1100"/>
          </a:p>
        </p:txBody>
      </p:sp>
      <p:cxnSp>
        <p:nvCxnSpPr>
          <p:cNvPr id="20322" name="Google Shape;20322;p734"/>
          <p:cNvCxnSpPr/>
          <p:nvPr/>
        </p:nvCxnSpPr>
        <p:spPr>
          <a:xfrm flipH="1">
            <a:off x="5305275" y="1453825"/>
            <a:ext cx="725700" cy="379200"/>
          </a:xfrm>
          <a:prstGeom prst="straightConnector1">
            <a:avLst/>
          </a:prstGeom>
          <a:noFill/>
          <a:ln w="9525" cap="flat" cmpd="sng">
            <a:solidFill>
              <a:schemeClr val="dk2"/>
            </a:solidFill>
            <a:prstDash val="solid"/>
            <a:round/>
            <a:headEnd type="none" w="med" len="med"/>
            <a:tailEnd type="triangle" w="med" len="med"/>
          </a:ln>
        </p:spPr>
      </p:cxnSp>
      <p:sp>
        <p:nvSpPr>
          <p:cNvPr id="20323" name="Google Shape;20323;p734"/>
          <p:cNvSpPr txBox="1"/>
          <p:nvPr/>
        </p:nvSpPr>
        <p:spPr>
          <a:xfrm>
            <a:off x="6009623" y="1251300"/>
            <a:ext cx="1503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susceptible substrate (CYP2D6)</a:t>
            </a:r>
            <a:endParaRPr sz="1100"/>
          </a:p>
        </p:txBody>
      </p:sp>
      <p:sp>
        <p:nvSpPr>
          <p:cNvPr id="20324" name="Google Shape;20324;p734"/>
          <p:cNvSpPr txBox="1"/>
          <p:nvPr/>
        </p:nvSpPr>
        <p:spPr>
          <a:xfrm>
            <a:off x="295025" y="150300"/>
            <a:ext cx="7809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Vortioxetine: Serotonin modulator and stimulator (SMS)</a:t>
            </a:r>
            <a:endParaRPr sz="1500" b="1"/>
          </a:p>
        </p:txBody>
      </p:sp>
      <p:pic>
        <p:nvPicPr>
          <p:cNvPr id="20325" name="Google Shape;20325;p734"/>
          <p:cNvPicPr preferRelativeResize="0"/>
          <p:nvPr/>
        </p:nvPicPr>
        <p:blipFill>
          <a:blip r:embed="rId4">
            <a:alphaModFix/>
          </a:blip>
          <a:stretch>
            <a:fillRect/>
          </a:stretch>
        </p:blipFill>
        <p:spPr>
          <a:xfrm>
            <a:off x="2261070" y="3391338"/>
            <a:ext cx="623520" cy="834975"/>
          </a:xfrm>
          <a:prstGeom prst="rect">
            <a:avLst/>
          </a:prstGeom>
          <a:noFill/>
          <a:ln>
            <a:noFill/>
          </a:ln>
        </p:spPr>
      </p:pic>
      <p:cxnSp>
        <p:nvCxnSpPr>
          <p:cNvPr id="20326" name="Google Shape;20326;p734"/>
          <p:cNvCxnSpPr/>
          <p:nvPr/>
        </p:nvCxnSpPr>
        <p:spPr>
          <a:xfrm rot="10800000">
            <a:off x="1990825" y="3852950"/>
            <a:ext cx="208800" cy="0"/>
          </a:xfrm>
          <a:prstGeom prst="straightConnector1">
            <a:avLst/>
          </a:prstGeom>
          <a:noFill/>
          <a:ln w="9525" cap="flat" cmpd="sng">
            <a:solidFill>
              <a:schemeClr val="dk2"/>
            </a:solidFill>
            <a:prstDash val="solid"/>
            <a:round/>
            <a:headEnd type="none" w="med" len="med"/>
            <a:tailEnd type="triangle" w="med" len="med"/>
          </a:ln>
        </p:spPr>
      </p:cxnSp>
      <p:sp>
        <p:nvSpPr>
          <p:cNvPr id="20327" name="Google Shape;20327;p734"/>
          <p:cNvSpPr txBox="1"/>
          <p:nvPr/>
        </p:nvSpPr>
        <p:spPr>
          <a:xfrm>
            <a:off x="428625" y="3498950"/>
            <a:ext cx="1617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Amelioration of nausea (same mechanism as </a:t>
            </a:r>
            <a:r>
              <a:rPr lang="en" sz="1100">
                <a:highlight>
                  <a:srgbClr val="FFFF00"/>
                </a:highlight>
              </a:rPr>
              <a:t>ondansetron</a:t>
            </a:r>
            <a:r>
              <a:rPr lang="en" sz="1100"/>
              <a:t>)</a:t>
            </a:r>
            <a:endParaRPr sz="1100"/>
          </a:p>
        </p:txBody>
      </p:sp>
      <p:cxnSp>
        <p:nvCxnSpPr>
          <p:cNvPr id="20328" name="Google Shape;20328;p734"/>
          <p:cNvCxnSpPr/>
          <p:nvPr/>
        </p:nvCxnSpPr>
        <p:spPr>
          <a:xfrm flipH="1">
            <a:off x="1905025" y="1606050"/>
            <a:ext cx="599400" cy="194100"/>
          </a:xfrm>
          <a:prstGeom prst="straightConnector1">
            <a:avLst/>
          </a:prstGeom>
          <a:noFill/>
          <a:ln w="9525" cap="flat" cmpd="sng">
            <a:solidFill>
              <a:schemeClr val="dk2"/>
            </a:solidFill>
            <a:prstDash val="solid"/>
            <a:round/>
            <a:headEnd type="none" w="med" len="med"/>
            <a:tailEnd type="triangle" w="med" len="med"/>
          </a:ln>
        </p:spPr>
      </p:cxnSp>
      <p:cxnSp>
        <p:nvCxnSpPr>
          <p:cNvPr id="20329" name="Google Shape;20329;p734"/>
          <p:cNvCxnSpPr/>
          <p:nvPr/>
        </p:nvCxnSpPr>
        <p:spPr>
          <a:xfrm rot="10800000">
            <a:off x="1905050" y="1873825"/>
            <a:ext cx="526200" cy="456600"/>
          </a:xfrm>
          <a:prstGeom prst="straightConnector1">
            <a:avLst/>
          </a:prstGeom>
          <a:noFill/>
          <a:ln w="9525" cap="flat" cmpd="sng">
            <a:solidFill>
              <a:schemeClr val="dk2"/>
            </a:solidFill>
            <a:prstDash val="solid"/>
            <a:round/>
            <a:headEnd type="none" w="med" len="med"/>
            <a:tailEnd type="triangle" w="med" len="med"/>
          </a:ln>
        </p:spPr>
      </p:cxnSp>
      <p:sp>
        <p:nvSpPr>
          <p:cNvPr id="20330" name="Google Shape;20330;p734"/>
          <p:cNvSpPr txBox="1"/>
          <p:nvPr/>
        </p:nvSpPr>
        <p:spPr>
          <a:xfrm>
            <a:off x="1219675" y="1663200"/>
            <a:ext cx="1617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nausea</a:t>
            </a:r>
            <a:endParaRPr sz="1100"/>
          </a:p>
        </p:txBody>
      </p:sp>
      <p:grpSp>
        <p:nvGrpSpPr>
          <p:cNvPr id="2" name="Group 1">
            <a:extLst>
              <a:ext uri="{FF2B5EF4-FFF2-40B4-BE49-F238E27FC236}">
                <a16:creationId xmlns:a16="http://schemas.microsoft.com/office/drawing/2014/main" id="{F0446F3D-6B98-4FEB-10F0-888A5D06E68C}"/>
              </a:ext>
            </a:extLst>
          </p:cNvPr>
          <p:cNvGrpSpPr/>
          <p:nvPr/>
        </p:nvGrpSpPr>
        <p:grpSpPr>
          <a:xfrm>
            <a:off x="7616519" y="110691"/>
            <a:ext cx="1436885" cy="936452"/>
            <a:chOff x="2683242" y="1238943"/>
            <a:chExt cx="4138443" cy="2697122"/>
          </a:xfrm>
        </p:grpSpPr>
        <p:pic>
          <p:nvPicPr>
            <p:cNvPr id="3" name="Google Shape;20158;p729">
              <a:extLst>
                <a:ext uri="{FF2B5EF4-FFF2-40B4-BE49-F238E27FC236}">
                  <a16:creationId xmlns:a16="http://schemas.microsoft.com/office/drawing/2014/main" id="{C9C9D901-222D-C981-9C1C-FA0762060197}"/>
                </a:ext>
              </a:extLst>
            </p:cNvPr>
            <p:cNvPicPr preferRelativeResize="0"/>
            <p:nvPr/>
          </p:nvPicPr>
          <p:blipFill rotWithShape="1">
            <a:blip r:embed="rId5">
              <a:alphaModFix/>
            </a:blip>
            <a:srcRect/>
            <a:stretch/>
          </p:blipFill>
          <p:spPr>
            <a:xfrm>
              <a:off x="2683242" y="1238943"/>
              <a:ext cx="3059445" cy="2697122"/>
            </a:xfrm>
            <a:prstGeom prst="rect">
              <a:avLst/>
            </a:prstGeom>
            <a:noFill/>
            <a:ln>
              <a:noFill/>
            </a:ln>
          </p:spPr>
        </p:pic>
        <p:pic>
          <p:nvPicPr>
            <p:cNvPr id="4" name="Google Shape;20171;p729">
              <a:extLst>
                <a:ext uri="{FF2B5EF4-FFF2-40B4-BE49-F238E27FC236}">
                  <a16:creationId xmlns:a16="http://schemas.microsoft.com/office/drawing/2014/main" id="{B8D2577B-E5C3-A6B6-CB17-1B888343B20D}"/>
                </a:ext>
              </a:extLst>
            </p:cNvPr>
            <p:cNvPicPr preferRelativeResize="0"/>
            <p:nvPr/>
          </p:nvPicPr>
          <p:blipFill rotWithShape="1">
            <a:blip r:embed="rId6">
              <a:alphaModFix/>
            </a:blip>
            <a:srcRect/>
            <a:stretch/>
          </p:blipFill>
          <p:spPr>
            <a:xfrm rot="-1333186">
              <a:off x="5319904" y="2671377"/>
              <a:ext cx="428961" cy="275761"/>
            </a:xfrm>
            <a:prstGeom prst="rect">
              <a:avLst/>
            </a:prstGeom>
            <a:noFill/>
            <a:ln>
              <a:noFill/>
            </a:ln>
          </p:spPr>
        </p:pic>
        <p:pic>
          <p:nvPicPr>
            <p:cNvPr id="5" name="Google Shape;20172;p729">
              <a:extLst>
                <a:ext uri="{FF2B5EF4-FFF2-40B4-BE49-F238E27FC236}">
                  <a16:creationId xmlns:a16="http://schemas.microsoft.com/office/drawing/2014/main" id="{0516C91B-9D87-F152-74EB-43733060C35A}"/>
                </a:ext>
              </a:extLst>
            </p:cNvPr>
            <p:cNvPicPr preferRelativeResize="0"/>
            <p:nvPr/>
          </p:nvPicPr>
          <p:blipFill rotWithShape="1">
            <a:blip r:embed="rId7">
              <a:alphaModFix/>
            </a:blip>
            <a:srcRect/>
            <a:stretch/>
          </p:blipFill>
          <p:spPr>
            <a:xfrm rot="-1124236">
              <a:off x="5282549" y="2533061"/>
              <a:ext cx="1539136" cy="172045"/>
            </a:xfrm>
            <a:prstGeom prst="rect">
              <a:avLst/>
            </a:prstGeom>
            <a:noFill/>
            <a:ln>
              <a:noFill/>
            </a:ln>
          </p:spPr>
        </p:pic>
        <p:pic>
          <p:nvPicPr>
            <p:cNvPr id="6" name="Google Shape;20173;p729">
              <a:extLst>
                <a:ext uri="{FF2B5EF4-FFF2-40B4-BE49-F238E27FC236}">
                  <a16:creationId xmlns:a16="http://schemas.microsoft.com/office/drawing/2014/main" id="{A0D17AEE-964B-5D4C-99E5-89AAE90B0AFA}"/>
                </a:ext>
              </a:extLst>
            </p:cNvPr>
            <p:cNvPicPr preferRelativeResize="0"/>
            <p:nvPr/>
          </p:nvPicPr>
          <p:blipFill rotWithShape="1">
            <a:blip r:embed="rId7">
              <a:alphaModFix/>
            </a:blip>
            <a:srcRect l="15177" r="66901"/>
            <a:stretch/>
          </p:blipFill>
          <p:spPr>
            <a:xfrm rot="-1070569">
              <a:off x="4708305" y="2947700"/>
              <a:ext cx="294534" cy="177203"/>
            </a:xfrm>
            <a:prstGeom prst="rect">
              <a:avLst/>
            </a:prstGeom>
            <a:noFill/>
            <a:ln>
              <a:noFill/>
            </a:ln>
          </p:spPr>
        </p:pic>
        <p:pic>
          <p:nvPicPr>
            <p:cNvPr id="7" name="Google Shape;20174;p729">
              <a:extLst>
                <a:ext uri="{FF2B5EF4-FFF2-40B4-BE49-F238E27FC236}">
                  <a16:creationId xmlns:a16="http://schemas.microsoft.com/office/drawing/2014/main" id="{BF6B9F3E-1757-6E23-D318-552453465D45}"/>
                </a:ext>
              </a:extLst>
            </p:cNvPr>
            <p:cNvPicPr preferRelativeResize="0"/>
            <p:nvPr/>
          </p:nvPicPr>
          <p:blipFill rotWithShape="1">
            <a:blip r:embed="rId7">
              <a:alphaModFix/>
            </a:blip>
            <a:srcRect l="35206" r="44669"/>
            <a:stretch/>
          </p:blipFill>
          <p:spPr>
            <a:xfrm rot="-1021552">
              <a:off x="4985091" y="2852481"/>
              <a:ext cx="335442" cy="179730"/>
            </a:xfrm>
            <a:prstGeom prst="rect">
              <a:avLst/>
            </a:prstGeom>
            <a:noFill/>
            <a:ln>
              <a:noFill/>
            </a:ln>
          </p:spPr>
        </p:pic>
        <p:pic>
          <p:nvPicPr>
            <p:cNvPr id="8" name="Google Shape;20175;p729">
              <a:extLst>
                <a:ext uri="{FF2B5EF4-FFF2-40B4-BE49-F238E27FC236}">
                  <a16:creationId xmlns:a16="http://schemas.microsoft.com/office/drawing/2014/main" id="{7B3046A5-7ABF-058D-A3E3-AEB04B06BB1C}"/>
                </a:ext>
              </a:extLst>
            </p:cNvPr>
            <p:cNvPicPr preferRelativeResize="0"/>
            <p:nvPr/>
          </p:nvPicPr>
          <p:blipFill rotWithShape="1">
            <a:blip r:embed="rId7">
              <a:alphaModFix/>
            </a:blip>
            <a:srcRect l="15866" t="-39547" r="35935" b="15846"/>
            <a:stretch/>
          </p:blipFill>
          <p:spPr>
            <a:xfrm rot="-1124239">
              <a:off x="5112591" y="2671373"/>
              <a:ext cx="741802" cy="205275"/>
            </a:xfrm>
            <a:prstGeom prst="rect">
              <a:avLst/>
            </a:prstGeom>
            <a:noFill/>
            <a:ln>
              <a:noFill/>
            </a:ln>
          </p:spPr>
        </p:pic>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0589"/>
        <p:cNvGrpSpPr/>
        <p:nvPr/>
      </p:nvGrpSpPr>
      <p:grpSpPr>
        <a:xfrm>
          <a:off x="0" y="0"/>
          <a:ext cx="0" cy="0"/>
          <a:chOff x="0" y="0"/>
          <a:chExt cx="0" cy="0"/>
        </a:xfrm>
      </p:grpSpPr>
      <p:sp>
        <p:nvSpPr>
          <p:cNvPr id="20590" name="Google Shape;20590;p740"/>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grpSp>
        <p:nvGrpSpPr>
          <p:cNvPr id="20591" name="Google Shape;20591;p740"/>
          <p:cNvGrpSpPr/>
          <p:nvPr/>
        </p:nvGrpSpPr>
        <p:grpSpPr>
          <a:xfrm>
            <a:off x="3389675" y="2115364"/>
            <a:ext cx="2565521" cy="2090209"/>
            <a:chOff x="300800" y="1039676"/>
            <a:chExt cx="2565521" cy="2090209"/>
          </a:xfrm>
        </p:grpSpPr>
        <p:pic>
          <p:nvPicPr>
            <p:cNvPr id="20592" name="Google Shape;20592;p740"/>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20593" name="Google Shape;20593;p740"/>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4" name="Google Shape;20594;p740"/>
          <p:cNvGrpSpPr/>
          <p:nvPr/>
        </p:nvGrpSpPr>
        <p:grpSpPr>
          <a:xfrm>
            <a:off x="282442" y="2105826"/>
            <a:ext cx="2565521" cy="2090209"/>
            <a:chOff x="3444742" y="1100938"/>
            <a:chExt cx="2565521" cy="2090209"/>
          </a:xfrm>
        </p:grpSpPr>
        <p:pic>
          <p:nvPicPr>
            <p:cNvPr id="20595" name="Google Shape;20595;p740"/>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20596" name="Google Shape;20596;p740"/>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7" name="Google Shape;20597;p740"/>
          <p:cNvGrpSpPr/>
          <p:nvPr/>
        </p:nvGrpSpPr>
        <p:grpSpPr>
          <a:xfrm>
            <a:off x="6401506" y="2129642"/>
            <a:ext cx="2657145" cy="2090209"/>
            <a:chOff x="6391981" y="1100942"/>
            <a:chExt cx="2657145" cy="2090209"/>
          </a:xfrm>
        </p:grpSpPr>
        <p:pic>
          <p:nvPicPr>
            <p:cNvPr id="20598" name="Google Shape;20598;p740"/>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20599" name="Google Shape;20599;p740"/>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00" name="Google Shape;20600;p740"/>
          <p:cNvSpPr txBox="1"/>
          <p:nvPr/>
        </p:nvSpPr>
        <p:spPr>
          <a:xfrm>
            <a:off x="880650" y="5694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20601" name="Google Shape;20601;p740"/>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20602" name="Google Shape;20602;p740"/>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20603" name="Google Shape;20603;p740"/>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20604" name="Google Shape;20604;p740"/>
          <p:cNvSpPr txBox="1"/>
          <p:nvPr/>
        </p:nvSpPr>
        <p:spPr>
          <a:xfrm>
            <a:off x="8696100" y="29542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20605" name="Google Shape;20605;p740"/>
          <p:cNvSpPr txBox="1"/>
          <p:nvPr/>
        </p:nvSpPr>
        <p:spPr>
          <a:xfrm>
            <a:off x="3985875"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20606" name="Google Shape;20606;p740"/>
          <p:cNvSpPr txBox="1"/>
          <p:nvPr/>
        </p:nvSpPr>
        <p:spPr>
          <a:xfrm>
            <a:off x="831038" y="4205575"/>
            <a:ext cx="137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607" name="Google Shape;20607;p740"/>
          <p:cNvSpPr txBox="1"/>
          <p:nvPr/>
        </p:nvSpPr>
        <p:spPr>
          <a:xfrm>
            <a:off x="6928500"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grpSp>
        <p:nvGrpSpPr>
          <p:cNvPr id="20608" name="Google Shape;20608;p740"/>
          <p:cNvGrpSpPr/>
          <p:nvPr/>
        </p:nvGrpSpPr>
        <p:grpSpPr>
          <a:xfrm>
            <a:off x="1238695" y="2541627"/>
            <a:ext cx="185320" cy="1202883"/>
            <a:chOff x="3369404" y="2102287"/>
            <a:chExt cx="385200" cy="2500277"/>
          </a:xfrm>
        </p:grpSpPr>
        <p:cxnSp>
          <p:nvCxnSpPr>
            <p:cNvPr id="20609" name="Google Shape;20609;p74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610" name="Google Shape;20610;p74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611" name="Google Shape;20611;p740"/>
          <p:cNvGrpSpPr/>
          <p:nvPr/>
        </p:nvGrpSpPr>
        <p:grpSpPr>
          <a:xfrm>
            <a:off x="4377957" y="2549158"/>
            <a:ext cx="185320" cy="1202883"/>
            <a:chOff x="3369404" y="2102287"/>
            <a:chExt cx="385200" cy="2500277"/>
          </a:xfrm>
        </p:grpSpPr>
        <p:cxnSp>
          <p:nvCxnSpPr>
            <p:cNvPr id="20612" name="Google Shape;20612;p74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613" name="Google Shape;20613;p74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614" name="Google Shape;20614;p740"/>
          <p:cNvGrpSpPr/>
          <p:nvPr/>
        </p:nvGrpSpPr>
        <p:grpSpPr>
          <a:xfrm>
            <a:off x="7464503" y="2571750"/>
            <a:ext cx="185320" cy="1202883"/>
            <a:chOff x="3369404" y="2102287"/>
            <a:chExt cx="385200" cy="2500277"/>
          </a:xfrm>
        </p:grpSpPr>
        <p:cxnSp>
          <p:nvCxnSpPr>
            <p:cNvPr id="20615" name="Google Shape;20615;p74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616" name="Google Shape;20616;p74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cxnSp>
        <p:nvCxnSpPr>
          <p:cNvPr id="20617" name="Google Shape;20617;p740"/>
          <p:cNvCxnSpPr/>
          <p:nvPr/>
        </p:nvCxnSpPr>
        <p:spPr>
          <a:xfrm>
            <a:off x="1331363" y="139127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618" name="Google Shape;20618;p740"/>
          <p:cNvSpPr txBox="1"/>
          <p:nvPr/>
        </p:nvSpPr>
        <p:spPr>
          <a:xfrm>
            <a:off x="131025" y="1049513"/>
            <a:ext cx="597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NRIs with off-target effects</a:t>
            </a:r>
            <a:endParaRPr sz="1200"/>
          </a:p>
        </p:txBody>
      </p:sp>
      <p:cxnSp>
        <p:nvCxnSpPr>
          <p:cNvPr id="20619" name="Google Shape;20619;p740"/>
          <p:cNvCxnSpPr/>
          <p:nvPr/>
        </p:nvCxnSpPr>
        <p:spPr>
          <a:xfrm>
            <a:off x="4330488" y="142257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620" name="Google Shape;20620;p740"/>
          <p:cNvSpPr txBox="1"/>
          <p:nvPr/>
        </p:nvSpPr>
        <p:spPr>
          <a:xfrm>
            <a:off x="3169500" y="1053275"/>
            <a:ext cx="2936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SNRIs with off-target effects</a:t>
            </a:r>
            <a:endParaRPr sz="1200"/>
          </a:p>
        </p:txBody>
      </p:sp>
      <p:cxnSp>
        <p:nvCxnSpPr>
          <p:cNvPr id="20621" name="Google Shape;20621;p740"/>
          <p:cNvCxnSpPr/>
          <p:nvPr/>
        </p:nvCxnSpPr>
        <p:spPr>
          <a:xfrm>
            <a:off x="7288038" y="164842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622" name="Google Shape;20622;p740"/>
          <p:cNvSpPr txBox="1"/>
          <p:nvPr/>
        </p:nvSpPr>
        <p:spPr>
          <a:xfrm>
            <a:off x="6666750" y="951425"/>
            <a:ext cx="189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atypical antidepressants with off-target effects</a:t>
            </a:r>
            <a:endParaRPr sz="120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0749"/>
        <p:cNvGrpSpPr/>
        <p:nvPr/>
      </p:nvGrpSpPr>
      <p:grpSpPr>
        <a:xfrm>
          <a:off x="0" y="0"/>
          <a:ext cx="0" cy="0"/>
          <a:chOff x="0" y="0"/>
          <a:chExt cx="0" cy="0"/>
        </a:xfrm>
      </p:grpSpPr>
      <p:sp>
        <p:nvSpPr>
          <p:cNvPr id="20750" name="Google Shape;20750;p743"/>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0751" name="Google Shape;20751;p743"/>
          <p:cNvGrpSpPr/>
          <p:nvPr/>
        </p:nvGrpSpPr>
        <p:grpSpPr>
          <a:xfrm>
            <a:off x="3579061" y="2876545"/>
            <a:ext cx="2331322" cy="1900321"/>
            <a:chOff x="-451850" y="2310177"/>
            <a:chExt cx="4476425" cy="3648849"/>
          </a:xfrm>
        </p:grpSpPr>
        <p:grpSp>
          <p:nvGrpSpPr>
            <p:cNvPr id="20752" name="Google Shape;20752;p743"/>
            <p:cNvGrpSpPr/>
            <p:nvPr/>
          </p:nvGrpSpPr>
          <p:grpSpPr>
            <a:xfrm>
              <a:off x="-451850" y="2310177"/>
              <a:ext cx="4476425" cy="3648849"/>
              <a:chOff x="3777250" y="747327"/>
              <a:chExt cx="4476425" cy="3648849"/>
            </a:xfrm>
          </p:grpSpPr>
          <p:pic>
            <p:nvPicPr>
              <p:cNvPr id="20753" name="Google Shape;20753;p743"/>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0754" name="Google Shape;20754;p743"/>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755" name="Google Shape;20755;p743"/>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56" name="Google Shape;20756;p743"/>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57" name="Google Shape;20757;p743"/>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758" name="Google Shape;20758;p743"/>
          <p:cNvGrpSpPr/>
          <p:nvPr/>
        </p:nvGrpSpPr>
        <p:grpSpPr>
          <a:xfrm>
            <a:off x="6246054" y="2667095"/>
            <a:ext cx="2619530" cy="2363854"/>
            <a:chOff x="-979375" y="1166025"/>
            <a:chExt cx="3818000" cy="3445851"/>
          </a:xfrm>
        </p:grpSpPr>
        <p:pic>
          <p:nvPicPr>
            <p:cNvPr id="20759" name="Google Shape;20759;p743"/>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0760" name="Google Shape;20760;p743"/>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0761" name="Google Shape;20761;p743"/>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62" name="Google Shape;20762;p743"/>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63" name="Google Shape;20763;p743"/>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764" name="Google Shape;20764;p743"/>
          <p:cNvGrpSpPr/>
          <p:nvPr/>
        </p:nvGrpSpPr>
        <p:grpSpPr>
          <a:xfrm>
            <a:off x="380862" y="2376018"/>
            <a:ext cx="2546047" cy="2642957"/>
            <a:chOff x="2816803" y="1183449"/>
            <a:chExt cx="3430406" cy="3560977"/>
          </a:xfrm>
        </p:grpSpPr>
        <p:grpSp>
          <p:nvGrpSpPr>
            <p:cNvPr id="20765" name="Google Shape;20765;p743"/>
            <p:cNvGrpSpPr/>
            <p:nvPr/>
          </p:nvGrpSpPr>
          <p:grpSpPr>
            <a:xfrm>
              <a:off x="3746643" y="1183449"/>
              <a:ext cx="1493309" cy="1248137"/>
              <a:chOff x="-2521759" y="897403"/>
              <a:chExt cx="1477500" cy="1089600"/>
            </a:xfrm>
          </p:grpSpPr>
          <p:sp>
            <p:nvSpPr>
              <p:cNvPr id="20766" name="Google Shape;20766;p74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767" name="Google Shape;20767;p743"/>
              <p:cNvGrpSpPr/>
              <p:nvPr/>
            </p:nvGrpSpPr>
            <p:grpSpPr>
              <a:xfrm>
                <a:off x="-2127414" y="1275205"/>
                <a:ext cx="688733" cy="700658"/>
                <a:chOff x="40123" y="-1583761"/>
                <a:chExt cx="688733" cy="1109689"/>
              </a:xfrm>
            </p:grpSpPr>
            <p:grpSp>
              <p:nvGrpSpPr>
                <p:cNvPr id="20768" name="Google Shape;20768;p743"/>
                <p:cNvGrpSpPr/>
                <p:nvPr/>
              </p:nvGrpSpPr>
              <p:grpSpPr>
                <a:xfrm>
                  <a:off x="45124" y="-1327179"/>
                  <a:ext cx="683733" cy="853107"/>
                  <a:chOff x="597574" y="1930371"/>
                  <a:chExt cx="683733" cy="853107"/>
                </a:xfrm>
              </p:grpSpPr>
              <p:grpSp>
                <p:nvGrpSpPr>
                  <p:cNvPr id="20769" name="Google Shape;20769;p743"/>
                  <p:cNvGrpSpPr/>
                  <p:nvPr/>
                </p:nvGrpSpPr>
                <p:grpSpPr>
                  <a:xfrm rot="-5400000">
                    <a:off x="640721" y="2142893"/>
                    <a:ext cx="600335" cy="680836"/>
                    <a:chOff x="15239716" y="-12996420"/>
                    <a:chExt cx="1868456" cy="2463229"/>
                  </a:xfrm>
                </p:grpSpPr>
                <p:pic>
                  <p:nvPicPr>
                    <p:cNvPr id="20770" name="Google Shape;20770;p743"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0771" name="Google Shape;20771;p743"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0772" name="Google Shape;20772;p743"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0773" name="Google Shape;20773;p743"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0774" name="Google Shape;20774;p743"/>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0775" name="Google Shape;20775;p743"/>
            <p:cNvGrpSpPr/>
            <p:nvPr/>
          </p:nvGrpSpPr>
          <p:grpSpPr>
            <a:xfrm>
              <a:off x="2816803" y="1791690"/>
              <a:ext cx="3430406" cy="2952736"/>
              <a:chOff x="2676800" y="1479152"/>
              <a:chExt cx="4063499" cy="3497673"/>
            </a:xfrm>
          </p:grpSpPr>
          <p:grpSp>
            <p:nvGrpSpPr>
              <p:cNvPr id="20776" name="Google Shape;20776;p743"/>
              <p:cNvGrpSpPr/>
              <p:nvPr/>
            </p:nvGrpSpPr>
            <p:grpSpPr>
              <a:xfrm>
                <a:off x="2676800" y="1479152"/>
                <a:ext cx="4063499" cy="3497673"/>
                <a:chOff x="2676800" y="1479152"/>
                <a:chExt cx="4063499" cy="3497673"/>
              </a:xfrm>
            </p:grpSpPr>
            <p:pic>
              <p:nvPicPr>
                <p:cNvPr id="20777" name="Google Shape;20777;p743"/>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0778" name="Google Shape;20778;p743"/>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0779" name="Google Shape;20779;p743"/>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0780" name="Google Shape;20780;p743"/>
          <p:cNvGrpSpPr/>
          <p:nvPr/>
        </p:nvGrpSpPr>
        <p:grpSpPr>
          <a:xfrm>
            <a:off x="4620768" y="142230"/>
            <a:ext cx="2627339" cy="2581909"/>
            <a:chOff x="3811143" y="2561593"/>
            <a:chExt cx="2627339" cy="2581909"/>
          </a:xfrm>
        </p:grpSpPr>
        <p:pic>
          <p:nvPicPr>
            <p:cNvPr id="20781" name="Google Shape;20781;p743"/>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0782" name="Google Shape;20782;p743"/>
            <p:cNvGrpSpPr/>
            <p:nvPr/>
          </p:nvGrpSpPr>
          <p:grpSpPr>
            <a:xfrm>
              <a:off x="4990831" y="3155615"/>
              <a:ext cx="267596" cy="1436128"/>
              <a:chOff x="4435083" y="1958285"/>
              <a:chExt cx="420617" cy="2257353"/>
            </a:xfrm>
          </p:grpSpPr>
          <p:grpSp>
            <p:nvGrpSpPr>
              <p:cNvPr id="20783" name="Google Shape;20783;p743"/>
              <p:cNvGrpSpPr/>
              <p:nvPr/>
            </p:nvGrpSpPr>
            <p:grpSpPr>
              <a:xfrm>
                <a:off x="4447400" y="2278000"/>
                <a:ext cx="408300" cy="183625"/>
                <a:chOff x="1167350" y="1102900"/>
                <a:chExt cx="408300" cy="183625"/>
              </a:xfrm>
            </p:grpSpPr>
            <p:cxnSp>
              <p:nvCxnSpPr>
                <p:cNvPr id="20784" name="Google Shape;20784;p74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85" name="Google Shape;20785;p74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86" name="Google Shape;20786;p74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787" name="Google Shape;20787;p74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88" name="Google Shape;20788;p74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0789" name="Google Shape;20789;p743"/>
          <p:cNvGrpSpPr/>
          <p:nvPr/>
        </p:nvGrpSpPr>
        <p:grpSpPr>
          <a:xfrm>
            <a:off x="1906439" y="122128"/>
            <a:ext cx="2313085" cy="2341823"/>
            <a:chOff x="2634206" y="1188932"/>
            <a:chExt cx="3522286" cy="3566046"/>
          </a:xfrm>
        </p:grpSpPr>
        <p:grpSp>
          <p:nvGrpSpPr>
            <p:cNvPr id="20790" name="Google Shape;20790;p743"/>
            <p:cNvGrpSpPr/>
            <p:nvPr/>
          </p:nvGrpSpPr>
          <p:grpSpPr>
            <a:xfrm>
              <a:off x="2634206" y="1188932"/>
              <a:ext cx="3522286" cy="3566046"/>
              <a:chOff x="2929900" y="1862025"/>
              <a:chExt cx="3118999" cy="3157749"/>
            </a:xfrm>
          </p:grpSpPr>
          <p:grpSp>
            <p:nvGrpSpPr>
              <p:cNvPr id="20791" name="Google Shape;20791;p743"/>
              <p:cNvGrpSpPr/>
              <p:nvPr/>
            </p:nvGrpSpPr>
            <p:grpSpPr>
              <a:xfrm>
                <a:off x="2929900" y="1862025"/>
                <a:ext cx="3118999" cy="3157749"/>
                <a:chOff x="2929900" y="1862025"/>
                <a:chExt cx="3118999" cy="3157749"/>
              </a:xfrm>
            </p:grpSpPr>
            <p:pic>
              <p:nvPicPr>
                <p:cNvPr id="20792" name="Google Shape;20792;p743"/>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0793" name="Google Shape;20793;p743"/>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0794" name="Google Shape;20794;p743"/>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0795" name="Google Shape;20795;p743"/>
            <p:cNvGrpSpPr/>
            <p:nvPr/>
          </p:nvGrpSpPr>
          <p:grpSpPr>
            <a:xfrm>
              <a:off x="4447400" y="2278000"/>
              <a:ext cx="408300" cy="183625"/>
              <a:chOff x="1167350" y="1102900"/>
              <a:chExt cx="408300" cy="183625"/>
            </a:xfrm>
          </p:grpSpPr>
          <p:cxnSp>
            <p:nvCxnSpPr>
              <p:cNvPr id="20796" name="Google Shape;20796;p74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97" name="Google Shape;20797;p74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98" name="Google Shape;20798;p74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799" name="Google Shape;20799;p74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00" name="Google Shape;20800;p74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801" name="Google Shape;20801;p743"/>
          <p:cNvSpPr/>
          <p:nvPr/>
        </p:nvSpPr>
        <p:spPr>
          <a:xfrm rot="10790848">
            <a:off x="2213173" y="3703345"/>
            <a:ext cx="9015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2" name="Google Shape;20802;p743"/>
          <p:cNvSpPr/>
          <p:nvPr/>
        </p:nvSpPr>
        <p:spPr>
          <a:xfrm rot="10790848">
            <a:off x="5066023" y="3646195"/>
            <a:ext cx="9015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3" name="Google Shape;20803;p743"/>
          <p:cNvSpPr/>
          <p:nvPr/>
        </p:nvSpPr>
        <p:spPr>
          <a:xfrm rot="10790466">
            <a:off x="8210699" y="3452909"/>
            <a:ext cx="7572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4" name="Google Shape;20804;p743"/>
          <p:cNvSpPr/>
          <p:nvPr/>
        </p:nvSpPr>
        <p:spPr>
          <a:xfrm rot="10790466">
            <a:off x="6591449" y="1138334"/>
            <a:ext cx="7572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1546"/>
        <p:cNvGrpSpPr/>
        <p:nvPr/>
      </p:nvGrpSpPr>
      <p:grpSpPr>
        <a:xfrm>
          <a:off x="0" y="0"/>
          <a:ext cx="0" cy="0"/>
          <a:chOff x="0" y="0"/>
          <a:chExt cx="0" cy="0"/>
        </a:xfrm>
      </p:grpSpPr>
      <p:grpSp>
        <p:nvGrpSpPr>
          <p:cNvPr id="21547" name="Google Shape;21547;p757"/>
          <p:cNvGrpSpPr/>
          <p:nvPr/>
        </p:nvGrpSpPr>
        <p:grpSpPr>
          <a:xfrm>
            <a:off x="1143325" y="273387"/>
            <a:ext cx="2715901" cy="2375576"/>
            <a:chOff x="1428750" y="288587"/>
            <a:chExt cx="2715901" cy="2375576"/>
          </a:xfrm>
        </p:grpSpPr>
        <p:pic>
          <p:nvPicPr>
            <p:cNvPr id="21548" name="Google Shape;21548;p757"/>
            <p:cNvPicPr preferRelativeResize="0"/>
            <p:nvPr/>
          </p:nvPicPr>
          <p:blipFill>
            <a:blip r:embed="rId3">
              <a:alphaModFix/>
            </a:blip>
            <a:stretch>
              <a:fillRect/>
            </a:stretch>
          </p:blipFill>
          <p:spPr>
            <a:xfrm>
              <a:off x="1428750" y="288587"/>
              <a:ext cx="2715901" cy="2375576"/>
            </a:xfrm>
            <a:prstGeom prst="rect">
              <a:avLst/>
            </a:prstGeom>
            <a:noFill/>
            <a:ln>
              <a:noFill/>
            </a:ln>
          </p:spPr>
        </p:pic>
        <p:sp>
          <p:nvSpPr>
            <p:cNvPr id="21549" name="Google Shape;21549;p757"/>
            <p:cNvSpPr txBox="1"/>
            <p:nvPr/>
          </p:nvSpPr>
          <p:spPr>
            <a:xfrm>
              <a:off x="2575273" y="1624325"/>
              <a:ext cx="1278375"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SPRAVATO</a:t>
              </a:r>
              <a:endParaRPr b="1" dirty="0"/>
            </a:p>
          </p:txBody>
        </p:sp>
      </p:grpSp>
      <p:grpSp>
        <p:nvGrpSpPr>
          <p:cNvPr id="21550" name="Google Shape;21550;p757"/>
          <p:cNvGrpSpPr/>
          <p:nvPr/>
        </p:nvGrpSpPr>
        <p:grpSpPr>
          <a:xfrm>
            <a:off x="4762494" y="188868"/>
            <a:ext cx="4556154" cy="2544605"/>
            <a:chOff x="1809625" y="1289100"/>
            <a:chExt cx="5974500" cy="3336749"/>
          </a:xfrm>
        </p:grpSpPr>
        <p:grpSp>
          <p:nvGrpSpPr>
            <p:cNvPr id="21551" name="Google Shape;21551;p757"/>
            <p:cNvGrpSpPr/>
            <p:nvPr/>
          </p:nvGrpSpPr>
          <p:grpSpPr>
            <a:xfrm>
              <a:off x="1809625" y="1289100"/>
              <a:ext cx="5974500" cy="3336749"/>
              <a:chOff x="1809625" y="1289100"/>
              <a:chExt cx="5974500" cy="3336749"/>
            </a:xfrm>
          </p:grpSpPr>
          <p:pic>
            <p:nvPicPr>
              <p:cNvPr id="21552" name="Google Shape;21552;p757"/>
              <p:cNvPicPr preferRelativeResize="0"/>
              <p:nvPr/>
            </p:nvPicPr>
            <p:blipFill>
              <a:blip r:embed="rId4">
                <a:alphaModFix/>
              </a:blip>
              <a:stretch>
                <a:fillRect/>
              </a:stretch>
            </p:blipFill>
            <p:spPr>
              <a:xfrm>
                <a:off x="2746198" y="1289100"/>
                <a:ext cx="4187299" cy="3336749"/>
              </a:xfrm>
              <a:prstGeom prst="rect">
                <a:avLst/>
              </a:prstGeom>
              <a:noFill/>
              <a:ln>
                <a:noFill/>
              </a:ln>
            </p:spPr>
          </p:pic>
          <p:sp>
            <p:nvSpPr>
              <p:cNvPr id="21553" name="Google Shape;21553;p757"/>
              <p:cNvSpPr txBox="1"/>
              <p:nvPr/>
            </p:nvSpPr>
            <p:spPr>
              <a:xfrm>
                <a:off x="1809625" y="2786475"/>
                <a:ext cx="5974500" cy="84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t>Dextromethorphan</a:t>
                </a:r>
                <a:endParaRPr sz="1500" b="1"/>
              </a:p>
              <a:p>
                <a:pPr marL="0" lvl="0" indent="0" algn="ctr" rtl="0">
                  <a:spcBef>
                    <a:spcPts val="0"/>
                  </a:spcBef>
                  <a:spcAft>
                    <a:spcPts val="0"/>
                  </a:spcAft>
                  <a:buNone/>
                </a:pPr>
                <a:r>
                  <a:rPr lang="en" sz="1500" b="1"/>
                  <a:t>DXM</a:t>
                </a:r>
                <a:endParaRPr sz="1500" b="1"/>
              </a:p>
            </p:txBody>
          </p:sp>
        </p:grpSp>
        <p:sp>
          <p:nvSpPr>
            <p:cNvPr id="21554" name="Google Shape;21554;p757"/>
            <p:cNvSpPr/>
            <p:nvPr/>
          </p:nvSpPr>
          <p:spPr>
            <a:xfrm>
              <a:off x="4391576" y="2047874"/>
              <a:ext cx="810600" cy="8097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55" name="Google Shape;21555;p757"/>
          <p:cNvGrpSpPr/>
          <p:nvPr/>
        </p:nvGrpSpPr>
        <p:grpSpPr>
          <a:xfrm>
            <a:off x="3506470" y="2656240"/>
            <a:ext cx="2517340" cy="2375722"/>
            <a:chOff x="957250" y="515650"/>
            <a:chExt cx="3475549" cy="3280025"/>
          </a:xfrm>
        </p:grpSpPr>
        <p:pic>
          <p:nvPicPr>
            <p:cNvPr id="21556" name="Google Shape;21556;p757"/>
            <p:cNvPicPr preferRelativeResize="0"/>
            <p:nvPr/>
          </p:nvPicPr>
          <p:blipFill>
            <a:blip r:embed="rId5">
              <a:alphaModFix/>
            </a:blip>
            <a:stretch>
              <a:fillRect/>
            </a:stretch>
          </p:blipFill>
          <p:spPr>
            <a:xfrm>
              <a:off x="957250" y="515650"/>
              <a:ext cx="3475549" cy="3280025"/>
            </a:xfrm>
            <a:prstGeom prst="rect">
              <a:avLst/>
            </a:prstGeom>
            <a:noFill/>
            <a:ln>
              <a:noFill/>
            </a:ln>
          </p:spPr>
        </p:pic>
        <p:sp>
          <p:nvSpPr>
            <p:cNvPr id="21557" name="Google Shape;21557;p757"/>
            <p:cNvSpPr txBox="1"/>
            <p:nvPr/>
          </p:nvSpPr>
          <p:spPr>
            <a:xfrm>
              <a:off x="1881250" y="2042413"/>
              <a:ext cx="2344200" cy="977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Psilocybin</a:t>
              </a:r>
              <a:endParaRPr sz="1700" b="1"/>
            </a:p>
            <a:p>
              <a:pPr marL="0" lvl="0" indent="0" algn="ctr" rtl="0">
                <a:spcBef>
                  <a:spcPts val="0"/>
                </a:spcBef>
                <a:spcAft>
                  <a:spcPts val="0"/>
                </a:spcAft>
                <a:buNone/>
              </a:pPr>
              <a:endParaRPr sz="1700" b="1"/>
            </a:p>
          </p:txBody>
        </p:sp>
      </p:grpSp>
      <p:sp>
        <p:nvSpPr>
          <p:cNvPr id="21558" name="Google Shape;21558;p757"/>
          <p:cNvSpPr txBox="1"/>
          <p:nvPr/>
        </p:nvSpPr>
        <p:spPr>
          <a:xfrm>
            <a:off x="3214850" y="4002650"/>
            <a:ext cx="888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agonist</a:t>
            </a:r>
            <a:endParaRPr sz="1300" b="1"/>
          </a:p>
          <a:p>
            <a:pPr marL="0" lvl="0" indent="0" algn="l" rtl="0">
              <a:spcBef>
                <a:spcPts val="0"/>
              </a:spcBef>
              <a:spcAft>
                <a:spcPts val="0"/>
              </a:spcAft>
              <a:buNone/>
            </a:pPr>
            <a:endParaRPr sz="900"/>
          </a:p>
        </p:txBody>
      </p:sp>
      <p:cxnSp>
        <p:nvCxnSpPr>
          <p:cNvPr id="21559" name="Google Shape;21559;p757"/>
          <p:cNvCxnSpPr/>
          <p:nvPr/>
        </p:nvCxnSpPr>
        <p:spPr>
          <a:xfrm rot="10800000">
            <a:off x="2767838" y="4188061"/>
            <a:ext cx="447000" cy="0"/>
          </a:xfrm>
          <a:prstGeom prst="straightConnector1">
            <a:avLst/>
          </a:prstGeom>
          <a:noFill/>
          <a:ln w="9525" cap="flat" cmpd="sng">
            <a:solidFill>
              <a:schemeClr val="dk2"/>
            </a:solidFill>
            <a:prstDash val="solid"/>
            <a:round/>
            <a:headEnd type="none" w="med" len="med"/>
            <a:tailEnd type="triangle" w="med" len="med"/>
          </a:ln>
        </p:spPr>
      </p:cxnSp>
      <p:sp>
        <p:nvSpPr>
          <p:cNvPr id="21560" name="Google Shape;21560;p757"/>
          <p:cNvSpPr txBox="1"/>
          <p:nvPr/>
        </p:nvSpPr>
        <p:spPr>
          <a:xfrm>
            <a:off x="1009975" y="3693275"/>
            <a:ext cx="1720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Off-target: Valvular heart disease when chronically administered (like fenfluramine) </a:t>
            </a:r>
            <a:endParaRPr/>
          </a:p>
        </p:txBody>
      </p:sp>
      <p:sp>
        <p:nvSpPr>
          <p:cNvPr id="21561" name="Google Shape;21561;p757"/>
          <p:cNvSpPr txBox="1"/>
          <p:nvPr/>
        </p:nvSpPr>
        <p:spPr>
          <a:xfrm>
            <a:off x="6799799" y="3541550"/>
            <a:ext cx="2067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Rapid antidepressant effects; hallucinogenic effects (opposite mechanism of second-generation antipsychotics)</a:t>
            </a:r>
            <a:endParaRPr sz="1200"/>
          </a:p>
        </p:txBody>
      </p:sp>
      <p:sp>
        <p:nvSpPr>
          <p:cNvPr id="21562" name="Google Shape;21562;p757"/>
          <p:cNvSpPr txBox="1"/>
          <p:nvPr/>
        </p:nvSpPr>
        <p:spPr>
          <a:xfrm>
            <a:off x="4471960" y="2733475"/>
            <a:ext cx="1776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agonist (potent)</a:t>
            </a:r>
            <a:endParaRPr sz="1300" b="1"/>
          </a:p>
          <a:p>
            <a:pPr marL="0" lvl="0" indent="0" algn="l" rtl="0">
              <a:spcBef>
                <a:spcPts val="0"/>
              </a:spcBef>
              <a:spcAft>
                <a:spcPts val="0"/>
              </a:spcAft>
              <a:buNone/>
            </a:pPr>
            <a:endParaRPr sz="900"/>
          </a:p>
        </p:txBody>
      </p:sp>
      <p:cxnSp>
        <p:nvCxnSpPr>
          <p:cNvPr id="21563" name="Google Shape;21563;p757"/>
          <p:cNvCxnSpPr/>
          <p:nvPr/>
        </p:nvCxnSpPr>
        <p:spPr>
          <a:xfrm>
            <a:off x="5924550" y="2962275"/>
            <a:ext cx="1028100" cy="516900"/>
          </a:xfrm>
          <a:prstGeom prst="straightConnector1">
            <a:avLst/>
          </a:prstGeom>
          <a:noFill/>
          <a:ln w="9525" cap="flat" cmpd="sng">
            <a:solidFill>
              <a:schemeClr val="dk2"/>
            </a:solidFill>
            <a:prstDash val="solid"/>
            <a:round/>
            <a:headEnd type="none" w="med" len="med"/>
            <a:tailEnd type="triangle" w="med" len="med"/>
          </a:ln>
        </p:spPr>
      </p:cxnSp>
      <p:sp>
        <p:nvSpPr>
          <p:cNvPr id="21564" name="Google Shape;21564;p757"/>
          <p:cNvSpPr txBox="1"/>
          <p:nvPr/>
        </p:nvSpPr>
        <p:spPr>
          <a:xfrm>
            <a:off x="3176549" y="188875"/>
            <a:ext cx="11763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NMDA antagonist</a:t>
            </a:r>
            <a:endParaRPr sz="1300" b="1"/>
          </a:p>
          <a:p>
            <a:pPr marL="0" lvl="0" indent="0" algn="l" rtl="0">
              <a:spcBef>
                <a:spcPts val="0"/>
              </a:spcBef>
              <a:spcAft>
                <a:spcPts val="0"/>
              </a:spcAft>
              <a:buNone/>
            </a:pPr>
            <a:endParaRPr sz="900"/>
          </a:p>
        </p:txBody>
      </p:sp>
      <p:sp>
        <p:nvSpPr>
          <p:cNvPr id="21565" name="Google Shape;21565;p757"/>
          <p:cNvSpPr txBox="1"/>
          <p:nvPr/>
        </p:nvSpPr>
        <p:spPr>
          <a:xfrm>
            <a:off x="7291349" y="47625"/>
            <a:ext cx="1176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antagonist</a:t>
            </a:r>
            <a:endParaRPr sz="1300" b="1"/>
          </a:p>
          <a:p>
            <a:pPr marL="0" lvl="0" indent="0" algn="l" rtl="0">
              <a:spcBef>
                <a:spcPts val="0"/>
              </a:spcBef>
              <a:spcAft>
                <a:spcPts val="0"/>
              </a:spcAft>
              <a:buNone/>
            </a:pPr>
            <a:endParaRPr sz="900"/>
          </a:p>
        </p:txBody>
      </p:sp>
      <p:cxnSp>
        <p:nvCxnSpPr>
          <p:cNvPr id="21566" name="Google Shape;21566;p757"/>
          <p:cNvCxnSpPr/>
          <p:nvPr/>
        </p:nvCxnSpPr>
        <p:spPr>
          <a:xfrm>
            <a:off x="3859225" y="395275"/>
            <a:ext cx="769800" cy="42900"/>
          </a:xfrm>
          <a:prstGeom prst="straightConnector1">
            <a:avLst/>
          </a:prstGeom>
          <a:noFill/>
          <a:ln w="9525" cap="flat" cmpd="sng">
            <a:solidFill>
              <a:schemeClr val="dk2"/>
            </a:solidFill>
            <a:prstDash val="solid"/>
            <a:round/>
            <a:headEnd type="none" w="med" len="med"/>
            <a:tailEnd type="triangle" w="med" len="med"/>
          </a:ln>
        </p:spPr>
      </p:cxnSp>
      <p:cxnSp>
        <p:nvCxnSpPr>
          <p:cNvPr id="21567" name="Google Shape;21567;p757"/>
          <p:cNvCxnSpPr/>
          <p:nvPr/>
        </p:nvCxnSpPr>
        <p:spPr>
          <a:xfrm flipH="1">
            <a:off x="5648550" y="314325"/>
            <a:ext cx="961800" cy="130800"/>
          </a:xfrm>
          <a:prstGeom prst="straightConnector1">
            <a:avLst/>
          </a:prstGeom>
          <a:noFill/>
          <a:ln w="9525" cap="flat" cmpd="sng">
            <a:solidFill>
              <a:schemeClr val="dk2"/>
            </a:solidFill>
            <a:prstDash val="solid"/>
            <a:round/>
            <a:headEnd type="none" w="med" len="med"/>
            <a:tailEnd type="triangle" w="med" len="med"/>
          </a:ln>
        </p:spPr>
      </p:cxnSp>
      <p:sp>
        <p:nvSpPr>
          <p:cNvPr id="21568" name="Google Shape;21568;p757"/>
          <p:cNvSpPr txBox="1"/>
          <p:nvPr/>
        </p:nvSpPr>
        <p:spPr>
          <a:xfrm>
            <a:off x="4698624" y="188875"/>
            <a:ext cx="1410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Rapid antidepressant effects; </a:t>
            </a:r>
            <a:endParaRPr sz="1200"/>
          </a:p>
          <a:p>
            <a:pPr marL="0" lvl="0" indent="0" algn="l" rtl="0">
              <a:spcBef>
                <a:spcPts val="0"/>
              </a:spcBef>
              <a:spcAft>
                <a:spcPts val="0"/>
              </a:spcAft>
              <a:buNone/>
            </a:pPr>
            <a:r>
              <a:rPr lang="en" sz="1200"/>
              <a:t>dissociation</a:t>
            </a:r>
            <a:endParaRPr sz="1200"/>
          </a:p>
        </p:txBody>
      </p:sp>
      <p:sp>
        <p:nvSpPr>
          <p:cNvPr id="21569" name="Google Shape;21569;p757"/>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Neuromodulators</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65"/>
          <p:cNvGrpSpPr/>
          <p:nvPr/>
        </p:nvGrpSpPr>
        <p:grpSpPr>
          <a:xfrm>
            <a:off x="94525" y="-58799"/>
            <a:ext cx="7484301" cy="5138042"/>
            <a:chOff x="1635400" y="85876"/>
            <a:chExt cx="7484301" cy="5138042"/>
          </a:xfrm>
        </p:grpSpPr>
        <p:grpSp>
          <p:nvGrpSpPr>
            <p:cNvPr id="772" name="Google Shape;772;p65"/>
            <p:cNvGrpSpPr/>
            <p:nvPr/>
          </p:nvGrpSpPr>
          <p:grpSpPr>
            <a:xfrm>
              <a:off x="2336826" y="85876"/>
              <a:ext cx="6782876" cy="5122750"/>
              <a:chOff x="1743676" y="128801"/>
              <a:chExt cx="6782876" cy="5122750"/>
            </a:xfrm>
          </p:grpSpPr>
          <p:pic>
            <p:nvPicPr>
              <p:cNvPr id="773" name="Google Shape;773;p65"/>
              <p:cNvPicPr preferRelativeResize="0"/>
              <p:nvPr/>
            </p:nvPicPr>
            <p:blipFill>
              <a:blip r:embed="rId3">
                <a:alphaModFix/>
              </a:blip>
              <a:stretch>
                <a:fillRect/>
              </a:stretch>
            </p:blipFill>
            <p:spPr>
              <a:xfrm>
                <a:off x="1743676" y="128801"/>
                <a:ext cx="6782876" cy="3509474"/>
              </a:xfrm>
              <a:prstGeom prst="rect">
                <a:avLst/>
              </a:prstGeom>
              <a:noFill/>
              <a:ln>
                <a:noFill/>
              </a:ln>
            </p:spPr>
          </p:pic>
          <p:pic>
            <p:nvPicPr>
              <p:cNvPr id="774" name="Google Shape;774;p65"/>
              <p:cNvPicPr preferRelativeResize="0"/>
              <p:nvPr/>
            </p:nvPicPr>
            <p:blipFill>
              <a:blip r:embed="rId4">
                <a:alphaModFix/>
              </a:blip>
              <a:stretch>
                <a:fillRect/>
              </a:stretch>
            </p:blipFill>
            <p:spPr>
              <a:xfrm>
                <a:off x="3441575" y="3609600"/>
                <a:ext cx="4028176" cy="1641951"/>
              </a:xfrm>
              <a:prstGeom prst="rect">
                <a:avLst/>
              </a:prstGeom>
              <a:noFill/>
              <a:ln>
                <a:noFill/>
              </a:ln>
            </p:spPr>
          </p:pic>
        </p:grpSp>
        <p:pic>
          <p:nvPicPr>
            <p:cNvPr id="775" name="Google Shape;775;p65"/>
            <p:cNvPicPr preferRelativeResize="0"/>
            <p:nvPr/>
          </p:nvPicPr>
          <p:blipFill rotWithShape="1">
            <a:blip r:embed="rId5">
              <a:alphaModFix/>
            </a:blip>
            <a:srcRect/>
            <a:stretch/>
          </p:blipFill>
          <p:spPr>
            <a:xfrm>
              <a:off x="4282795" y="469725"/>
              <a:ext cx="3465274" cy="1948926"/>
            </a:xfrm>
            <a:prstGeom prst="rect">
              <a:avLst/>
            </a:prstGeom>
            <a:noFill/>
            <a:ln>
              <a:noFill/>
            </a:ln>
          </p:spPr>
        </p:pic>
        <p:pic>
          <p:nvPicPr>
            <p:cNvPr id="776" name="Google Shape;776;p65"/>
            <p:cNvPicPr preferRelativeResize="0"/>
            <p:nvPr/>
          </p:nvPicPr>
          <p:blipFill>
            <a:blip r:embed="rId6">
              <a:alphaModFix/>
            </a:blip>
            <a:stretch>
              <a:fillRect/>
            </a:stretch>
          </p:blipFill>
          <p:spPr>
            <a:xfrm>
              <a:off x="4562175" y="2600550"/>
              <a:ext cx="1940950" cy="971600"/>
            </a:xfrm>
            <a:prstGeom prst="rect">
              <a:avLst/>
            </a:prstGeom>
            <a:noFill/>
            <a:ln>
              <a:noFill/>
            </a:ln>
          </p:spPr>
        </p:pic>
        <p:sp>
          <p:nvSpPr>
            <p:cNvPr id="777" name="Google Shape;777;p65"/>
            <p:cNvSpPr txBox="1"/>
            <p:nvPr/>
          </p:nvSpPr>
          <p:spPr>
            <a:xfrm rot="5085689">
              <a:off x="2721124" y="3364845"/>
              <a:ext cx="2999930" cy="384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downstream effects</a:t>
              </a:r>
              <a:endParaRPr sz="1300"/>
            </a:p>
          </p:txBody>
        </p:sp>
        <p:sp>
          <p:nvSpPr>
            <p:cNvPr id="778" name="Google Shape;778;p65"/>
            <p:cNvSpPr txBox="1"/>
            <p:nvPr/>
          </p:nvSpPr>
          <p:spPr>
            <a:xfrm>
              <a:off x="2581925" y="4234380"/>
              <a:ext cx="154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CREB = cAMP response element-binding protein </a:t>
              </a:r>
              <a:r>
                <a:rPr lang="en" sz="700">
                  <a:solidFill>
                    <a:schemeClr val="dk1"/>
                  </a:solidFill>
                </a:rPr>
                <a:t>(phosphorylated) </a:t>
              </a:r>
              <a:endParaRPr sz="700"/>
            </a:p>
          </p:txBody>
        </p:sp>
        <p:sp>
          <p:nvSpPr>
            <p:cNvPr id="779" name="Google Shape;779;p65"/>
            <p:cNvSpPr txBox="1"/>
            <p:nvPr/>
          </p:nvSpPr>
          <p:spPr>
            <a:xfrm>
              <a:off x="2581925" y="2371650"/>
              <a:ext cx="12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cAMP = cyclic adenosine monophosphate </a:t>
              </a:r>
              <a:endParaRPr sz="700"/>
            </a:p>
          </p:txBody>
        </p:sp>
        <p:sp>
          <p:nvSpPr>
            <p:cNvPr id="780" name="Google Shape;780;p65"/>
            <p:cNvSpPr txBox="1"/>
            <p:nvPr/>
          </p:nvSpPr>
          <p:spPr>
            <a:xfrm>
              <a:off x="2581925" y="349037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A =  protein kinase A</a:t>
              </a:r>
              <a:endParaRPr sz="700"/>
            </a:p>
          </p:txBody>
        </p:sp>
        <p:sp>
          <p:nvSpPr>
            <p:cNvPr id="781" name="Google Shape;781;p65"/>
            <p:cNvSpPr txBox="1"/>
            <p:nvPr/>
          </p:nvSpPr>
          <p:spPr>
            <a:xfrm>
              <a:off x="2581925" y="3874963"/>
              <a:ext cx="14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CaMK = </a:t>
              </a:r>
              <a:r>
                <a:rPr lang="en" sz="700">
                  <a:solidFill>
                    <a:schemeClr val="dk1"/>
                  </a:solidFill>
                </a:rPr>
                <a:t>calcium/calmodulin kinase</a:t>
              </a:r>
              <a:endParaRPr sz="700"/>
            </a:p>
          </p:txBody>
        </p:sp>
        <p:sp>
          <p:nvSpPr>
            <p:cNvPr id="782" name="Google Shape;782;p65"/>
            <p:cNvSpPr txBox="1"/>
            <p:nvPr/>
          </p:nvSpPr>
          <p:spPr>
            <a:xfrm>
              <a:off x="2581930" y="4703436"/>
              <a:ext cx="1669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HRE = hormone-response element</a:t>
              </a:r>
              <a:endParaRPr sz="700"/>
            </a:p>
          </p:txBody>
        </p:sp>
        <p:cxnSp>
          <p:nvCxnSpPr>
            <p:cNvPr id="783" name="Google Shape;783;p65"/>
            <p:cNvCxnSpPr/>
            <p:nvPr/>
          </p:nvCxnSpPr>
          <p:spPr>
            <a:xfrm>
              <a:off x="6181850" y="4643550"/>
              <a:ext cx="0" cy="164700"/>
            </a:xfrm>
            <a:prstGeom prst="straightConnector1">
              <a:avLst/>
            </a:prstGeom>
            <a:noFill/>
            <a:ln w="9525" cap="flat" cmpd="sng">
              <a:solidFill>
                <a:schemeClr val="dk2"/>
              </a:solidFill>
              <a:prstDash val="solid"/>
              <a:round/>
              <a:headEnd type="none" w="med" len="med"/>
              <a:tailEnd type="triangle" w="med" len="med"/>
            </a:ln>
          </p:spPr>
        </p:cxnSp>
        <p:sp>
          <p:nvSpPr>
            <p:cNvPr id="784" name="Google Shape;784;p65"/>
            <p:cNvSpPr txBox="1"/>
            <p:nvPr/>
          </p:nvSpPr>
          <p:spPr>
            <a:xfrm>
              <a:off x="5694650" y="4701000"/>
              <a:ext cx="173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 activation</a:t>
              </a:r>
              <a:endParaRPr sz="1000"/>
            </a:p>
          </p:txBody>
        </p:sp>
        <p:pic>
          <p:nvPicPr>
            <p:cNvPr id="785" name="Google Shape;785;p65"/>
            <p:cNvPicPr preferRelativeResize="0"/>
            <p:nvPr/>
          </p:nvPicPr>
          <p:blipFill>
            <a:blip r:embed="rId7">
              <a:alphaModFix/>
            </a:blip>
            <a:stretch>
              <a:fillRect/>
            </a:stretch>
          </p:blipFill>
          <p:spPr>
            <a:xfrm>
              <a:off x="5617400" y="4956787"/>
              <a:ext cx="796075" cy="164700"/>
            </a:xfrm>
            <a:prstGeom prst="rect">
              <a:avLst/>
            </a:prstGeom>
            <a:noFill/>
            <a:ln>
              <a:noFill/>
            </a:ln>
          </p:spPr>
        </p:pic>
        <p:sp>
          <p:nvSpPr>
            <p:cNvPr id="786" name="Google Shape;786;p65"/>
            <p:cNvSpPr txBox="1"/>
            <p:nvPr/>
          </p:nvSpPr>
          <p:spPr>
            <a:xfrm>
              <a:off x="4633724" y="4854618"/>
              <a:ext cx="118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cell </a:t>
              </a:r>
              <a:r>
                <a:rPr lang="en" sz="1200" b="1">
                  <a:highlight>
                    <a:srgbClr val="FFFF00"/>
                  </a:highlight>
                </a:rPr>
                <a:t>nucleus</a:t>
              </a:r>
              <a:endParaRPr sz="1200" b="1">
                <a:highlight>
                  <a:srgbClr val="FFFF00"/>
                </a:highlight>
              </a:endParaRPr>
            </a:p>
          </p:txBody>
        </p:sp>
        <p:pic>
          <p:nvPicPr>
            <p:cNvPr id="787" name="Google Shape;787;p65"/>
            <p:cNvPicPr preferRelativeResize="0"/>
            <p:nvPr/>
          </p:nvPicPr>
          <p:blipFill>
            <a:blip r:embed="rId7">
              <a:alphaModFix/>
            </a:blip>
            <a:stretch>
              <a:fillRect/>
            </a:stretch>
          </p:blipFill>
          <p:spPr>
            <a:xfrm>
              <a:off x="6673825" y="4635600"/>
              <a:ext cx="1628400" cy="338700"/>
            </a:xfrm>
            <a:prstGeom prst="rect">
              <a:avLst/>
            </a:prstGeom>
            <a:noFill/>
            <a:ln>
              <a:noFill/>
            </a:ln>
          </p:spPr>
        </p:pic>
        <p:pic>
          <p:nvPicPr>
            <p:cNvPr id="788" name="Google Shape;788;p65"/>
            <p:cNvPicPr preferRelativeResize="0"/>
            <p:nvPr/>
          </p:nvPicPr>
          <p:blipFill rotWithShape="1">
            <a:blip r:embed="rId5">
              <a:alphaModFix/>
            </a:blip>
            <a:srcRect l="10349" t="76903" r="77026"/>
            <a:stretch/>
          </p:blipFill>
          <p:spPr>
            <a:xfrm>
              <a:off x="2225200" y="2346675"/>
              <a:ext cx="358903" cy="369300"/>
            </a:xfrm>
            <a:prstGeom prst="rect">
              <a:avLst/>
            </a:prstGeom>
            <a:noFill/>
            <a:ln>
              <a:noFill/>
            </a:ln>
          </p:spPr>
        </p:pic>
        <p:pic>
          <p:nvPicPr>
            <p:cNvPr id="789" name="Google Shape;789;p65"/>
            <p:cNvPicPr preferRelativeResize="0"/>
            <p:nvPr/>
          </p:nvPicPr>
          <p:blipFill rotWithShape="1">
            <a:blip r:embed="rId6">
              <a:alphaModFix/>
            </a:blip>
            <a:srcRect t="43623" r="74906"/>
            <a:stretch/>
          </p:blipFill>
          <p:spPr>
            <a:xfrm>
              <a:off x="2289050" y="3446000"/>
              <a:ext cx="358900" cy="403629"/>
            </a:xfrm>
            <a:prstGeom prst="rect">
              <a:avLst/>
            </a:prstGeom>
            <a:noFill/>
            <a:ln>
              <a:noFill/>
            </a:ln>
          </p:spPr>
        </p:pic>
        <p:pic>
          <p:nvPicPr>
            <p:cNvPr id="790" name="Google Shape;790;p65"/>
            <p:cNvPicPr preferRelativeResize="0"/>
            <p:nvPr/>
          </p:nvPicPr>
          <p:blipFill rotWithShape="1">
            <a:blip r:embed="rId6">
              <a:alphaModFix/>
            </a:blip>
            <a:srcRect l="33517" t="46617" r="41389" b="-2993"/>
            <a:stretch/>
          </p:blipFill>
          <p:spPr>
            <a:xfrm>
              <a:off x="2268130" y="3866108"/>
              <a:ext cx="358900" cy="403629"/>
            </a:xfrm>
            <a:prstGeom prst="rect">
              <a:avLst/>
            </a:prstGeom>
            <a:noFill/>
            <a:ln>
              <a:noFill/>
            </a:ln>
          </p:spPr>
        </p:pic>
        <p:pic>
          <p:nvPicPr>
            <p:cNvPr id="791" name="Google Shape;791;p65"/>
            <p:cNvPicPr preferRelativeResize="0"/>
            <p:nvPr/>
          </p:nvPicPr>
          <p:blipFill>
            <a:blip r:embed="rId8">
              <a:alphaModFix/>
            </a:blip>
            <a:stretch>
              <a:fillRect/>
            </a:stretch>
          </p:blipFill>
          <p:spPr>
            <a:xfrm>
              <a:off x="2184247" y="4269725"/>
              <a:ext cx="440794" cy="403625"/>
            </a:xfrm>
            <a:prstGeom prst="rect">
              <a:avLst/>
            </a:prstGeom>
            <a:noFill/>
            <a:ln>
              <a:noFill/>
            </a:ln>
          </p:spPr>
        </p:pic>
        <p:pic>
          <p:nvPicPr>
            <p:cNvPr id="792" name="Google Shape;792;p65"/>
            <p:cNvPicPr preferRelativeResize="0"/>
            <p:nvPr/>
          </p:nvPicPr>
          <p:blipFill rotWithShape="1">
            <a:blip r:embed="rId5">
              <a:alphaModFix/>
            </a:blip>
            <a:srcRect l="27693" r="59586" b="87598"/>
            <a:stretch/>
          </p:blipFill>
          <p:spPr>
            <a:xfrm>
              <a:off x="2248100" y="917385"/>
              <a:ext cx="440802" cy="241700"/>
            </a:xfrm>
            <a:prstGeom prst="rect">
              <a:avLst/>
            </a:prstGeom>
            <a:noFill/>
            <a:ln>
              <a:noFill/>
            </a:ln>
          </p:spPr>
        </p:pic>
        <p:sp>
          <p:nvSpPr>
            <p:cNvPr id="793" name="Google Shape;793;p65"/>
            <p:cNvSpPr txBox="1"/>
            <p:nvPr/>
          </p:nvSpPr>
          <p:spPr>
            <a:xfrm>
              <a:off x="2670275" y="868325"/>
              <a:ext cx="12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neurotransmitter</a:t>
              </a:r>
              <a:endParaRPr sz="700"/>
            </a:p>
          </p:txBody>
        </p:sp>
        <p:pic>
          <p:nvPicPr>
            <p:cNvPr id="794" name="Google Shape;794;p65"/>
            <p:cNvPicPr preferRelativeResize="0"/>
            <p:nvPr/>
          </p:nvPicPr>
          <p:blipFill>
            <a:blip r:embed="rId9">
              <a:alphaModFix/>
            </a:blip>
            <a:stretch>
              <a:fillRect/>
            </a:stretch>
          </p:blipFill>
          <p:spPr>
            <a:xfrm>
              <a:off x="6413475" y="2480990"/>
              <a:ext cx="596450" cy="178935"/>
            </a:xfrm>
            <a:prstGeom prst="rect">
              <a:avLst/>
            </a:prstGeom>
            <a:noFill/>
            <a:ln>
              <a:noFill/>
            </a:ln>
          </p:spPr>
        </p:pic>
        <p:pic>
          <p:nvPicPr>
            <p:cNvPr id="795" name="Google Shape;795;p65"/>
            <p:cNvPicPr preferRelativeResize="0"/>
            <p:nvPr/>
          </p:nvPicPr>
          <p:blipFill>
            <a:blip r:embed="rId9">
              <a:alphaModFix/>
            </a:blip>
            <a:stretch>
              <a:fillRect/>
            </a:stretch>
          </p:blipFill>
          <p:spPr>
            <a:xfrm>
              <a:off x="6530168" y="2667149"/>
              <a:ext cx="596450" cy="178935"/>
            </a:xfrm>
            <a:prstGeom prst="rect">
              <a:avLst/>
            </a:prstGeom>
            <a:noFill/>
            <a:ln>
              <a:noFill/>
            </a:ln>
          </p:spPr>
        </p:pic>
        <p:pic>
          <p:nvPicPr>
            <p:cNvPr id="796" name="Google Shape;796;p65"/>
            <p:cNvPicPr preferRelativeResize="0"/>
            <p:nvPr/>
          </p:nvPicPr>
          <p:blipFill>
            <a:blip r:embed="rId9">
              <a:alphaModFix/>
            </a:blip>
            <a:stretch>
              <a:fillRect/>
            </a:stretch>
          </p:blipFill>
          <p:spPr>
            <a:xfrm>
              <a:off x="6504608" y="2819549"/>
              <a:ext cx="596450" cy="178935"/>
            </a:xfrm>
            <a:prstGeom prst="rect">
              <a:avLst/>
            </a:prstGeom>
            <a:noFill/>
            <a:ln>
              <a:noFill/>
            </a:ln>
          </p:spPr>
        </p:pic>
        <p:pic>
          <p:nvPicPr>
            <p:cNvPr id="797" name="Google Shape;797;p65"/>
            <p:cNvPicPr preferRelativeResize="0"/>
            <p:nvPr/>
          </p:nvPicPr>
          <p:blipFill>
            <a:blip r:embed="rId9">
              <a:alphaModFix/>
            </a:blip>
            <a:stretch>
              <a:fillRect/>
            </a:stretch>
          </p:blipFill>
          <p:spPr>
            <a:xfrm>
              <a:off x="6504593" y="2996887"/>
              <a:ext cx="596450" cy="178935"/>
            </a:xfrm>
            <a:prstGeom prst="rect">
              <a:avLst/>
            </a:prstGeom>
            <a:noFill/>
            <a:ln>
              <a:noFill/>
            </a:ln>
          </p:spPr>
        </p:pic>
        <p:pic>
          <p:nvPicPr>
            <p:cNvPr id="798" name="Google Shape;798;p65"/>
            <p:cNvPicPr preferRelativeResize="0"/>
            <p:nvPr/>
          </p:nvPicPr>
          <p:blipFill>
            <a:blip r:embed="rId9">
              <a:alphaModFix/>
            </a:blip>
            <a:stretch>
              <a:fillRect/>
            </a:stretch>
          </p:blipFill>
          <p:spPr>
            <a:xfrm>
              <a:off x="1917050" y="3988225"/>
              <a:ext cx="2213175" cy="971600"/>
            </a:xfrm>
            <a:prstGeom prst="rect">
              <a:avLst/>
            </a:prstGeom>
            <a:noFill/>
            <a:ln>
              <a:noFill/>
            </a:ln>
          </p:spPr>
        </p:pic>
        <p:pic>
          <p:nvPicPr>
            <p:cNvPr id="799" name="Google Shape;799;p65"/>
            <p:cNvPicPr preferRelativeResize="0"/>
            <p:nvPr/>
          </p:nvPicPr>
          <p:blipFill>
            <a:blip r:embed="rId9">
              <a:alphaModFix/>
            </a:blip>
            <a:stretch>
              <a:fillRect/>
            </a:stretch>
          </p:blipFill>
          <p:spPr>
            <a:xfrm>
              <a:off x="1635400" y="1866425"/>
              <a:ext cx="2213175" cy="2551175"/>
            </a:xfrm>
            <a:prstGeom prst="rect">
              <a:avLst/>
            </a:prstGeom>
            <a:noFill/>
            <a:ln>
              <a:noFill/>
            </a:ln>
          </p:spPr>
        </p:pic>
        <p:pic>
          <p:nvPicPr>
            <p:cNvPr id="800" name="Google Shape;800;p65"/>
            <p:cNvPicPr preferRelativeResize="0"/>
            <p:nvPr/>
          </p:nvPicPr>
          <p:blipFill>
            <a:blip r:embed="rId9">
              <a:alphaModFix/>
            </a:blip>
            <a:stretch>
              <a:fillRect/>
            </a:stretch>
          </p:blipFill>
          <p:spPr>
            <a:xfrm>
              <a:off x="2280225" y="452350"/>
              <a:ext cx="1474800" cy="2551175"/>
            </a:xfrm>
            <a:prstGeom prst="rect">
              <a:avLst/>
            </a:prstGeom>
            <a:noFill/>
            <a:ln>
              <a:noFill/>
            </a:ln>
          </p:spPr>
        </p:pic>
      </p:grpSp>
      <p:sp>
        <p:nvSpPr>
          <p:cNvPr id="801" name="Google Shape;801;p65"/>
          <p:cNvSpPr txBox="1"/>
          <p:nvPr/>
        </p:nvSpPr>
        <p:spPr>
          <a:xfrm>
            <a:off x="135325" y="136450"/>
            <a:ext cx="19410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 of the most</a:t>
            </a:r>
            <a:endParaRPr sz="1900" b="1"/>
          </a:p>
          <a:p>
            <a:pPr marL="0" lvl="0" indent="0" algn="l" rtl="0">
              <a:spcBef>
                <a:spcPts val="0"/>
              </a:spcBef>
              <a:spcAft>
                <a:spcPts val="0"/>
              </a:spcAft>
              <a:buNone/>
            </a:pPr>
            <a:r>
              <a:rPr lang="en" sz="1900" b="1"/>
              <a:t>important signal</a:t>
            </a:r>
            <a:endParaRPr sz="1900" b="1"/>
          </a:p>
          <a:p>
            <a:pPr marL="0" lvl="0" indent="0" algn="l" rtl="0">
              <a:spcBef>
                <a:spcPts val="0"/>
              </a:spcBef>
              <a:spcAft>
                <a:spcPts val="0"/>
              </a:spcAft>
              <a:buNone/>
            </a:pPr>
            <a:r>
              <a:rPr lang="en" sz="1900" b="1"/>
              <a:t>transduction</a:t>
            </a:r>
            <a:endParaRPr sz="1900" b="1"/>
          </a:p>
          <a:p>
            <a:pPr marL="0" lvl="0" indent="0" algn="l" rtl="0">
              <a:spcBef>
                <a:spcPts val="0"/>
              </a:spcBef>
              <a:spcAft>
                <a:spcPts val="0"/>
              </a:spcAft>
              <a:buNone/>
            </a:pPr>
            <a:r>
              <a:rPr lang="en" sz="1900" b="1"/>
              <a:t>cascades </a:t>
            </a:r>
            <a:endParaRPr sz="1900" b="1"/>
          </a:p>
        </p:txBody>
      </p:sp>
      <p:sp>
        <p:nvSpPr>
          <p:cNvPr id="802" name="Google Shape;802;p65"/>
          <p:cNvSpPr/>
          <p:nvPr/>
        </p:nvSpPr>
        <p:spPr>
          <a:xfrm rot="274356">
            <a:off x="2924135" y="4092347"/>
            <a:ext cx="3608786" cy="128095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5"/>
          <p:cNvSpPr txBox="1"/>
          <p:nvPr/>
        </p:nvSpPr>
        <p:spPr>
          <a:xfrm>
            <a:off x="5132950" y="4402400"/>
            <a:ext cx="215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genes (related to synaptogenesis </a:t>
            </a:r>
            <a:endParaRPr sz="1000"/>
          </a:p>
          <a:p>
            <a:pPr marL="0" lvl="0" indent="0" algn="l" rtl="0">
              <a:spcBef>
                <a:spcPts val="0"/>
              </a:spcBef>
              <a:spcAft>
                <a:spcPts val="0"/>
              </a:spcAft>
              <a:buNone/>
            </a:pPr>
            <a:r>
              <a:rPr lang="en" sz="1000"/>
              <a:t>   and neuronal survival)</a:t>
            </a:r>
            <a:endParaRPr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80"/>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1082" name="Google Shape;1082;p80"/>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1083" name="Google Shape;1083;p80"/>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1084" name="Google Shape;1084;p80"/>
          <p:cNvPicPr preferRelativeResize="0"/>
          <p:nvPr/>
        </p:nvPicPr>
        <p:blipFill>
          <a:blip r:embed="rId5">
            <a:alphaModFix/>
          </a:blip>
          <a:stretch>
            <a:fillRect/>
          </a:stretch>
        </p:blipFill>
        <p:spPr>
          <a:xfrm>
            <a:off x="6297516" y="2558204"/>
            <a:ext cx="815500" cy="885475"/>
          </a:xfrm>
          <a:prstGeom prst="rect">
            <a:avLst/>
          </a:prstGeom>
          <a:noFill/>
          <a:ln>
            <a:noFill/>
          </a:ln>
        </p:spPr>
      </p:pic>
      <p:pic>
        <p:nvPicPr>
          <p:cNvPr id="1085" name="Google Shape;1085;p80"/>
          <p:cNvPicPr preferRelativeResize="0"/>
          <p:nvPr/>
        </p:nvPicPr>
        <p:blipFill>
          <a:blip r:embed="rId6">
            <a:alphaModFix/>
          </a:blip>
          <a:stretch>
            <a:fillRect/>
          </a:stretch>
        </p:blipFill>
        <p:spPr>
          <a:xfrm>
            <a:off x="505981" y="3472880"/>
            <a:ext cx="950937" cy="1262512"/>
          </a:xfrm>
          <a:prstGeom prst="rect">
            <a:avLst/>
          </a:prstGeom>
          <a:noFill/>
          <a:ln>
            <a:noFill/>
          </a:ln>
        </p:spPr>
      </p:pic>
      <p:pic>
        <p:nvPicPr>
          <p:cNvPr id="1086" name="Google Shape;1086;p80"/>
          <p:cNvPicPr preferRelativeResize="0"/>
          <p:nvPr/>
        </p:nvPicPr>
        <p:blipFill>
          <a:blip r:embed="rId7">
            <a:alphaModFix/>
          </a:blip>
          <a:stretch>
            <a:fillRect/>
          </a:stretch>
        </p:blipFill>
        <p:spPr>
          <a:xfrm>
            <a:off x="6201166" y="912191"/>
            <a:ext cx="880400" cy="980725"/>
          </a:xfrm>
          <a:prstGeom prst="rect">
            <a:avLst/>
          </a:prstGeom>
          <a:noFill/>
          <a:ln>
            <a:noFill/>
          </a:ln>
        </p:spPr>
      </p:pic>
      <p:sp>
        <p:nvSpPr>
          <p:cNvPr id="1087" name="Google Shape;1087;p80"/>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1088" name="Google Shape;1088;p80"/>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1089" name="Google Shape;1089;p80"/>
          <p:cNvSpPr txBox="1"/>
          <p:nvPr/>
        </p:nvSpPr>
        <p:spPr>
          <a:xfrm>
            <a:off x="7026250" y="2753813"/>
            <a:ext cx="1620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Enzyme</a:t>
            </a:r>
            <a:endParaRPr b="1"/>
          </a:p>
          <a:p>
            <a:pPr marL="0" lvl="0" indent="0" algn="ctr" rtl="0">
              <a:spcBef>
                <a:spcPts val="0"/>
              </a:spcBef>
              <a:spcAft>
                <a:spcPts val="0"/>
              </a:spcAft>
              <a:buNone/>
            </a:pPr>
            <a:endParaRPr/>
          </a:p>
        </p:txBody>
      </p:sp>
      <p:sp>
        <p:nvSpPr>
          <p:cNvPr id="1090" name="Google Shape;1090;p80"/>
          <p:cNvSpPr txBox="1"/>
          <p:nvPr/>
        </p:nvSpPr>
        <p:spPr>
          <a:xfrm>
            <a:off x="1562850" y="3622475"/>
            <a:ext cx="159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Ligand-gated ion channel</a:t>
            </a:r>
            <a:endParaRPr b="1"/>
          </a:p>
          <a:p>
            <a:pPr marL="0" lvl="0" indent="0" algn="ctr" rtl="0">
              <a:spcBef>
                <a:spcPts val="0"/>
              </a:spcBef>
              <a:spcAft>
                <a:spcPts val="0"/>
              </a:spcAft>
              <a:buNone/>
            </a:pPr>
            <a:endParaRPr/>
          </a:p>
        </p:txBody>
      </p:sp>
      <p:sp>
        <p:nvSpPr>
          <p:cNvPr id="1091" name="Google Shape;1091;p80"/>
          <p:cNvSpPr txBox="1"/>
          <p:nvPr/>
        </p:nvSpPr>
        <p:spPr>
          <a:xfrm>
            <a:off x="6953875" y="951150"/>
            <a:ext cx="1854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Voltage-gated ion channel</a:t>
            </a:r>
            <a:endParaRPr b="1"/>
          </a:p>
          <a:p>
            <a:pPr marL="0" lvl="0" indent="0" algn="ctr" rtl="0">
              <a:spcBef>
                <a:spcPts val="0"/>
              </a:spcBef>
              <a:spcAft>
                <a:spcPts val="0"/>
              </a:spcAft>
              <a:buNone/>
            </a:pPr>
            <a:endParaRPr/>
          </a:p>
        </p:txBody>
      </p:sp>
      <p:sp>
        <p:nvSpPr>
          <p:cNvPr id="1092" name="Google Shape;1092;p80"/>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93" name="Google Shape;1093;p80"/>
          <p:cNvSpPr/>
          <p:nvPr/>
        </p:nvSpPr>
        <p:spPr>
          <a:xfrm rot="-31242">
            <a:off x="51065" y="2067237"/>
            <a:ext cx="5149713" cy="1281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83"/>
          <p:cNvPicPr preferRelativeResize="0"/>
          <p:nvPr/>
        </p:nvPicPr>
        <p:blipFill rotWithShape="1">
          <a:blip r:embed="rId3">
            <a:alphaModFix/>
          </a:blip>
          <a:srcRect t="891"/>
          <a:stretch/>
        </p:blipFill>
        <p:spPr>
          <a:xfrm>
            <a:off x="239312" y="524125"/>
            <a:ext cx="3703339" cy="4367649"/>
          </a:xfrm>
          <a:prstGeom prst="rect">
            <a:avLst/>
          </a:prstGeom>
          <a:noFill/>
          <a:ln>
            <a:noFill/>
          </a:ln>
        </p:spPr>
      </p:pic>
      <p:sp>
        <p:nvSpPr>
          <p:cNvPr id="1115" name="Google Shape;1115;p83"/>
          <p:cNvSpPr txBox="1"/>
          <p:nvPr/>
        </p:nvSpPr>
        <p:spPr>
          <a:xfrm>
            <a:off x="193175" y="93025"/>
            <a:ext cx="8346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b="1">
                <a:solidFill>
                  <a:schemeClr val="dk1"/>
                </a:solidFill>
              </a:rPr>
              <a:t>Transporters = reuptake pumps</a:t>
            </a:r>
            <a:endParaRPr sz="1600" b="1">
              <a:solidFill>
                <a:schemeClr val="dk1"/>
              </a:solidFill>
            </a:endParaRPr>
          </a:p>
          <a:p>
            <a:pPr marL="0" lvl="0" indent="0" algn="l" rtl="0">
              <a:spcBef>
                <a:spcPts val="0"/>
              </a:spcBef>
              <a:spcAft>
                <a:spcPts val="0"/>
              </a:spcAft>
              <a:buNone/>
            </a:pPr>
            <a:endParaRPr sz="1600" b="1"/>
          </a:p>
        </p:txBody>
      </p:sp>
      <p:pic>
        <p:nvPicPr>
          <p:cNvPr id="1116" name="Google Shape;1116;p83"/>
          <p:cNvPicPr preferRelativeResize="0"/>
          <p:nvPr/>
        </p:nvPicPr>
        <p:blipFill>
          <a:blip r:embed="rId4">
            <a:alphaModFix/>
          </a:blip>
          <a:stretch>
            <a:fillRect/>
          </a:stretch>
        </p:blipFill>
        <p:spPr>
          <a:xfrm>
            <a:off x="4908300" y="1138975"/>
            <a:ext cx="3322726" cy="2653076"/>
          </a:xfrm>
          <a:prstGeom prst="rect">
            <a:avLst/>
          </a:prstGeom>
          <a:noFill/>
          <a:ln>
            <a:noFill/>
          </a:ln>
        </p:spPr>
      </p:pic>
      <p:sp>
        <p:nvSpPr>
          <p:cNvPr id="1117" name="Google Shape;1117;p83"/>
          <p:cNvSpPr txBox="1"/>
          <p:nvPr/>
        </p:nvSpPr>
        <p:spPr>
          <a:xfrm>
            <a:off x="3681575" y="5241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 what’s blocked by a reuptake inhibitor</a:t>
            </a:r>
            <a:endParaRPr sz="1600" b="1"/>
          </a:p>
        </p:txBody>
      </p:sp>
      <p:sp>
        <p:nvSpPr>
          <p:cNvPr id="1118" name="Google Shape;1118;p83"/>
          <p:cNvSpPr/>
          <p:nvPr/>
        </p:nvSpPr>
        <p:spPr>
          <a:xfrm>
            <a:off x="4908300" y="1062953"/>
            <a:ext cx="1769700" cy="106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t="3670"/>
          <a:stretch/>
        </p:blipFill>
        <p:spPr>
          <a:xfrm>
            <a:off x="3038350" y="379200"/>
            <a:ext cx="3417875" cy="4559024"/>
          </a:xfrm>
          <a:prstGeom prst="rect">
            <a:avLst/>
          </a:prstGeom>
          <a:noFill/>
          <a:ln>
            <a:noFill/>
          </a:ln>
        </p:spPr>
      </p:pic>
      <p:sp>
        <p:nvSpPr>
          <p:cNvPr id="113" name="Google Shape;113;p18"/>
          <p:cNvSpPr txBox="1"/>
          <p:nvPr/>
        </p:nvSpPr>
        <p:spPr>
          <a:xfrm>
            <a:off x="5168025" y="41727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first messenger</a:t>
            </a:r>
            <a:endParaRPr sz="1300"/>
          </a:p>
        </p:txBody>
      </p:sp>
      <p:sp>
        <p:nvSpPr>
          <p:cNvPr id="114" name="Google Shape;114;p18"/>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115" name="Google Shape;115;p18"/>
          <p:cNvSpPr txBox="1"/>
          <p:nvPr/>
        </p:nvSpPr>
        <p:spPr>
          <a:xfrm rot="-804569">
            <a:off x="2828793" y="2497110"/>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116" name="Google Shape;116;p18"/>
          <p:cNvSpPr txBox="1"/>
          <p:nvPr/>
        </p:nvSpPr>
        <p:spPr>
          <a:xfrm>
            <a:off x="3696375" y="3792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pic>
        <p:nvPicPr>
          <p:cNvPr id="117" name="Google Shape;117;p18"/>
          <p:cNvPicPr preferRelativeResize="0"/>
          <p:nvPr/>
        </p:nvPicPr>
        <p:blipFill>
          <a:blip r:embed="rId4">
            <a:alphaModFix/>
          </a:blip>
          <a:stretch>
            <a:fillRect/>
          </a:stretch>
        </p:blipFill>
        <p:spPr>
          <a:xfrm>
            <a:off x="2785650" y="3577425"/>
            <a:ext cx="2205925" cy="1485900"/>
          </a:xfrm>
          <a:prstGeom prst="rect">
            <a:avLst/>
          </a:prstGeom>
          <a:noFill/>
          <a:ln>
            <a:noFill/>
          </a:ln>
        </p:spPr>
      </p:pic>
      <p:pic>
        <p:nvPicPr>
          <p:cNvPr id="118" name="Google Shape;118;p18"/>
          <p:cNvPicPr preferRelativeResize="0"/>
          <p:nvPr/>
        </p:nvPicPr>
        <p:blipFill>
          <a:blip r:embed="rId4">
            <a:alphaModFix/>
          </a:blip>
          <a:stretch>
            <a:fillRect/>
          </a:stretch>
        </p:blipFill>
        <p:spPr>
          <a:xfrm>
            <a:off x="5441075" y="3035325"/>
            <a:ext cx="2205925" cy="1485900"/>
          </a:xfrm>
          <a:prstGeom prst="rect">
            <a:avLst/>
          </a:prstGeom>
          <a:noFill/>
          <a:ln>
            <a:noFill/>
          </a:ln>
        </p:spPr>
      </p:pic>
      <p:cxnSp>
        <p:nvCxnSpPr>
          <p:cNvPr id="119" name="Google Shape;119;p18"/>
          <p:cNvCxnSpPr/>
          <p:nvPr/>
        </p:nvCxnSpPr>
        <p:spPr>
          <a:xfrm flipH="1">
            <a:off x="4505700" y="1902600"/>
            <a:ext cx="1780800" cy="558000"/>
          </a:xfrm>
          <a:prstGeom prst="straightConnector1">
            <a:avLst/>
          </a:prstGeom>
          <a:noFill/>
          <a:ln w="38100" cap="flat" cmpd="sng">
            <a:solidFill>
              <a:srgbClr val="FF0000"/>
            </a:solidFill>
            <a:prstDash val="solid"/>
            <a:round/>
            <a:headEnd type="none" w="med" len="med"/>
            <a:tailEnd type="triangle" w="med" len="med"/>
          </a:ln>
        </p:spPr>
      </p:cxnSp>
      <p:sp>
        <p:nvSpPr>
          <p:cNvPr id="120" name="Google Shape;120;p18"/>
          <p:cNvSpPr txBox="1"/>
          <p:nvPr/>
        </p:nvSpPr>
        <p:spPr>
          <a:xfrm>
            <a:off x="6366250" y="1718650"/>
            <a:ext cx="13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remember #7</a:t>
            </a:r>
            <a:endParaRPr>
              <a:solidFill>
                <a:srgbClr val="FF0000"/>
              </a:solidFill>
            </a:endParaRPr>
          </a:p>
        </p:txBody>
      </p:sp>
      <p:sp>
        <p:nvSpPr>
          <p:cNvPr id="121" name="Google Shape;121;p1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22" name="Google Shape;122;p18"/>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Neurotransmission </a:t>
            </a:r>
            <a:endParaRPr sz="1900" b="1">
              <a:solidFill>
                <a:schemeClr val="dk1"/>
              </a:solidFill>
            </a:endParaRPr>
          </a:p>
          <a:p>
            <a:pPr marL="0" lvl="0" indent="0" algn="l" rtl="0">
              <a:spcBef>
                <a:spcPts val="0"/>
              </a:spcBef>
              <a:spcAft>
                <a:spcPts val="0"/>
              </a:spcAft>
              <a:buNone/>
            </a:pPr>
            <a:r>
              <a:rPr lang="en" sz="1900" b="1">
                <a:solidFill>
                  <a:schemeClr val="dk1"/>
                </a:solidFill>
              </a:rPr>
              <a:t>is the foundation of psychopharmacology.</a:t>
            </a:r>
            <a:endParaRPr sz="21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p86"/>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142" name="Google Shape;1142;p86"/>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143" name="Google Shape;1143;p86"/>
          <p:cNvCxnSpPr/>
          <p:nvPr/>
        </p:nvCxnSpPr>
        <p:spPr>
          <a:xfrm rot="10800000">
            <a:off x="3607950" y="2863900"/>
            <a:ext cx="0" cy="596400"/>
          </a:xfrm>
          <a:prstGeom prst="straightConnector1">
            <a:avLst/>
          </a:prstGeom>
          <a:noFill/>
          <a:ln w="38100" cap="flat" cmpd="sng">
            <a:solidFill>
              <a:srgbClr val="000000"/>
            </a:solidFill>
            <a:prstDash val="solid"/>
            <a:round/>
            <a:headEnd type="none" w="med" len="med"/>
            <a:tailEnd type="triangle" w="med" len="med"/>
          </a:ln>
        </p:spPr>
      </p:cxnSp>
      <p:sp>
        <p:nvSpPr>
          <p:cNvPr id="1144" name="Google Shape;1144;p86"/>
          <p:cNvSpPr txBox="1"/>
          <p:nvPr/>
        </p:nvSpPr>
        <p:spPr>
          <a:xfrm>
            <a:off x="3218150" y="35047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 blocker</a:t>
            </a:r>
            <a:endParaRPr/>
          </a:p>
        </p:txBody>
      </p:sp>
      <p:cxnSp>
        <p:nvCxnSpPr>
          <p:cNvPr id="1145" name="Google Shape;1145;p86"/>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146" name="Google Shape;1146;p86"/>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148" name="Google Shape;1148;p8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111"/>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89" name="Google Shape;1389;p111"/>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90" name="Google Shape;1390;p111"/>
          <p:cNvSpPr txBox="1"/>
          <p:nvPr/>
        </p:nvSpPr>
        <p:spPr>
          <a:xfrm>
            <a:off x="2022425" y="21561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reuptake inhibitor (SRI)</a:t>
            </a:r>
            <a:endParaRPr/>
          </a:p>
        </p:txBody>
      </p:sp>
      <p:pic>
        <p:nvPicPr>
          <p:cNvPr id="1391" name="Google Shape;1391;p111"/>
          <p:cNvPicPr preferRelativeResize="0"/>
          <p:nvPr/>
        </p:nvPicPr>
        <p:blipFill>
          <a:blip r:embed="rId4">
            <a:alphaModFix/>
          </a:blip>
          <a:stretch>
            <a:fillRect/>
          </a:stretch>
        </p:blipFill>
        <p:spPr>
          <a:xfrm rot="2344469">
            <a:off x="4795408" y="2251285"/>
            <a:ext cx="770259" cy="560054"/>
          </a:xfrm>
          <a:prstGeom prst="rect">
            <a:avLst/>
          </a:prstGeom>
          <a:noFill/>
          <a:ln>
            <a:noFill/>
          </a:ln>
          <a:effectLst>
            <a:outerShdw blurRad="57150" dist="19050" dir="5400000" algn="bl" rotWithShape="0">
              <a:srgbClr val="000000">
                <a:alpha val="50000"/>
              </a:srgbClr>
            </a:outerShdw>
          </a:effectLst>
        </p:spPr>
      </p:pic>
      <p:cxnSp>
        <p:nvCxnSpPr>
          <p:cNvPr id="1392" name="Google Shape;1392;p111"/>
          <p:cNvCxnSpPr/>
          <p:nvPr/>
        </p:nvCxnSpPr>
        <p:spPr>
          <a:xfrm>
            <a:off x="3411150" y="2470900"/>
            <a:ext cx="1293900" cy="0"/>
          </a:xfrm>
          <a:prstGeom prst="straightConnector1">
            <a:avLst/>
          </a:prstGeom>
          <a:noFill/>
          <a:ln w="38100" cap="flat" cmpd="sng">
            <a:solidFill>
              <a:srgbClr val="000000"/>
            </a:solidFill>
            <a:prstDash val="solid"/>
            <a:round/>
            <a:headEnd type="none" w="med" len="med"/>
            <a:tailEnd type="triangle" w="med" len="med"/>
          </a:ln>
        </p:spPr>
      </p:cxnSp>
      <p:sp>
        <p:nvSpPr>
          <p:cNvPr id="1393" name="Google Shape;1393;p111"/>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394" name="Google Shape;1394;p11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14"/>
          <p:cNvSpPr txBox="1"/>
          <p:nvPr/>
        </p:nvSpPr>
        <p:spPr>
          <a:xfrm>
            <a:off x="1904350" y="399825"/>
            <a:ext cx="5889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t>Serotonin = 5-hydroxytryptamine = 5-HT</a:t>
            </a:r>
            <a:endParaRPr sz="2200"/>
          </a:p>
        </p:txBody>
      </p:sp>
      <p:pic>
        <p:nvPicPr>
          <p:cNvPr id="1422" name="Google Shape;1422;p114"/>
          <p:cNvPicPr preferRelativeResize="0"/>
          <p:nvPr/>
        </p:nvPicPr>
        <p:blipFill>
          <a:blip r:embed="rId3">
            <a:alphaModFix/>
          </a:blip>
          <a:stretch>
            <a:fillRect/>
          </a:stretch>
        </p:blipFill>
        <p:spPr>
          <a:xfrm>
            <a:off x="2750950" y="1250525"/>
            <a:ext cx="289783" cy="523200"/>
          </a:xfrm>
          <a:prstGeom prst="rect">
            <a:avLst/>
          </a:prstGeom>
          <a:noFill/>
          <a:ln>
            <a:noFill/>
          </a:ln>
        </p:spPr>
      </p:pic>
      <p:pic>
        <p:nvPicPr>
          <p:cNvPr id="1423" name="Google Shape;1423;p114"/>
          <p:cNvPicPr preferRelativeResize="0"/>
          <p:nvPr/>
        </p:nvPicPr>
        <p:blipFill>
          <a:blip r:embed="rId4">
            <a:alphaModFix/>
          </a:blip>
          <a:stretch>
            <a:fillRect/>
          </a:stretch>
        </p:blipFill>
        <p:spPr>
          <a:xfrm>
            <a:off x="3809450" y="888500"/>
            <a:ext cx="1705224" cy="1247250"/>
          </a:xfrm>
          <a:prstGeom prst="rect">
            <a:avLst/>
          </a:prstGeom>
          <a:noFill/>
          <a:ln>
            <a:noFill/>
          </a:ln>
        </p:spPr>
      </p:pic>
      <p:sp>
        <p:nvSpPr>
          <p:cNvPr id="1424" name="Google Shape;1424;p114"/>
          <p:cNvSpPr txBox="1"/>
          <p:nvPr/>
        </p:nvSpPr>
        <p:spPr>
          <a:xfrm>
            <a:off x="3192475" y="1250175"/>
            <a:ext cx="5889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a:t>
            </a:r>
            <a:endParaRPr sz="3000"/>
          </a:p>
        </p:txBody>
      </p:sp>
      <p:grpSp>
        <p:nvGrpSpPr>
          <p:cNvPr id="1425" name="Google Shape;1425;p114"/>
          <p:cNvGrpSpPr/>
          <p:nvPr/>
        </p:nvGrpSpPr>
        <p:grpSpPr>
          <a:xfrm>
            <a:off x="2980294" y="2381339"/>
            <a:ext cx="2301087" cy="2371898"/>
            <a:chOff x="4571994" y="2223814"/>
            <a:chExt cx="2301087" cy="2371898"/>
          </a:xfrm>
        </p:grpSpPr>
        <p:pic>
          <p:nvPicPr>
            <p:cNvPr id="1426" name="Google Shape;1426;p114"/>
            <p:cNvPicPr preferRelativeResize="0"/>
            <p:nvPr/>
          </p:nvPicPr>
          <p:blipFill>
            <a:blip r:embed="rId5">
              <a:alphaModFix/>
            </a:blip>
            <a:stretch>
              <a:fillRect/>
            </a:stretch>
          </p:blipFill>
          <p:spPr>
            <a:xfrm>
              <a:off x="5276556" y="3889800"/>
              <a:ext cx="838550" cy="365975"/>
            </a:xfrm>
            <a:prstGeom prst="rect">
              <a:avLst/>
            </a:prstGeom>
            <a:noFill/>
            <a:ln>
              <a:noFill/>
            </a:ln>
          </p:spPr>
        </p:pic>
        <p:grpSp>
          <p:nvGrpSpPr>
            <p:cNvPr id="1427" name="Google Shape;1427;p114"/>
            <p:cNvGrpSpPr/>
            <p:nvPr/>
          </p:nvGrpSpPr>
          <p:grpSpPr>
            <a:xfrm>
              <a:off x="4571994" y="2223814"/>
              <a:ext cx="2301087" cy="2371898"/>
              <a:chOff x="3249894" y="2223814"/>
              <a:chExt cx="2301087" cy="2371898"/>
            </a:xfrm>
          </p:grpSpPr>
          <p:pic>
            <p:nvPicPr>
              <p:cNvPr id="1428" name="Google Shape;1428;p114"/>
              <p:cNvPicPr preferRelativeResize="0"/>
              <p:nvPr/>
            </p:nvPicPr>
            <p:blipFill>
              <a:blip r:embed="rId6">
                <a:alphaModFix/>
              </a:blip>
              <a:stretch>
                <a:fillRect/>
              </a:stretch>
            </p:blipFill>
            <p:spPr>
              <a:xfrm rot="-3663706">
                <a:off x="3495562" y="2595375"/>
                <a:ext cx="1809750" cy="1628775"/>
              </a:xfrm>
              <a:prstGeom prst="rect">
                <a:avLst/>
              </a:prstGeom>
              <a:noFill/>
              <a:ln>
                <a:noFill/>
              </a:ln>
            </p:spPr>
          </p:pic>
          <p:pic>
            <p:nvPicPr>
              <p:cNvPr id="1429" name="Google Shape;1429;p114"/>
              <p:cNvPicPr preferRelativeResize="0"/>
              <p:nvPr/>
            </p:nvPicPr>
            <p:blipFill>
              <a:blip r:embed="rId3">
                <a:alphaModFix/>
              </a:blip>
              <a:stretch>
                <a:fillRect/>
              </a:stretch>
            </p:blipFill>
            <p:spPr>
              <a:xfrm rot="4">
                <a:off x="3952676" y="3192754"/>
                <a:ext cx="315224" cy="569141"/>
              </a:xfrm>
              <a:prstGeom prst="rect">
                <a:avLst/>
              </a:prstGeom>
              <a:noFill/>
              <a:ln>
                <a:noFill/>
              </a:ln>
            </p:spPr>
          </p:pic>
        </p:grpSp>
      </p:grpSp>
      <p:pic>
        <p:nvPicPr>
          <p:cNvPr id="1430" name="Google Shape;1430;p114"/>
          <p:cNvPicPr preferRelativeResize="0"/>
          <p:nvPr/>
        </p:nvPicPr>
        <p:blipFill>
          <a:blip r:embed="rId3">
            <a:alphaModFix/>
          </a:blip>
          <a:stretch>
            <a:fillRect/>
          </a:stretch>
        </p:blipFill>
        <p:spPr>
          <a:xfrm rot="2280369">
            <a:off x="4125626" y="3517679"/>
            <a:ext cx="315224" cy="569141"/>
          </a:xfrm>
          <a:prstGeom prst="rect">
            <a:avLst/>
          </a:prstGeom>
          <a:noFill/>
          <a:ln>
            <a:noFill/>
          </a:ln>
        </p:spPr>
      </p:pic>
      <p:pic>
        <p:nvPicPr>
          <p:cNvPr id="1431" name="Google Shape;1431;p114"/>
          <p:cNvPicPr preferRelativeResize="0"/>
          <p:nvPr/>
        </p:nvPicPr>
        <p:blipFill>
          <a:blip r:embed="rId3">
            <a:alphaModFix/>
          </a:blip>
          <a:stretch>
            <a:fillRect/>
          </a:stretch>
        </p:blipFill>
        <p:spPr>
          <a:xfrm rot="2280369">
            <a:off x="4691388" y="3593879"/>
            <a:ext cx="315224" cy="569141"/>
          </a:xfrm>
          <a:prstGeom prst="rect">
            <a:avLst/>
          </a:prstGeom>
          <a:noFill/>
          <a:ln>
            <a:noFill/>
          </a:ln>
        </p:spPr>
      </p:pic>
      <p:pic>
        <p:nvPicPr>
          <p:cNvPr id="1432" name="Google Shape;1432;p114"/>
          <p:cNvPicPr preferRelativeResize="0"/>
          <p:nvPr/>
        </p:nvPicPr>
        <p:blipFill>
          <a:blip r:embed="rId3">
            <a:alphaModFix/>
          </a:blip>
          <a:stretch>
            <a:fillRect/>
          </a:stretch>
        </p:blipFill>
        <p:spPr>
          <a:xfrm rot="-2699997">
            <a:off x="4414388" y="3124504"/>
            <a:ext cx="315224" cy="569141"/>
          </a:xfrm>
          <a:prstGeom prst="rect">
            <a:avLst/>
          </a:prstGeom>
          <a:noFill/>
          <a:ln>
            <a:noFill/>
          </a:ln>
        </p:spPr>
      </p:pic>
      <p:pic>
        <p:nvPicPr>
          <p:cNvPr id="1433" name="Google Shape;1433;p114"/>
          <p:cNvPicPr preferRelativeResize="0"/>
          <p:nvPr/>
        </p:nvPicPr>
        <p:blipFill>
          <a:blip r:embed="rId3">
            <a:alphaModFix/>
          </a:blip>
          <a:stretch>
            <a:fillRect/>
          </a:stretch>
        </p:blipFill>
        <p:spPr>
          <a:xfrm rot="-4055086">
            <a:off x="3860326" y="2856054"/>
            <a:ext cx="315224" cy="5691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pic>
        <p:nvPicPr>
          <p:cNvPr id="1456" name="Google Shape;1456;p116"/>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457" name="Google Shape;1457;p116"/>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458" name="Google Shape;1458;p116"/>
          <p:cNvCxnSpPr/>
          <p:nvPr/>
        </p:nvCxnSpPr>
        <p:spPr>
          <a:xfrm rot="10800000">
            <a:off x="6360800" y="3072575"/>
            <a:ext cx="1130400" cy="0"/>
          </a:xfrm>
          <a:prstGeom prst="straightConnector1">
            <a:avLst/>
          </a:prstGeom>
          <a:noFill/>
          <a:ln w="9525" cap="flat" cmpd="sng">
            <a:solidFill>
              <a:schemeClr val="dk2"/>
            </a:solidFill>
            <a:prstDash val="solid"/>
            <a:round/>
            <a:headEnd type="none" w="med" len="med"/>
            <a:tailEnd type="triangle" w="med" len="med"/>
          </a:ln>
        </p:spPr>
      </p:cxnSp>
      <p:cxnSp>
        <p:nvCxnSpPr>
          <p:cNvPr id="1459" name="Google Shape;1459;p116"/>
          <p:cNvCxnSpPr/>
          <p:nvPr/>
        </p:nvCxnSpPr>
        <p:spPr>
          <a:xfrm rot="10800000">
            <a:off x="1976925" y="1247250"/>
            <a:ext cx="1035300" cy="0"/>
          </a:xfrm>
          <a:prstGeom prst="straightConnector1">
            <a:avLst/>
          </a:prstGeom>
          <a:noFill/>
          <a:ln w="9525" cap="flat" cmpd="sng">
            <a:solidFill>
              <a:schemeClr val="dk2"/>
            </a:solidFill>
            <a:prstDash val="solid"/>
            <a:round/>
            <a:headEnd type="none" w="med" len="med"/>
            <a:tailEnd type="triangle" w="med" len="med"/>
          </a:ln>
        </p:spPr>
      </p:cxnSp>
      <p:sp>
        <p:nvSpPr>
          <p:cNvPr id="1460" name="Google Shape;1460;p116"/>
          <p:cNvSpPr txBox="1"/>
          <p:nvPr/>
        </p:nvSpPr>
        <p:spPr>
          <a:xfrm>
            <a:off x="3043125" y="1043400"/>
            <a:ext cx="1493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at somatodendritic areas</a:t>
            </a:r>
            <a:endParaRPr sz="1000"/>
          </a:p>
        </p:txBody>
      </p:sp>
      <p:sp>
        <p:nvSpPr>
          <p:cNvPr id="1461" name="Google Shape;1461;p11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462" name="Google Shape;1462;p116"/>
          <p:cNvPicPr preferRelativeResize="0"/>
          <p:nvPr/>
        </p:nvPicPr>
        <p:blipFill>
          <a:blip r:embed="rId4">
            <a:alphaModFix/>
          </a:blip>
          <a:stretch>
            <a:fillRect/>
          </a:stretch>
        </p:blipFill>
        <p:spPr>
          <a:xfrm>
            <a:off x="-36162" y="0"/>
            <a:ext cx="9180174" cy="5296200"/>
          </a:xfrm>
          <a:prstGeom prst="rect">
            <a:avLst/>
          </a:prstGeom>
          <a:noFill/>
          <a:ln>
            <a:noFill/>
          </a:ln>
        </p:spPr>
      </p:pic>
      <p:sp>
        <p:nvSpPr>
          <p:cNvPr id="1463" name="Google Shape;1463;p116"/>
          <p:cNvSpPr txBox="1"/>
          <p:nvPr/>
        </p:nvSpPr>
        <p:spPr>
          <a:xfrm>
            <a:off x="329125" y="119100"/>
            <a:ext cx="49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Monoamine hypothesis of depression - “low serotonin” </a:t>
            </a:r>
            <a:endParaRPr b="1">
              <a:solidFill>
                <a:schemeClr val="lt1"/>
              </a:solidFill>
            </a:endParaRPr>
          </a:p>
        </p:txBody>
      </p:sp>
      <p:cxnSp>
        <p:nvCxnSpPr>
          <p:cNvPr id="1464" name="Google Shape;1464;p116"/>
          <p:cNvCxnSpPr/>
          <p:nvPr/>
        </p:nvCxnSpPr>
        <p:spPr>
          <a:xfrm rot="10800000">
            <a:off x="6534875" y="2340900"/>
            <a:ext cx="764400" cy="0"/>
          </a:xfrm>
          <a:prstGeom prst="straightConnector1">
            <a:avLst/>
          </a:prstGeom>
          <a:noFill/>
          <a:ln w="9525" cap="flat" cmpd="sng">
            <a:solidFill>
              <a:schemeClr val="dk2"/>
            </a:solidFill>
            <a:prstDash val="solid"/>
            <a:round/>
            <a:headEnd type="none" w="med" len="med"/>
            <a:tailEnd type="triangle" w="med" len="med"/>
          </a:ln>
        </p:spPr>
      </p:cxnSp>
      <p:sp>
        <p:nvSpPr>
          <p:cNvPr id="1465" name="Google Shape;1465;p116"/>
          <p:cNvSpPr txBox="1"/>
          <p:nvPr/>
        </p:nvSpPr>
        <p:spPr>
          <a:xfrm>
            <a:off x="7245725" y="2156250"/>
            <a:ext cx="76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 receptor </a:t>
            </a:r>
            <a:endParaRPr sz="1200"/>
          </a:p>
        </p:txBody>
      </p:sp>
      <p:cxnSp>
        <p:nvCxnSpPr>
          <p:cNvPr id="1466" name="Google Shape;1466;p116"/>
          <p:cNvCxnSpPr/>
          <p:nvPr/>
        </p:nvCxnSpPr>
        <p:spPr>
          <a:xfrm rot="10800000">
            <a:off x="6069525" y="3450600"/>
            <a:ext cx="879600" cy="288000"/>
          </a:xfrm>
          <a:prstGeom prst="straightConnector1">
            <a:avLst/>
          </a:prstGeom>
          <a:noFill/>
          <a:ln w="9525" cap="flat" cmpd="sng">
            <a:solidFill>
              <a:schemeClr val="dk2"/>
            </a:solidFill>
            <a:prstDash val="solid"/>
            <a:round/>
            <a:headEnd type="none" w="med" len="med"/>
            <a:tailEnd type="triangle" w="med" len="med"/>
          </a:ln>
        </p:spPr>
      </p:cxnSp>
      <p:sp>
        <p:nvSpPr>
          <p:cNvPr id="1467" name="Google Shape;1467;p116"/>
          <p:cNvSpPr txBox="1"/>
          <p:nvPr/>
        </p:nvSpPr>
        <p:spPr>
          <a:xfrm>
            <a:off x="6898475" y="3542750"/>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serotonin transporter (SERT)</a:t>
            </a:r>
            <a:endParaRPr sz="1200"/>
          </a:p>
        </p:txBody>
      </p:sp>
      <p:sp>
        <p:nvSpPr>
          <p:cNvPr id="1468" name="Google Shape;1468;p116"/>
          <p:cNvSpPr txBox="1"/>
          <p:nvPr/>
        </p:nvSpPr>
        <p:spPr>
          <a:xfrm>
            <a:off x="7491200" y="2703125"/>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in the synapse</a:t>
            </a:r>
            <a:endParaRPr sz="1000"/>
          </a:p>
        </p:txBody>
      </p:sp>
      <p:pic>
        <p:nvPicPr>
          <p:cNvPr id="1469" name="Google Shape;1469;p116"/>
          <p:cNvPicPr preferRelativeResize="0"/>
          <p:nvPr/>
        </p:nvPicPr>
        <p:blipFill>
          <a:blip r:embed="rId5">
            <a:alphaModFix/>
          </a:blip>
          <a:stretch>
            <a:fillRect/>
          </a:stretch>
        </p:blipFill>
        <p:spPr>
          <a:xfrm>
            <a:off x="6360808" y="-4"/>
            <a:ext cx="1984525" cy="1749600"/>
          </a:xfrm>
          <a:prstGeom prst="rect">
            <a:avLst/>
          </a:prstGeom>
          <a:noFill/>
          <a:ln>
            <a:noFill/>
          </a:ln>
        </p:spPr>
      </p:pic>
      <p:pic>
        <p:nvPicPr>
          <p:cNvPr id="1470" name="Google Shape;1470;p116"/>
          <p:cNvPicPr preferRelativeResize="0"/>
          <p:nvPr/>
        </p:nvPicPr>
        <p:blipFill>
          <a:blip r:embed="rId6">
            <a:alphaModFix/>
          </a:blip>
          <a:stretch>
            <a:fillRect/>
          </a:stretch>
        </p:blipFill>
        <p:spPr>
          <a:xfrm>
            <a:off x="5949425" y="1302300"/>
            <a:ext cx="999700" cy="1038600"/>
          </a:xfrm>
          <a:prstGeom prst="rect">
            <a:avLst/>
          </a:prstGeom>
          <a:noFill/>
          <a:ln>
            <a:noFill/>
          </a:ln>
        </p:spPr>
      </p:pic>
      <p:sp>
        <p:nvSpPr>
          <p:cNvPr id="1471" name="Google Shape;1471;p11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Stahl’s Essential Psychopharmacology</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1476" name="Google Shape;1476;p117"/>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477" name="Google Shape;1477;p117"/>
          <p:cNvSpPr txBox="1"/>
          <p:nvPr/>
        </p:nvSpPr>
        <p:spPr>
          <a:xfrm>
            <a:off x="329125" y="119100"/>
            <a:ext cx="49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Monoamine hypothesis of depression - “low serotonin” </a:t>
            </a:r>
            <a:endParaRPr b="1"/>
          </a:p>
        </p:txBody>
      </p:sp>
      <p:sp>
        <p:nvSpPr>
          <p:cNvPr id="1478" name="Google Shape;1478;p117"/>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479" name="Google Shape;1479;p117"/>
          <p:cNvCxnSpPr/>
          <p:nvPr/>
        </p:nvCxnSpPr>
        <p:spPr>
          <a:xfrm rot="10800000">
            <a:off x="6360800" y="3072575"/>
            <a:ext cx="1130400" cy="0"/>
          </a:xfrm>
          <a:prstGeom prst="straightConnector1">
            <a:avLst/>
          </a:prstGeom>
          <a:noFill/>
          <a:ln w="9525" cap="flat" cmpd="sng">
            <a:solidFill>
              <a:schemeClr val="dk2"/>
            </a:solidFill>
            <a:prstDash val="solid"/>
            <a:round/>
            <a:headEnd type="none" w="med" len="med"/>
            <a:tailEnd type="triangle" w="med" len="med"/>
          </a:ln>
        </p:spPr>
      </p:cxnSp>
      <p:sp>
        <p:nvSpPr>
          <p:cNvPr id="1480" name="Google Shape;1480;p117"/>
          <p:cNvSpPr txBox="1"/>
          <p:nvPr/>
        </p:nvSpPr>
        <p:spPr>
          <a:xfrm>
            <a:off x="7491200" y="2703125"/>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in the synapse</a:t>
            </a:r>
            <a:endParaRPr sz="1000"/>
          </a:p>
        </p:txBody>
      </p:sp>
      <p:cxnSp>
        <p:nvCxnSpPr>
          <p:cNvPr id="1481" name="Google Shape;1481;p117"/>
          <p:cNvCxnSpPr/>
          <p:nvPr/>
        </p:nvCxnSpPr>
        <p:spPr>
          <a:xfrm rot="10800000">
            <a:off x="1976925" y="1247250"/>
            <a:ext cx="1035300" cy="0"/>
          </a:xfrm>
          <a:prstGeom prst="straightConnector1">
            <a:avLst/>
          </a:prstGeom>
          <a:noFill/>
          <a:ln w="9525" cap="flat" cmpd="sng">
            <a:solidFill>
              <a:schemeClr val="dk2"/>
            </a:solidFill>
            <a:prstDash val="solid"/>
            <a:round/>
            <a:headEnd type="none" w="med" len="med"/>
            <a:tailEnd type="triangle" w="med" len="med"/>
          </a:ln>
        </p:spPr>
      </p:cxnSp>
      <p:sp>
        <p:nvSpPr>
          <p:cNvPr id="1482" name="Google Shape;1482;p117"/>
          <p:cNvSpPr txBox="1"/>
          <p:nvPr/>
        </p:nvSpPr>
        <p:spPr>
          <a:xfrm>
            <a:off x="3043125" y="1043400"/>
            <a:ext cx="1493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at somatodendritic areas</a:t>
            </a:r>
            <a:endParaRPr sz="1000"/>
          </a:p>
        </p:txBody>
      </p:sp>
      <p:sp>
        <p:nvSpPr>
          <p:cNvPr id="1483" name="Google Shape;1483;p11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cxnSp>
        <p:nvCxnSpPr>
          <p:cNvPr id="1484" name="Google Shape;1484;p117"/>
          <p:cNvCxnSpPr/>
          <p:nvPr/>
        </p:nvCxnSpPr>
        <p:spPr>
          <a:xfrm rot="10800000">
            <a:off x="6534875" y="2340900"/>
            <a:ext cx="764400" cy="0"/>
          </a:xfrm>
          <a:prstGeom prst="straightConnector1">
            <a:avLst/>
          </a:prstGeom>
          <a:noFill/>
          <a:ln w="9525" cap="flat" cmpd="sng">
            <a:solidFill>
              <a:schemeClr val="dk2"/>
            </a:solidFill>
            <a:prstDash val="solid"/>
            <a:round/>
            <a:headEnd type="none" w="med" len="med"/>
            <a:tailEnd type="triangle" w="med" len="med"/>
          </a:ln>
        </p:spPr>
      </p:cxnSp>
      <p:sp>
        <p:nvSpPr>
          <p:cNvPr id="1485" name="Google Shape;1485;p117"/>
          <p:cNvSpPr txBox="1"/>
          <p:nvPr/>
        </p:nvSpPr>
        <p:spPr>
          <a:xfrm>
            <a:off x="7245725" y="2156250"/>
            <a:ext cx="76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 receptor </a:t>
            </a:r>
            <a:endParaRPr sz="1200"/>
          </a:p>
        </p:txBody>
      </p:sp>
      <p:cxnSp>
        <p:nvCxnSpPr>
          <p:cNvPr id="1486" name="Google Shape;1486;p117"/>
          <p:cNvCxnSpPr/>
          <p:nvPr/>
        </p:nvCxnSpPr>
        <p:spPr>
          <a:xfrm rot="10800000">
            <a:off x="6069525" y="3450600"/>
            <a:ext cx="879600" cy="288000"/>
          </a:xfrm>
          <a:prstGeom prst="straightConnector1">
            <a:avLst/>
          </a:prstGeom>
          <a:noFill/>
          <a:ln w="9525" cap="flat" cmpd="sng">
            <a:solidFill>
              <a:schemeClr val="dk2"/>
            </a:solidFill>
            <a:prstDash val="solid"/>
            <a:round/>
            <a:headEnd type="none" w="med" len="med"/>
            <a:tailEnd type="triangle" w="med" len="med"/>
          </a:ln>
        </p:spPr>
      </p:cxnSp>
      <p:sp>
        <p:nvSpPr>
          <p:cNvPr id="1487" name="Google Shape;1487;p117"/>
          <p:cNvSpPr txBox="1"/>
          <p:nvPr/>
        </p:nvSpPr>
        <p:spPr>
          <a:xfrm>
            <a:off x="6898475" y="3542750"/>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serotonin transporter (SERT)</a:t>
            </a:r>
            <a:endParaRPr sz="1200"/>
          </a:p>
        </p:txBody>
      </p:sp>
      <p:pic>
        <p:nvPicPr>
          <p:cNvPr id="1488" name="Google Shape;1488;p117"/>
          <p:cNvPicPr preferRelativeResize="0"/>
          <p:nvPr/>
        </p:nvPicPr>
        <p:blipFill>
          <a:blip r:embed="rId4">
            <a:alphaModFix/>
          </a:blip>
          <a:stretch>
            <a:fillRect/>
          </a:stretch>
        </p:blipFill>
        <p:spPr>
          <a:xfrm>
            <a:off x="5220374" y="75700"/>
            <a:ext cx="1898050" cy="1533525"/>
          </a:xfrm>
          <a:prstGeom prst="rect">
            <a:avLst/>
          </a:prstGeom>
          <a:noFill/>
          <a:ln>
            <a:noFill/>
          </a:ln>
        </p:spPr>
      </p:pic>
      <p:sp>
        <p:nvSpPr>
          <p:cNvPr id="1489" name="Google Shape;1489;p117"/>
          <p:cNvSpPr/>
          <p:nvPr/>
        </p:nvSpPr>
        <p:spPr>
          <a:xfrm rot="-31464">
            <a:off x="1312018" y="493941"/>
            <a:ext cx="1540565" cy="150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pic>
        <p:nvPicPr>
          <p:cNvPr id="1520" name="Google Shape;1520;p120"/>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521" name="Google Shape;1521;p12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Neurotransmitter receptor hypothesis of depression </a:t>
            </a:r>
            <a:endParaRPr b="1"/>
          </a:p>
        </p:txBody>
      </p:sp>
      <p:sp>
        <p:nvSpPr>
          <p:cNvPr id="1522" name="Google Shape;1522;p120"/>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523" name="Google Shape;1523;p120"/>
          <p:cNvCxnSpPr/>
          <p:nvPr/>
        </p:nvCxnSpPr>
        <p:spPr>
          <a:xfrm rot="10800000">
            <a:off x="37298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524" name="Google Shape;1524;p120"/>
          <p:cNvSpPr txBox="1"/>
          <p:nvPr/>
        </p:nvSpPr>
        <p:spPr>
          <a:xfrm>
            <a:off x="3612874" y="3384975"/>
            <a:ext cx="133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number of signals </a:t>
            </a:r>
            <a:endParaRPr sz="1000"/>
          </a:p>
        </p:txBody>
      </p:sp>
      <p:sp>
        <p:nvSpPr>
          <p:cNvPr id="1525" name="Google Shape;1525;p12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526" name="Google Shape;1526;p120"/>
          <p:cNvPicPr preferRelativeResize="0"/>
          <p:nvPr/>
        </p:nvPicPr>
        <p:blipFill>
          <a:blip r:embed="rId4">
            <a:alphaModFix/>
          </a:blip>
          <a:stretch>
            <a:fillRect/>
          </a:stretch>
        </p:blipFill>
        <p:spPr>
          <a:xfrm>
            <a:off x="5242075" y="72375"/>
            <a:ext cx="1912525" cy="1584250"/>
          </a:xfrm>
          <a:prstGeom prst="rect">
            <a:avLst/>
          </a:prstGeom>
          <a:noFill/>
          <a:ln>
            <a:noFill/>
          </a:ln>
        </p:spPr>
      </p:pic>
      <p:sp>
        <p:nvSpPr>
          <p:cNvPr id="1527" name="Google Shape;1527;p120"/>
          <p:cNvSpPr/>
          <p:nvPr/>
        </p:nvSpPr>
        <p:spPr>
          <a:xfrm rot="-31621">
            <a:off x="5757206" y="2740406"/>
            <a:ext cx="913239" cy="554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8" name="Google Shape;1528;p120"/>
          <p:cNvCxnSpPr/>
          <p:nvPr/>
        </p:nvCxnSpPr>
        <p:spPr>
          <a:xfrm rot="10800000">
            <a:off x="1554425" y="1467475"/>
            <a:ext cx="1758300" cy="0"/>
          </a:xfrm>
          <a:prstGeom prst="straightConnector1">
            <a:avLst/>
          </a:prstGeom>
          <a:noFill/>
          <a:ln w="9525" cap="flat" cmpd="sng">
            <a:solidFill>
              <a:schemeClr val="dk2"/>
            </a:solidFill>
            <a:prstDash val="solid"/>
            <a:round/>
            <a:headEnd type="none" w="med" len="med"/>
            <a:tailEnd type="triangle" w="med" len="med"/>
          </a:ln>
        </p:spPr>
      </p:cxnSp>
      <p:sp>
        <p:nvSpPr>
          <p:cNvPr id="1529" name="Google Shape;1529;p120"/>
          <p:cNvSpPr txBox="1"/>
          <p:nvPr/>
        </p:nvSpPr>
        <p:spPr>
          <a:xfrm>
            <a:off x="3250475" y="1300975"/>
            <a:ext cx="1493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presynaptic 5HT</a:t>
            </a:r>
            <a:r>
              <a:rPr lang="en" sz="1200" baseline="-25000"/>
              <a:t>1A</a:t>
            </a:r>
            <a:r>
              <a:rPr lang="en" sz="1200"/>
              <a:t> autoreceptors </a:t>
            </a:r>
            <a:endParaRPr sz="1000"/>
          </a:p>
        </p:txBody>
      </p:sp>
      <p:cxnSp>
        <p:nvCxnSpPr>
          <p:cNvPr id="1530" name="Google Shape;1530;p120"/>
          <p:cNvCxnSpPr>
            <a:endCxn id="1527" idx="0"/>
          </p:cNvCxnSpPr>
          <p:nvPr/>
        </p:nvCxnSpPr>
        <p:spPr>
          <a:xfrm>
            <a:off x="6213825" y="1853306"/>
            <a:ext cx="0" cy="887100"/>
          </a:xfrm>
          <a:prstGeom prst="straightConnector1">
            <a:avLst/>
          </a:prstGeom>
          <a:noFill/>
          <a:ln w="9525" cap="flat" cmpd="sng">
            <a:solidFill>
              <a:schemeClr val="dk2"/>
            </a:solidFill>
            <a:prstDash val="solid"/>
            <a:round/>
            <a:headEnd type="none" w="med" len="med"/>
            <a:tailEnd type="triangle" w="med" len="med"/>
          </a:ln>
        </p:spPr>
      </p:cxnSp>
      <p:sp>
        <p:nvSpPr>
          <p:cNvPr id="1531" name="Google Shape;1531;p120"/>
          <p:cNvSpPr txBox="1"/>
          <p:nvPr/>
        </p:nvSpPr>
        <p:spPr>
          <a:xfrm>
            <a:off x="5650249" y="1338250"/>
            <a:ext cx="133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in synapse</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pic>
        <p:nvPicPr>
          <p:cNvPr id="1536" name="Google Shape;1536;p121"/>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537" name="Google Shape;1537;p12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Neurotransmitter receptor hypothesis of depression </a:t>
            </a:r>
            <a:endParaRPr b="1"/>
          </a:p>
        </p:txBody>
      </p:sp>
      <p:sp>
        <p:nvSpPr>
          <p:cNvPr id="1538" name="Google Shape;1538;p121"/>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539" name="Google Shape;1539;p121"/>
          <p:cNvCxnSpPr/>
          <p:nvPr/>
        </p:nvCxnSpPr>
        <p:spPr>
          <a:xfrm rot="10800000">
            <a:off x="6632850" y="2507350"/>
            <a:ext cx="772500" cy="0"/>
          </a:xfrm>
          <a:prstGeom prst="straightConnector1">
            <a:avLst/>
          </a:prstGeom>
          <a:noFill/>
          <a:ln w="9525" cap="flat" cmpd="sng">
            <a:solidFill>
              <a:schemeClr val="dk2"/>
            </a:solidFill>
            <a:prstDash val="solid"/>
            <a:round/>
            <a:headEnd type="none" w="med" len="med"/>
            <a:tailEnd type="triangle" w="med" len="med"/>
          </a:ln>
        </p:spPr>
      </p:cxnSp>
      <p:sp>
        <p:nvSpPr>
          <p:cNvPr id="1540" name="Google Shape;1540;p121"/>
          <p:cNvSpPr txBox="1"/>
          <p:nvPr/>
        </p:nvSpPr>
        <p:spPr>
          <a:xfrm>
            <a:off x="7367083" y="2316750"/>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postsynaptic 5HT receptors</a:t>
            </a:r>
            <a:endParaRPr sz="1000"/>
          </a:p>
        </p:txBody>
      </p:sp>
      <p:cxnSp>
        <p:nvCxnSpPr>
          <p:cNvPr id="1541" name="Google Shape;1541;p121"/>
          <p:cNvCxnSpPr/>
          <p:nvPr/>
        </p:nvCxnSpPr>
        <p:spPr>
          <a:xfrm rot="10800000">
            <a:off x="1554425" y="1467475"/>
            <a:ext cx="1758300" cy="0"/>
          </a:xfrm>
          <a:prstGeom prst="straightConnector1">
            <a:avLst/>
          </a:prstGeom>
          <a:noFill/>
          <a:ln w="9525" cap="flat" cmpd="sng">
            <a:solidFill>
              <a:schemeClr val="dk2"/>
            </a:solidFill>
            <a:prstDash val="solid"/>
            <a:round/>
            <a:headEnd type="none" w="med" len="med"/>
            <a:tailEnd type="triangle" w="med" len="med"/>
          </a:ln>
        </p:spPr>
      </p:cxnSp>
      <p:sp>
        <p:nvSpPr>
          <p:cNvPr id="1542" name="Google Shape;1542;p121"/>
          <p:cNvSpPr txBox="1"/>
          <p:nvPr/>
        </p:nvSpPr>
        <p:spPr>
          <a:xfrm>
            <a:off x="3250475" y="1300975"/>
            <a:ext cx="1493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presynaptic 5HT</a:t>
            </a:r>
            <a:r>
              <a:rPr lang="en" sz="1200" baseline="-25000"/>
              <a:t>1A</a:t>
            </a:r>
            <a:r>
              <a:rPr lang="en" sz="1200"/>
              <a:t> autoreceptors </a:t>
            </a:r>
            <a:endParaRPr sz="1000"/>
          </a:p>
        </p:txBody>
      </p:sp>
      <p:cxnSp>
        <p:nvCxnSpPr>
          <p:cNvPr id="1543" name="Google Shape;1543;p121"/>
          <p:cNvCxnSpPr/>
          <p:nvPr/>
        </p:nvCxnSpPr>
        <p:spPr>
          <a:xfrm rot="10800000">
            <a:off x="37298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544" name="Google Shape;1544;p121"/>
          <p:cNvSpPr txBox="1"/>
          <p:nvPr/>
        </p:nvSpPr>
        <p:spPr>
          <a:xfrm>
            <a:off x="3612874" y="3384975"/>
            <a:ext cx="133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number of signals </a:t>
            </a:r>
            <a:endParaRPr sz="1000"/>
          </a:p>
        </p:txBody>
      </p:sp>
      <p:sp>
        <p:nvSpPr>
          <p:cNvPr id="1545" name="Google Shape;1545;p12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546" name="Google Shape;1546;p121"/>
          <p:cNvPicPr preferRelativeResize="0"/>
          <p:nvPr/>
        </p:nvPicPr>
        <p:blipFill>
          <a:blip r:embed="rId4">
            <a:alphaModFix/>
          </a:blip>
          <a:stretch>
            <a:fillRect/>
          </a:stretch>
        </p:blipFill>
        <p:spPr>
          <a:xfrm>
            <a:off x="5242075" y="72375"/>
            <a:ext cx="1912525" cy="1584250"/>
          </a:xfrm>
          <a:prstGeom prst="rect">
            <a:avLst/>
          </a:prstGeom>
          <a:noFill/>
          <a:ln>
            <a:noFill/>
          </a:ln>
        </p:spPr>
      </p:pic>
      <p:sp>
        <p:nvSpPr>
          <p:cNvPr id="1547" name="Google Shape;1547;p121"/>
          <p:cNvSpPr/>
          <p:nvPr/>
        </p:nvSpPr>
        <p:spPr>
          <a:xfrm rot="-31757">
            <a:off x="6367642" y="1809743"/>
            <a:ext cx="389717" cy="1906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pic>
        <p:nvPicPr>
          <p:cNvPr id="1743" name="Google Shape;1743;p134"/>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44" name="Google Shape;1744;p13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745" name="Google Shape;1745;p134"/>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746" name="Google Shape;1746;p134"/>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cxnSp>
        <p:nvCxnSpPr>
          <p:cNvPr id="1747" name="Google Shape;1747;p134"/>
          <p:cNvCxnSpPr/>
          <p:nvPr/>
        </p:nvCxnSpPr>
        <p:spPr>
          <a:xfrm rot="10800000">
            <a:off x="1354600" y="1779700"/>
            <a:ext cx="1915200" cy="0"/>
          </a:xfrm>
          <a:prstGeom prst="straightConnector1">
            <a:avLst/>
          </a:prstGeom>
          <a:noFill/>
          <a:ln w="9525" cap="flat" cmpd="sng">
            <a:solidFill>
              <a:schemeClr val="dk2"/>
            </a:solidFill>
            <a:prstDash val="solid"/>
            <a:round/>
            <a:headEnd type="none" w="med" len="med"/>
            <a:tailEnd type="triangle" w="med" len="med"/>
          </a:ln>
        </p:spPr>
      </p:cxnSp>
      <p:sp>
        <p:nvSpPr>
          <p:cNvPr id="1748" name="Google Shape;1748;p134"/>
          <p:cNvSpPr txBox="1"/>
          <p:nvPr/>
        </p:nvSpPr>
        <p:spPr>
          <a:xfrm>
            <a:off x="3267300" y="1424663"/>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More 5HT in somatodendritic area.  </a:t>
            </a:r>
            <a:endParaRPr sz="1000"/>
          </a:p>
        </p:txBody>
      </p:sp>
      <p:sp>
        <p:nvSpPr>
          <p:cNvPr id="1749" name="Google Shape;1749;p134"/>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50" name="Google Shape;1750;p134"/>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751" name="Google Shape;1751;p13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52" name="Google Shape;1752;p134"/>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53" name="Google Shape;1753;p134"/>
          <p:cNvSpPr/>
          <p:nvPr/>
        </p:nvSpPr>
        <p:spPr>
          <a:xfrm rot="-5431868">
            <a:off x="338255" y="1218575"/>
            <a:ext cx="1003243" cy="1012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pic>
        <p:nvPicPr>
          <p:cNvPr id="1773" name="Google Shape;1773;p136"/>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74" name="Google Shape;1774;p13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775" name="Google Shape;1775;p136"/>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776" name="Google Shape;1776;p136"/>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777" name="Google Shape;1777;p136"/>
          <p:cNvSpPr txBox="1"/>
          <p:nvPr/>
        </p:nvSpPr>
        <p:spPr>
          <a:xfrm>
            <a:off x="3375800" y="1630800"/>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a:t>
            </a:r>
            <a:r>
              <a:rPr lang="en" sz="1200">
                <a:highlight>
                  <a:srgbClr val="FFFF00"/>
                </a:highlight>
              </a:rPr>
              <a:t>5HT1A autoreceptors...</a:t>
            </a:r>
            <a:endParaRPr sz="1000"/>
          </a:p>
        </p:txBody>
      </p:sp>
      <p:sp>
        <p:nvSpPr>
          <p:cNvPr id="1778" name="Google Shape;1778;p136"/>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79" name="Google Shape;1779;p136"/>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780" name="Google Shape;1780;p13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81" name="Google Shape;1781;p136"/>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82" name="Google Shape;1782;p136"/>
          <p:cNvSpPr/>
          <p:nvPr/>
        </p:nvSpPr>
        <p:spPr>
          <a:xfrm rot="-2080561">
            <a:off x="1237489" y="843225"/>
            <a:ext cx="454533" cy="15067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83" name="Google Shape;1783;p136"/>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Google Shape;1822;p139"/>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823" name="Google Shape;1823;p13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824" name="Google Shape;1824;p139"/>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825" name="Google Shape;1825;p139"/>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826" name="Google Shape;1826;p139"/>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827" name="Google Shape;1827;p139"/>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828" name="Google Shape;1828;p13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829" name="Google Shape;1829;p139"/>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830" name="Google Shape;1830;p139"/>
          <p:cNvSpPr/>
          <p:nvPr/>
        </p:nvSpPr>
        <p:spPr>
          <a:xfrm rot="-5431767">
            <a:off x="3179123" y="2129171"/>
            <a:ext cx="454519" cy="150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1" name="Google Shape;1831;p139"/>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
        <p:nvSpPr>
          <p:cNvPr id="1832" name="Google Shape;1832;p139"/>
          <p:cNvSpPr txBox="1"/>
          <p:nvPr/>
        </p:nvSpPr>
        <p:spPr>
          <a:xfrm>
            <a:off x="3375800" y="1630800"/>
            <a:ext cx="176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5HT1A autoreceptors...</a:t>
            </a:r>
            <a:endParaRPr sz="1200"/>
          </a:p>
          <a:p>
            <a:pPr marL="0" lvl="0" indent="0" algn="l" rtl="0">
              <a:spcBef>
                <a:spcPts val="0"/>
              </a:spcBef>
              <a:spcAft>
                <a:spcPts val="0"/>
              </a:spcAft>
              <a:buNone/>
            </a:pPr>
            <a:r>
              <a:rPr lang="en" sz="1200"/>
              <a:t>inhibits firing</a:t>
            </a:r>
            <a:endParaRPr sz="1200"/>
          </a:p>
        </p:txBody>
      </p:sp>
      <p:sp>
        <p:nvSpPr>
          <p:cNvPr id="1833" name="Google Shape;1833;p139"/>
          <p:cNvSpPr txBox="1"/>
          <p:nvPr/>
        </p:nvSpPr>
        <p:spPr>
          <a:xfrm>
            <a:off x="3530450" y="3330775"/>
            <a:ext cx="1639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so, still low number of signals...</a:t>
            </a:r>
            <a:endParaRPr sz="1200"/>
          </a:p>
          <a:p>
            <a:pPr marL="0" lvl="0" indent="0" algn="l" rtl="0">
              <a:spcBef>
                <a:spcPts val="0"/>
              </a:spcBef>
              <a:spcAft>
                <a:spcPts val="0"/>
              </a:spcAft>
              <a:buNone/>
            </a:pPr>
            <a:r>
              <a:rPr lang="en" sz="1200"/>
              <a:t> </a:t>
            </a:r>
            <a:r>
              <a:rPr lang="en" sz="1200">
                <a:highlight>
                  <a:srgbClr val="FFFF00"/>
                </a:highlight>
              </a:rPr>
              <a:t>despite SSRI</a:t>
            </a:r>
            <a:endParaRPr sz="1000">
              <a:highlight>
                <a:srgbClr val="FFFF00"/>
              </a:highlight>
            </a:endParaRPr>
          </a:p>
        </p:txBody>
      </p:sp>
      <p:cxnSp>
        <p:nvCxnSpPr>
          <p:cNvPr id="1834" name="Google Shape;1834;p139"/>
          <p:cNvCxnSpPr/>
          <p:nvPr/>
        </p:nvCxnSpPr>
        <p:spPr>
          <a:xfrm>
            <a:off x="3729850" y="2277510"/>
            <a:ext cx="0" cy="491400"/>
          </a:xfrm>
          <a:prstGeom prst="straightConnector1">
            <a:avLst/>
          </a:prstGeom>
          <a:noFill/>
          <a:ln w="9525" cap="flat" cmpd="sng">
            <a:solidFill>
              <a:schemeClr val="dk2"/>
            </a:solidFill>
            <a:prstDash val="solid"/>
            <a:round/>
            <a:headEnd type="none" w="med" len="med"/>
            <a:tailEnd type="triangle" w="med" len="med"/>
          </a:ln>
        </p:spPr>
      </p:cxnSp>
      <p:cxnSp>
        <p:nvCxnSpPr>
          <p:cNvPr id="1835" name="Google Shape;1835;p139"/>
          <p:cNvCxnSpPr/>
          <p:nvPr/>
        </p:nvCxnSpPr>
        <p:spPr>
          <a:xfrm rot="10800000">
            <a:off x="3729850" y="2943175"/>
            <a:ext cx="0" cy="476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p:cNvPicPr preferRelativeResize="0"/>
          <p:nvPr/>
        </p:nvPicPr>
        <p:blipFill>
          <a:blip r:embed="rId3">
            <a:alphaModFix/>
          </a:blip>
          <a:stretch>
            <a:fillRect/>
          </a:stretch>
        </p:blipFill>
        <p:spPr>
          <a:xfrm>
            <a:off x="2187000" y="1073225"/>
            <a:ext cx="4040275" cy="3600250"/>
          </a:xfrm>
          <a:prstGeom prst="rect">
            <a:avLst/>
          </a:prstGeom>
          <a:noFill/>
          <a:ln>
            <a:noFill/>
          </a:ln>
        </p:spPr>
      </p:pic>
      <p:sp>
        <p:nvSpPr>
          <p:cNvPr id="128" name="Google Shape;128;p19"/>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29" name="Google Shape;129;p19"/>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30" name="Google Shape;130;p1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31" name="Google Shape;131;p19"/>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Binding can start a signal transduction cascade</a:t>
            </a:r>
            <a:endParaRPr sz="2100" b="1"/>
          </a:p>
        </p:txBody>
      </p:sp>
      <p:cxnSp>
        <p:nvCxnSpPr>
          <p:cNvPr id="2" name="Google Shape;181;p24">
            <a:extLst>
              <a:ext uri="{FF2B5EF4-FFF2-40B4-BE49-F238E27FC236}">
                <a16:creationId xmlns:a16="http://schemas.microsoft.com/office/drawing/2014/main" id="{40DAE72B-D690-4562-5811-D6E6835584F4}"/>
              </a:ext>
            </a:extLst>
          </p:cNvPr>
          <p:cNvCxnSpPr/>
          <p:nvPr/>
        </p:nvCxnSpPr>
        <p:spPr>
          <a:xfrm flipH="1">
            <a:off x="4800650" y="843950"/>
            <a:ext cx="1780800" cy="558000"/>
          </a:xfrm>
          <a:prstGeom prst="straightConnector1">
            <a:avLst/>
          </a:prstGeom>
          <a:noFill/>
          <a:ln w="38100" cap="flat" cmpd="sng">
            <a:solidFill>
              <a:srgbClr val="FF0000"/>
            </a:solidFill>
            <a:prstDash val="solid"/>
            <a:round/>
            <a:headEnd type="none" w="med" len="med"/>
            <a:tailEnd type="triangle" w="med" len="med"/>
          </a:ln>
        </p:spPr>
      </p:cxnSp>
      <p:sp>
        <p:nvSpPr>
          <p:cNvPr id="3" name="Google Shape;182;p24">
            <a:extLst>
              <a:ext uri="{FF2B5EF4-FFF2-40B4-BE49-F238E27FC236}">
                <a16:creationId xmlns:a16="http://schemas.microsoft.com/office/drawing/2014/main" id="{2060E8F0-2783-8297-172B-09D9A84DA467}"/>
              </a:ext>
            </a:extLst>
          </p:cNvPr>
          <p:cNvSpPr txBox="1"/>
          <p:nvPr/>
        </p:nvSpPr>
        <p:spPr>
          <a:xfrm>
            <a:off x="6581450" y="683725"/>
            <a:ext cx="21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0000"/>
                </a:solidFill>
              </a:rPr>
              <a:t>e.g., serotonin</a:t>
            </a:r>
            <a:endParaRPr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pic>
        <p:nvPicPr>
          <p:cNvPr id="1840" name="Google Shape;1840;p140"/>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841" name="Google Shape;1841;p14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842" name="Google Shape;1842;p140"/>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843" name="Google Shape;1843;p140"/>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844" name="Google Shape;1844;p140"/>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845" name="Google Shape;1845;p140"/>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846" name="Google Shape;1846;p14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847" name="Google Shape;1847;p140"/>
          <p:cNvPicPr preferRelativeResize="0"/>
          <p:nvPr/>
        </p:nvPicPr>
        <p:blipFill>
          <a:blip r:embed="rId4">
            <a:alphaModFix/>
          </a:blip>
          <a:stretch>
            <a:fillRect/>
          </a:stretch>
        </p:blipFill>
        <p:spPr>
          <a:xfrm>
            <a:off x="5253875" y="0"/>
            <a:ext cx="1915200" cy="1953225"/>
          </a:xfrm>
          <a:prstGeom prst="rect">
            <a:avLst/>
          </a:prstGeom>
          <a:noFill/>
          <a:ln>
            <a:noFill/>
          </a:ln>
        </p:spPr>
      </p:pic>
      <p:cxnSp>
        <p:nvCxnSpPr>
          <p:cNvPr id="1848" name="Google Shape;1848;p140"/>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
        <p:nvSpPr>
          <p:cNvPr id="1849" name="Google Shape;1849;p140"/>
          <p:cNvSpPr txBox="1"/>
          <p:nvPr/>
        </p:nvSpPr>
        <p:spPr>
          <a:xfrm>
            <a:off x="3375800" y="1630800"/>
            <a:ext cx="176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5HT1A autoreceptors...</a:t>
            </a:r>
            <a:endParaRPr sz="1200"/>
          </a:p>
          <a:p>
            <a:pPr marL="0" lvl="0" indent="0" algn="l" rtl="0">
              <a:spcBef>
                <a:spcPts val="0"/>
              </a:spcBef>
              <a:spcAft>
                <a:spcPts val="0"/>
              </a:spcAft>
              <a:buNone/>
            </a:pPr>
            <a:r>
              <a:rPr lang="en" sz="1200"/>
              <a:t>inhibits firing</a:t>
            </a:r>
            <a:endParaRPr sz="1200"/>
          </a:p>
        </p:txBody>
      </p:sp>
      <p:sp>
        <p:nvSpPr>
          <p:cNvPr id="1850" name="Google Shape;1850;p140"/>
          <p:cNvSpPr txBox="1"/>
          <p:nvPr/>
        </p:nvSpPr>
        <p:spPr>
          <a:xfrm>
            <a:off x="3530450" y="3330775"/>
            <a:ext cx="1639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so, still low number of signals...</a:t>
            </a:r>
            <a:endParaRPr sz="1200"/>
          </a:p>
          <a:p>
            <a:pPr marL="0" lvl="0" indent="0" algn="l" rtl="0">
              <a:spcBef>
                <a:spcPts val="0"/>
              </a:spcBef>
              <a:spcAft>
                <a:spcPts val="0"/>
              </a:spcAft>
              <a:buNone/>
            </a:pPr>
            <a:r>
              <a:rPr lang="en" sz="1200"/>
              <a:t> despite SSRI</a:t>
            </a:r>
            <a:endParaRPr sz="1000"/>
          </a:p>
        </p:txBody>
      </p:sp>
      <p:cxnSp>
        <p:nvCxnSpPr>
          <p:cNvPr id="1851" name="Google Shape;1851;p140"/>
          <p:cNvCxnSpPr/>
          <p:nvPr/>
        </p:nvCxnSpPr>
        <p:spPr>
          <a:xfrm>
            <a:off x="3729850" y="2277510"/>
            <a:ext cx="0" cy="491400"/>
          </a:xfrm>
          <a:prstGeom prst="straightConnector1">
            <a:avLst/>
          </a:prstGeom>
          <a:noFill/>
          <a:ln w="9525" cap="flat" cmpd="sng">
            <a:solidFill>
              <a:schemeClr val="dk2"/>
            </a:solidFill>
            <a:prstDash val="solid"/>
            <a:round/>
            <a:headEnd type="none" w="med" len="med"/>
            <a:tailEnd type="triangle" w="med" len="med"/>
          </a:ln>
        </p:spPr>
      </p:cxnSp>
      <p:cxnSp>
        <p:nvCxnSpPr>
          <p:cNvPr id="1852" name="Google Shape;1852;p140"/>
          <p:cNvCxnSpPr/>
          <p:nvPr/>
        </p:nvCxnSpPr>
        <p:spPr>
          <a:xfrm rot="10800000">
            <a:off x="3729850" y="2943175"/>
            <a:ext cx="0" cy="476100"/>
          </a:xfrm>
          <a:prstGeom prst="straightConnector1">
            <a:avLst/>
          </a:prstGeom>
          <a:noFill/>
          <a:ln w="9525" cap="flat" cmpd="sng">
            <a:solidFill>
              <a:schemeClr val="dk2"/>
            </a:solidFill>
            <a:prstDash val="solid"/>
            <a:round/>
            <a:headEnd type="none" w="med" len="med"/>
            <a:tailEnd type="triangle" w="med" len="med"/>
          </a:ln>
        </p:spPr>
      </p:cxnSp>
      <p:sp>
        <p:nvSpPr>
          <p:cNvPr id="1853" name="Google Shape;1853;p140"/>
          <p:cNvSpPr txBox="1"/>
          <p:nvPr/>
        </p:nvSpPr>
        <p:spPr>
          <a:xfrm>
            <a:off x="7247950" y="2894275"/>
            <a:ext cx="114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so, not much more 5HT in axon terminal</a:t>
            </a:r>
            <a:endParaRPr sz="1000">
              <a:highlight>
                <a:srgbClr val="FFFF00"/>
              </a:highlight>
            </a:endParaRPr>
          </a:p>
        </p:txBody>
      </p:sp>
      <p:cxnSp>
        <p:nvCxnSpPr>
          <p:cNvPr id="1854" name="Google Shape;1854;p140"/>
          <p:cNvCxnSpPr/>
          <p:nvPr/>
        </p:nvCxnSpPr>
        <p:spPr>
          <a:xfrm rot="10800000">
            <a:off x="6370150" y="3055400"/>
            <a:ext cx="8778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1926" name="Google Shape;1926;p150"/>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27" name="Google Shape;1927;p15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28" name="Google Shape;1928;p150"/>
          <p:cNvSpPr txBox="1"/>
          <p:nvPr/>
        </p:nvSpPr>
        <p:spPr>
          <a:xfrm>
            <a:off x="2895050" y="1022575"/>
            <a:ext cx="176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5HT1A autoreceptors downregulate</a:t>
            </a:r>
            <a:r>
              <a:rPr lang="en" sz="1200"/>
              <a:t> </a:t>
            </a:r>
            <a:endParaRPr sz="1200"/>
          </a:p>
          <a:p>
            <a:pPr marL="0" lvl="0" indent="0" algn="l" rtl="0">
              <a:spcBef>
                <a:spcPts val="0"/>
              </a:spcBef>
              <a:spcAft>
                <a:spcPts val="0"/>
              </a:spcAft>
              <a:buNone/>
            </a:pPr>
            <a:r>
              <a:rPr lang="en" sz="800"/>
              <a:t>(due to increased 5HT)</a:t>
            </a:r>
            <a:endParaRPr sz="600"/>
          </a:p>
        </p:txBody>
      </p:sp>
      <p:sp>
        <p:nvSpPr>
          <p:cNvPr id="1929" name="Google Shape;1929;p15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
        <p:nvSpPr>
          <p:cNvPr id="1930" name="Google Shape;1930;p150"/>
          <p:cNvSpPr/>
          <p:nvPr/>
        </p:nvSpPr>
        <p:spPr>
          <a:xfrm rot="1163717">
            <a:off x="904590" y="884209"/>
            <a:ext cx="724516" cy="196300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pic>
        <p:nvPicPr>
          <p:cNvPr id="1958" name="Google Shape;1958;p153"/>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59" name="Google Shape;1959;p15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60" name="Google Shape;1960;p153"/>
          <p:cNvSpPr txBox="1"/>
          <p:nvPr/>
        </p:nvSpPr>
        <p:spPr>
          <a:xfrm>
            <a:off x="2895050" y="1022575"/>
            <a:ext cx="176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5HT1A autoreceptors downregulate </a:t>
            </a:r>
            <a:endParaRPr sz="1200"/>
          </a:p>
          <a:p>
            <a:pPr marL="0" lvl="0" indent="0" algn="l" rtl="0">
              <a:spcBef>
                <a:spcPts val="0"/>
              </a:spcBef>
              <a:spcAft>
                <a:spcPts val="0"/>
              </a:spcAft>
              <a:buNone/>
            </a:pPr>
            <a:r>
              <a:rPr lang="en" sz="800"/>
              <a:t>(due to increased 5HT)</a:t>
            </a:r>
            <a:endParaRPr sz="600"/>
          </a:p>
        </p:txBody>
      </p:sp>
      <p:sp>
        <p:nvSpPr>
          <p:cNvPr id="1961" name="Google Shape;1961;p15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962" name="Google Shape;1962;p153"/>
          <p:cNvPicPr preferRelativeResize="0"/>
          <p:nvPr/>
        </p:nvPicPr>
        <p:blipFill>
          <a:blip r:embed="rId4">
            <a:alphaModFix/>
          </a:blip>
          <a:stretch>
            <a:fillRect/>
          </a:stretch>
        </p:blipFill>
        <p:spPr>
          <a:xfrm>
            <a:off x="2077745" y="2892420"/>
            <a:ext cx="683600" cy="89825"/>
          </a:xfrm>
          <a:prstGeom prst="rect">
            <a:avLst/>
          </a:prstGeom>
          <a:noFill/>
          <a:ln>
            <a:noFill/>
          </a:ln>
        </p:spPr>
      </p:pic>
      <p:cxnSp>
        <p:nvCxnSpPr>
          <p:cNvPr id="1963" name="Google Shape;1963;p153"/>
          <p:cNvCxnSpPr/>
          <p:nvPr/>
        </p:nvCxnSpPr>
        <p:spPr>
          <a:xfrm rot="10800000">
            <a:off x="35774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964" name="Google Shape;1964;p153"/>
          <p:cNvSpPr txBox="1"/>
          <p:nvPr/>
        </p:nvSpPr>
        <p:spPr>
          <a:xfrm>
            <a:off x="3448300" y="3356350"/>
            <a:ext cx="172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neuronal impulse flow</a:t>
            </a:r>
            <a:endParaRPr sz="1200"/>
          </a:p>
        </p:txBody>
      </p:sp>
      <p:pic>
        <p:nvPicPr>
          <p:cNvPr id="1965" name="Google Shape;1965;p153"/>
          <p:cNvPicPr preferRelativeResize="0"/>
          <p:nvPr/>
        </p:nvPicPr>
        <p:blipFill>
          <a:blip r:embed="rId4">
            <a:alphaModFix/>
          </a:blip>
          <a:stretch>
            <a:fillRect/>
          </a:stretch>
        </p:blipFill>
        <p:spPr>
          <a:xfrm>
            <a:off x="4197150" y="2802600"/>
            <a:ext cx="683600" cy="89825"/>
          </a:xfrm>
          <a:prstGeom prst="rect">
            <a:avLst/>
          </a:prstGeom>
          <a:noFill/>
          <a:ln>
            <a:noFill/>
          </a:ln>
        </p:spPr>
      </p:pic>
      <p:pic>
        <p:nvPicPr>
          <p:cNvPr id="1966" name="Google Shape;1966;p153"/>
          <p:cNvPicPr preferRelativeResize="0"/>
          <p:nvPr/>
        </p:nvPicPr>
        <p:blipFill>
          <a:blip r:embed="rId4">
            <a:alphaModFix/>
          </a:blip>
          <a:stretch>
            <a:fillRect/>
          </a:stretch>
        </p:blipFill>
        <p:spPr>
          <a:xfrm>
            <a:off x="4800600" y="2843700"/>
            <a:ext cx="683600" cy="89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155"/>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2" name="Google Shape;1982;p155"/>
          <p:cNvPicPr preferRelativeResize="0"/>
          <p:nvPr/>
        </p:nvPicPr>
        <p:blipFill rotWithShape="1">
          <a:blip r:embed="rId3">
            <a:alphaModFix/>
          </a:blip>
          <a:srcRect r="29532" b="12533"/>
          <a:stretch/>
        </p:blipFill>
        <p:spPr>
          <a:xfrm>
            <a:off x="-514050" y="357411"/>
            <a:ext cx="7662226" cy="4648364"/>
          </a:xfrm>
          <a:prstGeom prst="rect">
            <a:avLst/>
          </a:prstGeom>
          <a:noFill/>
          <a:ln>
            <a:noFill/>
          </a:ln>
        </p:spPr>
      </p:pic>
      <p:sp>
        <p:nvSpPr>
          <p:cNvPr id="1983" name="Google Shape;1983;p155"/>
          <p:cNvSpPr txBox="1"/>
          <p:nvPr/>
        </p:nvSpPr>
        <p:spPr>
          <a:xfrm>
            <a:off x="6734550" y="1484963"/>
            <a:ext cx="1474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release of 5HT from axon</a:t>
            </a:r>
            <a:endParaRPr sz="900"/>
          </a:p>
        </p:txBody>
      </p:sp>
      <p:sp>
        <p:nvSpPr>
          <p:cNvPr id="1984" name="Google Shape;1984;p15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1985" name="Google Shape;1985;p15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pic>
        <p:nvPicPr>
          <p:cNvPr id="2074" name="Google Shape;2074;p167"/>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75" name="Google Shape;2075;p167"/>
          <p:cNvSpPr txBox="1"/>
          <p:nvPr/>
        </p:nvSpPr>
        <p:spPr>
          <a:xfrm>
            <a:off x="7255075" y="2175800"/>
            <a:ext cx="16242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increase of 5HT at the axon causes </a:t>
            </a:r>
            <a:r>
              <a:rPr lang="en" sz="1200">
                <a:highlight>
                  <a:srgbClr val="FFFF00"/>
                </a:highlight>
              </a:rPr>
              <a:t>postsynaptic receptors to downregulate</a:t>
            </a:r>
            <a:r>
              <a:rPr lang="en" sz="1200"/>
              <a:t>/</a:t>
            </a:r>
            <a:endParaRPr sz="1200"/>
          </a:p>
          <a:p>
            <a:pPr marL="0" lvl="0" indent="0" algn="l" rtl="0">
              <a:spcBef>
                <a:spcPts val="0"/>
              </a:spcBef>
              <a:spcAft>
                <a:spcPts val="0"/>
              </a:spcAft>
              <a:buNone/>
            </a:pPr>
            <a:r>
              <a:rPr lang="en" sz="1200"/>
              <a:t>desensitize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solidFill>
                  <a:schemeClr val="dk1"/>
                </a:solidFill>
              </a:rPr>
              <a:t>→ therapeutic effects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 tolerance to side effects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p>
        </p:txBody>
      </p:sp>
      <p:sp>
        <p:nvSpPr>
          <p:cNvPr id="2076" name="Google Shape;2076;p16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77" name="Google Shape;2077;p16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pic>
        <p:nvPicPr>
          <p:cNvPr id="2090" name="Google Shape;2090;p169"/>
          <p:cNvPicPr preferRelativeResize="0"/>
          <p:nvPr/>
        </p:nvPicPr>
        <p:blipFill>
          <a:blip r:embed="rId3">
            <a:alphaModFix/>
          </a:blip>
          <a:stretch>
            <a:fillRect/>
          </a:stretch>
        </p:blipFill>
        <p:spPr>
          <a:xfrm>
            <a:off x="8035475" y="4401374"/>
            <a:ext cx="1108524" cy="742125"/>
          </a:xfrm>
          <a:prstGeom prst="rect">
            <a:avLst/>
          </a:prstGeom>
          <a:noFill/>
          <a:ln>
            <a:noFill/>
          </a:ln>
        </p:spPr>
      </p:pic>
      <p:pic>
        <p:nvPicPr>
          <p:cNvPr id="2091" name="Google Shape;2091;p169"/>
          <p:cNvPicPr preferRelativeResize="0"/>
          <p:nvPr/>
        </p:nvPicPr>
        <p:blipFill rotWithShape="1">
          <a:blip r:embed="rId4">
            <a:alphaModFix/>
          </a:blip>
          <a:srcRect r="29878" b="12257"/>
          <a:stretch/>
        </p:blipFill>
        <p:spPr>
          <a:xfrm>
            <a:off x="-463960" y="377138"/>
            <a:ext cx="7666874" cy="4644996"/>
          </a:xfrm>
          <a:prstGeom prst="rect">
            <a:avLst/>
          </a:prstGeom>
          <a:noFill/>
          <a:ln>
            <a:noFill/>
          </a:ln>
        </p:spPr>
      </p:pic>
      <p:sp>
        <p:nvSpPr>
          <p:cNvPr id="2092" name="Google Shape;2092;p16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93" name="Google Shape;2093;p16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094" name="Google Shape;2094;p169"/>
          <p:cNvPicPr preferRelativeResize="0"/>
          <p:nvPr/>
        </p:nvPicPr>
        <p:blipFill>
          <a:blip r:embed="rId5">
            <a:alphaModFix/>
          </a:blip>
          <a:stretch>
            <a:fillRect/>
          </a:stretch>
        </p:blipFill>
        <p:spPr>
          <a:xfrm rot="-2131760">
            <a:off x="7018481" y="2349635"/>
            <a:ext cx="1011309" cy="25712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pic>
        <p:nvPicPr>
          <p:cNvPr id="2115" name="Google Shape;2115;p171"/>
          <p:cNvPicPr preferRelativeResize="0"/>
          <p:nvPr/>
        </p:nvPicPr>
        <p:blipFill rotWithShape="1">
          <a:blip r:embed="rId3">
            <a:alphaModFix/>
          </a:blip>
          <a:srcRect l="10686" t="56814" r="72620" b="9133"/>
          <a:stretch/>
        </p:blipFill>
        <p:spPr>
          <a:xfrm rot="-8321953">
            <a:off x="7331891" y="1754386"/>
            <a:ext cx="2308237" cy="2469349"/>
          </a:xfrm>
          <a:prstGeom prst="rect">
            <a:avLst/>
          </a:prstGeom>
          <a:noFill/>
          <a:ln>
            <a:noFill/>
          </a:ln>
        </p:spPr>
      </p:pic>
      <p:grpSp>
        <p:nvGrpSpPr>
          <p:cNvPr id="2116" name="Google Shape;2116;p171"/>
          <p:cNvGrpSpPr/>
          <p:nvPr/>
        </p:nvGrpSpPr>
        <p:grpSpPr>
          <a:xfrm>
            <a:off x="231100" y="621012"/>
            <a:ext cx="6875026" cy="4376349"/>
            <a:chOff x="231100" y="621012"/>
            <a:chExt cx="6875026" cy="4376349"/>
          </a:xfrm>
        </p:grpSpPr>
        <p:pic>
          <p:nvPicPr>
            <p:cNvPr id="2117" name="Google Shape;2117;p171"/>
            <p:cNvPicPr preferRelativeResize="0"/>
            <p:nvPr/>
          </p:nvPicPr>
          <p:blipFill>
            <a:blip r:embed="rId4">
              <a:alphaModFix/>
            </a:blip>
            <a:stretch>
              <a:fillRect/>
            </a:stretch>
          </p:blipFill>
          <p:spPr>
            <a:xfrm>
              <a:off x="231100" y="621012"/>
              <a:ext cx="6875026" cy="4376349"/>
            </a:xfrm>
            <a:prstGeom prst="rect">
              <a:avLst/>
            </a:prstGeom>
            <a:noFill/>
            <a:ln>
              <a:noFill/>
            </a:ln>
          </p:spPr>
        </p:pic>
        <p:sp>
          <p:nvSpPr>
            <p:cNvPr id="2118" name="Google Shape;2118;p17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119" name="Google Shape;2119;p171"/>
          <p:cNvPicPr preferRelativeResize="0"/>
          <p:nvPr/>
        </p:nvPicPr>
        <p:blipFill rotWithShape="1">
          <a:blip r:embed="rId3">
            <a:alphaModFix/>
          </a:blip>
          <a:srcRect r="15390"/>
          <a:stretch/>
        </p:blipFill>
        <p:spPr>
          <a:xfrm>
            <a:off x="-13799" y="479825"/>
            <a:ext cx="7401249" cy="4587276"/>
          </a:xfrm>
          <a:prstGeom prst="rect">
            <a:avLst/>
          </a:prstGeom>
          <a:noFill/>
          <a:ln>
            <a:noFill/>
          </a:ln>
        </p:spPr>
      </p:pic>
      <p:sp>
        <p:nvSpPr>
          <p:cNvPr id="2120" name="Google Shape;2120;p171"/>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21" name="Google Shape;2121;p17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122" name="Google Shape;2122;p171"/>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sp>
        <p:nvSpPr>
          <p:cNvPr id="2123" name="Google Shape;2123;p171"/>
          <p:cNvSpPr txBox="1"/>
          <p:nvPr/>
        </p:nvSpPr>
        <p:spPr>
          <a:xfrm>
            <a:off x="5869500" y="255975"/>
            <a:ext cx="22548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Note that these postsynaptic 5HT receptors are on a non-serotonin neuron (e.g., GABA interneuron)</a:t>
            </a:r>
            <a:endParaRPr/>
          </a:p>
        </p:txBody>
      </p:sp>
      <p:cxnSp>
        <p:nvCxnSpPr>
          <p:cNvPr id="2124" name="Google Shape;2124;p171"/>
          <p:cNvCxnSpPr/>
          <p:nvPr/>
        </p:nvCxnSpPr>
        <p:spPr>
          <a:xfrm>
            <a:off x="6698450" y="1377875"/>
            <a:ext cx="8400" cy="522300"/>
          </a:xfrm>
          <a:prstGeom prst="straightConnector1">
            <a:avLst/>
          </a:prstGeom>
          <a:noFill/>
          <a:ln w="9525" cap="flat" cmpd="sng">
            <a:solidFill>
              <a:schemeClr val="dk2"/>
            </a:solidFill>
            <a:prstDash val="solid"/>
            <a:round/>
            <a:headEnd type="none" w="med" len="med"/>
            <a:tailEnd type="triangle" w="med" len="med"/>
          </a:ln>
        </p:spPr>
      </p:cxnSp>
      <p:pic>
        <p:nvPicPr>
          <p:cNvPr id="2125" name="Google Shape;2125;p171"/>
          <p:cNvPicPr preferRelativeResize="0"/>
          <p:nvPr/>
        </p:nvPicPr>
        <p:blipFill>
          <a:blip r:embed="rId5">
            <a:alphaModFix/>
          </a:blip>
          <a:stretch>
            <a:fillRect/>
          </a:stretch>
        </p:blipFill>
        <p:spPr>
          <a:xfrm>
            <a:off x="7720013" y="3914775"/>
            <a:ext cx="1171575" cy="819150"/>
          </a:xfrm>
          <a:prstGeom prst="rect">
            <a:avLst/>
          </a:prstGeom>
          <a:noFill/>
          <a:ln>
            <a:noFill/>
          </a:ln>
        </p:spPr>
      </p:pic>
      <p:pic>
        <p:nvPicPr>
          <p:cNvPr id="2126" name="Google Shape;2126;p171"/>
          <p:cNvPicPr preferRelativeResize="0"/>
          <p:nvPr/>
        </p:nvPicPr>
        <p:blipFill>
          <a:blip r:embed="rId5">
            <a:alphaModFix/>
          </a:blip>
          <a:stretch>
            <a:fillRect/>
          </a:stretch>
        </p:blipFill>
        <p:spPr>
          <a:xfrm>
            <a:off x="7500950" y="1419225"/>
            <a:ext cx="1690675" cy="971550"/>
          </a:xfrm>
          <a:prstGeom prst="rect">
            <a:avLst/>
          </a:prstGeom>
          <a:noFill/>
          <a:ln>
            <a:noFill/>
          </a:ln>
        </p:spPr>
      </p:pic>
      <p:sp>
        <p:nvSpPr>
          <p:cNvPr id="2127" name="Google Shape;2127;p171"/>
          <p:cNvSpPr txBox="1"/>
          <p:nvPr/>
        </p:nvSpPr>
        <p:spPr>
          <a:xfrm>
            <a:off x="7106125" y="4233175"/>
            <a:ext cx="225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and the post-synaptic neuron won’t have</a:t>
            </a:r>
            <a:r>
              <a:rPr lang="en" i="1"/>
              <a:t> all </a:t>
            </a:r>
            <a:r>
              <a:rPr lang="en"/>
              <a:t>receptor subtypes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grpSp>
        <p:nvGrpSpPr>
          <p:cNvPr id="2145" name="Google Shape;2145;p173"/>
          <p:cNvGrpSpPr/>
          <p:nvPr/>
        </p:nvGrpSpPr>
        <p:grpSpPr>
          <a:xfrm>
            <a:off x="231100" y="621012"/>
            <a:ext cx="6875026" cy="4376349"/>
            <a:chOff x="231100" y="621012"/>
            <a:chExt cx="6875026" cy="4376349"/>
          </a:xfrm>
        </p:grpSpPr>
        <p:pic>
          <p:nvPicPr>
            <p:cNvPr id="2146" name="Google Shape;2146;p173"/>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147" name="Google Shape;2147;p17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148" name="Google Shape;2148;p173"/>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149" name="Google Shape;2149;p173"/>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50" name="Google Shape;2150;p17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151" name="Google Shape;2151;p173"/>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sp>
        <p:nvSpPr>
          <p:cNvPr id="2152" name="Google Shape;2152;p173"/>
          <p:cNvSpPr txBox="1"/>
          <p:nvPr/>
        </p:nvSpPr>
        <p:spPr>
          <a:xfrm>
            <a:off x="2847025" y="1230000"/>
            <a:ext cx="545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a:t>
            </a:r>
            <a:r>
              <a:rPr lang="en" b="1" u="sng">
                <a:solidFill>
                  <a:schemeClr val="dk1"/>
                </a:solidFill>
              </a:rPr>
              <a:t>1A</a:t>
            </a:r>
            <a:r>
              <a:rPr lang="en">
                <a:solidFill>
                  <a:schemeClr val="dk1"/>
                </a:solidFill>
              </a:rPr>
              <a:t> “negative feedback” receptors</a:t>
            </a:r>
            <a:endParaRPr/>
          </a:p>
        </p:txBody>
      </p:sp>
      <p:sp>
        <p:nvSpPr>
          <p:cNvPr id="2153" name="Google Shape;2153;p173"/>
          <p:cNvSpPr/>
          <p:nvPr/>
        </p:nvSpPr>
        <p:spPr>
          <a:xfrm rot="1163933">
            <a:off x="1975545" y="795219"/>
            <a:ext cx="857162" cy="86406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73"/>
          <p:cNvSpPr/>
          <p:nvPr/>
        </p:nvSpPr>
        <p:spPr>
          <a:xfrm rot="133589">
            <a:off x="6384853" y="4092114"/>
            <a:ext cx="857147" cy="40185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73"/>
          <p:cNvSpPr txBox="1"/>
          <p:nvPr/>
        </p:nvSpPr>
        <p:spPr>
          <a:xfrm>
            <a:off x="7251275" y="4092950"/>
            <a:ext cx="110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inhibitory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pic>
        <p:nvPicPr>
          <p:cNvPr id="2255" name="Google Shape;2255;p181"/>
          <p:cNvPicPr preferRelativeResize="0"/>
          <p:nvPr/>
        </p:nvPicPr>
        <p:blipFill rotWithShape="1">
          <a:blip r:embed="rId3">
            <a:alphaModFix/>
          </a:blip>
          <a:srcRect r="15390"/>
          <a:stretch/>
        </p:blipFill>
        <p:spPr>
          <a:xfrm>
            <a:off x="-13799" y="479825"/>
            <a:ext cx="7401249" cy="4587276"/>
          </a:xfrm>
          <a:prstGeom prst="rect">
            <a:avLst/>
          </a:prstGeom>
          <a:noFill/>
          <a:ln>
            <a:noFill/>
          </a:ln>
        </p:spPr>
      </p:pic>
      <p:pic>
        <p:nvPicPr>
          <p:cNvPr id="2256" name="Google Shape;2256;p181"/>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sp>
        <p:nvSpPr>
          <p:cNvPr id="2257" name="Google Shape;2257;p181"/>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58" name="Google Shape;2258;p181"/>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FFFF00"/>
                </a:highlight>
              </a:rPr>
              <a:t>Inhibitory</a:t>
            </a:r>
            <a:r>
              <a:rPr lang="en"/>
              <a:t> / negative feedback receptors</a:t>
            </a:r>
            <a:endParaRPr/>
          </a:p>
        </p:txBody>
      </p:sp>
      <p:sp>
        <p:nvSpPr>
          <p:cNvPr id="2259" name="Google Shape;2259;p181"/>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81"/>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81"/>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81"/>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81"/>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8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pic>
        <p:nvPicPr>
          <p:cNvPr id="2448" name="Google Shape;2448;p193"/>
          <p:cNvPicPr preferRelativeResize="0"/>
          <p:nvPr/>
        </p:nvPicPr>
        <p:blipFill rotWithShape="1">
          <a:blip r:embed="rId3">
            <a:alphaModFix/>
          </a:blip>
          <a:srcRect r="24590"/>
          <a:stretch/>
        </p:blipFill>
        <p:spPr>
          <a:xfrm>
            <a:off x="-13800" y="479825"/>
            <a:ext cx="6596600" cy="4587276"/>
          </a:xfrm>
          <a:prstGeom prst="rect">
            <a:avLst/>
          </a:prstGeom>
          <a:noFill/>
          <a:ln>
            <a:noFill/>
          </a:ln>
        </p:spPr>
      </p:pic>
      <p:sp>
        <p:nvSpPr>
          <p:cNvPr id="2449" name="Google Shape;2449;p193"/>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p:txBody>
      </p:sp>
      <p:sp>
        <p:nvSpPr>
          <p:cNvPr id="2450" name="Google Shape;2450;p19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451" name="Google Shape;2451;p193"/>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sp>
        <p:nvSpPr>
          <p:cNvPr id="2452" name="Google Shape;2452;p193"/>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rPr>
              <a:t>“Feed-forward” / </a:t>
            </a:r>
            <a:r>
              <a:rPr lang="en" b="1">
                <a:solidFill>
                  <a:srgbClr val="6AA84F"/>
                </a:solidFill>
                <a:highlight>
                  <a:srgbClr val="FFFF00"/>
                </a:highlight>
              </a:rPr>
              <a:t>excitatory</a:t>
            </a:r>
            <a:r>
              <a:rPr lang="en" b="1">
                <a:solidFill>
                  <a:srgbClr val="6AA84F"/>
                </a:solidFill>
              </a:rPr>
              <a:t> receptors</a:t>
            </a:r>
            <a:endParaRPr b="1">
              <a:solidFill>
                <a:srgbClr val="6AA84F"/>
              </a:solidFill>
            </a:endParaRPr>
          </a:p>
        </p:txBody>
      </p:sp>
      <p:sp>
        <p:nvSpPr>
          <p:cNvPr id="2453" name="Google Shape;2453;p193"/>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3"/>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3"/>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3"/>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3"/>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3"/>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93"/>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93"/>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6"/>
          <p:cNvPicPr preferRelativeResize="0"/>
          <p:nvPr/>
        </p:nvPicPr>
        <p:blipFill rotWithShape="1">
          <a:blip r:embed="rId3">
            <a:alphaModFix/>
          </a:blip>
          <a:srcRect l="57332" b="31020"/>
          <a:stretch/>
        </p:blipFill>
        <p:spPr>
          <a:xfrm>
            <a:off x="2461275" y="1075050"/>
            <a:ext cx="3901549" cy="3496950"/>
          </a:xfrm>
          <a:prstGeom prst="rect">
            <a:avLst/>
          </a:prstGeom>
          <a:noFill/>
          <a:ln>
            <a:noFill/>
          </a:ln>
        </p:spPr>
      </p:pic>
      <p:pic>
        <p:nvPicPr>
          <p:cNvPr id="199" name="Google Shape;199;p26"/>
          <p:cNvPicPr preferRelativeResize="0"/>
          <p:nvPr/>
        </p:nvPicPr>
        <p:blipFill rotWithShape="1">
          <a:blip r:embed="rId3">
            <a:alphaModFix/>
          </a:blip>
          <a:srcRect l="86025" t="75713"/>
          <a:stretch/>
        </p:blipFill>
        <p:spPr>
          <a:xfrm rot="-1905127">
            <a:off x="5645250" y="3756325"/>
            <a:ext cx="1277827" cy="1231200"/>
          </a:xfrm>
          <a:prstGeom prst="rect">
            <a:avLst/>
          </a:prstGeom>
          <a:noFill/>
          <a:ln>
            <a:noFill/>
          </a:ln>
        </p:spPr>
      </p:pic>
      <p:sp>
        <p:nvSpPr>
          <p:cNvPr id="200" name="Google Shape;200;p26"/>
          <p:cNvSpPr txBox="1"/>
          <p:nvPr/>
        </p:nvSpPr>
        <p:spPr>
          <a:xfrm>
            <a:off x="193175" y="93025"/>
            <a:ext cx="683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a:p>
        </p:txBody>
      </p:sp>
      <p:sp>
        <p:nvSpPr>
          <p:cNvPr id="201" name="Google Shape;201;p26"/>
          <p:cNvSpPr txBox="1"/>
          <p:nvPr/>
        </p:nvSpPr>
        <p:spPr>
          <a:xfrm>
            <a:off x="5895675" y="3324925"/>
            <a:ext cx="192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enzyme synthesizes second messenger</a:t>
            </a:r>
            <a:endParaRPr/>
          </a:p>
        </p:txBody>
      </p:sp>
      <p:sp>
        <p:nvSpPr>
          <p:cNvPr id="202" name="Google Shape;202;p26"/>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203" name="Google Shape;203;p26"/>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204" name="Google Shape;204;p2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05" name="Google Shape;205;p26"/>
          <p:cNvSpPr txBox="1"/>
          <p:nvPr/>
        </p:nvSpPr>
        <p:spPr>
          <a:xfrm>
            <a:off x="193175" y="626425"/>
            <a:ext cx="28758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Second messenger starts signal transduction cascade  </a:t>
            </a:r>
            <a:endParaRPr sz="1900" b="1">
              <a:solidFill>
                <a:schemeClr val="dk1"/>
              </a:solidFill>
            </a:endParaRPr>
          </a:p>
          <a:p>
            <a:pPr marL="0" lvl="0" indent="0" algn="l" rtl="0">
              <a:spcBef>
                <a:spcPts val="0"/>
              </a:spcBef>
              <a:spcAft>
                <a:spcPts val="0"/>
              </a:spcAft>
              <a:buNone/>
            </a:pPr>
            <a:endParaRPr sz="1900" b="1">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grpSp>
        <p:nvGrpSpPr>
          <p:cNvPr id="2488" name="Google Shape;2488;p195"/>
          <p:cNvGrpSpPr/>
          <p:nvPr/>
        </p:nvGrpSpPr>
        <p:grpSpPr>
          <a:xfrm>
            <a:off x="231100" y="621012"/>
            <a:ext cx="6875026" cy="4376349"/>
            <a:chOff x="231100" y="621012"/>
            <a:chExt cx="6875026" cy="4376349"/>
          </a:xfrm>
        </p:grpSpPr>
        <p:pic>
          <p:nvPicPr>
            <p:cNvPr id="2489" name="Google Shape;2489;p195"/>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490" name="Google Shape;2490;p19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491" name="Google Shape;2491;p195"/>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492" name="Google Shape;2492;p195"/>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493" name="Google Shape;2493;p19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494" name="Google Shape;2494;p195"/>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sp>
        <p:nvSpPr>
          <p:cNvPr id="2495" name="Google Shape;2495;p195"/>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95"/>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95"/>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95"/>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95"/>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95"/>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95"/>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95"/>
          <p:cNvSpPr txBox="1"/>
          <p:nvPr/>
        </p:nvSpPr>
        <p:spPr>
          <a:xfrm>
            <a:off x="7503500" y="2115725"/>
            <a:ext cx="1308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a:t>
            </a:r>
            <a:r>
              <a:rPr lang="en" b="1" u="sng">
                <a:solidFill>
                  <a:schemeClr val="dk1"/>
                </a:solidFill>
              </a:rPr>
              <a:t>3</a:t>
            </a:r>
            <a:r>
              <a:rPr lang="en">
                <a:solidFill>
                  <a:schemeClr val="dk1"/>
                </a:solidFill>
              </a:rPr>
              <a:t> receptors are ligand-gated ion channels</a:t>
            </a: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2503" name="Google Shape;2503;p195"/>
          <p:cNvPicPr preferRelativeResize="0"/>
          <p:nvPr/>
        </p:nvPicPr>
        <p:blipFill>
          <a:blip r:embed="rId5">
            <a:alphaModFix/>
          </a:blip>
          <a:stretch>
            <a:fillRect/>
          </a:stretch>
        </p:blipFill>
        <p:spPr>
          <a:xfrm>
            <a:off x="7577456" y="3155067"/>
            <a:ext cx="950937" cy="1262512"/>
          </a:xfrm>
          <a:prstGeom prst="rect">
            <a:avLst/>
          </a:prstGeom>
          <a:noFill/>
          <a:ln>
            <a:noFill/>
          </a:ln>
        </p:spPr>
      </p:pic>
      <p:sp>
        <p:nvSpPr>
          <p:cNvPr id="2504" name="Google Shape;2504;p195"/>
          <p:cNvSpPr txBox="1"/>
          <p:nvPr/>
        </p:nvSpPr>
        <p:spPr>
          <a:xfrm>
            <a:off x="5927600" y="399600"/>
            <a:ext cx="1764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Other than 5HT</a:t>
            </a:r>
            <a:r>
              <a:rPr lang="en" b="1" u="sng">
                <a:solidFill>
                  <a:schemeClr val="dk1"/>
                </a:solidFill>
              </a:rPr>
              <a:t>3</a:t>
            </a:r>
            <a:r>
              <a:rPr lang="en">
                <a:solidFill>
                  <a:schemeClr val="dk1"/>
                </a:solidFill>
              </a:rPr>
              <a:t>, serotonin receptors are G-protein linked</a:t>
            </a: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2505" name="Google Shape;2505;p195"/>
          <p:cNvPicPr preferRelativeResize="0"/>
          <p:nvPr/>
        </p:nvPicPr>
        <p:blipFill rotWithShape="1">
          <a:blip r:embed="rId6">
            <a:alphaModFix/>
          </a:blip>
          <a:srcRect r="55007"/>
          <a:stretch/>
        </p:blipFill>
        <p:spPr>
          <a:xfrm>
            <a:off x="7387460" y="352850"/>
            <a:ext cx="1446566" cy="1782500"/>
          </a:xfrm>
          <a:prstGeom prst="rect">
            <a:avLst/>
          </a:prstGeom>
          <a:noFill/>
          <a:ln>
            <a:noFill/>
          </a:ln>
        </p:spPr>
      </p:pic>
      <p:sp>
        <p:nvSpPr>
          <p:cNvPr id="2506" name="Google Shape;2506;p195"/>
          <p:cNvSpPr/>
          <p:nvPr/>
        </p:nvSpPr>
        <p:spPr>
          <a:xfrm>
            <a:off x="5826225" y="159000"/>
            <a:ext cx="3007800" cy="1631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95"/>
          <p:cNvSpPr/>
          <p:nvPr/>
        </p:nvSpPr>
        <p:spPr>
          <a:xfrm rot="-25925">
            <a:off x="6850001" y="2953100"/>
            <a:ext cx="198906" cy="1788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8" name="Google Shape;2508;p195"/>
          <p:cNvCxnSpPr/>
          <p:nvPr/>
        </p:nvCxnSpPr>
        <p:spPr>
          <a:xfrm rot="10800000">
            <a:off x="7048775" y="3027725"/>
            <a:ext cx="379200" cy="0"/>
          </a:xfrm>
          <a:prstGeom prst="straightConnector1">
            <a:avLst/>
          </a:prstGeom>
          <a:noFill/>
          <a:ln w="9525" cap="flat" cmpd="sng">
            <a:solidFill>
              <a:srgbClr val="FF00FF"/>
            </a:solidFill>
            <a:prstDash val="solid"/>
            <a:round/>
            <a:headEnd type="none" w="med" len="med"/>
            <a:tailEnd type="triangle" w="med" len="med"/>
          </a:ln>
        </p:spPr>
      </p:cxnSp>
      <p:cxnSp>
        <p:nvCxnSpPr>
          <p:cNvPr id="2509" name="Google Shape;2509;p195"/>
          <p:cNvCxnSpPr/>
          <p:nvPr/>
        </p:nvCxnSpPr>
        <p:spPr>
          <a:xfrm>
            <a:off x="6228213" y="3027725"/>
            <a:ext cx="345900" cy="0"/>
          </a:xfrm>
          <a:prstGeom prst="straightConnector1">
            <a:avLst/>
          </a:prstGeom>
          <a:noFill/>
          <a:ln w="9525" cap="flat" cmpd="sng">
            <a:solidFill>
              <a:srgbClr val="FF00FF"/>
            </a:solidFill>
            <a:prstDash val="solid"/>
            <a:round/>
            <a:headEnd type="none" w="med" len="me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514" name="Google Shape;2514;p196"/>
          <p:cNvGrpSpPr/>
          <p:nvPr/>
        </p:nvGrpSpPr>
        <p:grpSpPr>
          <a:xfrm>
            <a:off x="231100" y="621012"/>
            <a:ext cx="6875026" cy="4376349"/>
            <a:chOff x="231100" y="621012"/>
            <a:chExt cx="6875026" cy="4376349"/>
          </a:xfrm>
        </p:grpSpPr>
        <p:pic>
          <p:nvPicPr>
            <p:cNvPr id="2515" name="Google Shape;2515;p196"/>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516" name="Google Shape;2516;p19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517" name="Google Shape;2517;p196"/>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518" name="Google Shape;2518;p196"/>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519" name="Google Shape;2519;p19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520" name="Google Shape;2520;p196"/>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grpSp>
        <p:nvGrpSpPr>
          <p:cNvPr id="2521" name="Google Shape;2521;p196"/>
          <p:cNvGrpSpPr/>
          <p:nvPr/>
        </p:nvGrpSpPr>
        <p:grpSpPr>
          <a:xfrm>
            <a:off x="7237409" y="2497900"/>
            <a:ext cx="1661577" cy="1436625"/>
            <a:chOff x="7237300" y="2497900"/>
            <a:chExt cx="2142036" cy="1436625"/>
          </a:xfrm>
        </p:grpSpPr>
        <p:sp>
          <p:nvSpPr>
            <p:cNvPr id="2522" name="Google Shape;2522;p196"/>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other neurotransmitters in downstream circuits</a:t>
              </a:r>
              <a:endParaRPr sz="1300"/>
            </a:p>
          </p:txBody>
        </p:sp>
        <p:cxnSp>
          <p:nvCxnSpPr>
            <p:cNvPr id="2523" name="Google Shape;2523;p19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524" name="Google Shape;2524;p19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2525" name="Google Shape;2525;p196"/>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526" name="Google Shape;2526;p196"/>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527" name="Google Shape;2527;p196"/>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528" name="Google Shape;2528;p196"/>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529" name="Google Shape;2529;p196"/>
          <p:cNvPicPr preferRelativeResize="0"/>
          <p:nvPr/>
        </p:nvPicPr>
        <p:blipFill>
          <a:blip r:embed="rId9">
            <a:alphaModFix/>
          </a:blip>
          <a:stretch>
            <a:fillRect/>
          </a:stretch>
        </p:blipFill>
        <p:spPr>
          <a:xfrm>
            <a:off x="8567715" y="2221775"/>
            <a:ext cx="323675" cy="21443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27"/>
        <p:cNvGrpSpPr/>
        <p:nvPr/>
      </p:nvGrpSpPr>
      <p:grpSpPr>
        <a:xfrm>
          <a:off x="0" y="0"/>
          <a:ext cx="0" cy="0"/>
          <a:chOff x="0" y="0"/>
          <a:chExt cx="0" cy="0"/>
        </a:xfrm>
      </p:grpSpPr>
      <p:pic>
        <p:nvPicPr>
          <p:cNvPr id="2928" name="Google Shape;2928;p216"/>
          <p:cNvPicPr preferRelativeResize="0"/>
          <p:nvPr/>
        </p:nvPicPr>
        <p:blipFill rotWithShape="1">
          <a:blip r:embed="rId3">
            <a:alphaModFix/>
          </a:blip>
          <a:srcRect r="81969"/>
          <a:stretch/>
        </p:blipFill>
        <p:spPr>
          <a:xfrm>
            <a:off x="1194100" y="548525"/>
            <a:ext cx="925626" cy="4558800"/>
          </a:xfrm>
          <a:prstGeom prst="rect">
            <a:avLst/>
          </a:prstGeom>
          <a:noFill/>
          <a:ln>
            <a:noFill/>
          </a:ln>
        </p:spPr>
      </p:pic>
      <p:sp>
        <p:nvSpPr>
          <p:cNvPr id="2929" name="Google Shape;2929;p216"/>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endParaRPr sz="1600" b="1"/>
          </a:p>
        </p:txBody>
      </p:sp>
      <p:pic>
        <p:nvPicPr>
          <p:cNvPr id="2930" name="Google Shape;2930;p216"/>
          <p:cNvPicPr preferRelativeResize="0"/>
          <p:nvPr/>
        </p:nvPicPr>
        <p:blipFill>
          <a:blip r:embed="rId4">
            <a:alphaModFix/>
          </a:blip>
          <a:stretch>
            <a:fillRect/>
          </a:stretch>
        </p:blipFill>
        <p:spPr>
          <a:xfrm>
            <a:off x="358502" y="4488800"/>
            <a:ext cx="1104900" cy="542925"/>
          </a:xfrm>
          <a:prstGeom prst="rect">
            <a:avLst/>
          </a:prstGeom>
          <a:noFill/>
          <a:ln>
            <a:noFill/>
          </a:ln>
        </p:spPr>
      </p:pic>
      <p:grpSp>
        <p:nvGrpSpPr>
          <p:cNvPr id="2931" name="Google Shape;2931;p216"/>
          <p:cNvGrpSpPr/>
          <p:nvPr/>
        </p:nvGrpSpPr>
        <p:grpSpPr>
          <a:xfrm>
            <a:off x="78100" y="798150"/>
            <a:ext cx="1965778" cy="848200"/>
            <a:chOff x="78100" y="798150"/>
            <a:chExt cx="1965778" cy="848200"/>
          </a:xfrm>
        </p:grpSpPr>
        <p:pic>
          <p:nvPicPr>
            <p:cNvPr id="2932" name="Google Shape;2932;p216"/>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2933" name="Google Shape;2933;p216"/>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2934" name="Google Shape;2934;p216"/>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pic>
        <p:nvPicPr>
          <p:cNvPr id="2935" name="Google Shape;2935;p216"/>
          <p:cNvPicPr preferRelativeResize="0"/>
          <p:nvPr/>
        </p:nvPicPr>
        <p:blipFill>
          <a:blip r:embed="rId7">
            <a:alphaModFix/>
          </a:blip>
          <a:stretch>
            <a:fillRect/>
          </a:stretch>
        </p:blipFill>
        <p:spPr>
          <a:xfrm>
            <a:off x="1104775" y="3955400"/>
            <a:ext cx="2925075" cy="1076325"/>
          </a:xfrm>
          <a:prstGeom prst="rect">
            <a:avLst/>
          </a:prstGeom>
          <a:noFill/>
          <a:ln>
            <a:noFill/>
          </a:ln>
        </p:spPr>
      </p:pic>
      <p:pic>
        <p:nvPicPr>
          <p:cNvPr id="2936" name="Google Shape;2936;p216"/>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2937" name="Google Shape;2937;p216"/>
          <p:cNvPicPr preferRelativeResize="0"/>
          <p:nvPr/>
        </p:nvPicPr>
        <p:blipFill rotWithShape="1">
          <a:blip r:embed="rId8">
            <a:alphaModFix/>
          </a:blip>
          <a:srcRect l="73679" r="15739"/>
          <a:stretch/>
        </p:blipFill>
        <p:spPr>
          <a:xfrm>
            <a:off x="6445148" y="477200"/>
            <a:ext cx="925624" cy="4587276"/>
          </a:xfrm>
          <a:prstGeom prst="rect">
            <a:avLst/>
          </a:prstGeom>
          <a:noFill/>
          <a:ln>
            <a:noFill/>
          </a:ln>
        </p:spPr>
      </p:pic>
      <p:sp>
        <p:nvSpPr>
          <p:cNvPr id="2938" name="Google Shape;2938;p216"/>
          <p:cNvSpPr/>
          <p:nvPr/>
        </p:nvSpPr>
        <p:spPr>
          <a:xfrm>
            <a:off x="6500300" y="4155075"/>
            <a:ext cx="605100" cy="265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9" name="Google Shape;2939;p216"/>
          <p:cNvPicPr preferRelativeResize="0"/>
          <p:nvPr/>
        </p:nvPicPr>
        <p:blipFill>
          <a:blip r:embed="rId7">
            <a:alphaModFix/>
          </a:blip>
          <a:stretch>
            <a:fillRect/>
          </a:stretch>
        </p:blipFill>
        <p:spPr>
          <a:xfrm>
            <a:off x="1104775" y="3955400"/>
            <a:ext cx="2925075" cy="1076325"/>
          </a:xfrm>
          <a:prstGeom prst="rect">
            <a:avLst/>
          </a:prstGeom>
          <a:noFill/>
          <a:ln>
            <a:noFill/>
          </a:ln>
        </p:spPr>
      </p:pic>
      <p:sp>
        <p:nvSpPr>
          <p:cNvPr id="2940" name="Google Shape;2940;p216"/>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sp>
        <p:nvSpPr>
          <p:cNvPr id="2941" name="Google Shape;2941;p216"/>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16"/>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16"/>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4" name="Google Shape;2944;p216"/>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2945" name="Google Shape;2945;p216"/>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2946" name="Google Shape;2946;p216"/>
          <p:cNvPicPr preferRelativeResize="0"/>
          <p:nvPr/>
        </p:nvPicPr>
        <p:blipFill>
          <a:blip r:embed="rId11">
            <a:alphaModFix/>
          </a:blip>
          <a:stretch>
            <a:fillRect/>
          </a:stretch>
        </p:blipFill>
        <p:spPr>
          <a:xfrm rot="-2700000">
            <a:off x="7270262" y="149630"/>
            <a:ext cx="291483" cy="174890"/>
          </a:xfrm>
          <a:prstGeom prst="rect">
            <a:avLst/>
          </a:prstGeom>
          <a:noFill/>
          <a:ln>
            <a:noFill/>
          </a:ln>
        </p:spPr>
      </p:pic>
      <p:pic>
        <p:nvPicPr>
          <p:cNvPr id="2947" name="Google Shape;2947;p216"/>
          <p:cNvPicPr preferRelativeResize="0"/>
          <p:nvPr/>
        </p:nvPicPr>
        <p:blipFill>
          <a:blip r:embed="rId6">
            <a:alphaModFix/>
          </a:blip>
          <a:stretch>
            <a:fillRect/>
          </a:stretch>
        </p:blipFill>
        <p:spPr>
          <a:xfrm rot="-5938659">
            <a:off x="1987369" y="1296079"/>
            <a:ext cx="142142" cy="256638"/>
          </a:xfrm>
          <a:prstGeom prst="rect">
            <a:avLst/>
          </a:prstGeom>
          <a:noFill/>
          <a:ln>
            <a:noFill/>
          </a:ln>
        </p:spPr>
      </p:pic>
      <p:pic>
        <p:nvPicPr>
          <p:cNvPr id="2948" name="Google Shape;2948;p216"/>
          <p:cNvPicPr preferRelativeResize="0"/>
          <p:nvPr/>
        </p:nvPicPr>
        <p:blipFill>
          <a:blip r:embed="rId6">
            <a:alphaModFix/>
          </a:blip>
          <a:stretch>
            <a:fillRect/>
          </a:stretch>
        </p:blipFill>
        <p:spPr>
          <a:xfrm rot="-5938659">
            <a:off x="2139769" y="1448479"/>
            <a:ext cx="142142" cy="256638"/>
          </a:xfrm>
          <a:prstGeom prst="rect">
            <a:avLst/>
          </a:prstGeom>
          <a:noFill/>
          <a:ln>
            <a:noFill/>
          </a:ln>
        </p:spPr>
      </p:pic>
      <p:pic>
        <p:nvPicPr>
          <p:cNvPr id="2949" name="Google Shape;2949;p216"/>
          <p:cNvPicPr preferRelativeResize="0"/>
          <p:nvPr/>
        </p:nvPicPr>
        <p:blipFill>
          <a:blip r:embed="rId6">
            <a:alphaModFix/>
          </a:blip>
          <a:stretch>
            <a:fillRect/>
          </a:stretch>
        </p:blipFill>
        <p:spPr>
          <a:xfrm rot="-5938659">
            <a:off x="2292169" y="1600879"/>
            <a:ext cx="142142" cy="256638"/>
          </a:xfrm>
          <a:prstGeom prst="rect">
            <a:avLst/>
          </a:prstGeom>
          <a:noFill/>
          <a:ln>
            <a:noFill/>
          </a:ln>
        </p:spPr>
      </p:pic>
      <p:pic>
        <p:nvPicPr>
          <p:cNvPr id="2950" name="Google Shape;2950;p216"/>
          <p:cNvPicPr preferRelativeResize="0"/>
          <p:nvPr/>
        </p:nvPicPr>
        <p:blipFill>
          <a:blip r:embed="rId6">
            <a:alphaModFix/>
          </a:blip>
          <a:stretch>
            <a:fillRect/>
          </a:stretch>
        </p:blipFill>
        <p:spPr>
          <a:xfrm rot="-5938659">
            <a:off x="2444569" y="1753279"/>
            <a:ext cx="142142" cy="256638"/>
          </a:xfrm>
          <a:prstGeom prst="rect">
            <a:avLst/>
          </a:prstGeom>
          <a:noFill/>
          <a:ln>
            <a:noFill/>
          </a:ln>
        </p:spPr>
      </p:pic>
      <p:pic>
        <p:nvPicPr>
          <p:cNvPr id="2951" name="Google Shape;2951;p216"/>
          <p:cNvPicPr preferRelativeResize="0"/>
          <p:nvPr/>
        </p:nvPicPr>
        <p:blipFill>
          <a:blip r:embed="rId6">
            <a:alphaModFix/>
          </a:blip>
          <a:stretch>
            <a:fillRect/>
          </a:stretch>
        </p:blipFill>
        <p:spPr>
          <a:xfrm rot="-5938659">
            <a:off x="2596969" y="1905679"/>
            <a:ext cx="142142" cy="256638"/>
          </a:xfrm>
          <a:prstGeom prst="rect">
            <a:avLst/>
          </a:prstGeom>
          <a:noFill/>
          <a:ln>
            <a:noFill/>
          </a:ln>
        </p:spPr>
      </p:pic>
      <p:pic>
        <p:nvPicPr>
          <p:cNvPr id="2952" name="Google Shape;2952;p216"/>
          <p:cNvPicPr preferRelativeResize="0"/>
          <p:nvPr/>
        </p:nvPicPr>
        <p:blipFill>
          <a:blip r:embed="rId6">
            <a:alphaModFix/>
          </a:blip>
          <a:stretch>
            <a:fillRect/>
          </a:stretch>
        </p:blipFill>
        <p:spPr>
          <a:xfrm rot="-5938659">
            <a:off x="2749369" y="2058079"/>
            <a:ext cx="142142" cy="256638"/>
          </a:xfrm>
          <a:prstGeom prst="rect">
            <a:avLst/>
          </a:prstGeom>
          <a:noFill/>
          <a:ln>
            <a:noFill/>
          </a:ln>
        </p:spPr>
      </p:pic>
      <p:pic>
        <p:nvPicPr>
          <p:cNvPr id="2953" name="Google Shape;2953;p216"/>
          <p:cNvPicPr preferRelativeResize="0"/>
          <p:nvPr/>
        </p:nvPicPr>
        <p:blipFill>
          <a:blip r:embed="rId6">
            <a:alphaModFix/>
          </a:blip>
          <a:stretch>
            <a:fillRect/>
          </a:stretch>
        </p:blipFill>
        <p:spPr>
          <a:xfrm rot="-5938659">
            <a:off x="2901769" y="2210479"/>
            <a:ext cx="142142" cy="256638"/>
          </a:xfrm>
          <a:prstGeom prst="rect">
            <a:avLst/>
          </a:prstGeom>
          <a:noFill/>
          <a:ln>
            <a:noFill/>
          </a:ln>
        </p:spPr>
      </p:pic>
      <p:pic>
        <p:nvPicPr>
          <p:cNvPr id="2954" name="Google Shape;2954;p216"/>
          <p:cNvPicPr preferRelativeResize="0"/>
          <p:nvPr/>
        </p:nvPicPr>
        <p:blipFill>
          <a:blip r:embed="rId6">
            <a:alphaModFix/>
          </a:blip>
          <a:stretch>
            <a:fillRect/>
          </a:stretch>
        </p:blipFill>
        <p:spPr>
          <a:xfrm rot="-5938659">
            <a:off x="3054169" y="2362879"/>
            <a:ext cx="142142" cy="256638"/>
          </a:xfrm>
          <a:prstGeom prst="rect">
            <a:avLst/>
          </a:prstGeom>
          <a:noFill/>
          <a:ln>
            <a:noFill/>
          </a:ln>
        </p:spPr>
      </p:pic>
      <p:pic>
        <p:nvPicPr>
          <p:cNvPr id="2955" name="Google Shape;2955;p216"/>
          <p:cNvPicPr preferRelativeResize="0"/>
          <p:nvPr/>
        </p:nvPicPr>
        <p:blipFill>
          <a:blip r:embed="rId6">
            <a:alphaModFix/>
          </a:blip>
          <a:stretch>
            <a:fillRect/>
          </a:stretch>
        </p:blipFill>
        <p:spPr>
          <a:xfrm rot="-5938659">
            <a:off x="3206569" y="2515279"/>
            <a:ext cx="142142" cy="256638"/>
          </a:xfrm>
          <a:prstGeom prst="rect">
            <a:avLst/>
          </a:prstGeom>
          <a:noFill/>
          <a:ln>
            <a:noFill/>
          </a:ln>
        </p:spPr>
      </p:pic>
      <p:pic>
        <p:nvPicPr>
          <p:cNvPr id="2956" name="Google Shape;2956;p216"/>
          <p:cNvPicPr preferRelativeResize="0"/>
          <p:nvPr/>
        </p:nvPicPr>
        <p:blipFill>
          <a:blip r:embed="rId6">
            <a:alphaModFix/>
          </a:blip>
          <a:stretch>
            <a:fillRect/>
          </a:stretch>
        </p:blipFill>
        <p:spPr>
          <a:xfrm rot="-5938659">
            <a:off x="3358969" y="2667679"/>
            <a:ext cx="142142" cy="256638"/>
          </a:xfrm>
          <a:prstGeom prst="rect">
            <a:avLst/>
          </a:prstGeom>
          <a:noFill/>
          <a:ln>
            <a:noFill/>
          </a:ln>
        </p:spPr>
      </p:pic>
      <p:pic>
        <p:nvPicPr>
          <p:cNvPr id="2957" name="Google Shape;2957;p216"/>
          <p:cNvPicPr preferRelativeResize="0"/>
          <p:nvPr/>
        </p:nvPicPr>
        <p:blipFill>
          <a:blip r:embed="rId6">
            <a:alphaModFix/>
          </a:blip>
          <a:stretch>
            <a:fillRect/>
          </a:stretch>
        </p:blipFill>
        <p:spPr>
          <a:xfrm rot="-5938659">
            <a:off x="3511369" y="2820079"/>
            <a:ext cx="142142" cy="256638"/>
          </a:xfrm>
          <a:prstGeom prst="rect">
            <a:avLst/>
          </a:prstGeom>
          <a:noFill/>
          <a:ln>
            <a:noFill/>
          </a:ln>
        </p:spPr>
      </p:pic>
      <p:pic>
        <p:nvPicPr>
          <p:cNvPr id="2958" name="Google Shape;2958;p216"/>
          <p:cNvPicPr preferRelativeResize="0"/>
          <p:nvPr/>
        </p:nvPicPr>
        <p:blipFill>
          <a:blip r:embed="rId6">
            <a:alphaModFix/>
          </a:blip>
          <a:stretch>
            <a:fillRect/>
          </a:stretch>
        </p:blipFill>
        <p:spPr>
          <a:xfrm rot="-5938659">
            <a:off x="3663769" y="2972479"/>
            <a:ext cx="142142" cy="256638"/>
          </a:xfrm>
          <a:prstGeom prst="rect">
            <a:avLst/>
          </a:prstGeom>
          <a:noFill/>
          <a:ln>
            <a:noFill/>
          </a:ln>
        </p:spPr>
      </p:pic>
      <p:pic>
        <p:nvPicPr>
          <p:cNvPr id="2959" name="Google Shape;2959;p216"/>
          <p:cNvPicPr preferRelativeResize="0"/>
          <p:nvPr/>
        </p:nvPicPr>
        <p:blipFill>
          <a:blip r:embed="rId6">
            <a:alphaModFix/>
          </a:blip>
          <a:stretch>
            <a:fillRect/>
          </a:stretch>
        </p:blipFill>
        <p:spPr>
          <a:xfrm rot="-5938659">
            <a:off x="3816169" y="3124879"/>
            <a:ext cx="142142" cy="256638"/>
          </a:xfrm>
          <a:prstGeom prst="rect">
            <a:avLst/>
          </a:prstGeom>
          <a:noFill/>
          <a:ln>
            <a:noFill/>
          </a:ln>
        </p:spPr>
      </p:pic>
      <p:pic>
        <p:nvPicPr>
          <p:cNvPr id="2960" name="Google Shape;2960;p216"/>
          <p:cNvPicPr preferRelativeResize="0"/>
          <p:nvPr/>
        </p:nvPicPr>
        <p:blipFill>
          <a:blip r:embed="rId6">
            <a:alphaModFix/>
          </a:blip>
          <a:stretch>
            <a:fillRect/>
          </a:stretch>
        </p:blipFill>
        <p:spPr>
          <a:xfrm rot="-5938659">
            <a:off x="3968569" y="3277279"/>
            <a:ext cx="142142" cy="256638"/>
          </a:xfrm>
          <a:prstGeom prst="rect">
            <a:avLst/>
          </a:prstGeom>
          <a:noFill/>
          <a:ln>
            <a:noFill/>
          </a:ln>
        </p:spPr>
      </p:pic>
      <p:pic>
        <p:nvPicPr>
          <p:cNvPr id="2961" name="Google Shape;2961;p216"/>
          <p:cNvPicPr preferRelativeResize="0"/>
          <p:nvPr/>
        </p:nvPicPr>
        <p:blipFill>
          <a:blip r:embed="rId6">
            <a:alphaModFix/>
          </a:blip>
          <a:stretch>
            <a:fillRect/>
          </a:stretch>
        </p:blipFill>
        <p:spPr>
          <a:xfrm rot="-5938659">
            <a:off x="4120969" y="3429679"/>
            <a:ext cx="142142" cy="256638"/>
          </a:xfrm>
          <a:prstGeom prst="rect">
            <a:avLst/>
          </a:prstGeom>
          <a:noFill/>
          <a:ln>
            <a:noFill/>
          </a:ln>
        </p:spPr>
      </p:pic>
      <p:pic>
        <p:nvPicPr>
          <p:cNvPr id="2962" name="Google Shape;2962;p216"/>
          <p:cNvPicPr preferRelativeResize="0"/>
          <p:nvPr/>
        </p:nvPicPr>
        <p:blipFill>
          <a:blip r:embed="rId6">
            <a:alphaModFix/>
          </a:blip>
          <a:stretch>
            <a:fillRect/>
          </a:stretch>
        </p:blipFill>
        <p:spPr>
          <a:xfrm rot="-5938659">
            <a:off x="4273369" y="3582079"/>
            <a:ext cx="142142" cy="256638"/>
          </a:xfrm>
          <a:prstGeom prst="rect">
            <a:avLst/>
          </a:prstGeom>
          <a:noFill/>
          <a:ln>
            <a:noFill/>
          </a:ln>
        </p:spPr>
      </p:pic>
      <p:pic>
        <p:nvPicPr>
          <p:cNvPr id="2963" name="Google Shape;2963;p216"/>
          <p:cNvPicPr preferRelativeResize="0"/>
          <p:nvPr/>
        </p:nvPicPr>
        <p:blipFill>
          <a:blip r:embed="rId6">
            <a:alphaModFix/>
          </a:blip>
          <a:stretch>
            <a:fillRect/>
          </a:stretch>
        </p:blipFill>
        <p:spPr>
          <a:xfrm rot="-5938659">
            <a:off x="4425769" y="3734479"/>
            <a:ext cx="142142" cy="256638"/>
          </a:xfrm>
          <a:prstGeom prst="rect">
            <a:avLst/>
          </a:prstGeom>
          <a:noFill/>
          <a:ln>
            <a:noFill/>
          </a:ln>
        </p:spPr>
      </p:pic>
      <p:pic>
        <p:nvPicPr>
          <p:cNvPr id="2964" name="Google Shape;2964;p216"/>
          <p:cNvPicPr preferRelativeResize="0"/>
          <p:nvPr/>
        </p:nvPicPr>
        <p:blipFill>
          <a:blip r:embed="rId6">
            <a:alphaModFix/>
          </a:blip>
          <a:stretch>
            <a:fillRect/>
          </a:stretch>
        </p:blipFill>
        <p:spPr>
          <a:xfrm rot="-5938659">
            <a:off x="4578169" y="3886879"/>
            <a:ext cx="142142" cy="256638"/>
          </a:xfrm>
          <a:prstGeom prst="rect">
            <a:avLst/>
          </a:prstGeom>
          <a:noFill/>
          <a:ln>
            <a:noFill/>
          </a:ln>
        </p:spPr>
      </p:pic>
      <p:pic>
        <p:nvPicPr>
          <p:cNvPr id="2965" name="Google Shape;2965;p216"/>
          <p:cNvPicPr preferRelativeResize="0"/>
          <p:nvPr/>
        </p:nvPicPr>
        <p:blipFill>
          <a:blip r:embed="rId6">
            <a:alphaModFix/>
          </a:blip>
          <a:stretch>
            <a:fillRect/>
          </a:stretch>
        </p:blipFill>
        <p:spPr>
          <a:xfrm rot="-5938659">
            <a:off x="4730569" y="4039279"/>
            <a:ext cx="142142" cy="256638"/>
          </a:xfrm>
          <a:prstGeom prst="rect">
            <a:avLst/>
          </a:prstGeom>
          <a:noFill/>
          <a:ln>
            <a:noFill/>
          </a:ln>
        </p:spPr>
      </p:pic>
      <p:pic>
        <p:nvPicPr>
          <p:cNvPr id="2966" name="Google Shape;2966;p216"/>
          <p:cNvPicPr preferRelativeResize="0"/>
          <p:nvPr/>
        </p:nvPicPr>
        <p:blipFill>
          <a:blip r:embed="rId6">
            <a:alphaModFix/>
          </a:blip>
          <a:stretch>
            <a:fillRect/>
          </a:stretch>
        </p:blipFill>
        <p:spPr>
          <a:xfrm rot="5400017">
            <a:off x="5035369" y="4039279"/>
            <a:ext cx="142142" cy="256638"/>
          </a:xfrm>
          <a:prstGeom prst="rect">
            <a:avLst/>
          </a:prstGeom>
          <a:noFill/>
          <a:ln>
            <a:noFill/>
          </a:ln>
        </p:spPr>
      </p:pic>
      <p:pic>
        <p:nvPicPr>
          <p:cNvPr id="2967" name="Google Shape;2967;p216"/>
          <p:cNvPicPr preferRelativeResize="0"/>
          <p:nvPr/>
        </p:nvPicPr>
        <p:blipFill>
          <a:blip r:embed="rId6">
            <a:alphaModFix/>
          </a:blip>
          <a:stretch>
            <a:fillRect/>
          </a:stretch>
        </p:blipFill>
        <p:spPr>
          <a:xfrm rot="5400017">
            <a:off x="5340169" y="4115479"/>
            <a:ext cx="142142" cy="256638"/>
          </a:xfrm>
          <a:prstGeom prst="rect">
            <a:avLst/>
          </a:prstGeom>
          <a:noFill/>
          <a:ln>
            <a:noFill/>
          </a:ln>
        </p:spPr>
      </p:pic>
      <p:pic>
        <p:nvPicPr>
          <p:cNvPr id="2968" name="Google Shape;2968;p216"/>
          <p:cNvPicPr preferRelativeResize="0"/>
          <p:nvPr/>
        </p:nvPicPr>
        <p:blipFill>
          <a:blip r:embed="rId6">
            <a:alphaModFix/>
          </a:blip>
          <a:stretch>
            <a:fillRect/>
          </a:stretch>
        </p:blipFill>
        <p:spPr>
          <a:xfrm rot="5400017">
            <a:off x="5683069" y="4144054"/>
            <a:ext cx="142142" cy="256638"/>
          </a:xfrm>
          <a:prstGeom prst="rect">
            <a:avLst/>
          </a:prstGeom>
          <a:noFill/>
          <a:ln>
            <a:noFill/>
          </a:ln>
        </p:spPr>
      </p:pic>
      <p:pic>
        <p:nvPicPr>
          <p:cNvPr id="2969" name="Google Shape;2969;p216"/>
          <p:cNvPicPr preferRelativeResize="0"/>
          <p:nvPr/>
        </p:nvPicPr>
        <p:blipFill>
          <a:blip r:embed="rId6">
            <a:alphaModFix/>
          </a:blip>
          <a:stretch>
            <a:fillRect/>
          </a:stretch>
        </p:blipFill>
        <p:spPr>
          <a:xfrm rot="5400017">
            <a:off x="5987869" y="4144054"/>
            <a:ext cx="142142" cy="256638"/>
          </a:xfrm>
          <a:prstGeom prst="rect">
            <a:avLst/>
          </a:prstGeom>
          <a:noFill/>
          <a:ln>
            <a:noFill/>
          </a:ln>
        </p:spPr>
      </p:pic>
      <p:pic>
        <p:nvPicPr>
          <p:cNvPr id="2970" name="Google Shape;2970;p216"/>
          <p:cNvPicPr preferRelativeResize="0"/>
          <p:nvPr/>
        </p:nvPicPr>
        <p:blipFill>
          <a:blip r:embed="rId6">
            <a:alphaModFix/>
          </a:blip>
          <a:stretch>
            <a:fillRect/>
          </a:stretch>
        </p:blipFill>
        <p:spPr>
          <a:xfrm rot="5400017">
            <a:off x="6349819" y="4144054"/>
            <a:ext cx="142142" cy="256638"/>
          </a:xfrm>
          <a:prstGeom prst="rect">
            <a:avLst/>
          </a:prstGeom>
          <a:noFill/>
          <a:ln>
            <a:noFill/>
          </a:ln>
        </p:spPr>
      </p:pic>
      <p:grpSp>
        <p:nvGrpSpPr>
          <p:cNvPr id="2971" name="Google Shape;2971;p216"/>
          <p:cNvGrpSpPr/>
          <p:nvPr/>
        </p:nvGrpSpPr>
        <p:grpSpPr>
          <a:xfrm>
            <a:off x="7237300" y="2497900"/>
            <a:ext cx="1661725" cy="1477500"/>
            <a:chOff x="7237300" y="2497900"/>
            <a:chExt cx="1661725" cy="1477500"/>
          </a:xfrm>
        </p:grpSpPr>
        <p:sp>
          <p:nvSpPr>
            <p:cNvPr id="2972" name="Google Shape;2972;p216"/>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2973" name="Google Shape;2973;p21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974" name="Google Shape;2974;p21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pic>
        <p:nvPicPr>
          <p:cNvPr id="3003" name="Google Shape;3003;p218"/>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004" name="Google Shape;3004;p218"/>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005" name="Google Shape;3005;p218"/>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006" name="Google Shape;3006;p218"/>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007" name="Google Shape;3007;p218"/>
          <p:cNvGrpSpPr/>
          <p:nvPr/>
        </p:nvGrpSpPr>
        <p:grpSpPr>
          <a:xfrm>
            <a:off x="7237300" y="2497900"/>
            <a:ext cx="1661725" cy="1477500"/>
            <a:chOff x="7237300" y="2497900"/>
            <a:chExt cx="1661725" cy="1477500"/>
          </a:xfrm>
        </p:grpSpPr>
        <p:sp>
          <p:nvSpPr>
            <p:cNvPr id="3008" name="Google Shape;3008;p218"/>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009" name="Google Shape;3009;p21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010" name="Google Shape;3010;p21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011" name="Google Shape;3011;p218"/>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2" name="Google Shape;3012;p218"/>
          <p:cNvGrpSpPr/>
          <p:nvPr/>
        </p:nvGrpSpPr>
        <p:grpSpPr>
          <a:xfrm>
            <a:off x="78100" y="798150"/>
            <a:ext cx="1965778" cy="848200"/>
            <a:chOff x="78100" y="798150"/>
            <a:chExt cx="1965778" cy="848200"/>
          </a:xfrm>
        </p:grpSpPr>
        <p:pic>
          <p:nvPicPr>
            <p:cNvPr id="3013" name="Google Shape;3013;p218"/>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14" name="Google Shape;3014;p218"/>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15" name="Google Shape;3015;p218"/>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016" name="Google Shape;3016;p218"/>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017" name="Google Shape;3017;p218"/>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018" name="Google Shape;3018;p218"/>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019" name="Google Shape;3019;p218"/>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020" name="Google Shape;3020;p218"/>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18"/>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18"/>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3" name="Google Shape;3023;p218"/>
          <p:cNvGrpSpPr/>
          <p:nvPr/>
        </p:nvGrpSpPr>
        <p:grpSpPr>
          <a:xfrm>
            <a:off x="252725" y="3120925"/>
            <a:ext cx="2757300" cy="1863300"/>
            <a:chOff x="252725" y="3120925"/>
            <a:chExt cx="2757300" cy="1863300"/>
          </a:xfrm>
        </p:grpSpPr>
        <p:sp>
          <p:nvSpPr>
            <p:cNvPr id="3024" name="Google Shape;3024;p218"/>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025" name="Google Shape;3025;p218"/>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026" name="Google Shape;3026;p218"/>
            <p:cNvGrpSpPr/>
            <p:nvPr/>
          </p:nvGrpSpPr>
          <p:grpSpPr>
            <a:xfrm>
              <a:off x="391113" y="3955400"/>
              <a:ext cx="1965778" cy="848200"/>
              <a:chOff x="78100" y="798150"/>
              <a:chExt cx="1965778" cy="848200"/>
            </a:xfrm>
          </p:grpSpPr>
          <p:pic>
            <p:nvPicPr>
              <p:cNvPr id="3027" name="Google Shape;3027;p218"/>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28" name="Google Shape;3028;p218"/>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29" name="Google Shape;3029;p218"/>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030" name="Google Shape;3030;p218"/>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9"/>
        <p:cNvGrpSpPr/>
        <p:nvPr/>
      </p:nvGrpSpPr>
      <p:grpSpPr>
        <a:xfrm>
          <a:off x="0" y="0"/>
          <a:ext cx="0" cy="0"/>
          <a:chOff x="0" y="0"/>
          <a:chExt cx="0" cy="0"/>
        </a:xfrm>
      </p:grpSpPr>
      <p:pic>
        <p:nvPicPr>
          <p:cNvPr id="3380" name="Google Shape;3380;p230"/>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381" name="Google Shape;3381;p230"/>
          <p:cNvGrpSpPr/>
          <p:nvPr/>
        </p:nvGrpSpPr>
        <p:grpSpPr>
          <a:xfrm>
            <a:off x="7237300" y="2497900"/>
            <a:ext cx="1661725" cy="1477500"/>
            <a:chOff x="7237300" y="2497900"/>
            <a:chExt cx="1661725" cy="1477500"/>
          </a:xfrm>
        </p:grpSpPr>
        <p:sp>
          <p:nvSpPr>
            <p:cNvPr id="3382" name="Google Shape;3382;p230"/>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383" name="Google Shape;3383;p230"/>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384" name="Google Shape;3384;p230"/>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385" name="Google Shape;3385;p230"/>
          <p:cNvSpPr txBox="1"/>
          <p:nvPr/>
        </p:nvSpPr>
        <p:spPr>
          <a:xfrm>
            <a:off x="948300" y="808500"/>
            <a:ext cx="4528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Those were 5HT-</a:t>
            </a:r>
            <a:r>
              <a:rPr lang="en" sz="2100" b="1" u="sng"/>
              <a:t>1A</a:t>
            </a:r>
            <a:r>
              <a:rPr lang="en" sz="2100" b="1"/>
              <a:t> receptors...</a:t>
            </a:r>
            <a:endParaRPr sz="2100" b="1"/>
          </a:p>
          <a:p>
            <a:pPr marL="0" lvl="0" indent="0" algn="l" rtl="0">
              <a:spcBef>
                <a:spcPts val="0"/>
              </a:spcBef>
              <a:spcAft>
                <a:spcPts val="0"/>
              </a:spcAft>
              <a:buNone/>
            </a:pPr>
            <a:endParaRPr sz="2100" b="1"/>
          </a:p>
          <a:p>
            <a:pPr marL="0" lvl="0" indent="0" algn="l" rtl="0">
              <a:spcBef>
                <a:spcPts val="0"/>
              </a:spcBef>
              <a:spcAft>
                <a:spcPts val="0"/>
              </a:spcAft>
              <a:buNone/>
            </a:pPr>
            <a:r>
              <a:rPr lang="en" sz="2100" b="1"/>
              <a:t>now some examples with other serotonin receptor subtypes...</a:t>
            </a:r>
            <a:endParaRPr sz="2100" b="1"/>
          </a:p>
          <a:p>
            <a:pPr marL="0" lvl="0" indent="0" algn="l" rtl="0">
              <a:spcBef>
                <a:spcPts val="0"/>
              </a:spcBef>
              <a:spcAft>
                <a:spcPts val="0"/>
              </a:spcAft>
              <a:buNone/>
            </a:pPr>
            <a:endParaRPr sz="2100" b="1"/>
          </a:p>
          <a:p>
            <a:pPr marL="0" lvl="0" indent="0" algn="l" rtl="0">
              <a:spcBef>
                <a:spcPts val="0"/>
              </a:spcBef>
              <a:spcAft>
                <a:spcPts val="0"/>
              </a:spcAft>
              <a:buNone/>
            </a:pPr>
            <a:r>
              <a:rPr lang="en" sz="2100" b="1"/>
              <a:t>Don’t worry about the specifics. </a:t>
            </a:r>
            <a:endParaRPr sz="2100" b="1"/>
          </a:p>
        </p:txBody>
      </p:sp>
      <p:pic>
        <p:nvPicPr>
          <p:cNvPr id="3386" name="Google Shape;3386;p230"/>
          <p:cNvPicPr preferRelativeResize="0"/>
          <p:nvPr/>
        </p:nvPicPr>
        <p:blipFill rotWithShape="1">
          <a:blip r:embed="rId4">
            <a:alphaModFix/>
          </a:blip>
          <a:srcRect r="10370" b="28057"/>
          <a:stretch/>
        </p:blipFill>
        <p:spPr>
          <a:xfrm flipH="1">
            <a:off x="0" y="3800650"/>
            <a:ext cx="1385300" cy="848200"/>
          </a:xfrm>
          <a:prstGeom prst="rect">
            <a:avLst/>
          </a:prstGeom>
          <a:noFill/>
          <a:ln>
            <a:noFill/>
          </a:ln>
        </p:spPr>
      </p:pic>
      <p:pic>
        <p:nvPicPr>
          <p:cNvPr id="3387" name="Google Shape;3387;p230"/>
          <p:cNvPicPr preferRelativeResize="0"/>
          <p:nvPr/>
        </p:nvPicPr>
        <p:blipFill>
          <a:blip r:embed="rId5">
            <a:alphaModFix/>
          </a:blip>
          <a:stretch>
            <a:fillRect/>
          </a:stretch>
        </p:blipFill>
        <p:spPr>
          <a:xfrm rot="5047037">
            <a:off x="1509219" y="4105954"/>
            <a:ext cx="142142" cy="256638"/>
          </a:xfrm>
          <a:prstGeom prst="rect">
            <a:avLst/>
          </a:prstGeom>
          <a:noFill/>
          <a:ln>
            <a:noFill/>
          </a:ln>
        </p:spPr>
      </p:pic>
      <p:pic>
        <p:nvPicPr>
          <p:cNvPr id="3388" name="Google Shape;3388;p230"/>
          <p:cNvPicPr preferRelativeResize="0"/>
          <p:nvPr/>
        </p:nvPicPr>
        <p:blipFill>
          <a:blip r:embed="rId5">
            <a:alphaModFix/>
          </a:blip>
          <a:stretch>
            <a:fillRect/>
          </a:stretch>
        </p:blipFill>
        <p:spPr>
          <a:xfrm rot="5047037">
            <a:off x="1814019" y="4105954"/>
            <a:ext cx="142142" cy="256638"/>
          </a:xfrm>
          <a:prstGeom prst="rect">
            <a:avLst/>
          </a:prstGeom>
          <a:noFill/>
          <a:ln>
            <a:noFill/>
          </a:ln>
        </p:spPr>
      </p:pic>
      <p:pic>
        <p:nvPicPr>
          <p:cNvPr id="3389" name="Google Shape;3389;p230"/>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390" name="Google Shape;3390;p230"/>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391" name="Google Shape;3391;p230"/>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392" name="Google Shape;3392;p230"/>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393" name="Google Shape;3393;p230"/>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394" name="Google Shape;3394;p230"/>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395" name="Google Shape;3395;p230"/>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396" name="Google Shape;3396;p230"/>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397" name="Google Shape;3397;p230"/>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398" name="Google Shape;3398;p230"/>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399" name="Google Shape;3399;p230"/>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400" name="Google Shape;3400;p230"/>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401" name="Google Shape;3401;p230"/>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402" name="Google Shape;3402;p230"/>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403" name="Google Shape;3403;p230"/>
          <p:cNvPicPr preferRelativeResize="0"/>
          <p:nvPr/>
        </p:nvPicPr>
        <p:blipFill>
          <a:blip r:embed="rId5">
            <a:alphaModFix/>
          </a:blip>
          <a:stretch>
            <a:fillRect/>
          </a:stretch>
        </p:blipFill>
        <p:spPr>
          <a:xfrm rot="5047037">
            <a:off x="6405069" y="4115479"/>
            <a:ext cx="142142" cy="25663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32"/>
        <p:cNvGrpSpPr/>
        <p:nvPr/>
      </p:nvGrpSpPr>
      <p:grpSpPr>
        <a:xfrm>
          <a:off x="0" y="0"/>
          <a:ext cx="0" cy="0"/>
          <a:chOff x="0" y="0"/>
          <a:chExt cx="0" cy="0"/>
        </a:xfrm>
      </p:grpSpPr>
      <p:pic>
        <p:nvPicPr>
          <p:cNvPr id="3433" name="Google Shape;3433;p233"/>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434" name="Google Shape;3434;p233"/>
          <p:cNvGrpSpPr/>
          <p:nvPr/>
        </p:nvGrpSpPr>
        <p:grpSpPr>
          <a:xfrm>
            <a:off x="7237300" y="2497900"/>
            <a:ext cx="1661725" cy="1477500"/>
            <a:chOff x="7237300" y="2497900"/>
            <a:chExt cx="1661725" cy="1477500"/>
          </a:xfrm>
        </p:grpSpPr>
        <p:sp>
          <p:nvSpPr>
            <p:cNvPr id="3435" name="Google Shape;3435;p233"/>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436" name="Google Shape;3436;p233"/>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437" name="Google Shape;3437;p233"/>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438" name="Google Shape;3438;p233"/>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1B</a:t>
            </a:r>
            <a:endParaRPr sz="2100" b="1"/>
          </a:p>
        </p:txBody>
      </p:sp>
      <p:pic>
        <p:nvPicPr>
          <p:cNvPr id="3439" name="Google Shape;3439;p233"/>
          <p:cNvPicPr preferRelativeResize="0"/>
          <p:nvPr/>
        </p:nvPicPr>
        <p:blipFill rotWithShape="1">
          <a:blip r:embed="rId4">
            <a:alphaModFix/>
          </a:blip>
          <a:srcRect r="10370" b="28057"/>
          <a:stretch/>
        </p:blipFill>
        <p:spPr>
          <a:xfrm flipH="1">
            <a:off x="0" y="3553000"/>
            <a:ext cx="1385300" cy="848200"/>
          </a:xfrm>
          <a:prstGeom prst="rect">
            <a:avLst/>
          </a:prstGeom>
          <a:noFill/>
          <a:ln>
            <a:noFill/>
          </a:ln>
        </p:spPr>
      </p:pic>
      <p:pic>
        <p:nvPicPr>
          <p:cNvPr id="3440" name="Google Shape;3440;p233"/>
          <p:cNvPicPr preferRelativeResize="0"/>
          <p:nvPr/>
        </p:nvPicPr>
        <p:blipFill>
          <a:blip r:embed="rId5">
            <a:alphaModFix/>
          </a:blip>
          <a:stretch>
            <a:fillRect/>
          </a:stretch>
        </p:blipFill>
        <p:spPr>
          <a:xfrm rot="5047037">
            <a:off x="1509219" y="3886879"/>
            <a:ext cx="142142" cy="256638"/>
          </a:xfrm>
          <a:prstGeom prst="rect">
            <a:avLst/>
          </a:prstGeom>
          <a:noFill/>
          <a:ln>
            <a:noFill/>
          </a:ln>
        </p:spPr>
      </p:pic>
      <p:pic>
        <p:nvPicPr>
          <p:cNvPr id="3441" name="Google Shape;3441;p233"/>
          <p:cNvPicPr preferRelativeResize="0"/>
          <p:nvPr/>
        </p:nvPicPr>
        <p:blipFill>
          <a:blip r:embed="rId5">
            <a:alphaModFix/>
          </a:blip>
          <a:stretch>
            <a:fillRect/>
          </a:stretch>
        </p:blipFill>
        <p:spPr>
          <a:xfrm rot="5047037">
            <a:off x="1814019" y="3886879"/>
            <a:ext cx="142142" cy="256638"/>
          </a:xfrm>
          <a:prstGeom prst="rect">
            <a:avLst/>
          </a:prstGeom>
          <a:noFill/>
          <a:ln>
            <a:noFill/>
          </a:ln>
        </p:spPr>
      </p:pic>
      <p:grpSp>
        <p:nvGrpSpPr>
          <p:cNvPr id="3442" name="Google Shape;3442;p233"/>
          <p:cNvGrpSpPr/>
          <p:nvPr/>
        </p:nvGrpSpPr>
        <p:grpSpPr>
          <a:xfrm>
            <a:off x="2045438" y="3921824"/>
            <a:ext cx="4556105" cy="177223"/>
            <a:chOff x="2054963" y="4150424"/>
            <a:chExt cx="4556105" cy="177223"/>
          </a:xfrm>
        </p:grpSpPr>
        <p:pic>
          <p:nvPicPr>
            <p:cNvPr id="3443" name="Google Shape;3443;p233"/>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444" name="Google Shape;3444;p233"/>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445" name="Google Shape;3445;p233"/>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446" name="Google Shape;3446;p233"/>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447" name="Google Shape;3447;p233"/>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448" name="Google Shape;3448;p233"/>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449" name="Google Shape;3449;p233"/>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450" name="Google Shape;3450;p233"/>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451" name="Google Shape;3451;p233"/>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452" name="Google Shape;3452;p233"/>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453" name="Google Shape;3453;p233"/>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454" name="Google Shape;3454;p233"/>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455" name="Google Shape;3455;p233"/>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456" name="Google Shape;3456;p233"/>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457" name="Google Shape;3457;p233"/>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458" name="Google Shape;3458;p233"/>
          <p:cNvSpPr/>
          <p:nvPr/>
        </p:nvSpPr>
        <p:spPr>
          <a:xfrm>
            <a:off x="6508600" y="3906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89"/>
        <p:cNvGrpSpPr/>
        <p:nvPr/>
      </p:nvGrpSpPr>
      <p:grpSpPr>
        <a:xfrm>
          <a:off x="0" y="0"/>
          <a:ext cx="0" cy="0"/>
          <a:chOff x="0" y="0"/>
          <a:chExt cx="0" cy="0"/>
        </a:xfrm>
      </p:grpSpPr>
      <p:sp>
        <p:nvSpPr>
          <p:cNvPr id="3490" name="Google Shape;3490;p235"/>
          <p:cNvSpPr/>
          <p:nvPr/>
        </p:nvSpPr>
        <p:spPr>
          <a:xfrm>
            <a:off x="3297475" y="36975"/>
            <a:ext cx="6051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1" name="Google Shape;3491;p235"/>
          <p:cNvPicPr preferRelativeResize="0"/>
          <p:nvPr/>
        </p:nvPicPr>
        <p:blipFill>
          <a:blip r:embed="rId3">
            <a:alphaModFix/>
          </a:blip>
          <a:stretch>
            <a:fillRect/>
          </a:stretch>
        </p:blipFill>
        <p:spPr>
          <a:xfrm>
            <a:off x="912575" y="454718"/>
            <a:ext cx="5414424" cy="4637599"/>
          </a:xfrm>
          <a:prstGeom prst="rect">
            <a:avLst/>
          </a:prstGeom>
          <a:noFill/>
          <a:ln>
            <a:noFill/>
          </a:ln>
        </p:spPr>
      </p:pic>
      <p:sp>
        <p:nvSpPr>
          <p:cNvPr id="3492" name="Google Shape;3492;p23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93" name="Google Shape;3493;p235"/>
          <p:cNvSpPr txBox="1"/>
          <p:nvPr/>
        </p:nvSpPr>
        <p:spPr>
          <a:xfrm>
            <a:off x="300600" y="36975"/>
            <a:ext cx="887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1B</a:t>
            </a:r>
            <a:r>
              <a:rPr lang="en" b="1"/>
              <a:t> Presynaptic Regulation of        NE       DA         HA  &amp;      Acetylcholine  in the Prefrontal Cortex</a:t>
            </a:r>
            <a:endParaRPr b="1"/>
          </a:p>
        </p:txBody>
      </p:sp>
      <p:pic>
        <p:nvPicPr>
          <p:cNvPr id="3494" name="Google Shape;3494;p235"/>
          <p:cNvPicPr preferRelativeResize="0"/>
          <p:nvPr/>
        </p:nvPicPr>
        <p:blipFill>
          <a:blip r:embed="rId4">
            <a:alphaModFix/>
          </a:blip>
          <a:stretch>
            <a:fillRect/>
          </a:stretch>
        </p:blipFill>
        <p:spPr>
          <a:xfrm>
            <a:off x="488462" y="4076450"/>
            <a:ext cx="1104900" cy="542925"/>
          </a:xfrm>
          <a:prstGeom prst="rect">
            <a:avLst/>
          </a:prstGeom>
          <a:noFill/>
          <a:ln>
            <a:noFill/>
          </a:ln>
        </p:spPr>
      </p:pic>
      <p:pic>
        <p:nvPicPr>
          <p:cNvPr id="3495" name="Google Shape;3495;p235"/>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496" name="Google Shape;3496;p235"/>
          <p:cNvGrpSpPr/>
          <p:nvPr/>
        </p:nvGrpSpPr>
        <p:grpSpPr>
          <a:xfrm>
            <a:off x="7237300" y="2497900"/>
            <a:ext cx="1661725" cy="1477500"/>
            <a:chOff x="7237300" y="2497900"/>
            <a:chExt cx="1661725" cy="1477500"/>
          </a:xfrm>
        </p:grpSpPr>
        <p:sp>
          <p:nvSpPr>
            <p:cNvPr id="3497" name="Google Shape;3497;p235"/>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498" name="Google Shape;3498;p235"/>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499" name="Google Shape;3499;p235"/>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500" name="Google Shape;3500;p235"/>
          <p:cNvSpPr/>
          <p:nvPr/>
        </p:nvSpPr>
        <p:spPr>
          <a:xfrm>
            <a:off x="6508600" y="3906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01" name="Google Shape;3501;p235"/>
          <p:cNvPicPr preferRelativeResize="0"/>
          <p:nvPr/>
        </p:nvPicPr>
        <p:blipFill>
          <a:blip r:embed="rId6">
            <a:alphaModFix/>
          </a:blip>
          <a:stretch>
            <a:fillRect/>
          </a:stretch>
        </p:blipFill>
        <p:spPr>
          <a:xfrm>
            <a:off x="821822" y="3615475"/>
            <a:ext cx="771525" cy="714375"/>
          </a:xfrm>
          <a:prstGeom prst="rect">
            <a:avLst/>
          </a:prstGeom>
          <a:noFill/>
          <a:ln>
            <a:noFill/>
          </a:ln>
        </p:spPr>
      </p:pic>
      <p:grpSp>
        <p:nvGrpSpPr>
          <p:cNvPr id="3502" name="Google Shape;3502;p235"/>
          <p:cNvGrpSpPr/>
          <p:nvPr/>
        </p:nvGrpSpPr>
        <p:grpSpPr>
          <a:xfrm>
            <a:off x="1900" y="798150"/>
            <a:ext cx="1965778" cy="848200"/>
            <a:chOff x="78100" y="798150"/>
            <a:chExt cx="1965778" cy="848200"/>
          </a:xfrm>
        </p:grpSpPr>
        <p:pic>
          <p:nvPicPr>
            <p:cNvPr id="3503" name="Google Shape;3503;p235"/>
            <p:cNvPicPr preferRelativeResize="0"/>
            <p:nvPr/>
          </p:nvPicPr>
          <p:blipFill rotWithShape="1">
            <a:blip r:embed="rId7">
              <a:alphaModFix/>
            </a:blip>
            <a:srcRect r="10370" b="28057"/>
            <a:stretch/>
          </p:blipFill>
          <p:spPr>
            <a:xfrm flipH="1">
              <a:off x="78100" y="798150"/>
              <a:ext cx="1385300" cy="848200"/>
            </a:xfrm>
            <a:prstGeom prst="rect">
              <a:avLst/>
            </a:prstGeom>
            <a:noFill/>
            <a:ln>
              <a:noFill/>
            </a:ln>
          </p:spPr>
        </p:pic>
        <p:pic>
          <p:nvPicPr>
            <p:cNvPr id="3504" name="Google Shape;3504;p235"/>
            <p:cNvPicPr preferRelativeResize="0"/>
            <p:nvPr/>
          </p:nvPicPr>
          <p:blipFill>
            <a:blip r:embed="rId8">
              <a:alphaModFix/>
            </a:blip>
            <a:stretch>
              <a:fillRect/>
            </a:stretch>
          </p:blipFill>
          <p:spPr>
            <a:xfrm rot="-5938659">
              <a:off x="1530169" y="1143679"/>
              <a:ext cx="142142" cy="256638"/>
            </a:xfrm>
            <a:prstGeom prst="rect">
              <a:avLst/>
            </a:prstGeom>
            <a:noFill/>
            <a:ln>
              <a:noFill/>
            </a:ln>
          </p:spPr>
        </p:pic>
        <p:pic>
          <p:nvPicPr>
            <p:cNvPr id="3505" name="Google Shape;3505;p235"/>
            <p:cNvPicPr preferRelativeResize="0"/>
            <p:nvPr/>
          </p:nvPicPr>
          <p:blipFill>
            <a:blip r:embed="rId8">
              <a:alphaModFix/>
            </a:blip>
            <a:stretch>
              <a:fillRect/>
            </a:stretch>
          </p:blipFill>
          <p:spPr>
            <a:xfrm rot="-5938659">
              <a:off x="1834969" y="1143679"/>
              <a:ext cx="142142" cy="256638"/>
            </a:xfrm>
            <a:prstGeom prst="rect">
              <a:avLst/>
            </a:prstGeom>
            <a:noFill/>
            <a:ln>
              <a:noFill/>
            </a:ln>
          </p:spPr>
        </p:pic>
      </p:grpSp>
      <p:pic>
        <p:nvPicPr>
          <p:cNvPr id="3506" name="Google Shape;3506;p235"/>
          <p:cNvPicPr preferRelativeResize="0"/>
          <p:nvPr/>
        </p:nvPicPr>
        <p:blipFill>
          <a:blip r:embed="rId9">
            <a:alphaModFix/>
          </a:blip>
          <a:stretch>
            <a:fillRect/>
          </a:stretch>
        </p:blipFill>
        <p:spPr>
          <a:xfrm>
            <a:off x="3317300" y="128304"/>
            <a:ext cx="240350" cy="217550"/>
          </a:xfrm>
          <a:prstGeom prst="rect">
            <a:avLst/>
          </a:prstGeom>
          <a:noFill/>
          <a:ln>
            <a:noFill/>
          </a:ln>
        </p:spPr>
      </p:pic>
      <p:pic>
        <p:nvPicPr>
          <p:cNvPr id="3507" name="Google Shape;3507;p235"/>
          <p:cNvPicPr preferRelativeResize="0"/>
          <p:nvPr/>
        </p:nvPicPr>
        <p:blipFill>
          <a:blip r:embed="rId10">
            <a:alphaModFix/>
          </a:blip>
          <a:stretch>
            <a:fillRect/>
          </a:stretch>
        </p:blipFill>
        <p:spPr>
          <a:xfrm>
            <a:off x="3972075" y="83449"/>
            <a:ext cx="185425" cy="307276"/>
          </a:xfrm>
          <a:prstGeom prst="rect">
            <a:avLst/>
          </a:prstGeom>
          <a:noFill/>
          <a:ln>
            <a:noFill/>
          </a:ln>
        </p:spPr>
      </p:pic>
      <p:pic>
        <p:nvPicPr>
          <p:cNvPr id="3508" name="Google Shape;3508;p235"/>
          <p:cNvPicPr preferRelativeResize="0"/>
          <p:nvPr/>
        </p:nvPicPr>
        <p:blipFill>
          <a:blip r:embed="rId11">
            <a:alphaModFix/>
          </a:blip>
          <a:stretch>
            <a:fillRect/>
          </a:stretch>
        </p:blipFill>
        <p:spPr>
          <a:xfrm>
            <a:off x="4623242" y="130213"/>
            <a:ext cx="231290" cy="213725"/>
          </a:xfrm>
          <a:prstGeom prst="rect">
            <a:avLst/>
          </a:prstGeom>
          <a:noFill/>
          <a:ln>
            <a:noFill/>
          </a:ln>
        </p:spPr>
      </p:pic>
      <p:pic>
        <p:nvPicPr>
          <p:cNvPr id="3509" name="Google Shape;3509;p235"/>
          <p:cNvPicPr preferRelativeResize="0"/>
          <p:nvPr/>
        </p:nvPicPr>
        <p:blipFill>
          <a:blip r:embed="rId12">
            <a:alphaModFix/>
          </a:blip>
          <a:stretch>
            <a:fillRect/>
          </a:stretch>
        </p:blipFill>
        <p:spPr>
          <a:xfrm rot="-2700000">
            <a:off x="5373421" y="149630"/>
            <a:ext cx="291483" cy="174890"/>
          </a:xfrm>
          <a:prstGeom prst="rect">
            <a:avLst/>
          </a:prstGeom>
          <a:noFill/>
          <a:ln>
            <a:noFill/>
          </a:ln>
        </p:spPr>
      </p:pic>
      <p:sp>
        <p:nvSpPr>
          <p:cNvPr id="3510" name="Google Shape;3510;p235"/>
          <p:cNvSpPr/>
          <p:nvPr/>
        </p:nvSpPr>
        <p:spPr>
          <a:xfrm>
            <a:off x="3948525" y="36975"/>
            <a:ext cx="557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235"/>
          <p:cNvSpPr/>
          <p:nvPr/>
        </p:nvSpPr>
        <p:spPr>
          <a:xfrm>
            <a:off x="4583001" y="36975"/>
            <a:ext cx="6051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35"/>
          <p:cNvSpPr/>
          <p:nvPr/>
        </p:nvSpPr>
        <p:spPr>
          <a:xfrm>
            <a:off x="5388065" y="36975"/>
            <a:ext cx="15102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3" name="Google Shape;3513;p235"/>
          <p:cNvPicPr preferRelativeResize="0"/>
          <p:nvPr/>
        </p:nvPicPr>
        <p:blipFill>
          <a:blip r:embed="rId13">
            <a:alphaModFix/>
          </a:blip>
          <a:stretch>
            <a:fillRect/>
          </a:stretch>
        </p:blipFill>
        <p:spPr>
          <a:xfrm>
            <a:off x="1910050" y="3604100"/>
            <a:ext cx="1473575" cy="1072550"/>
          </a:xfrm>
          <a:prstGeom prst="rect">
            <a:avLst/>
          </a:prstGeom>
          <a:noFill/>
          <a:ln>
            <a:noFill/>
          </a:ln>
        </p:spPr>
      </p:pic>
      <p:pic>
        <p:nvPicPr>
          <p:cNvPr id="3514" name="Google Shape;3514;p235"/>
          <p:cNvPicPr preferRelativeResize="0"/>
          <p:nvPr/>
        </p:nvPicPr>
        <p:blipFill rotWithShape="1">
          <a:blip r:embed="rId14">
            <a:alphaModFix/>
          </a:blip>
          <a:srcRect r="83431"/>
          <a:stretch/>
        </p:blipFill>
        <p:spPr>
          <a:xfrm rot="-7300923">
            <a:off x="2381787" y="4005383"/>
            <a:ext cx="79076" cy="67172"/>
          </a:xfrm>
          <a:prstGeom prst="rect">
            <a:avLst/>
          </a:prstGeom>
          <a:noFill/>
          <a:ln>
            <a:noFill/>
          </a:ln>
        </p:spPr>
      </p:pic>
      <p:pic>
        <p:nvPicPr>
          <p:cNvPr id="3515" name="Google Shape;3515;p235"/>
          <p:cNvPicPr preferRelativeResize="0"/>
          <p:nvPr/>
        </p:nvPicPr>
        <p:blipFill rotWithShape="1">
          <a:blip r:embed="rId14">
            <a:alphaModFix/>
          </a:blip>
          <a:srcRect r="83431"/>
          <a:stretch/>
        </p:blipFill>
        <p:spPr>
          <a:xfrm rot="7541594">
            <a:off x="2457987" y="3929183"/>
            <a:ext cx="79076" cy="67172"/>
          </a:xfrm>
          <a:prstGeom prst="rect">
            <a:avLst/>
          </a:prstGeom>
          <a:noFill/>
          <a:ln>
            <a:noFill/>
          </a:ln>
        </p:spPr>
      </p:pic>
      <p:pic>
        <p:nvPicPr>
          <p:cNvPr id="3516" name="Google Shape;3516;p235"/>
          <p:cNvPicPr preferRelativeResize="0"/>
          <p:nvPr/>
        </p:nvPicPr>
        <p:blipFill rotWithShape="1">
          <a:blip r:embed="rId14">
            <a:alphaModFix/>
          </a:blip>
          <a:srcRect r="83431"/>
          <a:stretch/>
        </p:blipFill>
        <p:spPr>
          <a:xfrm rot="-8328313">
            <a:off x="2457986" y="4386383"/>
            <a:ext cx="79076" cy="67172"/>
          </a:xfrm>
          <a:prstGeom prst="rect">
            <a:avLst/>
          </a:prstGeom>
          <a:noFill/>
          <a:ln>
            <a:noFill/>
          </a:ln>
        </p:spPr>
      </p:pic>
      <p:pic>
        <p:nvPicPr>
          <p:cNvPr id="3517" name="Google Shape;3517;p235"/>
          <p:cNvPicPr preferRelativeResize="0"/>
          <p:nvPr/>
        </p:nvPicPr>
        <p:blipFill rotWithShape="1">
          <a:blip r:embed="rId14">
            <a:alphaModFix/>
          </a:blip>
          <a:srcRect r="83431"/>
          <a:stretch/>
        </p:blipFill>
        <p:spPr>
          <a:xfrm rot="-7300923">
            <a:off x="2305587" y="4386383"/>
            <a:ext cx="79076" cy="67172"/>
          </a:xfrm>
          <a:prstGeom prst="rect">
            <a:avLst/>
          </a:prstGeom>
          <a:noFill/>
          <a:ln>
            <a:noFill/>
          </a:ln>
        </p:spPr>
      </p:pic>
      <p:pic>
        <p:nvPicPr>
          <p:cNvPr id="3518" name="Google Shape;3518;p235"/>
          <p:cNvPicPr preferRelativeResize="0"/>
          <p:nvPr/>
        </p:nvPicPr>
        <p:blipFill rotWithShape="1">
          <a:blip r:embed="rId14">
            <a:alphaModFix/>
          </a:blip>
          <a:srcRect r="83431"/>
          <a:stretch/>
        </p:blipFill>
        <p:spPr>
          <a:xfrm rot="7541594">
            <a:off x="2381787" y="4310183"/>
            <a:ext cx="79076" cy="67172"/>
          </a:xfrm>
          <a:prstGeom prst="rect">
            <a:avLst/>
          </a:prstGeom>
          <a:noFill/>
          <a:ln>
            <a:noFill/>
          </a:ln>
        </p:spPr>
      </p:pic>
      <p:pic>
        <p:nvPicPr>
          <p:cNvPr id="3519" name="Google Shape;3519;p235"/>
          <p:cNvPicPr preferRelativeResize="0"/>
          <p:nvPr/>
        </p:nvPicPr>
        <p:blipFill rotWithShape="1">
          <a:blip r:embed="rId14">
            <a:alphaModFix/>
          </a:blip>
          <a:srcRect r="83431"/>
          <a:stretch/>
        </p:blipFill>
        <p:spPr>
          <a:xfrm rot="-2400967">
            <a:off x="2300696" y="3858236"/>
            <a:ext cx="79076" cy="67172"/>
          </a:xfrm>
          <a:prstGeom prst="rect">
            <a:avLst/>
          </a:prstGeom>
          <a:noFill/>
          <a:ln>
            <a:noFill/>
          </a:ln>
        </p:spPr>
      </p:pic>
      <p:pic>
        <p:nvPicPr>
          <p:cNvPr id="3520" name="Google Shape;3520;p235"/>
          <p:cNvPicPr preferRelativeResize="0"/>
          <p:nvPr/>
        </p:nvPicPr>
        <p:blipFill rotWithShape="1">
          <a:blip r:embed="rId14">
            <a:alphaModFix/>
          </a:blip>
          <a:srcRect r="83431"/>
          <a:stretch/>
        </p:blipFill>
        <p:spPr>
          <a:xfrm rot="-9158507">
            <a:off x="2387136" y="3922586"/>
            <a:ext cx="79076" cy="67172"/>
          </a:xfrm>
          <a:prstGeom prst="rect">
            <a:avLst/>
          </a:prstGeom>
          <a:noFill/>
          <a:ln>
            <a:noFill/>
          </a:ln>
        </p:spPr>
      </p:pic>
      <p:pic>
        <p:nvPicPr>
          <p:cNvPr id="3521" name="Google Shape;3521;p235"/>
          <p:cNvPicPr preferRelativeResize="0"/>
          <p:nvPr/>
        </p:nvPicPr>
        <p:blipFill rotWithShape="1">
          <a:blip r:embed="rId14">
            <a:alphaModFix/>
          </a:blip>
          <a:srcRect r="83431"/>
          <a:stretch/>
        </p:blipFill>
        <p:spPr>
          <a:xfrm rot="-6006624">
            <a:off x="2569997" y="4424828"/>
            <a:ext cx="79076" cy="67172"/>
          </a:xfrm>
          <a:prstGeom prst="rect">
            <a:avLst/>
          </a:prstGeom>
          <a:noFill/>
          <a:ln>
            <a:noFill/>
          </a:ln>
        </p:spPr>
      </p:pic>
      <p:pic>
        <p:nvPicPr>
          <p:cNvPr id="3522" name="Google Shape;3522;p235"/>
          <p:cNvPicPr preferRelativeResize="0"/>
          <p:nvPr/>
        </p:nvPicPr>
        <p:blipFill rotWithShape="1">
          <a:blip r:embed="rId14">
            <a:alphaModFix/>
          </a:blip>
          <a:srcRect r="83431"/>
          <a:stretch/>
        </p:blipFill>
        <p:spPr>
          <a:xfrm rot="-4979208">
            <a:off x="2451053" y="4329550"/>
            <a:ext cx="79075" cy="67172"/>
          </a:xfrm>
          <a:prstGeom prst="rect">
            <a:avLst/>
          </a:prstGeom>
          <a:noFill/>
          <a:ln>
            <a:noFill/>
          </a:ln>
        </p:spPr>
      </p:pic>
      <p:pic>
        <p:nvPicPr>
          <p:cNvPr id="3523" name="Google Shape;3523;p235"/>
          <p:cNvPicPr preferRelativeResize="0"/>
          <p:nvPr/>
        </p:nvPicPr>
        <p:blipFill rotWithShape="1">
          <a:blip r:embed="rId14">
            <a:alphaModFix/>
          </a:blip>
          <a:srcRect r="83431"/>
          <a:stretch/>
        </p:blipFill>
        <p:spPr>
          <a:xfrm rot="9863303">
            <a:off x="2558164" y="4317716"/>
            <a:ext cx="79076" cy="67172"/>
          </a:xfrm>
          <a:prstGeom prst="rect">
            <a:avLst/>
          </a:prstGeom>
          <a:noFill/>
          <a:ln>
            <a:noFill/>
          </a:ln>
        </p:spPr>
      </p:pic>
      <p:pic>
        <p:nvPicPr>
          <p:cNvPr id="3524" name="Google Shape;3524;p235"/>
          <p:cNvPicPr preferRelativeResize="0"/>
          <p:nvPr/>
        </p:nvPicPr>
        <p:blipFill rotWithShape="1">
          <a:blip r:embed="rId14">
            <a:alphaModFix/>
          </a:blip>
          <a:srcRect r="83431"/>
          <a:stretch/>
        </p:blipFill>
        <p:spPr>
          <a:xfrm rot="-7300923">
            <a:off x="2153187" y="4081583"/>
            <a:ext cx="79076" cy="67172"/>
          </a:xfrm>
          <a:prstGeom prst="rect">
            <a:avLst/>
          </a:prstGeom>
          <a:noFill/>
          <a:ln>
            <a:noFill/>
          </a:ln>
        </p:spPr>
      </p:pic>
      <p:pic>
        <p:nvPicPr>
          <p:cNvPr id="3525" name="Google Shape;3525;p235"/>
          <p:cNvPicPr preferRelativeResize="0"/>
          <p:nvPr/>
        </p:nvPicPr>
        <p:blipFill rotWithShape="1">
          <a:blip r:embed="rId14">
            <a:alphaModFix/>
          </a:blip>
          <a:srcRect r="83431"/>
          <a:stretch/>
        </p:blipFill>
        <p:spPr>
          <a:xfrm rot="9863303">
            <a:off x="2279289" y="4005379"/>
            <a:ext cx="79076" cy="67172"/>
          </a:xfrm>
          <a:prstGeom prst="rect">
            <a:avLst/>
          </a:prstGeom>
          <a:noFill/>
          <a:ln>
            <a:noFill/>
          </a:ln>
        </p:spPr>
      </p:pic>
      <p:pic>
        <p:nvPicPr>
          <p:cNvPr id="3526" name="Google Shape;3526;p235"/>
          <p:cNvPicPr preferRelativeResize="0"/>
          <p:nvPr/>
        </p:nvPicPr>
        <p:blipFill rotWithShape="1">
          <a:blip r:embed="rId14">
            <a:alphaModFix/>
          </a:blip>
          <a:srcRect r="83431"/>
          <a:stretch/>
        </p:blipFill>
        <p:spPr>
          <a:xfrm rot="-6006624">
            <a:off x="2417597" y="4424828"/>
            <a:ext cx="79076" cy="67172"/>
          </a:xfrm>
          <a:prstGeom prst="rect">
            <a:avLst/>
          </a:prstGeom>
          <a:noFill/>
          <a:ln>
            <a:noFill/>
          </a:ln>
        </p:spPr>
      </p:pic>
      <p:sp>
        <p:nvSpPr>
          <p:cNvPr id="3527" name="Google Shape;3527;p235"/>
          <p:cNvSpPr txBox="1"/>
          <p:nvPr/>
        </p:nvSpPr>
        <p:spPr>
          <a:xfrm>
            <a:off x="221858" y="3309075"/>
            <a:ext cx="255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Presynaptic</a:t>
            </a:r>
            <a:endParaRPr/>
          </a:p>
        </p:txBody>
      </p:sp>
      <p:cxnSp>
        <p:nvCxnSpPr>
          <p:cNvPr id="3528" name="Google Shape;3528;p235"/>
          <p:cNvCxnSpPr/>
          <p:nvPr/>
        </p:nvCxnSpPr>
        <p:spPr>
          <a:xfrm rot="10800000">
            <a:off x="2718496" y="4063833"/>
            <a:ext cx="538800" cy="0"/>
          </a:xfrm>
          <a:prstGeom prst="straightConnector1">
            <a:avLst/>
          </a:prstGeom>
          <a:noFill/>
          <a:ln w="9525" cap="flat" cmpd="sng">
            <a:solidFill>
              <a:srgbClr val="8E7CC3"/>
            </a:solidFill>
            <a:prstDash val="solid"/>
            <a:round/>
            <a:headEnd type="none" w="med" len="med"/>
            <a:tailEnd type="triangle" w="med" len="med"/>
          </a:ln>
        </p:spPr>
      </p:cxnSp>
      <p:cxnSp>
        <p:nvCxnSpPr>
          <p:cNvPr id="3529" name="Google Shape;3529;p235"/>
          <p:cNvCxnSpPr/>
          <p:nvPr/>
        </p:nvCxnSpPr>
        <p:spPr>
          <a:xfrm rot="10800000">
            <a:off x="2728375" y="4216233"/>
            <a:ext cx="538800" cy="0"/>
          </a:xfrm>
          <a:prstGeom prst="straightConnector1">
            <a:avLst/>
          </a:prstGeom>
          <a:noFill/>
          <a:ln w="9525" cap="flat" cmpd="sng">
            <a:solidFill>
              <a:srgbClr val="8E7CC3"/>
            </a:solidFill>
            <a:prstDash val="solid"/>
            <a:round/>
            <a:headEnd type="none" w="med" len="med"/>
            <a:tailEnd type="triangle" w="med" len="med"/>
          </a:ln>
        </p:spPr>
      </p:cxnSp>
      <p:pic>
        <p:nvPicPr>
          <p:cNvPr id="3530" name="Google Shape;3530;p235"/>
          <p:cNvPicPr preferRelativeResize="0"/>
          <p:nvPr/>
        </p:nvPicPr>
        <p:blipFill rotWithShape="1">
          <a:blip r:embed="rId13">
            <a:alphaModFix/>
          </a:blip>
          <a:srcRect t="75273" r="43000"/>
          <a:stretch/>
        </p:blipFill>
        <p:spPr>
          <a:xfrm rot="3214946">
            <a:off x="1681450" y="4318670"/>
            <a:ext cx="839950" cy="265200"/>
          </a:xfrm>
          <a:prstGeom prst="rect">
            <a:avLst/>
          </a:prstGeom>
          <a:noFill/>
          <a:ln>
            <a:noFill/>
          </a:ln>
        </p:spPr>
      </p:pic>
      <p:grpSp>
        <p:nvGrpSpPr>
          <p:cNvPr id="3531" name="Google Shape;3531;p235"/>
          <p:cNvGrpSpPr/>
          <p:nvPr/>
        </p:nvGrpSpPr>
        <p:grpSpPr>
          <a:xfrm>
            <a:off x="224700" y="3716275"/>
            <a:ext cx="1965778" cy="848200"/>
            <a:chOff x="78100" y="798150"/>
            <a:chExt cx="1965778" cy="848200"/>
          </a:xfrm>
        </p:grpSpPr>
        <p:pic>
          <p:nvPicPr>
            <p:cNvPr id="3532" name="Google Shape;3532;p235"/>
            <p:cNvPicPr preferRelativeResize="0"/>
            <p:nvPr/>
          </p:nvPicPr>
          <p:blipFill rotWithShape="1">
            <a:blip r:embed="rId7">
              <a:alphaModFix/>
            </a:blip>
            <a:srcRect r="10370" b="28057"/>
            <a:stretch/>
          </p:blipFill>
          <p:spPr>
            <a:xfrm flipH="1">
              <a:off x="78100" y="798150"/>
              <a:ext cx="1385300" cy="848200"/>
            </a:xfrm>
            <a:prstGeom prst="rect">
              <a:avLst/>
            </a:prstGeom>
            <a:noFill/>
            <a:ln>
              <a:noFill/>
            </a:ln>
          </p:spPr>
        </p:pic>
        <p:pic>
          <p:nvPicPr>
            <p:cNvPr id="3533" name="Google Shape;3533;p235"/>
            <p:cNvPicPr preferRelativeResize="0"/>
            <p:nvPr/>
          </p:nvPicPr>
          <p:blipFill>
            <a:blip r:embed="rId8">
              <a:alphaModFix/>
            </a:blip>
            <a:stretch>
              <a:fillRect/>
            </a:stretch>
          </p:blipFill>
          <p:spPr>
            <a:xfrm rot="-5938659">
              <a:off x="1530169" y="1143679"/>
              <a:ext cx="142142" cy="256638"/>
            </a:xfrm>
            <a:prstGeom prst="rect">
              <a:avLst/>
            </a:prstGeom>
            <a:noFill/>
            <a:ln>
              <a:noFill/>
            </a:ln>
          </p:spPr>
        </p:pic>
        <p:pic>
          <p:nvPicPr>
            <p:cNvPr id="3534" name="Google Shape;3534;p235"/>
            <p:cNvPicPr preferRelativeResize="0"/>
            <p:nvPr/>
          </p:nvPicPr>
          <p:blipFill>
            <a:blip r:embed="rId8">
              <a:alphaModFix/>
            </a:blip>
            <a:stretch>
              <a:fillRect/>
            </a:stretch>
          </p:blipFill>
          <p:spPr>
            <a:xfrm rot="-5938659">
              <a:off x="1834969" y="1143679"/>
              <a:ext cx="142142" cy="256638"/>
            </a:xfrm>
            <a:prstGeom prst="rect">
              <a:avLst/>
            </a:prstGeom>
            <a:noFill/>
            <a:ln>
              <a:noFill/>
            </a:ln>
          </p:spPr>
        </p:pic>
      </p:grpSp>
      <p:sp>
        <p:nvSpPr>
          <p:cNvPr id="3535" name="Google Shape;3535;p235"/>
          <p:cNvSpPr/>
          <p:nvPr/>
        </p:nvSpPr>
        <p:spPr>
          <a:xfrm>
            <a:off x="100325" y="3292903"/>
            <a:ext cx="3283200" cy="1434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64"/>
        <p:cNvGrpSpPr/>
        <p:nvPr/>
      </p:nvGrpSpPr>
      <p:grpSpPr>
        <a:xfrm>
          <a:off x="0" y="0"/>
          <a:ext cx="0" cy="0"/>
          <a:chOff x="0" y="0"/>
          <a:chExt cx="0" cy="0"/>
        </a:xfrm>
      </p:grpSpPr>
      <p:pic>
        <p:nvPicPr>
          <p:cNvPr id="3565" name="Google Shape;3565;p238"/>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566" name="Google Shape;3566;p238"/>
          <p:cNvGrpSpPr/>
          <p:nvPr/>
        </p:nvGrpSpPr>
        <p:grpSpPr>
          <a:xfrm>
            <a:off x="7237300" y="2497900"/>
            <a:ext cx="1661725" cy="1477500"/>
            <a:chOff x="7237300" y="2497900"/>
            <a:chExt cx="1661725" cy="1477500"/>
          </a:xfrm>
        </p:grpSpPr>
        <p:sp>
          <p:nvSpPr>
            <p:cNvPr id="3567" name="Google Shape;3567;p238"/>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568" name="Google Shape;3568;p23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569" name="Google Shape;3569;p23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570" name="Google Shape;3570;p238"/>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2A</a:t>
            </a:r>
            <a:endParaRPr sz="2100" b="1"/>
          </a:p>
        </p:txBody>
      </p:sp>
      <p:pic>
        <p:nvPicPr>
          <p:cNvPr id="3571" name="Google Shape;3571;p238"/>
          <p:cNvPicPr preferRelativeResize="0"/>
          <p:nvPr/>
        </p:nvPicPr>
        <p:blipFill rotWithShape="1">
          <a:blip r:embed="rId4">
            <a:alphaModFix/>
          </a:blip>
          <a:srcRect r="10370" b="28057"/>
          <a:stretch/>
        </p:blipFill>
        <p:spPr>
          <a:xfrm flipH="1">
            <a:off x="0" y="3295825"/>
            <a:ext cx="1385300" cy="848200"/>
          </a:xfrm>
          <a:prstGeom prst="rect">
            <a:avLst/>
          </a:prstGeom>
          <a:noFill/>
          <a:ln>
            <a:noFill/>
          </a:ln>
        </p:spPr>
      </p:pic>
      <p:pic>
        <p:nvPicPr>
          <p:cNvPr id="3572" name="Google Shape;3572;p238"/>
          <p:cNvPicPr preferRelativeResize="0"/>
          <p:nvPr/>
        </p:nvPicPr>
        <p:blipFill>
          <a:blip r:embed="rId5">
            <a:alphaModFix/>
          </a:blip>
          <a:stretch>
            <a:fillRect/>
          </a:stretch>
        </p:blipFill>
        <p:spPr>
          <a:xfrm rot="5047037">
            <a:off x="1509219" y="3629704"/>
            <a:ext cx="142142" cy="256638"/>
          </a:xfrm>
          <a:prstGeom prst="rect">
            <a:avLst/>
          </a:prstGeom>
          <a:noFill/>
          <a:ln>
            <a:noFill/>
          </a:ln>
        </p:spPr>
      </p:pic>
      <p:pic>
        <p:nvPicPr>
          <p:cNvPr id="3573" name="Google Shape;3573;p238"/>
          <p:cNvPicPr preferRelativeResize="0"/>
          <p:nvPr/>
        </p:nvPicPr>
        <p:blipFill>
          <a:blip r:embed="rId5">
            <a:alphaModFix/>
          </a:blip>
          <a:stretch>
            <a:fillRect/>
          </a:stretch>
        </p:blipFill>
        <p:spPr>
          <a:xfrm rot="5047037">
            <a:off x="1814019" y="3629704"/>
            <a:ext cx="142142" cy="256638"/>
          </a:xfrm>
          <a:prstGeom prst="rect">
            <a:avLst/>
          </a:prstGeom>
          <a:noFill/>
          <a:ln>
            <a:noFill/>
          </a:ln>
        </p:spPr>
      </p:pic>
      <p:grpSp>
        <p:nvGrpSpPr>
          <p:cNvPr id="3574" name="Google Shape;3574;p238"/>
          <p:cNvGrpSpPr/>
          <p:nvPr/>
        </p:nvGrpSpPr>
        <p:grpSpPr>
          <a:xfrm>
            <a:off x="2045438" y="3664649"/>
            <a:ext cx="4556105" cy="177223"/>
            <a:chOff x="2054963" y="4150424"/>
            <a:chExt cx="4556105" cy="177223"/>
          </a:xfrm>
        </p:grpSpPr>
        <p:pic>
          <p:nvPicPr>
            <p:cNvPr id="3575" name="Google Shape;3575;p238"/>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576" name="Google Shape;3576;p238"/>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577" name="Google Shape;3577;p238"/>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578" name="Google Shape;3578;p238"/>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579" name="Google Shape;3579;p238"/>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580" name="Google Shape;3580;p238"/>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581" name="Google Shape;3581;p238"/>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582" name="Google Shape;3582;p238"/>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583" name="Google Shape;3583;p238"/>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584" name="Google Shape;3584;p238"/>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585" name="Google Shape;3585;p238"/>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586" name="Google Shape;3586;p238"/>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587" name="Google Shape;3587;p238"/>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588" name="Google Shape;3588;p238"/>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589" name="Google Shape;3589;p238"/>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590" name="Google Shape;3590;p238"/>
          <p:cNvSpPr/>
          <p:nvPr/>
        </p:nvSpPr>
        <p:spPr>
          <a:xfrm>
            <a:off x="6508600" y="364920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94"/>
        <p:cNvGrpSpPr/>
        <p:nvPr/>
      </p:nvGrpSpPr>
      <p:grpSpPr>
        <a:xfrm>
          <a:off x="0" y="0"/>
          <a:ext cx="0" cy="0"/>
          <a:chOff x="0" y="0"/>
          <a:chExt cx="0" cy="0"/>
        </a:xfrm>
      </p:grpSpPr>
      <p:sp>
        <p:nvSpPr>
          <p:cNvPr id="3595" name="Google Shape;3595;p239"/>
          <p:cNvSpPr txBox="1"/>
          <p:nvPr/>
        </p:nvSpPr>
        <p:spPr>
          <a:xfrm>
            <a:off x="300600" y="36975"/>
            <a:ext cx="8565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2A</a:t>
            </a:r>
            <a:r>
              <a:rPr lang="en" b="1"/>
              <a:t> Receptors Regulate        Glutamate  Release – But It’s Complicated</a:t>
            </a:r>
            <a:endParaRPr b="1"/>
          </a:p>
          <a:p>
            <a:pPr marL="0" lvl="0" indent="0" algn="l" rtl="0">
              <a:spcBef>
                <a:spcPts val="0"/>
              </a:spcBef>
              <a:spcAft>
                <a:spcPts val="0"/>
              </a:spcAft>
              <a:buNone/>
            </a:pPr>
            <a:endParaRPr b="1"/>
          </a:p>
        </p:txBody>
      </p:sp>
      <p:grpSp>
        <p:nvGrpSpPr>
          <p:cNvPr id="3596" name="Google Shape;3596;p239"/>
          <p:cNvGrpSpPr/>
          <p:nvPr/>
        </p:nvGrpSpPr>
        <p:grpSpPr>
          <a:xfrm>
            <a:off x="3710275" y="1952393"/>
            <a:ext cx="3904190" cy="2681984"/>
            <a:chOff x="4386274" y="1739125"/>
            <a:chExt cx="4757726" cy="3268321"/>
          </a:xfrm>
        </p:grpSpPr>
        <p:pic>
          <p:nvPicPr>
            <p:cNvPr id="3597" name="Google Shape;3597;p239"/>
            <p:cNvPicPr preferRelativeResize="0"/>
            <p:nvPr/>
          </p:nvPicPr>
          <p:blipFill>
            <a:blip r:embed="rId3">
              <a:alphaModFix/>
            </a:blip>
            <a:stretch>
              <a:fillRect/>
            </a:stretch>
          </p:blipFill>
          <p:spPr>
            <a:xfrm>
              <a:off x="4386274" y="4013600"/>
              <a:ext cx="742932" cy="993846"/>
            </a:xfrm>
            <a:prstGeom prst="rect">
              <a:avLst/>
            </a:prstGeom>
            <a:noFill/>
            <a:ln>
              <a:noFill/>
            </a:ln>
          </p:spPr>
        </p:pic>
        <p:pic>
          <p:nvPicPr>
            <p:cNvPr id="3598" name="Google Shape;3598;p239"/>
            <p:cNvPicPr preferRelativeResize="0"/>
            <p:nvPr/>
          </p:nvPicPr>
          <p:blipFill>
            <a:blip r:embed="rId3">
              <a:alphaModFix/>
            </a:blip>
            <a:stretch>
              <a:fillRect/>
            </a:stretch>
          </p:blipFill>
          <p:spPr>
            <a:xfrm>
              <a:off x="8401050" y="1739125"/>
              <a:ext cx="742950" cy="723900"/>
            </a:xfrm>
            <a:prstGeom prst="rect">
              <a:avLst/>
            </a:prstGeom>
            <a:noFill/>
            <a:ln>
              <a:noFill/>
            </a:ln>
          </p:spPr>
        </p:pic>
      </p:grpSp>
      <p:pic>
        <p:nvPicPr>
          <p:cNvPr id="3599" name="Google Shape;3599;p239"/>
          <p:cNvPicPr preferRelativeResize="0"/>
          <p:nvPr/>
        </p:nvPicPr>
        <p:blipFill>
          <a:blip r:embed="rId4">
            <a:alphaModFix/>
          </a:blip>
          <a:stretch>
            <a:fillRect/>
          </a:stretch>
        </p:blipFill>
        <p:spPr>
          <a:xfrm>
            <a:off x="977500" y="535225"/>
            <a:ext cx="5222382" cy="4642101"/>
          </a:xfrm>
          <a:prstGeom prst="rect">
            <a:avLst/>
          </a:prstGeom>
          <a:noFill/>
          <a:ln>
            <a:noFill/>
          </a:ln>
        </p:spPr>
      </p:pic>
      <p:pic>
        <p:nvPicPr>
          <p:cNvPr id="3600" name="Google Shape;3600;p239"/>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601" name="Google Shape;3601;p239"/>
          <p:cNvGrpSpPr/>
          <p:nvPr/>
        </p:nvGrpSpPr>
        <p:grpSpPr>
          <a:xfrm>
            <a:off x="7237300" y="2497900"/>
            <a:ext cx="1661725" cy="1477500"/>
            <a:chOff x="7237300" y="2497900"/>
            <a:chExt cx="1661725" cy="1477500"/>
          </a:xfrm>
        </p:grpSpPr>
        <p:sp>
          <p:nvSpPr>
            <p:cNvPr id="3602" name="Google Shape;3602;p239"/>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03" name="Google Shape;3603;p239"/>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04" name="Google Shape;3604;p239"/>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605" name="Google Shape;3605;p239"/>
          <p:cNvSpPr/>
          <p:nvPr/>
        </p:nvSpPr>
        <p:spPr>
          <a:xfrm>
            <a:off x="6508600" y="3651316"/>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6" name="Google Shape;3606;p239"/>
          <p:cNvGrpSpPr/>
          <p:nvPr/>
        </p:nvGrpSpPr>
        <p:grpSpPr>
          <a:xfrm>
            <a:off x="127825" y="1207550"/>
            <a:ext cx="1965778" cy="848200"/>
            <a:chOff x="78100" y="798150"/>
            <a:chExt cx="1965778" cy="848200"/>
          </a:xfrm>
        </p:grpSpPr>
        <p:pic>
          <p:nvPicPr>
            <p:cNvPr id="3607" name="Google Shape;3607;p239"/>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608" name="Google Shape;3608;p239"/>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609" name="Google Shape;3609;p239"/>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610" name="Google Shape;3610;p239"/>
          <p:cNvPicPr preferRelativeResize="0"/>
          <p:nvPr/>
        </p:nvPicPr>
        <p:blipFill>
          <a:blip r:embed="rId8">
            <a:alphaModFix/>
          </a:blip>
          <a:stretch>
            <a:fillRect/>
          </a:stretch>
        </p:blipFill>
        <p:spPr>
          <a:xfrm>
            <a:off x="2738895" y="119605"/>
            <a:ext cx="323675" cy="214434"/>
          </a:xfrm>
          <a:prstGeom prst="rect">
            <a:avLst/>
          </a:prstGeom>
          <a:noFill/>
          <a:ln>
            <a:noFill/>
          </a:ln>
        </p:spPr>
      </p:pic>
      <p:sp>
        <p:nvSpPr>
          <p:cNvPr id="3611" name="Google Shape;3611;p239"/>
          <p:cNvSpPr/>
          <p:nvPr/>
        </p:nvSpPr>
        <p:spPr>
          <a:xfrm>
            <a:off x="2737623" y="36975"/>
            <a:ext cx="12672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2" name="Google Shape;3612;p239"/>
          <p:cNvPicPr preferRelativeResize="0"/>
          <p:nvPr/>
        </p:nvPicPr>
        <p:blipFill rotWithShape="1">
          <a:blip r:embed="rId9">
            <a:alphaModFix/>
          </a:blip>
          <a:srcRect l="4461" t="66245" r="64094" b="22202"/>
          <a:stretch/>
        </p:blipFill>
        <p:spPr>
          <a:xfrm>
            <a:off x="734550" y="3692775"/>
            <a:ext cx="1965774" cy="613050"/>
          </a:xfrm>
          <a:prstGeom prst="rect">
            <a:avLst/>
          </a:prstGeom>
          <a:noFill/>
          <a:ln>
            <a:noFill/>
          </a:ln>
        </p:spPr>
      </p:pic>
      <p:sp>
        <p:nvSpPr>
          <p:cNvPr id="3613" name="Google Shape;3613;p239"/>
          <p:cNvSpPr/>
          <p:nvPr/>
        </p:nvSpPr>
        <p:spPr>
          <a:xfrm>
            <a:off x="796025" y="3575250"/>
            <a:ext cx="1941600" cy="77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pic>
        <p:nvPicPr>
          <p:cNvPr id="3643" name="Google Shape;3643;p242"/>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644" name="Google Shape;3644;p242"/>
          <p:cNvGrpSpPr/>
          <p:nvPr/>
        </p:nvGrpSpPr>
        <p:grpSpPr>
          <a:xfrm>
            <a:off x="7237300" y="2497900"/>
            <a:ext cx="1661725" cy="1477500"/>
            <a:chOff x="7237300" y="2497900"/>
            <a:chExt cx="1661725" cy="1477500"/>
          </a:xfrm>
        </p:grpSpPr>
        <p:sp>
          <p:nvSpPr>
            <p:cNvPr id="3645" name="Google Shape;3645;p242"/>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46" name="Google Shape;3646;p242"/>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47" name="Google Shape;3647;p242"/>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648" name="Google Shape;3648;p242"/>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2C</a:t>
            </a:r>
            <a:endParaRPr sz="2100" b="1"/>
          </a:p>
        </p:txBody>
      </p:sp>
      <p:pic>
        <p:nvPicPr>
          <p:cNvPr id="3649" name="Google Shape;3649;p242"/>
          <p:cNvPicPr preferRelativeResize="0"/>
          <p:nvPr/>
        </p:nvPicPr>
        <p:blipFill rotWithShape="1">
          <a:blip r:embed="rId4">
            <a:alphaModFix/>
          </a:blip>
          <a:srcRect r="10370" b="28057"/>
          <a:stretch/>
        </p:blipFill>
        <p:spPr>
          <a:xfrm flipH="1">
            <a:off x="0" y="2819575"/>
            <a:ext cx="1385300" cy="848200"/>
          </a:xfrm>
          <a:prstGeom prst="rect">
            <a:avLst/>
          </a:prstGeom>
          <a:noFill/>
          <a:ln>
            <a:noFill/>
          </a:ln>
        </p:spPr>
      </p:pic>
      <p:pic>
        <p:nvPicPr>
          <p:cNvPr id="3650" name="Google Shape;3650;p242"/>
          <p:cNvPicPr preferRelativeResize="0"/>
          <p:nvPr/>
        </p:nvPicPr>
        <p:blipFill>
          <a:blip r:embed="rId5">
            <a:alphaModFix/>
          </a:blip>
          <a:stretch>
            <a:fillRect/>
          </a:stretch>
        </p:blipFill>
        <p:spPr>
          <a:xfrm rot="5047037">
            <a:off x="1509219" y="3153454"/>
            <a:ext cx="142142" cy="256638"/>
          </a:xfrm>
          <a:prstGeom prst="rect">
            <a:avLst/>
          </a:prstGeom>
          <a:noFill/>
          <a:ln>
            <a:noFill/>
          </a:ln>
        </p:spPr>
      </p:pic>
      <p:pic>
        <p:nvPicPr>
          <p:cNvPr id="3651" name="Google Shape;3651;p242"/>
          <p:cNvPicPr preferRelativeResize="0"/>
          <p:nvPr/>
        </p:nvPicPr>
        <p:blipFill>
          <a:blip r:embed="rId5">
            <a:alphaModFix/>
          </a:blip>
          <a:stretch>
            <a:fillRect/>
          </a:stretch>
        </p:blipFill>
        <p:spPr>
          <a:xfrm rot="5047037">
            <a:off x="1814019" y="3153454"/>
            <a:ext cx="142142" cy="256638"/>
          </a:xfrm>
          <a:prstGeom prst="rect">
            <a:avLst/>
          </a:prstGeom>
          <a:noFill/>
          <a:ln>
            <a:noFill/>
          </a:ln>
        </p:spPr>
      </p:pic>
      <p:grpSp>
        <p:nvGrpSpPr>
          <p:cNvPr id="3652" name="Google Shape;3652;p242"/>
          <p:cNvGrpSpPr/>
          <p:nvPr/>
        </p:nvGrpSpPr>
        <p:grpSpPr>
          <a:xfrm>
            <a:off x="2045438" y="3188399"/>
            <a:ext cx="4556105" cy="177223"/>
            <a:chOff x="2054963" y="4150424"/>
            <a:chExt cx="4556105" cy="177223"/>
          </a:xfrm>
        </p:grpSpPr>
        <p:pic>
          <p:nvPicPr>
            <p:cNvPr id="3653" name="Google Shape;3653;p242"/>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654" name="Google Shape;3654;p242"/>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655" name="Google Shape;3655;p242"/>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656" name="Google Shape;3656;p242"/>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657" name="Google Shape;3657;p242"/>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658" name="Google Shape;3658;p242"/>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659" name="Google Shape;3659;p242"/>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660" name="Google Shape;3660;p242"/>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661" name="Google Shape;3661;p242"/>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662" name="Google Shape;3662;p242"/>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663" name="Google Shape;3663;p242"/>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664" name="Google Shape;3664;p242"/>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665" name="Google Shape;3665;p242"/>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666" name="Google Shape;3666;p242"/>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667" name="Google Shape;3667;p242"/>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668" name="Google Shape;3668;p242"/>
          <p:cNvSpPr/>
          <p:nvPr/>
        </p:nvSpPr>
        <p:spPr>
          <a:xfrm>
            <a:off x="6508600" y="3144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pSp>
        <p:nvGrpSpPr>
          <p:cNvPr id="233" name="Google Shape;233;p29"/>
          <p:cNvGrpSpPr/>
          <p:nvPr/>
        </p:nvGrpSpPr>
        <p:grpSpPr>
          <a:xfrm>
            <a:off x="2692355" y="2241632"/>
            <a:ext cx="5846746" cy="2371588"/>
            <a:chOff x="2899875" y="2497075"/>
            <a:chExt cx="4135776" cy="1677575"/>
          </a:xfrm>
        </p:grpSpPr>
        <p:pic>
          <p:nvPicPr>
            <p:cNvPr id="234" name="Google Shape;234;p29"/>
            <p:cNvPicPr preferRelativeResize="0"/>
            <p:nvPr/>
          </p:nvPicPr>
          <p:blipFill rotWithShape="1">
            <a:blip r:embed="rId3">
              <a:alphaModFix/>
            </a:blip>
            <a:srcRect l="9796" t="23938" b="-7"/>
            <a:stretch/>
          </p:blipFill>
          <p:spPr>
            <a:xfrm>
              <a:off x="3219725" y="2625850"/>
              <a:ext cx="3815926" cy="1548800"/>
            </a:xfrm>
            <a:prstGeom prst="rect">
              <a:avLst/>
            </a:prstGeom>
            <a:noFill/>
            <a:ln>
              <a:noFill/>
            </a:ln>
          </p:spPr>
        </p:pic>
        <p:pic>
          <p:nvPicPr>
            <p:cNvPr id="235" name="Google Shape;235;p29"/>
            <p:cNvPicPr preferRelativeResize="0"/>
            <p:nvPr/>
          </p:nvPicPr>
          <p:blipFill>
            <a:blip r:embed="rId4">
              <a:alphaModFix/>
            </a:blip>
            <a:stretch>
              <a:fillRect/>
            </a:stretch>
          </p:blipFill>
          <p:spPr>
            <a:xfrm>
              <a:off x="2899875" y="2497075"/>
              <a:ext cx="1131100" cy="442000"/>
            </a:xfrm>
            <a:prstGeom prst="rect">
              <a:avLst/>
            </a:prstGeom>
            <a:noFill/>
            <a:ln>
              <a:noFill/>
            </a:ln>
          </p:spPr>
        </p:pic>
      </p:grpSp>
      <p:sp>
        <p:nvSpPr>
          <p:cNvPr id="236" name="Google Shape;236;p29"/>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2nd messenger activates 3rd messenger</a:t>
            </a:r>
            <a:endParaRPr sz="1900" b="1"/>
          </a:p>
        </p:txBody>
      </p:sp>
      <p:sp>
        <p:nvSpPr>
          <p:cNvPr id="237" name="Google Shape;237;p29"/>
          <p:cNvSpPr txBox="1"/>
          <p:nvPr/>
        </p:nvSpPr>
        <p:spPr>
          <a:xfrm>
            <a:off x="3529916" y="1957600"/>
            <a:ext cx="7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cAMP</a:t>
            </a:r>
            <a:endParaRPr/>
          </a:p>
        </p:txBody>
      </p:sp>
      <p:grpSp>
        <p:nvGrpSpPr>
          <p:cNvPr id="238" name="Google Shape;238;p29"/>
          <p:cNvGrpSpPr/>
          <p:nvPr/>
        </p:nvGrpSpPr>
        <p:grpSpPr>
          <a:xfrm>
            <a:off x="321950" y="756400"/>
            <a:ext cx="3713428" cy="1859779"/>
            <a:chOff x="321950" y="604000"/>
            <a:chExt cx="3713428" cy="1859779"/>
          </a:xfrm>
        </p:grpSpPr>
        <p:pic>
          <p:nvPicPr>
            <p:cNvPr id="239" name="Google Shape;239;p29"/>
            <p:cNvPicPr preferRelativeResize="0"/>
            <p:nvPr/>
          </p:nvPicPr>
          <p:blipFill rotWithShape="1">
            <a:blip r:embed="rId5">
              <a:alphaModFix/>
            </a:blip>
            <a:srcRect b="6112"/>
            <a:stretch/>
          </p:blipFill>
          <p:spPr>
            <a:xfrm>
              <a:off x="321950" y="604000"/>
              <a:ext cx="3634723" cy="1693201"/>
            </a:xfrm>
            <a:prstGeom prst="rect">
              <a:avLst/>
            </a:prstGeom>
            <a:noFill/>
            <a:ln>
              <a:noFill/>
            </a:ln>
          </p:spPr>
        </p:pic>
        <p:pic>
          <p:nvPicPr>
            <p:cNvPr id="240" name="Google Shape;240;p29"/>
            <p:cNvPicPr preferRelativeResize="0"/>
            <p:nvPr/>
          </p:nvPicPr>
          <p:blipFill>
            <a:blip r:embed="rId4">
              <a:alphaModFix/>
            </a:blip>
            <a:stretch>
              <a:fillRect/>
            </a:stretch>
          </p:blipFill>
          <p:spPr>
            <a:xfrm>
              <a:off x="3374228" y="2205404"/>
              <a:ext cx="661150" cy="258375"/>
            </a:xfrm>
            <a:prstGeom prst="rect">
              <a:avLst/>
            </a:prstGeom>
            <a:noFill/>
            <a:ln>
              <a:noFill/>
            </a:ln>
          </p:spPr>
        </p:pic>
      </p:grpSp>
      <p:cxnSp>
        <p:nvCxnSpPr>
          <p:cNvPr id="241" name="Google Shape;241;p29"/>
          <p:cNvCxnSpPr/>
          <p:nvPr/>
        </p:nvCxnSpPr>
        <p:spPr>
          <a:xfrm>
            <a:off x="3563175" y="2357800"/>
            <a:ext cx="1566900" cy="356100"/>
          </a:xfrm>
          <a:prstGeom prst="straightConnector1">
            <a:avLst/>
          </a:prstGeom>
          <a:noFill/>
          <a:ln w="9525" cap="flat" cmpd="sng">
            <a:solidFill>
              <a:schemeClr val="dk2"/>
            </a:solidFill>
            <a:prstDash val="solid"/>
            <a:round/>
            <a:headEnd type="none" w="med" len="med"/>
            <a:tailEnd type="triangle" w="med" len="med"/>
          </a:ln>
        </p:spPr>
      </p:cxnSp>
      <p:sp>
        <p:nvSpPr>
          <p:cNvPr id="242" name="Google Shape;242;p2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43" name="Google Shape;243;p29"/>
          <p:cNvSpPr/>
          <p:nvPr/>
        </p:nvSpPr>
        <p:spPr>
          <a:xfrm rot="-830136">
            <a:off x="7023251" y="3578745"/>
            <a:ext cx="332446" cy="36766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rot="-830136">
            <a:off x="7936701" y="3578745"/>
            <a:ext cx="332446" cy="36766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72"/>
        <p:cNvGrpSpPr/>
        <p:nvPr/>
      </p:nvGrpSpPr>
      <p:grpSpPr>
        <a:xfrm>
          <a:off x="0" y="0"/>
          <a:ext cx="0" cy="0"/>
          <a:chOff x="0" y="0"/>
          <a:chExt cx="0" cy="0"/>
        </a:xfrm>
      </p:grpSpPr>
      <p:pic>
        <p:nvPicPr>
          <p:cNvPr id="3673" name="Google Shape;3673;p243"/>
          <p:cNvPicPr preferRelativeResize="0"/>
          <p:nvPr/>
        </p:nvPicPr>
        <p:blipFill>
          <a:blip r:embed="rId3">
            <a:alphaModFix/>
          </a:blip>
          <a:stretch>
            <a:fillRect/>
          </a:stretch>
        </p:blipFill>
        <p:spPr>
          <a:xfrm>
            <a:off x="2472974" y="128587"/>
            <a:ext cx="3805624" cy="4886325"/>
          </a:xfrm>
          <a:prstGeom prst="rect">
            <a:avLst/>
          </a:prstGeom>
          <a:noFill/>
          <a:ln>
            <a:noFill/>
          </a:ln>
        </p:spPr>
      </p:pic>
      <p:sp>
        <p:nvSpPr>
          <p:cNvPr id="3674" name="Google Shape;3674;p243"/>
          <p:cNvSpPr txBox="1"/>
          <p:nvPr/>
        </p:nvSpPr>
        <p:spPr>
          <a:xfrm>
            <a:off x="310125" y="227475"/>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5HT-</a:t>
            </a:r>
            <a:r>
              <a:rPr lang="en" sz="2100" b="1" u="sng"/>
              <a:t>2C</a:t>
            </a:r>
            <a:endParaRPr sz="21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pic>
        <p:nvPicPr>
          <p:cNvPr id="3704" name="Google Shape;3704;p246"/>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705" name="Google Shape;3705;p246"/>
          <p:cNvGrpSpPr/>
          <p:nvPr/>
        </p:nvGrpSpPr>
        <p:grpSpPr>
          <a:xfrm>
            <a:off x="7237300" y="2497900"/>
            <a:ext cx="1661725" cy="1477500"/>
            <a:chOff x="7237300" y="2497900"/>
            <a:chExt cx="1661725" cy="1477500"/>
          </a:xfrm>
        </p:grpSpPr>
        <p:sp>
          <p:nvSpPr>
            <p:cNvPr id="3706" name="Google Shape;3706;p246"/>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707" name="Google Shape;3707;p24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708" name="Google Shape;3708;p24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3709" name="Google Shape;3709;p246"/>
          <p:cNvPicPr preferRelativeResize="0"/>
          <p:nvPr/>
        </p:nvPicPr>
        <p:blipFill rotWithShape="1">
          <a:blip r:embed="rId4">
            <a:alphaModFix/>
          </a:blip>
          <a:srcRect r="10370" b="28057"/>
          <a:stretch/>
        </p:blipFill>
        <p:spPr>
          <a:xfrm flipH="1">
            <a:off x="0" y="2552875"/>
            <a:ext cx="1385300" cy="848200"/>
          </a:xfrm>
          <a:prstGeom prst="rect">
            <a:avLst/>
          </a:prstGeom>
          <a:noFill/>
          <a:ln>
            <a:noFill/>
          </a:ln>
        </p:spPr>
      </p:pic>
      <p:pic>
        <p:nvPicPr>
          <p:cNvPr id="3710" name="Google Shape;3710;p246"/>
          <p:cNvPicPr preferRelativeResize="0"/>
          <p:nvPr/>
        </p:nvPicPr>
        <p:blipFill>
          <a:blip r:embed="rId5">
            <a:alphaModFix/>
          </a:blip>
          <a:stretch>
            <a:fillRect/>
          </a:stretch>
        </p:blipFill>
        <p:spPr>
          <a:xfrm rot="5047037">
            <a:off x="1509219" y="2886754"/>
            <a:ext cx="142142" cy="256638"/>
          </a:xfrm>
          <a:prstGeom prst="rect">
            <a:avLst/>
          </a:prstGeom>
          <a:noFill/>
          <a:ln>
            <a:noFill/>
          </a:ln>
        </p:spPr>
      </p:pic>
      <p:pic>
        <p:nvPicPr>
          <p:cNvPr id="3711" name="Google Shape;3711;p246"/>
          <p:cNvPicPr preferRelativeResize="0"/>
          <p:nvPr/>
        </p:nvPicPr>
        <p:blipFill>
          <a:blip r:embed="rId5">
            <a:alphaModFix/>
          </a:blip>
          <a:stretch>
            <a:fillRect/>
          </a:stretch>
        </p:blipFill>
        <p:spPr>
          <a:xfrm rot="5047037">
            <a:off x="1814019" y="2886754"/>
            <a:ext cx="142142" cy="256638"/>
          </a:xfrm>
          <a:prstGeom prst="rect">
            <a:avLst/>
          </a:prstGeom>
          <a:noFill/>
          <a:ln>
            <a:noFill/>
          </a:ln>
        </p:spPr>
      </p:pic>
      <p:grpSp>
        <p:nvGrpSpPr>
          <p:cNvPr id="3712" name="Google Shape;3712;p246"/>
          <p:cNvGrpSpPr/>
          <p:nvPr/>
        </p:nvGrpSpPr>
        <p:grpSpPr>
          <a:xfrm>
            <a:off x="2045438" y="2921699"/>
            <a:ext cx="4556105" cy="177223"/>
            <a:chOff x="2054963" y="4150424"/>
            <a:chExt cx="4556105" cy="177223"/>
          </a:xfrm>
        </p:grpSpPr>
        <p:pic>
          <p:nvPicPr>
            <p:cNvPr id="3713" name="Google Shape;3713;p246"/>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714" name="Google Shape;3714;p246"/>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715" name="Google Shape;3715;p246"/>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716" name="Google Shape;3716;p246"/>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717" name="Google Shape;3717;p246"/>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718" name="Google Shape;3718;p246"/>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719" name="Google Shape;3719;p246"/>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720" name="Google Shape;3720;p246"/>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721" name="Google Shape;3721;p246"/>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722" name="Google Shape;3722;p246"/>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723" name="Google Shape;3723;p246"/>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724" name="Google Shape;3724;p246"/>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725" name="Google Shape;3725;p246"/>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726" name="Google Shape;3726;p246"/>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727" name="Google Shape;3727;p246"/>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728" name="Google Shape;3728;p246"/>
          <p:cNvSpPr/>
          <p:nvPr/>
        </p:nvSpPr>
        <p:spPr>
          <a:xfrm>
            <a:off x="6508600" y="290625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46"/>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3</a:t>
            </a:r>
            <a:endParaRPr sz="2100"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33"/>
        <p:cNvGrpSpPr/>
        <p:nvPr/>
      </p:nvGrpSpPr>
      <p:grpSpPr>
        <a:xfrm>
          <a:off x="0" y="0"/>
          <a:ext cx="0" cy="0"/>
          <a:chOff x="0" y="0"/>
          <a:chExt cx="0" cy="0"/>
        </a:xfrm>
      </p:grpSpPr>
      <p:pic>
        <p:nvPicPr>
          <p:cNvPr id="3734" name="Google Shape;3734;p247"/>
          <p:cNvPicPr preferRelativeResize="0"/>
          <p:nvPr/>
        </p:nvPicPr>
        <p:blipFill rotWithShape="1">
          <a:blip r:embed="rId3">
            <a:alphaModFix/>
          </a:blip>
          <a:srcRect t="10602"/>
          <a:stretch/>
        </p:blipFill>
        <p:spPr>
          <a:xfrm>
            <a:off x="745225" y="657812"/>
            <a:ext cx="5699926" cy="4325551"/>
          </a:xfrm>
          <a:prstGeom prst="rect">
            <a:avLst/>
          </a:prstGeom>
          <a:noFill/>
          <a:ln>
            <a:noFill/>
          </a:ln>
        </p:spPr>
      </p:pic>
      <p:sp>
        <p:nvSpPr>
          <p:cNvPr id="3735" name="Google Shape;3735;p247"/>
          <p:cNvSpPr txBox="1"/>
          <p:nvPr/>
        </p:nvSpPr>
        <p:spPr>
          <a:xfrm>
            <a:off x="454700" y="154525"/>
            <a:ext cx="769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5HT3 Stimulation inhibits release of NE and acetylcholine</a:t>
            </a:r>
            <a:endParaRPr b="1"/>
          </a:p>
        </p:txBody>
      </p:sp>
      <p:pic>
        <p:nvPicPr>
          <p:cNvPr id="3736" name="Google Shape;3736;p247"/>
          <p:cNvPicPr preferRelativeResize="0"/>
          <p:nvPr/>
        </p:nvPicPr>
        <p:blipFill rotWithShape="1">
          <a:blip r:embed="rId4">
            <a:alphaModFix/>
          </a:blip>
          <a:srcRect l="73679" r="15739"/>
          <a:stretch/>
        </p:blipFill>
        <p:spPr>
          <a:xfrm>
            <a:off x="6445148" y="477200"/>
            <a:ext cx="925624" cy="4587276"/>
          </a:xfrm>
          <a:prstGeom prst="rect">
            <a:avLst/>
          </a:prstGeom>
          <a:noFill/>
          <a:ln>
            <a:noFill/>
          </a:ln>
        </p:spPr>
      </p:pic>
      <p:grpSp>
        <p:nvGrpSpPr>
          <p:cNvPr id="3737" name="Google Shape;3737;p247"/>
          <p:cNvGrpSpPr/>
          <p:nvPr/>
        </p:nvGrpSpPr>
        <p:grpSpPr>
          <a:xfrm>
            <a:off x="7237300" y="2497900"/>
            <a:ext cx="1661725" cy="1477500"/>
            <a:chOff x="7237300" y="2497900"/>
            <a:chExt cx="1661725" cy="1477500"/>
          </a:xfrm>
        </p:grpSpPr>
        <p:sp>
          <p:nvSpPr>
            <p:cNvPr id="3738" name="Google Shape;3738;p247"/>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739" name="Google Shape;3739;p247"/>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740" name="Google Shape;3740;p247"/>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741" name="Google Shape;3741;p247"/>
          <p:cNvSpPr/>
          <p:nvPr/>
        </p:nvSpPr>
        <p:spPr>
          <a:xfrm>
            <a:off x="6508600" y="290748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2" name="Google Shape;3742;p247"/>
          <p:cNvGrpSpPr/>
          <p:nvPr/>
        </p:nvGrpSpPr>
        <p:grpSpPr>
          <a:xfrm>
            <a:off x="61525" y="980525"/>
            <a:ext cx="1965778" cy="848200"/>
            <a:chOff x="78100" y="798150"/>
            <a:chExt cx="1965778" cy="848200"/>
          </a:xfrm>
        </p:grpSpPr>
        <p:pic>
          <p:nvPicPr>
            <p:cNvPr id="3743" name="Google Shape;3743;p247"/>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3744" name="Google Shape;3744;p247"/>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3745" name="Google Shape;3745;p247"/>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sp>
        <p:nvSpPr>
          <p:cNvPr id="3746" name="Google Shape;3746;p247"/>
          <p:cNvSpPr txBox="1"/>
          <p:nvPr/>
        </p:nvSpPr>
        <p:spPr>
          <a:xfrm>
            <a:off x="929625" y="2454663"/>
            <a:ext cx="2146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These 5HT3 receptors are on GABA interneurons</a:t>
            </a:r>
            <a:endParaRPr/>
          </a:p>
        </p:txBody>
      </p:sp>
      <p:sp>
        <p:nvSpPr>
          <p:cNvPr id="3747" name="Google Shape;3747;p24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51"/>
        <p:cNvGrpSpPr/>
        <p:nvPr/>
      </p:nvGrpSpPr>
      <p:grpSpPr>
        <a:xfrm>
          <a:off x="0" y="0"/>
          <a:ext cx="0" cy="0"/>
          <a:chOff x="0" y="0"/>
          <a:chExt cx="0" cy="0"/>
        </a:xfrm>
      </p:grpSpPr>
      <p:sp>
        <p:nvSpPr>
          <p:cNvPr id="3752" name="Google Shape;3752;p248"/>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0" lvl="0" indent="0" algn="l" rtl="0">
              <a:spcBef>
                <a:spcPts val="0"/>
              </a:spcBef>
              <a:spcAft>
                <a:spcPts val="0"/>
              </a:spcAft>
              <a:buNone/>
            </a:pPr>
            <a:endParaRPr sz="1600" b="1"/>
          </a:p>
        </p:txBody>
      </p:sp>
      <p:pic>
        <p:nvPicPr>
          <p:cNvPr id="3753" name="Google Shape;3753;p248"/>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754" name="Google Shape;3754;p248"/>
          <p:cNvGrpSpPr/>
          <p:nvPr/>
        </p:nvGrpSpPr>
        <p:grpSpPr>
          <a:xfrm>
            <a:off x="7237300" y="2497900"/>
            <a:ext cx="1661725" cy="1477500"/>
            <a:chOff x="7237300" y="2497900"/>
            <a:chExt cx="1661725" cy="1477500"/>
          </a:xfrm>
        </p:grpSpPr>
        <p:sp>
          <p:nvSpPr>
            <p:cNvPr id="3755" name="Google Shape;3755;p248"/>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756" name="Google Shape;3756;p24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757" name="Google Shape;3757;p24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758" name="Google Shape;3758;p248"/>
          <p:cNvSpPr/>
          <p:nvPr/>
        </p:nvSpPr>
        <p:spPr>
          <a:xfrm>
            <a:off x="6508600" y="1734294"/>
            <a:ext cx="605100" cy="2843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9" name="Google Shape;3759;p248"/>
          <p:cNvPicPr preferRelativeResize="0"/>
          <p:nvPr/>
        </p:nvPicPr>
        <p:blipFill>
          <a:blip r:embed="rId4">
            <a:alphaModFix/>
          </a:blip>
          <a:stretch>
            <a:fillRect/>
          </a:stretch>
        </p:blipFill>
        <p:spPr>
          <a:xfrm>
            <a:off x="1308575" y="521375"/>
            <a:ext cx="4694950" cy="4622125"/>
          </a:xfrm>
          <a:prstGeom prst="rect">
            <a:avLst/>
          </a:prstGeom>
          <a:noFill/>
          <a:ln>
            <a:noFill/>
          </a:ln>
        </p:spPr>
      </p:pic>
      <p:grpSp>
        <p:nvGrpSpPr>
          <p:cNvPr id="3760" name="Google Shape;3760;p248"/>
          <p:cNvGrpSpPr/>
          <p:nvPr/>
        </p:nvGrpSpPr>
        <p:grpSpPr>
          <a:xfrm>
            <a:off x="202473" y="2255150"/>
            <a:ext cx="1498316" cy="646498"/>
            <a:chOff x="78100" y="798150"/>
            <a:chExt cx="1965778" cy="848200"/>
          </a:xfrm>
        </p:grpSpPr>
        <p:pic>
          <p:nvPicPr>
            <p:cNvPr id="3761" name="Google Shape;3761;p248"/>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3762" name="Google Shape;3762;p248"/>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3763" name="Google Shape;3763;p248"/>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pic>
        <p:nvPicPr>
          <p:cNvPr id="3780" name="Google Shape;3780;p250"/>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781" name="Google Shape;3781;p250"/>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Glutamate pathways</a:t>
            </a:r>
            <a:endParaRPr b="1"/>
          </a:p>
          <a:p>
            <a:pPr marL="0" lvl="0" indent="0" algn="l" rtl="0">
              <a:spcBef>
                <a:spcPts val="0"/>
              </a:spcBef>
              <a:spcAft>
                <a:spcPts val="0"/>
              </a:spcAft>
              <a:buNone/>
            </a:pPr>
            <a:endParaRPr sz="1600" b="1"/>
          </a:p>
        </p:txBody>
      </p:sp>
      <p:sp>
        <p:nvSpPr>
          <p:cNvPr id="3782" name="Google Shape;3782;p250"/>
          <p:cNvSpPr/>
          <p:nvPr/>
        </p:nvSpPr>
        <p:spPr>
          <a:xfrm rot="-31040">
            <a:off x="2893242" y="2190738"/>
            <a:ext cx="398716" cy="379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3" name="Google Shape;3783;p250"/>
          <p:cNvGrpSpPr/>
          <p:nvPr/>
        </p:nvGrpSpPr>
        <p:grpSpPr>
          <a:xfrm>
            <a:off x="202473" y="2255150"/>
            <a:ext cx="1498316" cy="646498"/>
            <a:chOff x="78100" y="798150"/>
            <a:chExt cx="1965778" cy="848200"/>
          </a:xfrm>
        </p:grpSpPr>
        <p:pic>
          <p:nvPicPr>
            <p:cNvPr id="3784" name="Google Shape;3784;p250"/>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785" name="Google Shape;3785;p250"/>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786" name="Google Shape;3786;p250"/>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3787" name="Google Shape;3787;p250"/>
          <p:cNvPicPr preferRelativeResize="0"/>
          <p:nvPr/>
        </p:nvPicPr>
        <p:blipFill>
          <a:blip r:embed="rId6">
            <a:alphaModFix/>
          </a:blip>
          <a:stretch>
            <a:fillRect/>
          </a:stretch>
        </p:blipFill>
        <p:spPr>
          <a:xfrm>
            <a:off x="6003524" y="521375"/>
            <a:ext cx="2931325" cy="2207801"/>
          </a:xfrm>
          <a:prstGeom prst="rect">
            <a:avLst/>
          </a:prstGeom>
          <a:noFill/>
          <a:ln>
            <a:noFill/>
          </a:ln>
        </p:spPr>
      </p:pic>
      <p:pic>
        <p:nvPicPr>
          <p:cNvPr id="3788" name="Google Shape;3788;p250"/>
          <p:cNvPicPr preferRelativeResize="0"/>
          <p:nvPr/>
        </p:nvPicPr>
        <p:blipFill>
          <a:blip r:embed="rId7">
            <a:alphaModFix/>
          </a:blip>
          <a:stretch>
            <a:fillRect/>
          </a:stretch>
        </p:blipFill>
        <p:spPr>
          <a:xfrm>
            <a:off x="5938900" y="3021140"/>
            <a:ext cx="323675" cy="214434"/>
          </a:xfrm>
          <a:prstGeom prst="rect">
            <a:avLst/>
          </a:prstGeom>
          <a:noFill/>
          <a:ln>
            <a:noFill/>
          </a:ln>
        </p:spPr>
      </p:pic>
      <p:sp>
        <p:nvSpPr>
          <p:cNvPr id="3789" name="Google Shape;3789;p250"/>
          <p:cNvSpPr txBox="1"/>
          <p:nvPr/>
        </p:nvSpPr>
        <p:spPr>
          <a:xfrm>
            <a:off x="6204550" y="2951400"/>
            <a:ext cx="2730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Pyramidal neurons constitute the large majority of nerve cells in the cerebral cortex</a:t>
            </a:r>
            <a:endParaRPr i="1">
              <a:solidFill>
                <a:schemeClr val="dk1"/>
              </a:solidFill>
            </a:endParaRPr>
          </a:p>
        </p:txBody>
      </p:sp>
      <p:pic>
        <p:nvPicPr>
          <p:cNvPr id="3790" name="Google Shape;3790;p250"/>
          <p:cNvPicPr preferRelativeResize="0"/>
          <p:nvPr/>
        </p:nvPicPr>
        <p:blipFill>
          <a:blip r:embed="rId8">
            <a:alphaModFix/>
          </a:blip>
          <a:stretch>
            <a:fillRect/>
          </a:stretch>
        </p:blipFill>
        <p:spPr>
          <a:xfrm>
            <a:off x="2931075" y="2521400"/>
            <a:ext cx="236600" cy="114000"/>
          </a:xfrm>
          <a:prstGeom prst="rect">
            <a:avLst/>
          </a:prstGeom>
          <a:noFill/>
          <a:ln>
            <a:noFill/>
          </a:ln>
        </p:spPr>
      </p:pic>
      <p:pic>
        <p:nvPicPr>
          <p:cNvPr id="3791" name="Google Shape;3791;p250"/>
          <p:cNvPicPr preferRelativeResize="0"/>
          <p:nvPr/>
        </p:nvPicPr>
        <p:blipFill>
          <a:blip r:embed="rId8">
            <a:alphaModFix/>
          </a:blip>
          <a:stretch>
            <a:fillRect/>
          </a:stretch>
        </p:blipFill>
        <p:spPr>
          <a:xfrm>
            <a:off x="2931075" y="2750000"/>
            <a:ext cx="236600" cy="114000"/>
          </a:xfrm>
          <a:prstGeom prst="rect">
            <a:avLst/>
          </a:prstGeom>
          <a:noFill/>
          <a:ln>
            <a:noFill/>
          </a:ln>
        </p:spPr>
      </p:pic>
      <p:pic>
        <p:nvPicPr>
          <p:cNvPr id="3792" name="Google Shape;3792;p250"/>
          <p:cNvPicPr preferRelativeResize="0"/>
          <p:nvPr/>
        </p:nvPicPr>
        <p:blipFill>
          <a:blip r:embed="rId8">
            <a:alphaModFix/>
          </a:blip>
          <a:stretch>
            <a:fillRect/>
          </a:stretch>
        </p:blipFill>
        <p:spPr>
          <a:xfrm>
            <a:off x="2931075" y="2978600"/>
            <a:ext cx="236600" cy="114000"/>
          </a:xfrm>
          <a:prstGeom prst="rect">
            <a:avLst/>
          </a:prstGeom>
          <a:noFill/>
          <a:ln>
            <a:noFill/>
          </a:ln>
        </p:spPr>
      </p:pic>
      <p:pic>
        <p:nvPicPr>
          <p:cNvPr id="3793" name="Google Shape;3793;p250"/>
          <p:cNvPicPr preferRelativeResize="0"/>
          <p:nvPr/>
        </p:nvPicPr>
        <p:blipFill>
          <a:blip r:embed="rId8">
            <a:alphaModFix/>
          </a:blip>
          <a:stretch>
            <a:fillRect/>
          </a:stretch>
        </p:blipFill>
        <p:spPr>
          <a:xfrm>
            <a:off x="2931075" y="3207200"/>
            <a:ext cx="236600" cy="114000"/>
          </a:xfrm>
          <a:prstGeom prst="rect">
            <a:avLst/>
          </a:prstGeom>
          <a:noFill/>
          <a:ln>
            <a:noFill/>
          </a:ln>
        </p:spPr>
      </p:pic>
      <p:pic>
        <p:nvPicPr>
          <p:cNvPr id="3794" name="Google Shape;3794;p250"/>
          <p:cNvPicPr preferRelativeResize="0"/>
          <p:nvPr/>
        </p:nvPicPr>
        <p:blipFill>
          <a:blip r:embed="rId8">
            <a:alphaModFix/>
          </a:blip>
          <a:stretch>
            <a:fillRect/>
          </a:stretch>
        </p:blipFill>
        <p:spPr>
          <a:xfrm>
            <a:off x="2931075" y="3435800"/>
            <a:ext cx="236600" cy="114000"/>
          </a:xfrm>
          <a:prstGeom prst="rect">
            <a:avLst/>
          </a:prstGeom>
          <a:noFill/>
          <a:ln>
            <a:noFill/>
          </a:ln>
        </p:spPr>
      </p:pic>
      <p:pic>
        <p:nvPicPr>
          <p:cNvPr id="3795" name="Google Shape;3795;p250"/>
          <p:cNvPicPr preferRelativeResize="0"/>
          <p:nvPr/>
        </p:nvPicPr>
        <p:blipFill>
          <a:blip r:embed="rId8">
            <a:alphaModFix/>
          </a:blip>
          <a:stretch>
            <a:fillRect/>
          </a:stretch>
        </p:blipFill>
        <p:spPr>
          <a:xfrm>
            <a:off x="2931075" y="3647820"/>
            <a:ext cx="236600" cy="114000"/>
          </a:xfrm>
          <a:prstGeom prst="rect">
            <a:avLst/>
          </a:prstGeom>
          <a:noFill/>
          <a:ln>
            <a:noFill/>
          </a:ln>
        </p:spPr>
      </p:pic>
      <p:pic>
        <p:nvPicPr>
          <p:cNvPr id="3796" name="Google Shape;3796;p250"/>
          <p:cNvPicPr preferRelativeResize="0"/>
          <p:nvPr/>
        </p:nvPicPr>
        <p:blipFill>
          <a:blip r:embed="rId8">
            <a:alphaModFix/>
          </a:blip>
          <a:stretch>
            <a:fillRect/>
          </a:stretch>
        </p:blipFill>
        <p:spPr>
          <a:xfrm>
            <a:off x="2931075" y="3876420"/>
            <a:ext cx="236600" cy="114000"/>
          </a:xfrm>
          <a:prstGeom prst="rect">
            <a:avLst/>
          </a:prstGeom>
          <a:noFill/>
          <a:ln>
            <a:noFill/>
          </a:ln>
        </p:spPr>
      </p:pic>
      <p:pic>
        <p:nvPicPr>
          <p:cNvPr id="3797" name="Google Shape;3797;p250"/>
          <p:cNvPicPr preferRelativeResize="0"/>
          <p:nvPr/>
        </p:nvPicPr>
        <p:blipFill>
          <a:blip r:embed="rId8">
            <a:alphaModFix/>
          </a:blip>
          <a:stretch>
            <a:fillRect/>
          </a:stretch>
        </p:blipFill>
        <p:spPr>
          <a:xfrm>
            <a:off x="2931075" y="4105020"/>
            <a:ext cx="236600" cy="114000"/>
          </a:xfrm>
          <a:prstGeom prst="rect">
            <a:avLst/>
          </a:prstGeom>
          <a:noFill/>
          <a:ln>
            <a:noFill/>
          </a:ln>
        </p:spPr>
      </p:pic>
      <p:pic>
        <p:nvPicPr>
          <p:cNvPr id="3798" name="Google Shape;3798;p250"/>
          <p:cNvPicPr preferRelativeResize="0"/>
          <p:nvPr/>
        </p:nvPicPr>
        <p:blipFill>
          <a:blip r:embed="rId8">
            <a:alphaModFix/>
          </a:blip>
          <a:stretch>
            <a:fillRect/>
          </a:stretch>
        </p:blipFill>
        <p:spPr>
          <a:xfrm>
            <a:off x="2931075" y="4333620"/>
            <a:ext cx="236600" cy="114000"/>
          </a:xfrm>
          <a:prstGeom prst="rect">
            <a:avLst/>
          </a:prstGeom>
          <a:noFill/>
          <a:ln>
            <a:noFill/>
          </a:ln>
        </p:spPr>
      </p:pic>
      <p:pic>
        <p:nvPicPr>
          <p:cNvPr id="3799" name="Google Shape;3799;p250"/>
          <p:cNvPicPr preferRelativeResize="0"/>
          <p:nvPr/>
        </p:nvPicPr>
        <p:blipFill>
          <a:blip r:embed="rId8">
            <a:alphaModFix/>
          </a:blip>
          <a:stretch>
            <a:fillRect/>
          </a:stretch>
        </p:blipFill>
        <p:spPr>
          <a:xfrm>
            <a:off x="2931075" y="4562220"/>
            <a:ext cx="236600" cy="114000"/>
          </a:xfrm>
          <a:prstGeom prst="rect">
            <a:avLst/>
          </a:prstGeom>
          <a:noFill/>
          <a:ln>
            <a:noFill/>
          </a:ln>
        </p:spPr>
      </p:pic>
      <p:pic>
        <p:nvPicPr>
          <p:cNvPr id="3800" name="Google Shape;3800;p250"/>
          <p:cNvPicPr preferRelativeResize="0"/>
          <p:nvPr/>
        </p:nvPicPr>
        <p:blipFill>
          <a:blip r:embed="rId8">
            <a:alphaModFix/>
          </a:blip>
          <a:stretch>
            <a:fillRect/>
          </a:stretch>
        </p:blipFill>
        <p:spPr>
          <a:xfrm>
            <a:off x="2931075" y="4790820"/>
            <a:ext cx="236600" cy="114000"/>
          </a:xfrm>
          <a:prstGeom prst="rect">
            <a:avLst/>
          </a:prstGeom>
          <a:noFill/>
          <a:ln>
            <a:noFill/>
          </a:ln>
        </p:spPr>
      </p:pic>
      <p:pic>
        <p:nvPicPr>
          <p:cNvPr id="3801" name="Google Shape;3801;p250"/>
          <p:cNvPicPr preferRelativeResize="0"/>
          <p:nvPr/>
        </p:nvPicPr>
        <p:blipFill>
          <a:blip r:embed="rId8">
            <a:alphaModFix/>
          </a:blip>
          <a:stretch>
            <a:fillRect/>
          </a:stretch>
        </p:blipFill>
        <p:spPr>
          <a:xfrm>
            <a:off x="2636154" y="3265231"/>
            <a:ext cx="236600" cy="114000"/>
          </a:xfrm>
          <a:prstGeom prst="rect">
            <a:avLst/>
          </a:prstGeom>
          <a:noFill/>
          <a:ln>
            <a:noFill/>
          </a:ln>
        </p:spPr>
      </p:pic>
      <p:pic>
        <p:nvPicPr>
          <p:cNvPr id="3802" name="Google Shape;3802;p250"/>
          <p:cNvPicPr preferRelativeResize="0"/>
          <p:nvPr/>
        </p:nvPicPr>
        <p:blipFill>
          <a:blip r:embed="rId8">
            <a:alphaModFix/>
          </a:blip>
          <a:stretch>
            <a:fillRect/>
          </a:stretch>
        </p:blipFill>
        <p:spPr>
          <a:xfrm>
            <a:off x="2331354" y="3265231"/>
            <a:ext cx="236600" cy="114000"/>
          </a:xfrm>
          <a:prstGeom prst="rect">
            <a:avLst/>
          </a:prstGeom>
          <a:noFill/>
          <a:ln>
            <a:noFill/>
          </a:ln>
        </p:spPr>
      </p:pic>
      <p:pic>
        <p:nvPicPr>
          <p:cNvPr id="3803" name="Google Shape;3803;p250"/>
          <p:cNvPicPr preferRelativeResize="0"/>
          <p:nvPr/>
        </p:nvPicPr>
        <p:blipFill>
          <a:blip r:embed="rId8">
            <a:alphaModFix/>
          </a:blip>
          <a:stretch>
            <a:fillRect/>
          </a:stretch>
        </p:blipFill>
        <p:spPr>
          <a:xfrm>
            <a:off x="2026554" y="3265231"/>
            <a:ext cx="236600" cy="114000"/>
          </a:xfrm>
          <a:prstGeom prst="rect">
            <a:avLst/>
          </a:prstGeom>
          <a:noFill/>
          <a:ln>
            <a:noFill/>
          </a:ln>
        </p:spPr>
      </p:pic>
      <p:pic>
        <p:nvPicPr>
          <p:cNvPr id="3804" name="Google Shape;3804;p250"/>
          <p:cNvPicPr preferRelativeResize="0"/>
          <p:nvPr/>
        </p:nvPicPr>
        <p:blipFill>
          <a:blip r:embed="rId8">
            <a:alphaModFix/>
          </a:blip>
          <a:stretch>
            <a:fillRect/>
          </a:stretch>
        </p:blipFill>
        <p:spPr>
          <a:xfrm>
            <a:off x="1721754" y="3265231"/>
            <a:ext cx="236600" cy="114000"/>
          </a:xfrm>
          <a:prstGeom prst="rect">
            <a:avLst/>
          </a:prstGeom>
          <a:noFill/>
          <a:ln>
            <a:noFill/>
          </a:ln>
        </p:spPr>
      </p:pic>
      <p:pic>
        <p:nvPicPr>
          <p:cNvPr id="3805" name="Google Shape;3805;p250"/>
          <p:cNvPicPr preferRelativeResize="0"/>
          <p:nvPr/>
        </p:nvPicPr>
        <p:blipFill>
          <a:blip r:embed="rId8">
            <a:alphaModFix/>
          </a:blip>
          <a:stretch>
            <a:fillRect/>
          </a:stretch>
        </p:blipFill>
        <p:spPr>
          <a:xfrm>
            <a:off x="1721754" y="3036631"/>
            <a:ext cx="236600" cy="114000"/>
          </a:xfrm>
          <a:prstGeom prst="rect">
            <a:avLst/>
          </a:prstGeom>
          <a:noFill/>
          <a:ln>
            <a:noFill/>
          </a:ln>
        </p:spPr>
      </p:pic>
      <p:pic>
        <p:nvPicPr>
          <p:cNvPr id="3806" name="Google Shape;3806;p250"/>
          <p:cNvPicPr preferRelativeResize="0"/>
          <p:nvPr/>
        </p:nvPicPr>
        <p:blipFill>
          <a:blip r:embed="rId8">
            <a:alphaModFix/>
          </a:blip>
          <a:stretch>
            <a:fillRect/>
          </a:stretch>
        </p:blipFill>
        <p:spPr>
          <a:xfrm>
            <a:off x="2965824" y="1978121"/>
            <a:ext cx="236600" cy="114000"/>
          </a:xfrm>
          <a:prstGeom prst="rect">
            <a:avLst/>
          </a:prstGeom>
          <a:noFill/>
          <a:ln>
            <a:noFill/>
          </a:ln>
        </p:spPr>
      </p:pic>
      <p:pic>
        <p:nvPicPr>
          <p:cNvPr id="3807" name="Google Shape;3807;p250"/>
          <p:cNvPicPr preferRelativeResize="0"/>
          <p:nvPr/>
        </p:nvPicPr>
        <p:blipFill>
          <a:blip r:embed="rId8">
            <a:alphaModFix/>
          </a:blip>
          <a:stretch>
            <a:fillRect/>
          </a:stretch>
        </p:blipFill>
        <p:spPr>
          <a:xfrm>
            <a:off x="2965824" y="1520921"/>
            <a:ext cx="236600" cy="114000"/>
          </a:xfrm>
          <a:prstGeom prst="rect">
            <a:avLst/>
          </a:prstGeom>
          <a:noFill/>
          <a:ln>
            <a:noFill/>
          </a:ln>
        </p:spPr>
      </p:pic>
      <p:pic>
        <p:nvPicPr>
          <p:cNvPr id="3808" name="Google Shape;3808;p250"/>
          <p:cNvPicPr preferRelativeResize="0"/>
          <p:nvPr/>
        </p:nvPicPr>
        <p:blipFill>
          <a:blip r:embed="rId8">
            <a:alphaModFix/>
          </a:blip>
          <a:stretch>
            <a:fillRect/>
          </a:stretch>
        </p:blipFill>
        <p:spPr>
          <a:xfrm>
            <a:off x="2957534" y="1327070"/>
            <a:ext cx="236600" cy="114000"/>
          </a:xfrm>
          <a:prstGeom prst="rect">
            <a:avLst/>
          </a:prstGeom>
          <a:noFill/>
          <a:ln>
            <a:noFill/>
          </a:ln>
        </p:spPr>
      </p:pic>
      <p:pic>
        <p:nvPicPr>
          <p:cNvPr id="3809" name="Google Shape;3809;p250"/>
          <p:cNvPicPr preferRelativeResize="0"/>
          <p:nvPr/>
        </p:nvPicPr>
        <p:blipFill>
          <a:blip r:embed="rId8">
            <a:alphaModFix/>
          </a:blip>
          <a:stretch>
            <a:fillRect/>
          </a:stretch>
        </p:blipFill>
        <p:spPr>
          <a:xfrm>
            <a:off x="3151385" y="2640640"/>
            <a:ext cx="236600" cy="114000"/>
          </a:xfrm>
          <a:prstGeom prst="rect">
            <a:avLst/>
          </a:prstGeom>
          <a:noFill/>
          <a:ln>
            <a:noFill/>
          </a:ln>
        </p:spPr>
      </p:pic>
      <p:pic>
        <p:nvPicPr>
          <p:cNvPr id="3810" name="Google Shape;3810;p250"/>
          <p:cNvPicPr preferRelativeResize="0"/>
          <p:nvPr/>
        </p:nvPicPr>
        <p:blipFill>
          <a:blip r:embed="rId8">
            <a:alphaModFix/>
          </a:blip>
          <a:stretch>
            <a:fillRect/>
          </a:stretch>
        </p:blipFill>
        <p:spPr>
          <a:xfrm>
            <a:off x="3456185" y="2640640"/>
            <a:ext cx="236600" cy="114000"/>
          </a:xfrm>
          <a:prstGeom prst="rect">
            <a:avLst/>
          </a:prstGeom>
          <a:noFill/>
          <a:ln>
            <a:noFill/>
          </a:ln>
        </p:spPr>
      </p:pic>
      <p:pic>
        <p:nvPicPr>
          <p:cNvPr id="3811" name="Google Shape;3811;p250"/>
          <p:cNvPicPr preferRelativeResize="0"/>
          <p:nvPr/>
        </p:nvPicPr>
        <p:blipFill>
          <a:blip r:embed="rId8">
            <a:alphaModFix/>
          </a:blip>
          <a:stretch>
            <a:fillRect/>
          </a:stretch>
        </p:blipFill>
        <p:spPr>
          <a:xfrm>
            <a:off x="3760985" y="2640640"/>
            <a:ext cx="236600" cy="114000"/>
          </a:xfrm>
          <a:prstGeom prst="rect">
            <a:avLst/>
          </a:prstGeom>
          <a:noFill/>
          <a:ln>
            <a:noFill/>
          </a:ln>
        </p:spPr>
      </p:pic>
      <p:pic>
        <p:nvPicPr>
          <p:cNvPr id="3812" name="Google Shape;3812;p250"/>
          <p:cNvPicPr preferRelativeResize="0"/>
          <p:nvPr/>
        </p:nvPicPr>
        <p:blipFill>
          <a:blip r:embed="rId8">
            <a:alphaModFix/>
          </a:blip>
          <a:stretch>
            <a:fillRect/>
          </a:stretch>
        </p:blipFill>
        <p:spPr>
          <a:xfrm>
            <a:off x="4065785" y="2640640"/>
            <a:ext cx="236600" cy="114000"/>
          </a:xfrm>
          <a:prstGeom prst="rect">
            <a:avLst/>
          </a:prstGeom>
          <a:noFill/>
          <a:ln>
            <a:noFill/>
          </a:ln>
        </p:spPr>
      </p:pic>
      <p:pic>
        <p:nvPicPr>
          <p:cNvPr id="3813" name="Google Shape;3813;p250"/>
          <p:cNvPicPr preferRelativeResize="0"/>
          <p:nvPr/>
        </p:nvPicPr>
        <p:blipFill>
          <a:blip r:embed="rId8">
            <a:alphaModFix/>
          </a:blip>
          <a:stretch>
            <a:fillRect/>
          </a:stretch>
        </p:blipFill>
        <p:spPr>
          <a:xfrm>
            <a:off x="4370585" y="2640640"/>
            <a:ext cx="236600" cy="114000"/>
          </a:xfrm>
          <a:prstGeom prst="rect">
            <a:avLst/>
          </a:prstGeom>
          <a:noFill/>
          <a:ln>
            <a:noFill/>
          </a:ln>
        </p:spPr>
      </p:pic>
      <p:pic>
        <p:nvPicPr>
          <p:cNvPr id="3814" name="Google Shape;3814;p250"/>
          <p:cNvPicPr preferRelativeResize="0"/>
          <p:nvPr/>
        </p:nvPicPr>
        <p:blipFill>
          <a:blip r:embed="rId8">
            <a:alphaModFix/>
          </a:blip>
          <a:stretch>
            <a:fillRect/>
          </a:stretch>
        </p:blipFill>
        <p:spPr>
          <a:xfrm>
            <a:off x="3151385" y="3351310"/>
            <a:ext cx="236600" cy="114000"/>
          </a:xfrm>
          <a:prstGeom prst="rect">
            <a:avLst/>
          </a:prstGeom>
          <a:noFill/>
          <a:ln>
            <a:noFill/>
          </a:ln>
        </p:spPr>
      </p:pic>
      <p:pic>
        <p:nvPicPr>
          <p:cNvPr id="3815" name="Google Shape;3815;p250"/>
          <p:cNvPicPr preferRelativeResize="0"/>
          <p:nvPr/>
        </p:nvPicPr>
        <p:blipFill>
          <a:blip r:embed="rId8">
            <a:alphaModFix/>
          </a:blip>
          <a:stretch>
            <a:fillRect/>
          </a:stretch>
        </p:blipFill>
        <p:spPr>
          <a:xfrm>
            <a:off x="3456185" y="3351310"/>
            <a:ext cx="236600" cy="114000"/>
          </a:xfrm>
          <a:prstGeom prst="rect">
            <a:avLst/>
          </a:prstGeom>
          <a:noFill/>
          <a:ln>
            <a:noFill/>
          </a:ln>
        </p:spPr>
      </p:pic>
      <p:pic>
        <p:nvPicPr>
          <p:cNvPr id="3816" name="Google Shape;3816;p250"/>
          <p:cNvPicPr preferRelativeResize="0"/>
          <p:nvPr/>
        </p:nvPicPr>
        <p:blipFill>
          <a:blip r:embed="rId8">
            <a:alphaModFix/>
          </a:blip>
          <a:stretch>
            <a:fillRect/>
          </a:stretch>
        </p:blipFill>
        <p:spPr>
          <a:xfrm>
            <a:off x="3760985" y="3351310"/>
            <a:ext cx="236600" cy="114000"/>
          </a:xfrm>
          <a:prstGeom prst="rect">
            <a:avLst/>
          </a:prstGeom>
          <a:noFill/>
          <a:ln>
            <a:noFill/>
          </a:ln>
        </p:spPr>
      </p:pic>
      <p:pic>
        <p:nvPicPr>
          <p:cNvPr id="3817" name="Google Shape;3817;p250"/>
          <p:cNvPicPr preferRelativeResize="0"/>
          <p:nvPr/>
        </p:nvPicPr>
        <p:blipFill>
          <a:blip r:embed="rId8">
            <a:alphaModFix/>
          </a:blip>
          <a:stretch>
            <a:fillRect/>
          </a:stretch>
        </p:blipFill>
        <p:spPr>
          <a:xfrm>
            <a:off x="4065785" y="3351310"/>
            <a:ext cx="236600" cy="114000"/>
          </a:xfrm>
          <a:prstGeom prst="rect">
            <a:avLst/>
          </a:prstGeom>
          <a:noFill/>
          <a:ln>
            <a:noFill/>
          </a:ln>
        </p:spPr>
      </p:pic>
      <p:pic>
        <p:nvPicPr>
          <p:cNvPr id="3818" name="Google Shape;3818;p250"/>
          <p:cNvPicPr preferRelativeResize="0"/>
          <p:nvPr/>
        </p:nvPicPr>
        <p:blipFill>
          <a:blip r:embed="rId8">
            <a:alphaModFix/>
          </a:blip>
          <a:stretch>
            <a:fillRect/>
          </a:stretch>
        </p:blipFill>
        <p:spPr>
          <a:xfrm>
            <a:off x="4370585" y="3351310"/>
            <a:ext cx="236600" cy="114000"/>
          </a:xfrm>
          <a:prstGeom prst="rect">
            <a:avLst/>
          </a:prstGeom>
          <a:noFill/>
          <a:ln>
            <a:noFill/>
          </a:ln>
        </p:spPr>
      </p:pic>
      <p:pic>
        <p:nvPicPr>
          <p:cNvPr id="3819" name="Google Shape;3819;p250"/>
          <p:cNvPicPr preferRelativeResize="0"/>
          <p:nvPr/>
        </p:nvPicPr>
        <p:blipFill>
          <a:blip r:embed="rId8">
            <a:alphaModFix/>
          </a:blip>
          <a:stretch>
            <a:fillRect/>
          </a:stretch>
        </p:blipFill>
        <p:spPr>
          <a:xfrm>
            <a:off x="3151385" y="3926160"/>
            <a:ext cx="236600" cy="114000"/>
          </a:xfrm>
          <a:prstGeom prst="rect">
            <a:avLst/>
          </a:prstGeom>
          <a:noFill/>
          <a:ln>
            <a:noFill/>
          </a:ln>
        </p:spPr>
      </p:pic>
      <p:pic>
        <p:nvPicPr>
          <p:cNvPr id="3820" name="Google Shape;3820;p250"/>
          <p:cNvPicPr preferRelativeResize="0"/>
          <p:nvPr/>
        </p:nvPicPr>
        <p:blipFill>
          <a:blip r:embed="rId8">
            <a:alphaModFix/>
          </a:blip>
          <a:stretch>
            <a:fillRect/>
          </a:stretch>
        </p:blipFill>
        <p:spPr>
          <a:xfrm>
            <a:off x="3456185" y="3926160"/>
            <a:ext cx="236600" cy="114000"/>
          </a:xfrm>
          <a:prstGeom prst="rect">
            <a:avLst/>
          </a:prstGeom>
          <a:noFill/>
          <a:ln>
            <a:noFill/>
          </a:ln>
        </p:spPr>
      </p:pic>
      <p:pic>
        <p:nvPicPr>
          <p:cNvPr id="3821" name="Google Shape;3821;p250"/>
          <p:cNvPicPr preferRelativeResize="0"/>
          <p:nvPr/>
        </p:nvPicPr>
        <p:blipFill>
          <a:blip r:embed="rId8">
            <a:alphaModFix/>
          </a:blip>
          <a:stretch>
            <a:fillRect/>
          </a:stretch>
        </p:blipFill>
        <p:spPr>
          <a:xfrm>
            <a:off x="3760985" y="3926160"/>
            <a:ext cx="236600" cy="114000"/>
          </a:xfrm>
          <a:prstGeom prst="rect">
            <a:avLst/>
          </a:prstGeom>
          <a:noFill/>
          <a:ln>
            <a:noFill/>
          </a:ln>
        </p:spPr>
      </p:pic>
      <p:pic>
        <p:nvPicPr>
          <p:cNvPr id="3822" name="Google Shape;3822;p250"/>
          <p:cNvPicPr preferRelativeResize="0"/>
          <p:nvPr/>
        </p:nvPicPr>
        <p:blipFill>
          <a:blip r:embed="rId8">
            <a:alphaModFix/>
          </a:blip>
          <a:stretch>
            <a:fillRect/>
          </a:stretch>
        </p:blipFill>
        <p:spPr>
          <a:xfrm>
            <a:off x="4065785" y="3926160"/>
            <a:ext cx="236600" cy="114000"/>
          </a:xfrm>
          <a:prstGeom prst="rect">
            <a:avLst/>
          </a:prstGeom>
          <a:noFill/>
          <a:ln>
            <a:noFill/>
          </a:ln>
        </p:spPr>
      </p:pic>
      <p:pic>
        <p:nvPicPr>
          <p:cNvPr id="3823" name="Google Shape;3823;p250"/>
          <p:cNvPicPr preferRelativeResize="0"/>
          <p:nvPr/>
        </p:nvPicPr>
        <p:blipFill>
          <a:blip r:embed="rId8">
            <a:alphaModFix/>
          </a:blip>
          <a:stretch>
            <a:fillRect/>
          </a:stretch>
        </p:blipFill>
        <p:spPr>
          <a:xfrm>
            <a:off x="4370585" y="3926160"/>
            <a:ext cx="236600" cy="114000"/>
          </a:xfrm>
          <a:prstGeom prst="rect">
            <a:avLst/>
          </a:prstGeom>
          <a:noFill/>
          <a:ln>
            <a:noFill/>
          </a:ln>
        </p:spPr>
      </p:pic>
      <p:pic>
        <p:nvPicPr>
          <p:cNvPr id="3824" name="Google Shape;3824;p250"/>
          <p:cNvPicPr preferRelativeResize="0"/>
          <p:nvPr/>
        </p:nvPicPr>
        <p:blipFill>
          <a:blip r:embed="rId8">
            <a:alphaModFix/>
          </a:blip>
          <a:stretch>
            <a:fillRect/>
          </a:stretch>
        </p:blipFill>
        <p:spPr>
          <a:xfrm>
            <a:off x="3151385" y="4535760"/>
            <a:ext cx="236600" cy="114000"/>
          </a:xfrm>
          <a:prstGeom prst="rect">
            <a:avLst/>
          </a:prstGeom>
          <a:noFill/>
          <a:ln>
            <a:noFill/>
          </a:ln>
        </p:spPr>
      </p:pic>
      <p:pic>
        <p:nvPicPr>
          <p:cNvPr id="3825" name="Google Shape;3825;p250"/>
          <p:cNvPicPr preferRelativeResize="0"/>
          <p:nvPr/>
        </p:nvPicPr>
        <p:blipFill>
          <a:blip r:embed="rId8">
            <a:alphaModFix/>
          </a:blip>
          <a:stretch>
            <a:fillRect/>
          </a:stretch>
        </p:blipFill>
        <p:spPr>
          <a:xfrm>
            <a:off x="3456185" y="4535760"/>
            <a:ext cx="236600" cy="114000"/>
          </a:xfrm>
          <a:prstGeom prst="rect">
            <a:avLst/>
          </a:prstGeom>
          <a:noFill/>
          <a:ln>
            <a:noFill/>
          </a:ln>
        </p:spPr>
      </p:pic>
      <p:pic>
        <p:nvPicPr>
          <p:cNvPr id="3826" name="Google Shape;3826;p250"/>
          <p:cNvPicPr preferRelativeResize="0"/>
          <p:nvPr/>
        </p:nvPicPr>
        <p:blipFill>
          <a:blip r:embed="rId8">
            <a:alphaModFix/>
          </a:blip>
          <a:stretch>
            <a:fillRect/>
          </a:stretch>
        </p:blipFill>
        <p:spPr>
          <a:xfrm>
            <a:off x="3760985" y="4535760"/>
            <a:ext cx="236600" cy="114000"/>
          </a:xfrm>
          <a:prstGeom prst="rect">
            <a:avLst/>
          </a:prstGeom>
          <a:noFill/>
          <a:ln>
            <a:noFill/>
          </a:ln>
        </p:spPr>
      </p:pic>
      <p:pic>
        <p:nvPicPr>
          <p:cNvPr id="3827" name="Google Shape;3827;p250"/>
          <p:cNvPicPr preferRelativeResize="0"/>
          <p:nvPr/>
        </p:nvPicPr>
        <p:blipFill>
          <a:blip r:embed="rId8">
            <a:alphaModFix/>
          </a:blip>
          <a:stretch>
            <a:fillRect/>
          </a:stretch>
        </p:blipFill>
        <p:spPr>
          <a:xfrm>
            <a:off x="4065785" y="4535760"/>
            <a:ext cx="236600" cy="114000"/>
          </a:xfrm>
          <a:prstGeom prst="rect">
            <a:avLst/>
          </a:prstGeom>
          <a:noFill/>
          <a:ln>
            <a:noFill/>
          </a:ln>
        </p:spPr>
      </p:pic>
      <p:pic>
        <p:nvPicPr>
          <p:cNvPr id="3828" name="Google Shape;3828;p250"/>
          <p:cNvPicPr preferRelativeResize="0"/>
          <p:nvPr/>
        </p:nvPicPr>
        <p:blipFill>
          <a:blip r:embed="rId8">
            <a:alphaModFix/>
          </a:blip>
          <a:stretch>
            <a:fillRect/>
          </a:stretch>
        </p:blipFill>
        <p:spPr>
          <a:xfrm>
            <a:off x="4370585" y="4535760"/>
            <a:ext cx="236600" cy="114000"/>
          </a:xfrm>
          <a:prstGeom prst="rect">
            <a:avLst/>
          </a:prstGeom>
          <a:noFill/>
          <a:ln>
            <a:noFill/>
          </a:ln>
        </p:spPr>
      </p:pic>
      <p:pic>
        <p:nvPicPr>
          <p:cNvPr id="3829" name="Google Shape;3829;p250"/>
          <p:cNvPicPr preferRelativeResize="0"/>
          <p:nvPr/>
        </p:nvPicPr>
        <p:blipFill>
          <a:blip r:embed="rId8">
            <a:alphaModFix/>
          </a:blip>
          <a:stretch>
            <a:fillRect/>
          </a:stretch>
        </p:blipFill>
        <p:spPr>
          <a:xfrm>
            <a:off x="4675385" y="3351310"/>
            <a:ext cx="236600" cy="114000"/>
          </a:xfrm>
          <a:prstGeom prst="rect">
            <a:avLst/>
          </a:prstGeom>
          <a:noFill/>
          <a:ln>
            <a:noFill/>
          </a:ln>
        </p:spPr>
      </p:pic>
      <p:pic>
        <p:nvPicPr>
          <p:cNvPr id="3830" name="Google Shape;3830;p250"/>
          <p:cNvPicPr preferRelativeResize="0"/>
          <p:nvPr/>
        </p:nvPicPr>
        <p:blipFill>
          <a:blip r:embed="rId8">
            <a:alphaModFix/>
          </a:blip>
          <a:stretch>
            <a:fillRect/>
          </a:stretch>
        </p:blipFill>
        <p:spPr>
          <a:xfrm>
            <a:off x="4691965" y="3927749"/>
            <a:ext cx="236600" cy="114000"/>
          </a:xfrm>
          <a:prstGeom prst="rect">
            <a:avLst/>
          </a:prstGeom>
          <a:noFill/>
          <a:ln>
            <a:noFill/>
          </a:ln>
        </p:spPr>
      </p:pic>
      <p:pic>
        <p:nvPicPr>
          <p:cNvPr id="3831" name="Google Shape;3831;p250"/>
          <p:cNvPicPr preferRelativeResize="0"/>
          <p:nvPr/>
        </p:nvPicPr>
        <p:blipFill>
          <a:blip r:embed="rId8">
            <a:alphaModFix/>
          </a:blip>
          <a:stretch>
            <a:fillRect/>
          </a:stretch>
        </p:blipFill>
        <p:spPr>
          <a:xfrm>
            <a:off x="4996765" y="3927749"/>
            <a:ext cx="236600" cy="114000"/>
          </a:xfrm>
          <a:prstGeom prst="rect">
            <a:avLst/>
          </a:prstGeom>
          <a:noFill/>
          <a:ln>
            <a:noFill/>
          </a:ln>
        </p:spPr>
      </p:pic>
      <p:pic>
        <p:nvPicPr>
          <p:cNvPr id="3832" name="Google Shape;3832;p250"/>
          <p:cNvPicPr preferRelativeResize="0"/>
          <p:nvPr/>
        </p:nvPicPr>
        <p:blipFill>
          <a:blip r:embed="rId8">
            <a:alphaModFix/>
          </a:blip>
          <a:stretch>
            <a:fillRect/>
          </a:stretch>
        </p:blipFill>
        <p:spPr>
          <a:xfrm>
            <a:off x="4683675" y="4535760"/>
            <a:ext cx="236600" cy="114000"/>
          </a:xfrm>
          <a:prstGeom prst="rect">
            <a:avLst/>
          </a:prstGeom>
          <a:noFill/>
          <a:ln>
            <a:noFill/>
          </a:ln>
        </p:spPr>
      </p:pic>
      <p:pic>
        <p:nvPicPr>
          <p:cNvPr id="3833" name="Google Shape;3833;p250"/>
          <p:cNvPicPr preferRelativeResize="0"/>
          <p:nvPr/>
        </p:nvPicPr>
        <p:blipFill>
          <a:blip r:embed="rId8">
            <a:alphaModFix/>
          </a:blip>
          <a:stretch>
            <a:fillRect/>
          </a:stretch>
        </p:blipFill>
        <p:spPr>
          <a:xfrm>
            <a:off x="5005055" y="4537349"/>
            <a:ext cx="236600" cy="114000"/>
          </a:xfrm>
          <a:prstGeom prst="rect">
            <a:avLst/>
          </a:prstGeom>
          <a:noFill/>
          <a:ln>
            <a:noFill/>
          </a:ln>
        </p:spPr>
      </p:pic>
      <p:pic>
        <p:nvPicPr>
          <p:cNvPr id="3834" name="Google Shape;3834;p250"/>
          <p:cNvPicPr preferRelativeResize="0"/>
          <p:nvPr/>
        </p:nvPicPr>
        <p:blipFill>
          <a:blip r:embed="rId8">
            <a:alphaModFix/>
          </a:blip>
          <a:stretch>
            <a:fillRect/>
          </a:stretch>
        </p:blipFill>
        <p:spPr>
          <a:xfrm>
            <a:off x="5309855" y="4537349"/>
            <a:ext cx="236600" cy="114000"/>
          </a:xfrm>
          <a:prstGeom prst="rect">
            <a:avLst/>
          </a:prstGeom>
          <a:noFill/>
          <a:ln>
            <a:noFill/>
          </a:ln>
        </p:spPr>
      </p:pic>
      <p:pic>
        <p:nvPicPr>
          <p:cNvPr id="3835" name="Google Shape;3835;p250"/>
          <p:cNvPicPr preferRelativeResize="0"/>
          <p:nvPr/>
        </p:nvPicPr>
        <p:blipFill>
          <a:blip r:embed="rId8">
            <a:alphaModFix/>
          </a:blip>
          <a:stretch>
            <a:fillRect/>
          </a:stretch>
        </p:blipFill>
        <p:spPr>
          <a:xfrm>
            <a:off x="3134805" y="4265710"/>
            <a:ext cx="236600" cy="114000"/>
          </a:xfrm>
          <a:prstGeom prst="rect">
            <a:avLst/>
          </a:prstGeom>
          <a:noFill/>
          <a:ln>
            <a:noFill/>
          </a:ln>
        </p:spPr>
      </p:pic>
      <p:pic>
        <p:nvPicPr>
          <p:cNvPr id="3836" name="Google Shape;3836;p250"/>
          <p:cNvPicPr preferRelativeResize="0"/>
          <p:nvPr/>
        </p:nvPicPr>
        <p:blipFill>
          <a:blip r:embed="rId8">
            <a:alphaModFix/>
          </a:blip>
          <a:stretch>
            <a:fillRect/>
          </a:stretch>
        </p:blipFill>
        <p:spPr>
          <a:xfrm>
            <a:off x="3118224" y="3621360"/>
            <a:ext cx="236600" cy="114000"/>
          </a:xfrm>
          <a:prstGeom prst="rect">
            <a:avLst/>
          </a:prstGeom>
          <a:noFill/>
          <a:ln>
            <a:noFill/>
          </a:ln>
        </p:spPr>
      </p:pic>
      <p:pic>
        <p:nvPicPr>
          <p:cNvPr id="3837" name="Google Shape;3837;p250"/>
          <p:cNvPicPr preferRelativeResize="0"/>
          <p:nvPr/>
        </p:nvPicPr>
        <p:blipFill>
          <a:blip r:embed="rId8">
            <a:alphaModFix/>
          </a:blip>
          <a:stretch>
            <a:fillRect/>
          </a:stretch>
        </p:blipFill>
        <p:spPr>
          <a:xfrm>
            <a:off x="3118224" y="3087960"/>
            <a:ext cx="236600" cy="114000"/>
          </a:xfrm>
          <a:prstGeom prst="rect">
            <a:avLst/>
          </a:prstGeom>
          <a:noFill/>
          <a:ln>
            <a:noFill/>
          </a:ln>
        </p:spPr>
      </p:pic>
      <p:pic>
        <p:nvPicPr>
          <p:cNvPr id="3838" name="Google Shape;3838;p250"/>
          <p:cNvPicPr preferRelativeResize="0"/>
          <p:nvPr/>
        </p:nvPicPr>
        <p:blipFill>
          <a:blip r:embed="rId8">
            <a:alphaModFix/>
          </a:blip>
          <a:stretch>
            <a:fillRect/>
          </a:stretch>
        </p:blipFill>
        <p:spPr>
          <a:xfrm>
            <a:off x="3118224" y="2867651"/>
            <a:ext cx="236600" cy="114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42"/>
        <p:cNvGrpSpPr/>
        <p:nvPr/>
      </p:nvGrpSpPr>
      <p:grpSpPr>
        <a:xfrm>
          <a:off x="0" y="0"/>
          <a:ext cx="0" cy="0"/>
          <a:chOff x="0" y="0"/>
          <a:chExt cx="0" cy="0"/>
        </a:xfrm>
      </p:grpSpPr>
      <p:pic>
        <p:nvPicPr>
          <p:cNvPr id="3843" name="Google Shape;3843;p251"/>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844" name="Google Shape;3844;p251"/>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Acetylcholine pathways</a:t>
            </a:r>
            <a:endParaRPr b="1"/>
          </a:p>
          <a:p>
            <a:pPr marL="0" lvl="0" indent="0" algn="l" rtl="0">
              <a:spcBef>
                <a:spcPts val="0"/>
              </a:spcBef>
              <a:spcAft>
                <a:spcPts val="0"/>
              </a:spcAft>
              <a:buNone/>
            </a:pPr>
            <a:endParaRPr sz="1600" b="1"/>
          </a:p>
        </p:txBody>
      </p:sp>
      <p:sp>
        <p:nvSpPr>
          <p:cNvPr id="3845" name="Google Shape;3845;p251"/>
          <p:cNvSpPr/>
          <p:nvPr/>
        </p:nvSpPr>
        <p:spPr>
          <a:xfrm rot="-31442">
            <a:off x="4596864" y="2928179"/>
            <a:ext cx="295212"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251"/>
          <p:cNvGrpSpPr/>
          <p:nvPr/>
        </p:nvGrpSpPr>
        <p:grpSpPr>
          <a:xfrm>
            <a:off x="202473" y="2255150"/>
            <a:ext cx="1498316" cy="646498"/>
            <a:chOff x="78100" y="798150"/>
            <a:chExt cx="1965778" cy="848200"/>
          </a:xfrm>
        </p:grpSpPr>
        <p:pic>
          <p:nvPicPr>
            <p:cNvPr id="3847" name="Google Shape;3847;p251"/>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48" name="Google Shape;3848;p251"/>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49" name="Google Shape;3849;p251"/>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3850" name="Google Shape;3850;p251"/>
          <p:cNvPicPr preferRelativeResize="0"/>
          <p:nvPr/>
        </p:nvPicPr>
        <p:blipFill>
          <a:blip r:embed="rId6">
            <a:alphaModFix/>
          </a:blip>
          <a:stretch>
            <a:fillRect/>
          </a:stretch>
        </p:blipFill>
        <p:spPr>
          <a:xfrm>
            <a:off x="5928925" y="636748"/>
            <a:ext cx="2832633" cy="1822327"/>
          </a:xfrm>
          <a:prstGeom prst="rect">
            <a:avLst/>
          </a:prstGeom>
          <a:noFill/>
          <a:ln>
            <a:noFill/>
          </a:ln>
        </p:spPr>
      </p:pic>
      <p:pic>
        <p:nvPicPr>
          <p:cNvPr id="3851" name="Google Shape;3851;p251"/>
          <p:cNvPicPr preferRelativeResize="0"/>
          <p:nvPr/>
        </p:nvPicPr>
        <p:blipFill>
          <a:blip r:embed="rId7">
            <a:alphaModFix/>
          </a:blip>
          <a:stretch>
            <a:fillRect/>
          </a:stretch>
        </p:blipFill>
        <p:spPr>
          <a:xfrm rot="-2700000">
            <a:off x="4621217" y="2681945"/>
            <a:ext cx="246515" cy="147909"/>
          </a:xfrm>
          <a:prstGeom prst="rect">
            <a:avLst/>
          </a:prstGeom>
          <a:noFill/>
          <a:ln>
            <a:noFill/>
          </a:ln>
        </p:spPr>
      </p:pic>
      <p:pic>
        <p:nvPicPr>
          <p:cNvPr id="3852" name="Google Shape;3852;p251"/>
          <p:cNvPicPr preferRelativeResize="0"/>
          <p:nvPr/>
        </p:nvPicPr>
        <p:blipFill>
          <a:blip r:embed="rId7">
            <a:alphaModFix/>
          </a:blip>
          <a:stretch>
            <a:fillRect/>
          </a:stretch>
        </p:blipFill>
        <p:spPr>
          <a:xfrm rot="-2700000">
            <a:off x="4621217" y="2453345"/>
            <a:ext cx="246515" cy="147909"/>
          </a:xfrm>
          <a:prstGeom prst="rect">
            <a:avLst/>
          </a:prstGeom>
          <a:noFill/>
          <a:ln>
            <a:noFill/>
          </a:ln>
        </p:spPr>
      </p:pic>
      <p:pic>
        <p:nvPicPr>
          <p:cNvPr id="3853" name="Google Shape;3853;p251"/>
          <p:cNvPicPr preferRelativeResize="0"/>
          <p:nvPr/>
        </p:nvPicPr>
        <p:blipFill>
          <a:blip r:embed="rId7">
            <a:alphaModFix/>
          </a:blip>
          <a:stretch>
            <a:fillRect/>
          </a:stretch>
        </p:blipFill>
        <p:spPr>
          <a:xfrm rot="-2700000">
            <a:off x="4621217" y="2224745"/>
            <a:ext cx="246515" cy="147909"/>
          </a:xfrm>
          <a:prstGeom prst="rect">
            <a:avLst/>
          </a:prstGeom>
          <a:noFill/>
          <a:ln>
            <a:noFill/>
          </a:ln>
        </p:spPr>
      </p:pic>
      <p:pic>
        <p:nvPicPr>
          <p:cNvPr id="3854" name="Google Shape;3854;p251"/>
          <p:cNvPicPr preferRelativeResize="0"/>
          <p:nvPr/>
        </p:nvPicPr>
        <p:blipFill>
          <a:blip r:embed="rId7">
            <a:alphaModFix/>
          </a:blip>
          <a:stretch>
            <a:fillRect/>
          </a:stretch>
        </p:blipFill>
        <p:spPr>
          <a:xfrm rot="-2700000">
            <a:off x="4621217" y="1996145"/>
            <a:ext cx="246515" cy="147909"/>
          </a:xfrm>
          <a:prstGeom prst="rect">
            <a:avLst/>
          </a:prstGeom>
          <a:noFill/>
          <a:ln>
            <a:noFill/>
          </a:ln>
        </p:spPr>
      </p:pic>
      <p:pic>
        <p:nvPicPr>
          <p:cNvPr id="3855" name="Google Shape;3855;p251"/>
          <p:cNvPicPr preferRelativeResize="0"/>
          <p:nvPr/>
        </p:nvPicPr>
        <p:blipFill>
          <a:blip r:embed="rId7">
            <a:alphaModFix/>
          </a:blip>
          <a:stretch>
            <a:fillRect/>
          </a:stretch>
        </p:blipFill>
        <p:spPr>
          <a:xfrm rot="-2700000">
            <a:off x="4392617" y="1919945"/>
            <a:ext cx="246515" cy="147909"/>
          </a:xfrm>
          <a:prstGeom prst="rect">
            <a:avLst/>
          </a:prstGeom>
          <a:noFill/>
          <a:ln>
            <a:noFill/>
          </a:ln>
        </p:spPr>
      </p:pic>
      <p:pic>
        <p:nvPicPr>
          <p:cNvPr id="3856" name="Google Shape;3856;p251"/>
          <p:cNvPicPr preferRelativeResize="0"/>
          <p:nvPr/>
        </p:nvPicPr>
        <p:blipFill>
          <a:blip r:embed="rId7">
            <a:alphaModFix/>
          </a:blip>
          <a:stretch>
            <a:fillRect/>
          </a:stretch>
        </p:blipFill>
        <p:spPr>
          <a:xfrm rot="-2700000">
            <a:off x="4164017" y="1919945"/>
            <a:ext cx="246515" cy="147909"/>
          </a:xfrm>
          <a:prstGeom prst="rect">
            <a:avLst/>
          </a:prstGeom>
          <a:noFill/>
          <a:ln>
            <a:noFill/>
          </a:ln>
        </p:spPr>
      </p:pic>
      <p:sp>
        <p:nvSpPr>
          <p:cNvPr id="3857" name="Google Shape;3857;p251"/>
          <p:cNvSpPr txBox="1"/>
          <p:nvPr/>
        </p:nvSpPr>
        <p:spPr>
          <a:xfrm>
            <a:off x="6251678" y="2926813"/>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3858" name="Google Shape;3858;p251"/>
          <p:cNvPicPr preferRelativeResize="0"/>
          <p:nvPr/>
        </p:nvPicPr>
        <p:blipFill>
          <a:blip r:embed="rId7">
            <a:alphaModFix/>
          </a:blip>
          <a:stretch>
            <a:fillRect/>
          </a:stretch>
        </p:blipFill>
        <p:spPr>
          <a:xfrm rot="-2700000">
            <a:off x="6022671" y="3039492"/>
            <a:ext cx="291483" cy="17489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62"/>
        <p:cNvGrpSpPr/>
        <p:nvPr/>
      </p:nvGrpSpPr>
      <p:grpSpPr>
        <a:xfrm>
          <a:off x="0" y="0"/>
          <a:ext cx="0" cy="0"/>
          <a:chOff x="0" y="0"/>
          <a:chExt cx="0" cy="0"/>
        </a:xfrm>
      </p:grpSpPr>
      <p:pic>
        <p:nvPicPr>
          <p:cNvPr id="3863" name="Google Shape;3863;p252"/>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864" name="Google Shape;3864;p252"/>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Histamine pathways</a:t>
            </a:r>
            <a:endParaRPr b="1"/>
          </a:p>
          <a:p>
            <a:pPr marL="0" lvl="0" indent="0" algn="l" rtl="0">
              <a:spcBef>
                <a:spcPts val="0"/>
              </a:spcBef>
              <a:spcAft>
                <a:spcPts val="0"/>
              </a:spcAft>
              <a:buNone/>
            </a:pPr>
            <a:endParaRPr sz="1600" b="1"/>
          </a:p>
        </p:txBody>
      </p:sp>
      <p:grpSp>
        <p:nvGrpSpPr>
          <p:cNvPr id="3865" name="Google Shape;3865;p252"/>
          <p:cNvGrpSpPr/>
          <p:nvPr/>
        </p:nvGrpSpPr>
        <p:grpSpPr>
          <a:xfrm>
            <a:off x="202473" y="2255150"/>
            <a:ext cx="1498316" cy="646498"/>
            <a:chOff x="78100" y="798150"/>
            <a:chExt cx="1965778" cy="848200"/>
          </a:xfrm>
        </p:grpSpPr>
        <p:pic>
          <p:nvPicPr>
            <p:cNvPr id="3866" name="Google Shape;3866;p252"/>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67" name="Google Shape;3867;p252"/>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68" name="Google Shape;3868;p252"/>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869" name="Google Shape;3869;p252"/>
          <p:cNvSpPr/>
          <p:nvPr/>
        </p:nvSpPr>
        <p:spPr>
          <a:xfrm rot="-30523">
            <a:off x="4936774" y="3620147"/>
            <a:ext cx="270311"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52"/>
          <p:cNvSpPr txBox="1"/>
          <p:nvPr/>
        </p:nvSpPr>
        <p:spPr>
          <a:xfrm>
            <a:off x="6132650" y="3535650"/>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3871" name="Google Shape;3871;p252"/>
          <p:cNvPicPr preferRelativeResize="0"/>
          <p:nvPr/>
        </p:nvPicPr>
        <p:blipFill>
          <a:blip r:embed="rId6">
            <a:alphaModFix/>
          </a:blip>
          <a:stretch>
            <a:fillRect/>
          </a:stretch>
        </p:blipFill>
        <p:spPr>
          <a:xfrm>
            <a:off x="5961250" y="741350"/>
            <a:ext cx="2968500" cy="2402350"/>
          </a:xfrm>
          <a:prstGeom prst="rect">
            <a:avLst/>
          </a:prstGeom>
          <a:noFill/>
          <a:ln>
            <a:noFill/>
          </a:ln>
        </p:spPr>
      </p:pic>
      <p:pic>
        <p:nvPicPr>
          <p:cNvPr id="3872" name="Google Shape;3872;p252"/>
          <p:cNvPicPr preferRelativeResize="0"/>
          <p:nvPr/>
        </p:nvPicPr>
        <p:blipFill>
          <a:blip r:embed="rId7">
            <a:alphaModFix/>
          </a:blip>
          <a:stretch>
            <a:fillRect/>
          </a:stretch>
        </p:blipFill>
        <p:spPr>
          <a:xfrm>
            <a:off x="5901350" y="3653688"/>
            <a:ext cx="231290" cy="213725"/>
          </a:xfrm>
          <a:prstGeom prst="rect">
            <a:avLst/>
          </a:prstGeom>
          <a:noFill/>
          <a:ln>
            <a:noFill/>
          </a:ln>
        </p:spPr>
      </p:pic>
      <p:pic>
        <p:nvPicPr>
          <p:cNvPr id="3873" name="Google Shape;3873;p252"/>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3874" name="Google Shape;3874;p252"/>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3875" name="Google Shape;3875;p252"/>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3876" name="Google Shape;3876;p252"/>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3877" name="Google Shape;3877;p252"/>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3878" name="Google Shape;3878;p252"/>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3879" name="Google Shape;3879;p252"/>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3880" name="Google Shape;3880;p252"/>
          <p:cNvPicPr preferRelativeResize="0"/>
          <p:nvPr/>
        </p:nvPicPr>
        <p:blipFill>
          <a:blip r:embed="rId7">
            <a:alphaModFix/>
          </a:blip>
          <a:stretch>
            <a:fillRect/>
          </a:stretch>
        </p:blipFill>
        <p:spPr>
          <a:xfrm>
            <a:off x="4075063" y="1655346"/>
            <a:ext cx="164932" cy="152400"/>
          </a:xfrm>
          <a:prstGeom prst="rect">
            <a:avLst/>
          </a:prstGeom>
          <a:noFill/>
          <a:ln>
            <a:noFill/>
          </a:ln>
        </p:spPr>
      </p:pic>
      <p:grpSp>
        <p:nvGrpSpPr>
          <p:cNvPr id="3881" name="Google Shape;3881;p252"/>
          <p:cNvGrpSpPr/>
          <p:nvPr/>
        </p:nvGrpSpPr>
        <p:grpSpPr>
          <a:xfrm>
            <a:off x="202473" y="2255150"/>
            <a:ext cx="1498316" cy="646498"/>
            <a:chOff x="78100" y="798150"/>
            <a:chExt cx="1965778" cy="848200"/>
          </a:xfrm>
        </p:grpSpPr>
        <p:pic>
          <p:nvPicPr>
            <p:cNvPr id="3882" name="Google Shape;3882;p252"/>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83" name="Google Shape;3883;p252"/>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84" name="Google Shape;3884;p252"/>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88"/>
        <p:cNvGrpSpPr/>
        <p:nvPr/>
      </p:nvGrpSpPr>
      <p:grpSpPr>
        <a:xfrm>
          <a:off x="0" y="0"/>
          <a:ext cx="0" cy="0"/>
          <a:chOff x="0" y="0"/>
          <a:chExt cx="0" cy="0"/>
        </a:xfrm>
      </p:grpSpPr>
      <p:pic>
        <p:nvPicPr>
          <p:cNvPr id="3889" name="Google Shape;3889;p253"/>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890" name="Google Shape;3890;p253"/>
          <p:cNvSpPr txBox="1"/>
          <p:nvPr/>
        </p:nvSpPr>
        <p:spPr>
          <a:xfrm>
            <a:off x="300600" y="94848"/>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Dopamine pathways</a:t>
            </a:r>
            <a:endParaRPr sz="1600" b="1"/>
          </a:p>
        </p:txBody>
      </p:sp>
      <p:grpSp>
        <p:nvGrpSpPr>
          <p:cNvPr id="3891" name="Google Shape;3891;p253"/>
          <p:cNvGrpSpPr/>
          <p:nvPr/>
        </p:nvGrpSpPr>
        <p:grpSpPr>
          <a:xfrm>
            <a:off x="202473" y="2255150"/>
            <a:ext cx="1498316" cy="646498"/>
            <a:chOff x="78100" y="798150"/>
            <a:chExt cx="1965778" cy="848200"/>
          </a:xfrm>
        </p:grpSpPr>
        <p:pic>
          <p:nvPicPr>
            <p:cNvPr id="3892" name="Google Shape;3892;p253"/>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93" name="Google Shape;3893;p253"/>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94" name="Google Shape;3894;p253"/>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895" name="Google Shape;3895;p253"/>
          <p:cNvSpPr/>
          <p:nvPr/>
        </p:nvSpPr>
        <p:spPr>
          <a:xfrm rot="-31442">
            <a:off x="5260069" y="4208579"/>
            <a:ext cx="295212"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53"/>
          <p:cNvSpPr txBox="1"/>
          <p:nvPr/>
        </p:nvSpPr>
        <p:spPr>
          <a:xfrm>
            <a:off x="6066300" y="4207225"/>
            <a:ext cx="302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(ventral tegmental area)</a:t>
            </a:r>
            <a:endParaRPr/>
          </a:p>
        </p:txBody>
      </p:sp>
      <p:pic>
        <p:nvPicPr>
          <p:cNvPr id="3897" name="Google Shape;3897;p253"/>
          <p:cNvPicPr preferRelativeResize="0"/>
          <p:nvPr/>
        </p:nvPicPr>
        <p:blipFill>
          <a:blip r:embed="rId6">
            <a:alphaModFix/>
          </a:blip>
          <a:stretch>
            <a:fillRect/>
          </a:stretch>
        </p:blipFill>
        <p:spPr>
          <a:xfrm>
            <a:off x="6003525" y="843836"/>
            <a:ext cx="2835674" cy="2468403"/>
          </a:xfrm>
          <a:prstGeom prst="rect">
            <a:avLst/>
          </a:prstGeom>
          <a:noFill/>
          <a:ln>
            <a:noFill/>
          </a:ln>
        </p:spPr>
      </p:pic>
      <p:pic>
        <p:nvPicPr>
          <p:cNvPr id="3898" name="Google Shape;3898;p253"/>
          <p:cNvPicPr preferRelativeResize="0"/>
          <p:nvPr/>
        </p:nvPicPr>
        <p:blipFill>
          <a:blip r:embed="rId7">
            <a:alphaModFix/>
          </a:blip>
          <a:stretch>
            <a:fillRect/>
          </a:stretch>
        </p:blipFill>
        <p:spPr>
          <a:xfrm>
            <a:off x="5963775" y="4253687"/>
            <a:ext cx="185425" cy="307276"/>
          </a:xfrm>
          <a:prstGeom prst="rect">
            <a:avLst/>
          </a:prstGeom>
          <a:noFill/>
          <a:ln>
            <a:noFill/>
          </a:ln>
        </p:spPr>
      </p:pic>
      <p:pic>
        <p:nvPicPr>
          <p:cNvPr id="3899" name="Google Shape;3899;p253"/>
          <p:cNvPicPr preferRelativeResize="0"/>
          <p:nvPr/>
        </p:nvPicPr>
        <p:blipFill rotWithShape="1">
          <a:blip r:embed="rId8">
            <a:alphaModFix/>
          </a:blip>
          <a:srcRect l="82998" b="20146"/>
          <a:stretch/>
        </p:blipFill>
        <p:spPr>
          <a:xfrm>
            <a:off x="5279400" y="3964375"/>
            <a:ext cx="256551" cy="169575"/>
          </a:xfrm>
          <a:prstGeom prst="rect">
            <a:avLst/>
          </a:prstGeom>
          <a:noFill/>
          <a:ln>
            <a:noFill/>
          </a:ln>
        </p:spPr>
      </p:pic>
      <p:pic>
        <p:nvPicPr>
          <p:cNvPr id="3900" name="Google Shape;3900;p253"/>
          <p:cNvPicPr preferRelativeResize="0"/>
          <p:nvPr/>
        </p:nvPicPr>
        <p:blipFill rotWithShape="1">
          <a:blip r:embed="rId8">
            <a:alphaModFix/>
          </a:blip>
          <a:srcRect l="82998" b="20146"/>
          <a:stretch/>
        </p:blipFill>
        <p:spPr>
          <a:xfrm>
            <a:off x="5279400" y="3642995"/>
            <a:ext cx="256551" cy="169575"/>
          </a:xfrm>
          <a:prstGeom prst="rect">
            <a:avLst/>
          </a:prstGeom>
          <a:noFill/>
          <a:ln>
            <a:noFill/>
          </a:ln>
        </p:spPr>
      </p:pic>
      <p:pic>
        <p:nvPicPr>
          <p:cNvPr id="3901" name="Google Shape;3901;p253"/>
          <p:cNvPicPr preferRelativeResize="0"/>
          <p:nvPr/>
        </p:nvPicPr>
        <p:blipFill rotWithShape="1">
          <a:blip r:embed="rId8">
            <a:alphaModFix/>
          </a:blip>
          <a:srcRect l="82998" b="20146"/>
          <a:stretch/>
        </p:blipFill>
        <p:spPr>
          <a:xfrm>
            <a:off x="5279400" y="3311735"/>
            <a:ext cx="256551" cy="169575"/>
          </a:xfrm>
          <a:prstGeom prst="rect">
            <a:avLst/>
          </a:prstGeom>
          <a:noFill/>
          <a:ln>
            <a:noFill/>
          </a:ln>
        </p:spPr>
      </p:pic>
      <p:pic>
        <p:nvPicPr>
          <p:cNvPr id="3902" name="Google Shape;3902;p253"/>
          <p:cNvPicPr preferRelativeResize="0"/>
          <p:nvPr/>
        </p:nvPicPr>
        <p:blipFill rotWithShape="1">
          <a:blip r:embed="rId8">
            <a:alphaModFix/>
          </a:blip>
          <a:srcRect l="82998" b="20146"/>
          <a:stretch/>
        </p:blipFill>
        <p:spPr>
          <a:xfrm>
            <a:off x="5279400" y="3041685"/>
            <a:ext cx="256551" cy="169575"/>
          </a:xfrm>
          <a:prstGeom prst="rect">
            <a:avLst/>
          </a:prstGeom>
          <a:noFill/>
          <a:ln>
            <a:noFill/>
          </a:ln>
        </p:spPr>
      </p:pic>
      <p:pic>
        <p:nvPicPr>
          <p:cNvPr id="3903" name="Google Shape;3903;p253"/>
          <p:cNvPicPr preferRelativeResize="0"/>
          <p:nvPr/>
        </p:nvPicPr>
        <p:blipFill rotWithShape="1">
          <a:blip r:embed="rId8">
            <a:alphaModFix/>
          </a:blip>
          <a:srcRect l="82998" b="20146"/>
          <a:stretch/>
        </p:blipFill>
        <p:spPr>
          <a:xfrm>
            <a:off x="5279400" y="2720305"/>
            <a:ext cx="256551" cy="169575"/>
          </a:xfrm>
          <a:prstGeom prst="rect">
            <a:avLst/>
          </a:prstGeom>
          <a:noFill/>
          <a:ln>
            <a:noFill/>
          </a:ln>
        </p:spPr>
      </p:pic>
      <p:pic>
        <p:nvPicPr>
          <p:cNvPr id="3904" name="Google Shape;3904;p253"/>
          <p:cNvPicPr preferRelativeResize="0"/>
          <p:nvPr/>
        </p:nvPicPr>
        <p:blipFill rotWithShape="1">
          <a:blip r:embed="rId8">
            <a:alphaModFix/>
          </a:blip>
          <a:srcRect l="82998" b="20146"/>
          <a:stretch/>
        </p:blipFill>
        <p:spPr>
          <a:xfrm>
            <a:off x="5279400" y="2389045"/>
            <a:ext cx="256551" cy="169575"/>
          </a:xfrm>
          <a:prstGeom prst="rect">
            <a:avLst/>
          </a:prstGeom>
          <a:noFill/>
          <a:ln>
            <a:noFill/>
          </a:ln>
        </p:spPr>
      </p:pic>
      <p:pic>
        <p:nvPicPr>
          <p:cNvPr id="3905" name="Google Shape;3905;p253"/>
          <p:cNvPicPr preferRelativeResize="0"/>
          <p:nvPr/>
        </p:nvPicPr>
        <p:blipFill rotWithShape="1">
          <a:blip r:embed="rId8">
            <a:alphaModFix/>
          </a:blip>
          <a:srcRect l="82998" b="20146"/>
          <a:stretch/>
        </p:blipFill>
        <p:spPr>
          <a:xfrm>
            <a:off x="5279400" y="2051085"/>
            <a:ext cx="256551" cy="169575"/>
          </a:xfrm>
          <a:prstGeom prst="rect">
            <a:avLst/>
          </a:prstGeom>
          <a:noFill/>
          <a:ln>
            <a:noFill/>
          </a:ln>
        </p:spPr>
      </p:pic>
      <p:pic>
        <p:nvPicPr>
          <p:cNvPr id="3906" name="Google Shape;3906;p253"/>
          <p:cNvPicPr preferRelativeResize="0"/>
          <p:nvPr/>
        </p:nvPicPr>
        <p:blipFill rotWithShape="1">
          <a:blip r:embed="rId8">
            <a:alphaModFix/>
          </a:blip>
          <a:srcRect l="82998" b="20146"/>
          <a:stretch/>
        </p:blipFill>
        <p:spPr>
          <a:xfrm>
            <a:off x="5279400" y="1729705"/>
            <a:ext cx="256551" cy="169575"/>
          </a:xfrm>
          <a:prstGeom prst="rect">
            <a:avLst/>
          </a:prstGeom>
          <a:noFill/>
          <a:ln>
            <a:noFill/>
          </a:ln>
        </p:spPr>
      </p:pic>
      <p:pic>
        <p:nvPicPr>
          <p:cNvPr id="3907" name="Google Shape;3907;p253"/>
          <p:cNvPicPr preferRelativeResize="0"/>
          <p:nvPr/>
        </p:nvPicPr>
        <p:blipFill rotWithShape="1">
          <a:blip r:embed="rId8">
            <a:alphaModFix/>
          </a:blip>
          <a:srcRect l="82998" b="20146"/>
          <a:stretch/>
        </p:blipFill>
        <p:spPr>
          <a:xfrm>
            <a:off x="5127000" y="1398445"/>
            <a:ext cx="256551" cy="169575"/>
          </a:xfrm>
          <a:prstGeom prst="rect">
            <a:avLst/>
          </a:prstGeom>
          <a:noFill/>
          <a:ln>
            <a:noFill/>
          </a:ln>
        </p:spPr>
      </p:pic>
      <p:pic>
        <p:nvPicPr>
          <p:cNvPr id="3908" name="Google Shape;3908;p253"/>
          <p:cNvPicPr preferRelativeResize="0"/>
          <p:nvPr/>
        </p:nvPicPr>
        <p:blipFill rotWithShape="1">
          <a:blip r:embed="rId8">
            <a:alphaModFix/>
          </a:blip>
          <a:srcRect l="82998" b="20146"/>
          <a:stretch/>
        </p:blipFill>
        <p:spPr>
          <a:xfrm>
            <a:off x="4822200" y="1398445"/>
            <a:ext cx="256551" cy="169575"/>
          </a:xfrm>
          <a:prstGeom prst="rect">
            <a:avLst/>
          </a:prstGeom>
          <a:noFill/>
          <a:ln>
            <a:noFill/>
          </a:ln>
        </p:spPr>
      </p:pic>
      <p:pic>
        <p:nvPicPr>
          <p:cNvPr id="3909" name="Google Shape;3909;p253"/>
          <p:cNvPicPr preferRelativeResize="0"/>
          <p:nvPr/>
        </p:nvPicPr>
        <p:blipFill rotWithShape="1">
          <a:blip r:embed="rId8">
            <a:alphaModFix/>
          </a:blip>
          <a:srcRect l="82998" b="20146"/>
          <a:stretch/>
        </p:blipFill>
        <p:spPr>
          <a:xfrm>
            <a:off x="4517400" y="1398445"/>
            <a:ext cx="256551" cy="169575"/>
          </a:xfrm>
          <a:prstGeom prst="rect">
            <a:avLst/>
          </a:prstGeom>
          <a:noFill/>
          <a:ln>
            <a:noFill/>
          </a:ln>
        </p:spPr>
      </p:pic>
      <p:pic>
        <p:nvPicPr>
          <p:cNvPr id="3910" name="Google Shape;3910;p253"/>
          <p:cNvPicPr preferRelativeResize="0"/>
          <p:nvPr/>
        </p:nvPicPr>
        <p:blipFill rotWithShape="1">
          <a:blip r:embed="rId8">
            <a:alphaModFix/>
          </a:blip>
          <a:srcRect l="82998" b="20146"/>
          <a:stretch/>
        </p:blipFill>
        <p:spPr>
          <a:xfrm>
            <a:off x="4212600" y="1398445"/>
            <a:ext cx="256551" cy="169575"/>
          </a:xfrm>
          <a:prstGeom prst="rect">
            <a:avLst/>
          </a:prstGeom>
          <a:noFill/>
          <a:ln>
            <a:noFill/>
          </a:ln>
        </p:spPr>
      </p:pic>
      <p:pic>
        <p:nvPicPr>
          <p:cNvPr id="3911" name="Google Shape;3911;p253"/>
          <p:cNvPicPr preferRelativeResize="0"/>
          <p:nvPr/>
        </p:nvPicPr>
        <p:blipFill rotWithShape="1">
          <a:blip r:embed="rId8">
            <a:alphaModFix/>
          </a:blip>
          <a:srcRect l="82998" b="20146"/>
          <a:stretch/>
        </p:blipFill>
        <p:spPr>
          <a:xfrm>
            <a:off x="3907800" y="1398445"/>
            <a:ext cx="256551" cy="1695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15"/>
        <p:cNvGrpSpPr/>
        <p:nvPr/>
      </p:nvGrpSpPr>
      <p:grpSpPr>
        <a:xfrm>
          <a:off x="0" y="0"/>
          <a:ext cx="0" cy="0"/>
          <a:chOff x="0" y="0"/>
          <a:chExt cx="0" cy="0"/>
        </a:xfrm>
      </p:grpSpPr>
      <p:pic>
        <p:nvPicPr>
          <p:cNvPr id="3916" name="Google Shape;3916;p254"/>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917" name="Google Shape;3917;p254"/>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pathways</a:t>
            </a:r>
            <a:endParaRPr b="1"/>
          </a:p>
          <a:p>
            <a:pPr marL="0" lvl="0" indent="0" algn="l" rtl="0">
              <a:spcBef>
                <a:spcPts val="0"/>
              </a:spcBef>
              <a:spcAft>
                <a:spcPts val="0"/>
              </a:spcAft>
              <a:buNone/>
            </a:pPr>
            <a:endParaRPr sz="1600" b="1"/>
          </a:p>
        </p:txBody>
      </p:sp>
      <p:grpSp>
        <p:nvGrpSpPr>
          <p:cNvPr id="3918" name="Google Shape;3918;p254"/>
          <p:cNvGrpSpPr/>
          <p:nvPr/>
        </p:nvGrpSpPr>
        <p:grpSpPr>
          <a:xfrm>
            <a:off x="202473" y="2255150"/>
            <a:ext cx="1498316" cy="646498"/>
            <a:chOff x="78100" y="798150"/>
            <a:chExt cx="1965778" cy="848200"/>
          </a:xfrm>
        </p:grpSpPr>
        <p:pic>
          <p:nvPicPr>
            <p:cNvPr id="3919" name="Google Shape;3919;p254"/>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920" name="Google Shape;3920;p254"/>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921" name="Google Shape;3921;p254"/>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922" name="Google Shape;3922;p254"/>
          <p:cNvSpPr/>
          <p:nvPr/>
        </p:nvSpPr>
        <p:spPr>
          <a:xfrm rot="-31442">
            <a:off x="5566814" y="4764019"/>
            <a:ext cx="295212"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54"/>
          <p:cNvSpPr txBox="1"/>
          <p:nvPr/>
        </p:nvSpPr>
        <p:spPr>
          <a:xfrm>
            <a:off x="6169325" y="4497075"/>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3924" name="Google Shape;3924;p254"/>
          <p:cNvPicPr preferRelativeResize="0"/>
          <p:nvPr/>
        </p:nvPicPr>
        <p:blipFill>
          <a:blip r:embed="rId6">
            <a:alphaModFix/>
          </a:blip>
          <a:stretch>
            <a:fillRect/>
          </a:stretch>
        </p:blipFill>
        <p:spPr>
          <a:xfrm>
            <a:off x="6003525" y="4588404"/>
            <a:ext cx="240350" cy="217550"/>
          </a:xfrm>
          <a:prstGeom prst="rect">
            <a:avLst/>
          </a:prstGeom>
          <a:noFill/>
          <a:ln>
            <a:noFill/>
          </a:ln>
        </p:spPr>
      </p:pic>
      <p:pic>
        <p:nvPicPr>
          <p:cNvPr id="3925" name="Google Shape;3925;p254"/>
          <p:cNvPicPr preferRelativeResize="0"/>
          <p:nvPr/>
        </p:nvPicPr>
        <p:blipFill>
          <a:blip r:embed="rId7">
            <a:alphaModFix/>
          </a:blip>
          <a:stretch>
            <a:fillRect/>
          </a:stretch>
        </p:blipFill>
        <p:spPr>
          <a:xfrm>
            <a:off x="6135588" y="774898"/>
            <a:ext cx="2835674" cy="2126756"/>
          </a:xfrm>
          <a:prstGeom prst="rect">
            <a:avLst/>
          </a:prstGeom>
          <a:noFill/>
          <a:ln>
            <a:noFill/>
          </a:ln>
        </p:spPr>
      </p:pic>
      <p:pic>
        <p:nvPicPr>
          <p:cNvPr id="3926" name="Google Shape;3926;p254"/>
          <p:cNvPicPr preferRelativeResize="0"/>
          <p:nvPr/>
        </p:nvPicPr>
        <p:blipFill rotWithShape="1">
          <a:blip r:embed="rId8">
            <a:alphaModFix/>
          </a:blip>
          <a:srcRect r="83431"/>
          <a:stretch/>
        </p:blipFill>
        <p:spPr>
          <a:xfrm rot="2141216">
            <a:off x="5628750" y="4229637"/>
            <a:ext cx="202160" cy="171712"/>
          </a:xfrm>
          <a:prstGeom prst="rect">
            <a:avLst/>
          </a:prstGeom>
          <a:noFill/>
          <a:ln>
            <a:noFill/>
          </a:ln>
        </p:spPr>
      </p:pic>
      <p:pic>
        <p:nvPicPr>
          <p:cNvPr id="3927" name="Google Shape;3927;p254"/>
          <p:cNvPicPr preferRelativeResize="0"/>
          <p:nvPr/>
        </p:nvPicPr>
        <p:blipFill rotWithShape="1">
          <a:blip r:embed="rId8">
            <a:alphaModFix/>
          </a:blip>
          <a:srcRect r="83431"/>
          <a:stretch/>
        </p:blipFill>
        <p:spPr>
          <a:xfrm rot="2141216">
            <a:off x="5628750" y="4534437"/>
            <a:ext cx="202160" cy="171712"/>
          </a:xfrm>
          <a:prstGeom prst="rect">
            <a:avLst/>
          </a:prstGeom>
          <a:noFill/>
          <a:ln>
            <a:noFill/>
          </a:ln>
        </p:spPr>
      </p:pic>
      <p:pic>
        <p:nvPicPr>
          <p:cNvPr id="3928" name="Google Shape;3928;p254"/>
          <p:cNvPicPr preferRelativeResize="0"/>
          <p:nvPr/>
        </p:nvPicPr>
        <p:blipFill rotWithShape="1">
          <a:blip r:embed="rId8">
            <a:alphaModFix/>
          </a:blip>
          <a:srcRect r="83431"/>
          <a:stretch/>
        </p:blipFill>
        <p:spPr>
          <a:xfrm rot="2141216">
            <a:off x="5628750" y="3924837"/>
            <a:ext cx="202160" cy="171712"/>
          </a:xfrm>
          <a:prstGeom prst="rect">
            <a:avLst/>
          </a:prstGeom>
          <a:noFill/>
          <a:ln>
            <a:noFill/>
          </a:ln>
        </p:spPr>
      </p:pic>
      <p:pic>
        <p:nvPicPr>
          <p:cNvPr id="3929" name="Google Shape;3929;p254"/>
          <p:cNvPicPr preferRelativeResize="0"/>
          <p:nvPr/>
        </p:nvPicPr>
        <p:blipFill rotWithShape="1">
          <a:blip r:embed="rId8">
            <a:alphaModFix/>
          </a:blip>
          <a:srcRect r="83431"/>
          <a:stretch/>
        </p:blipFill>
        <p:spPr>
          <a:xfrm rot="2141216">
            <a:off x="5628750" y="3315237"/>
            <a:ext cx="202160" cy="171712"/>
          </a:xfrm>
          <a:prstGeom prst="rect">
            <a:avLst/>
          </a:prstGeom>
          <a:noFill/>
          <a:ln>
            <a:noFill/>
          </a:ln>
        </p:spPr>
      </p:pic>
      <p:pic>
        <p:nvPicPr>
          <p:cNvPr id="3930" name="Google Shape;3930;p254"/>
          <p:cNvPicPr preferRelativeResize="0"/>
          <p:nvPr/>
        </p:nvPicPr>
        <p:blipFill rotWithShape="1">
          <a:blip r:embed="rId8">
            <a:alphaModFix/>
          </a:blip>
          <a:srcRect r="83431"/>
          <a:stretch/>
        </p:blipFill>
        <p:spPr>
          <a:xfrm rot="2141216">
            <a:off x="5628750" y="3620037"/>
            <a:ext cx="202160" cy="171712"/>
          </a:xfrm>
          <a:prstGeom prst="rect">
            <a:avLst/>
          </a:prstGeom>
          <a:noFill/>
          <a:ln>
            <a:noFill/>
          </a:ln>
        </p:spPr>
      </p:pic>
      <p:pic>
        <p:nvPicPr>
          <p:cNvPr id="3931" name="Google Shape;3931;p254"/>
          <p:cNvPicPr preferRelativeResize="0"/>
          <p:nvPr/>
        </p:nvPicPr>
        <p:blipFill rotWithShape="1">
          <a:blip r:embed="rId8">
            <a:alphaModFix/>
          </a:blip>
          <a:srcRect r="83431"/>
          <a:stretch/>
        </p:blipFill>
        <p:spPr>
          <a:xfrm rot="2141216">
            <a:off x="5628750" y="3010437"/>
            <a:ext cx="202160" cy="171712"/>
          </a:xfrm>
          <a:prstGeom prst="rect">
            <a:avLst/>
          </a:prstGeom>
          <a:noFill/>
          <a:ln>
            <a:noFill/>
          </a:ln>
        </p:spPr>
      </p:pic>
      <p:pic>
        <p:nvPicPr>
          <p:cNvPr id="3932" name="Google Shape;3932;p254"/>
          <p:cNvPicPr preferRelativeResize="0"/>
          <p:nvPr/>
        </p:nvPicPr>
        <p:blipFill rotWithShape="1">
          <a:blip r:embed="rId8">
            <a:alphaModFix/>
          </a:blip>
          <a:srcRect r="83431"/>
          <a:stretch/>
        </p:blipFill>
        <p:spPr>
          <a:xfrm rot="2141216">
            <a:off x="5628750" y="2400837"/>
            <a:ext cx="202160" cy="171712"/>
          </a:xfrm>
          <a:prstGeom prst="rect">
            <a:avLst/>
          </a:prstGeom>
          <a:noFill/>
          <a:ln>
            <a:noFill/>
          </a:ln>
        </p:spPr>
      </p:pic>
      <p:pic>
        <p:nvPicPr>
          <p:cNvPr id="3933" name="Google Shape;3933;p254"/>
          <p:cNvPicPr preferRelativeResize="0"/>
          <p:nvPr/>
        </p:nvPicPr>
        <p:blipFill rotWithShape="1">
          <a:blip r:embed="rId8">
            <a:alphaModFix/>
          </a:blip>
          <a:srcRect r="83431"/>
          <a:stretch/>
        </p:blipFill>
        <p:spPr>
          <a:xfrm rot="2141216">
            <a:off x="5628750" y="2705637"/>
            <a:ext cx="202160" cy="171712"/>
          </a:xfrm>
          <a:prstGeom prst="rect">
            <a:avLst/>
          </a:prstGeom>
          <a:noFill/>
          <a:ln>
            <a:noFill/>
          </a:ln>
        </p:spPr>
      </p:pic>
      <p:pic>
        <p:nvPicPr>
          <p:cNvPr id="3934" name="Google Shape;3934;p254"/>
          <p:cNvPicPr preferRelativeResize="0"/>
          <p:nvPr/>
        </p:nvPicPr>
        <p:blipFill rotWithShape="1">
          <a:blip r:embed="rId8">
            <a:alphaModFix/>
          </a:blip>
          <a:srcRect r="83431"/>
          <a:stretch/>
        </p:blipFill>
        <p:spPr>
          <a:xfrm rot="2141216">
            <a:off x="5628750" y="2096037"/>
            <a:ext cx="202160" cy="171712"/>
          </a:xfrm>
          <a:prstGeom prst="rect">
            <a:avLst/>
          </a:prstGeom>
          <a:noFill/>
          <a:ln>
            <a:noFill/>
          </a:ln>
        </p:spPr>
      </p:pic>
      <p:pic>
        <p:nvPicPr>
          <p:cNvPr id="3935" name="Google Shape;3935;p254"/>
          <p:cNvPicPr preferRelativeResize="0"/>
          <p:nvPr/>
        </p:nvPicPr>
        <p:blipFill rotWithShape="1">
          <a:blip r:embed="rId8">
            <a:alphaModFix/>
          </a:blip>
          <a:srcRect r="83431"/>
          <a:stretch/>
        </p:blipFill>
        <p:spPr>
          <a:xfrm rot="2141216">
            <a:off x="5628750" y="1486437"/>
            <a:ext cx="202160" cy="171712"/>
          </a:xfrm>
          <a:prstGeom prst="rect">
            <a:avLst/>
          </a:prstGeom>
          <a:noFill/>
          <a:ln>
            <a:noFill/>
          </a:ln>
        </p:spPr>
      </p:pic>
      <p:pic>
        <p:nvPicPr>
          <p:cNvPr id="3936" name="Google Shape;3936;p254"/>
          <p:cNvPicPr preferRelativeResize="0"/>
          <p:nvPr/>
        </p:nvPicPr>
        <p:blipFill rotWithShape="1">
          <a:blip r:embed="rId8">
            <a:alphaModFix/>
          </a:blip>
          <a:srcRect r="83431"/>
          <a:stretch/>
        </p:blipFill>
        <p:spPr>
          <a:xfrm rot="2141216">
            <a:off x="5628750" y="1791237"/>
            <a:ext cx="202160" cy="171712"/>
          </a:xfrm>
          <a:prstGeom prst="rect">
            <a:avLst/>
          </a:prstGeom>
          <a:noFill/>
          <a:ln>
            <a:noFill/>
          </a:ln>
        </p:spPr>
      </p:pic>
      <p:pic>
        <p:nvPicPr>
          <p:cNvPr id="3937" name="Google Shape;3937;p254"/>
          <p:cNvPicPr preferRelativeResize="0"/>
          <p:nvPr/>
        </p:nvPicPr>
        <p:blipFill rotWithShape="1">
          <a:blip r:embed="rId8">
            <a:alphaModFix/>
          </a:blip>
          <a:srcRect r="83431"/>
          <a:stretch/>
        </p:blipFill>
        <p:spPr>
          <a:xfrm rot="2141216">
            <a:off x="5628750" y="1181637"/>
            <a:ext cx="202160" cy="171712"/>
          </a:xfrm>
          <a:prstGeom prst="rect">
            <a:avLst/>
          </a:prstGeom>
          <a:noFill/>
          <a:ln>
            <a:noFill/>
          </a:ln>
        </p:spPr>
      </p:pic>
      <p:pic>
        <p:nvPicPr>
          <p:cNvPr id="3938" name="Google Shape;3938;p254"/>
          <p:cNvPicPr preferRelativeResize="0"/>
          <p:nvPr/>
        </p:nvPicPr>
        <p:blipFill rotWithShape="1">
          <a:blip r:embed="rId8">
            <a:alphaModFix/>
          </a:blip>
          <a:srcRect r="83431"/>
          <a:stretch/>
        </p:blipFill>
        <p:spPr>
          <a:xfrm rot="7541216">
            <a:off x="4148675" y="1150967"/>
            <a:ext cx="202160" cy="171712"/>
          </a:xfrm>
          <a:prstGeom prst="rect">
            <a:avLst/>
          </a:prstGeom>
          <a:noFill/>
          <a:ln>
            <a:noFill/>
          </a:ln>
        </p:spPr>
      </p:pic>
      <p:pic>
        <p:nvPicPr>
          <p:cNvPr id="3939" name="Google Shape;3939;p254"/>
          <p:cNvPicPr preferRelativeResize="0"/>
          <p:nvPr/>
        </p:nvPicPr>
        <p:blipFill rotWithShape="1">
          <a:blip r:embed="rId8">
            <a:alphaModFix/>
          </a:blip>
          <a:srcRect r="83431"/>
          <a:stretch/>
        </p:blipFill>
        <p:spPr>
          <a:xfrm rot="7541216">
            <a:off x="3843875" y="1150967"/>
            <a:ext cx="202160" cy="171712"/>
          </a:xfrm>
          <a:prstGeom prst="rect">
            <a:avLst/>
          </a:prstGeom>
          <a:noFill/>
          <a:ln>
            <a:noFill/>
          </a:ln>
        </p:spPr>
      </p:pic>
      <p:pic>
        <p:nvPicPr>
          <p:cNvPr id="3940" name="Google Shape;3940;p254"/>
          <p:cNvPicPr preferRelativeResize="0"/>
          <p:nvPr/>
        </p:nvPicPr>
        <p:blipFill rotWithShape="1">
          <a:blip r:embed="rId8">
            <a:alphaModFix/>
          </a:blip>
          <a:srcRect r="83431"/>
          <a:stretch/>
        </p:blipFill>
        <p:spPr>
          <a:xfrm rot="7541216">
            <a:off x="4453475" y="1150967"/>
            <a:ext cx="202160" cy="171712"/>
          </a:xfrm>
          <a:prstGeom prst="rect">
            <a:avLst/>
          </a:prstGeom>
          <a:noFill/>
          <a:ln>
            <a:noFill/>
          </a:ln>
        </p:spPr>
      </p:pic>
      <p:pic>
        <p:nvPicPr>
          <p:cNvPr id="3941" name="Google Shape;3941;p254"/>
          <p:cNvPicPr preferRelativeResize="0"/>
          <p:nvPr/>
        </p:nvPicPr>
        <p:blipFill rotWithShape="1">
          <a:blip r:embed="rId8">
            <a:alphaModFix/>
          </a:blip>
          <a:srcRect r="83431"/>
          <a:stretch/>
        </p:blipFill>
        <p:spPr>
          <a:xfrm rot="7541216">
            <a:off x="5063075" y="1150967"/>
            <a:ext cx="202160" cy="171712"/>
          </a:xfrm>
          <a:prstGeom prst="rect">
            <a:avLst/>
          </a:prstGeom>
          <a:noFill/>
          <a:ln>
            <a:noFill/>
          </a:ln>
        </p:spPr>
      </p:pic>
      <p:pic>
        <p:nvPicPr>
          <p:cNvPr id="3942" name="Google Shape;3942;p254"/>
          <p:cNvPicPr preferRelativeResize="0"/>
          <p:nvPr/>
        </p:nvPicPr>
        <p:blipFill rotWithShape="1">
          <a:blip r:embed="rId8">
            <a:alphaModFix/>
          </a:blip>
          <a:srcRect r="83431"/>
          <a:stretch/>
        </p:blipFill>
        <p:spPr>
          <a:xfrm rot="7541216">
            <a:off x="4758275" y="1150967"/>
            <a:ext cx="202160" cy="171712"/>
          </a:xfrm>
          <a:prstGeom prst="rect">
            <a:avLst/>
          </a:prstGeom>
          <a:noFill/>
          <a:ln>
            <a:noFill/>
          </a:ln>
        </p:spPr>
      </p:pic>
      <p:pic>
        <p:nvPicPr>
          <p:cNvPr id="3943" name="Google Shape;3943;p254"/>
          <p:cNvPicPr preferRelativeResize="0"/>
          <p:nvPr/>
        </p:nvPicPr>
        <p:blipFill rotWithShape="1">
          <a:blip r:embed="rId8">
            <a:alphaModFix/>
          </a:blip>
          <a:srcRect r="83431"/>
          <a:stretch/>
        </p:blipFill>
        <p:spPr>
          <a:xfrm rot="7541216">
            <a:off x="5367875" y="1150967"/>
            <a:ext cx="202160" cy="17171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63"/>
        <p:cNvGrpSpPr/>
        <p:nvPr/>
      </p:nvGrpSpPr>
      <p:grpSpPr>
        <a:xfrm>
          <a:off x="0" y="0"/>
          <a:ext cx="0" cy="0"/>
          <a:chOff x="0" y="0"/>
          <a:chExt cx="0" cy="0"/>
        </a:xfrm>
      </p:grpSpPr>
      <p:pic>
        <p:nvPicPr>
          <p:cNvPr id="4664" name="Google Shape;4664;p259"/>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4665" name="Google Shape;4665;p259"/>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0" lvl="0" indent="0" algn="l" rtl="0">
              <a:spcBef>
                <a:spcPts val="0"/>
              </a:spcBef>
              <a:spcAft>
                <a:spcPts val="0"/>
              </a:spcAft>
              <a:buNone/>
            </a:pPr>
            <a:endParaRPr sz="1600" b="1"/>
          </a:p>
        </p:txBody>
      </p:sp>
      <p:grpSp>
        <p:nvGrpSpPr>
          <p:cNvPr id="4666" name="Google Shape;4666;p259"/>
          <p:cNvGrpSpPr/>
          <p:nvPr/>
        </p:nvGrpSpPr>
        <p:grpSpPr>
          <a:xfrm>
            <a:off x="202473" y="2255150"/>
            <a:ext cx="1498316" cy="646498"/>
            <a:chOff x="78100" y="798150"/>
            <a:chExt cx="1965778" cy="848200"/>
          </a:xfrm>
        </p:grpSpPr>
        <p:pic>
          <p:nvPicPr>
            <p:cNvPr id="4667" name="Google Shape;4667;p259"/>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668" name="Google Shape;4668;p259"/>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669" name="Google Shape;4669;p259"/>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670" name="Google Shape;4670;p259"/>
          <p:cNvSpPr txBox="1"/>
          <p:nvPr/>
        </p:nvSpPr>
        <p:spPr>
          <a:xfrm>
            <a:off x="6446825" y="3046350"/>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4671" name="Google Shape;4671;p259"/>
          <p:cNvPicPr preferRelativeResize="0"/>
          <p:nvPr/>
        </p:nvPicPr>
        <p:blipFill>
          <a:blip r:embed="rId6">
            <a:alphaModFix/>
          </a:blip>
          <a:stretch>
            <a:fillRect/>
          </a:stretch>
        </p:blipFill>
        <p:spPr>
          <a:xfrm>
            <a:off x="6105000" y="3137679"/>
            <a:ext cx="240350" cy="217550"/>
          </a:xfrm>
          <a:prstGeom prst="rect">
            <a:avLst/>
          </a:prstGeom>
          <a:noFill/>
          <a:ln>
            <a:noFill/>
          </a:ln>
        </p:spPr>
      </p:pic>
      <p:pic>
        <p:nvPicPr>
          <p:cNvPr id="4672" name="Google Shape;4672;p259"/>
          <p:cNvPicPr preferRelativeResize="0"/>
          <p:nvPr/>
        </p:nvPicPr>
        <p:blipFill rotWithShape="1">
          <a:blip r:embed="rId7">
            <a:alphaModFix/>
          </a:blip>
          <a:srcRect r="83431"/>
          <a:stretch/>
        </p:blipFill>
        <p:spPr>
          <a:xfrm rot="2141216">
            <a:off x="5628750" y="4229637"/>
            <a:ext cx="202160" cy="171712"/>
          </a:xfrm>
          <a:prstGeom prst="rect">
            <a:avLst/>
          </a:prstGeom>
          <a:noFill/>
          <a:ln>
            <a:noFill/>
          </a:ln>
        </p:spPr>
      </p:pic>
      <p:pic>
        <p:nvPicPr>
          <p:cNvPr id="4673" name="Google Shape;4673;p259"/>
          <p:cNvPicPr preferRelativeResize="0"/>
          <p:nvPr/>
        </p:nvPicPr>
        <p:blipFill rotWithShape="1">
          <a:blip r:embed="rId7">
            <a:alphaModFix/>
          </a:blip>
          <a:srcRect r="83431"/>
          <a:stretch/>
        </p:blipFill>
        <p:spPr>
          <a:xfrm rot="2141216">
            <a:off x="5628750" y="4534437"/>
            <a:ext cx="202160" cy="171712"/>
          </a:xfrm>
          <a:prstGeom prst="rect">
            <a:avLst/>
          </a:prstGeom>
          <a:noFill/>
          <a:ln>
            <a:noFill/>
          </a:ln>
        </p:spPr>
      </p:pic>
      <p:pic>
        <p:nvPicPr>
          <p:cNvPr id="4674" name="Google Shape;4674;p259"/>
          <p:cNvPicPr preferRelativeResize="0"/>
          <p:nvPr/>
        </p:nvPicPr>
        <p:blipFill rotWithShape="1">
          <a:blip r:embed="rId7">
            <a:alphaModFix/>
          </a:blip>
          <a:srcRect r="83431"/>
          <a:stretch/>
        </p:blipFill>
        <p:spPr>
          <a:xfrm rot="2141216">
            <a:off x="5628750" y="3924837"/>
            <a:ext cx="202160" cy="171712"/>
          </a:xfrm>
          <a:prstGeom prst="rect">
            <a:avLst/>
          </a:prstGeom>
          <a:noFill/>
          <a:ln>
            <a:noFill/>
          </a:ln>
        </p:spPr>
      </p:pic>
      <p:pic>
        <p:nvPicPr>
          <p:cNvPr id="4675" name="Google Shape;4675;p259"/>
          <p:cNvPicPr preferRelativeResize="0"/>
          <p:nvPr/>
        </p:nvPicPr>
        <p:blipFill rotWithShape="1">
          <a:blip r:embed="rId7">
            <a:alphaModFix/>
          </a:blip>
          <a:srcRect r="83431"/>
          <a:stretch/>
        </p:blipFill>
        <p:spPr>
          <a:xfrm rot="2141216">
            <a:off x="5628750" y="3315237"/>
            <a:ext cx="202160" cy="171712"/>
          </a:xfrm>
          <a:prstGeom prst="rect">
            <a:avLst/>
          </a:prstGeom>
          <a:noFill/>
          <a:ln>
            <a:noFill/>
          </a:ln>
        </p:spPr>
      </p:pic>
      <p:pic>
        <p:nvPicPr>
          <p:cNvPr id="4676" name="Google Shape;4676;p259"/>
          <p:cNvPicPr preferRelativeResize="0"/>
          <p:nvPr/>
        </p:nvPicPr>
        <p:blipFill rotWithShape="1">
          <a:blip r:embed="rId7">
            <a:alphaModFix/>
          </a:blip>
          <a:srcRect r="83431"/>
          <a:stretch/>
        </p:blipFill>
        <p:spPr>
          <a:xfrm rot="2141216">
            <a:off x="5628750" y="3620037"/>
            <a:ext cx="202160" cy="171712"/>
          </a:xfrm>
          <a:prstGeom prst="rect">
            <a:avLst/>
          </a:prstGeom>
          <a:noFill/>
          <a:ln>
            <a:noFill/>
          </a:ln>
        </p:spPr>
      </p:pic>
      <p:pic>
        <p:nvPicPr>
          <p:cNvPr id="4677" name="Google Shape;4677;p259"/>
          <p:cNvPicPr preferRelativeResize="0"/>
          <p:nvPr/>
        </p:nvPicPr>
        <p:blipFill rotWithShape="1">
          <a:blip r:embed="rId7">
            <a:alphaModFix/>
          </a:blip>
          <a:srcRect r="83431"/>
          <a:stretch/>
        </p:blipFill>
        <p:spPr>
          <a:xfrm rot="2141216">
            <a:off x="5628750" y="3010437"/>
            <a:ext cx="202160" cy="171712"/>
          </a:xfrm>
          <a:prstGeom prst="rect">
            <a:avLst/>
          </a:prstGeom>
          <a:noFill/>
          <a:ln>
            <a:noFill/>
          </a:ln>
        </p:spPr>
      </p:pic>
      <p:pic>
        <p:nvPicPr>
          <p:cNvPr id="4678" name="Google Shape;4678;p259"/>
          <p:cNvPicPr preferRelativeResize="0"/>
          <p:nvPr/>
        </p:nvPicPr>
        <p:blipFill rotWithShape="1">
          <a:blip r:embed="rId7">
            <a:alphaModFix/>
          </a:blip>
          <a:srcRect r="83431"/>
          <a:stretch/>
        </p:blipFill>
        <p:spPr>
          <a:xfrm rot="2141216">
            <a:off x="5628750" y="2400837"/>
            <a:ext cx="202160" cy="171712"/>
          </a:xfrm>
          <a:prstGeom prst="rect">
            <a:avLst/>
          </a:prstGeom>
          <a:noFill/>
          <a:ln>
            <a:noFill/>
          </a:ln>
        </p:spPr>
      </p:pic>
      <p:pic>
        <p:nvPicPr>
          <p:cNvPr id="4679" name="Google Shape;4679;p259"/>
          <p:cNvPicPr preferRelativeResize="0"/>
          <p:nvPr/>
        </p:nvPicPr>
        <p:blipFill rotWithShape="1">
          <a:blip r:embed="rId7">
            <a:alphaModFix/>
          </a:blip>
          <a:srcRect r="83431"/>
          <a:stretch/>
        </p:blipFill>
        <p:spPr>
          <a:xfrm rot="2141216">
            <a:off x="5628750" y="2705637"/>
            <a:ext cx="202160" cy="171712"/>
          </a:xfrm>
          <a:prstGeom prst="rect">
            <a:avLst/>
          </a:prstGeom>
          <a:noFill/>
          <a:ln>
            <a:noFill/>
          </a:ln>
        </p:spPr>
      </p:pic>
      <p:pic>
        <p:nvPicPr>
          <p:cNvPr id="4680" name="Google Shape;4680;p259"/>
          <p:cNvPicPr preferRelativeResize="0"/>
          <p:nvPr/>
        </p:nvPicPr>
        <p:blipFill rotWithShape="1">
          <a:blip r:embed="rId7">
            <a:alphaModFix/>
          </a:blip>
          <a:srcRect r="83431"/>
          <a:stretch/>
        </p:blipFill>
        <p:spPr>
          <a:xfrm rot="2141216">
            <a:off x="5628750" y="2096037"/>
            <a:ext cx="202160" cy="171712"/>
          </a:xfrm>
          <a:prstGeom prst="rect">
            <a:avLst/>
          </a:prstGeom>
          <a:noFill/>
          <a:ln>
            <a:noFill/>
          </a:ln>
        </p:spPr>
      </p:pic>
      <p:pic>
        <p:nvPicPr>
          <p:cNvPr id="4681" name="Google Shape;4681;p259"/>
          <p:cNvPicPr preferRelativeResize="0"/>
          <p:nvPr/>
        </p:nvPicPr>
        <p:blipFill rotWithShape="1">
          <a:blip r:embed="rId7">
            <a:alphaModFix/>
          </a:blip>
          <a:srcRect r="83431"/>
          <a:stretch/>
        </p:blipFill>
        <p:spPr>
          <a:xfrm rot="2141216">
            <a:off x="5628750" y="1486437"/>
            <a:ext cx="202160" cy="171712"/>
          </a:xfrm>
          <a:prstGeom prst="rect">
            <a:avLst/>
          </a:prstGeom>
          <a:noFill/>
          <a:ln>
            <a:noFill/>
          </a:ln>
        </p:spPr>
      </p:pic>
      <p:pic>
        <p:nvPicPr>
          <p:cNvPr id="4682" name="Google Shape;4682;p259"/>
          <p:cNvPicPr preferRelativeResize="0"/>
          <p:nvPr/>
        </p:nvPicPr>
        <p:blipFill rotWithShape="1">
          <a:blip r:embed="rId7">
            <a:alphaModFix/>
          </a:blip>
          <a:srcRect r="83431"/>
          <a:stretch/>
        </p:blipFill>
        <p:spPr>
          <a:xfrm rot="2141216">
            <a:off x="5628750" y="1791237"/>
            <a:ext cx="202160" cy="171712"/>
          </a:xfrm>
          <a:prstGeom prst="rect">
            <a:avLst/>
          </a:prstGeom>
          <a:noFill/>
          <a:ln>
            <a:noFill/>
          </a:ln>
        </p:spPr>
      </p:pic>
      <p:pic>
        <p:nvPicPr>
          <p:cNvPr id="4683" name="Google Shape;4683;p259"/>
          <p:cNvPicPr preferRelativeResize="0"/>
          <p:nvPr/>
        </p:nvPicPr>
        <p:blipFill rotWithShape="1">
          <a:blip r:embed="rId7">
            <a:alphaModFix/>
          </a:blip>
          <a:srcRect r="83431"/>
          <a:stretch/>
        </p:blipFill>
        <p:spPr>
          <a:xfrm rot="2141216">
            <a:off x="5628750" y="1181637"/>
            <a:ext cx="202160" cy="171712"/>
          </a:xfrm>
          <a:prstGeom prst="rect">
            <a:avLst/>
          </a:prstGeom>
          <a:noFill/>
          <a:ln>
            <a:noFill/>
          </a:ln>
        </p:spPr>
      </p:pic>
      <p:pic>
        <p:nvPicPr>
          <p:cNvPr id="4684" name="Google Shape;4684;p259"/>
          <p:cNvPicPr preferRelativeResize="0"/>
          <p:nvPr/>
        </p:nvPicPr>
        <p:blipFill rotWithShape="1">
          <a:blip r:embed="rId7">
            <a:alphaModFix/>
          </a:blip>
          <a:srcRect r="83431"/>
          <a:stretch/>
        </p:blipFill>
        <p:spPr>
          <a:xfrm rot="7541216">
            <a:off x="4148675" y="1150967"/>
            <a:ext cx="202160" cy="171712"/>
          </a:xfrm>
          <a:prstGeom prst="rect">
            <a:avLst/>
          </a:prstGeom>
          <a:noFill/>
          <a:ln>
            <a:noFill/>
          </a:ln>
        </p:spPr>
      </p:pic>
      <p:pic>
        <p:nvPicPr>
          <p:cNvPr id="4685" name="Google Shape;4685;p259"/>
          <p:cNvPicPr preferRelativeResize="0"/>
          <p:nvPr/>
        </p:nvPicPr>
        <p:blipFill rotWithShape="1">
          <a:blip r:embed="rId7">
            <a:alphaModFix/>
          </a:blip>
          <a:srcRect r="83431"/>
          <a:stretch/>
        </p:blipFill>
        <p:spPr>
          <a:xfrm rot="7541216">
            <a:off x="3843875" y="1150967"/>
            <a:ext cx="202160" cy="171712"/>
          </a:xfrm>
          <a:prstGeom prst="rect">
            <a:avLst/>
          </a:prstGeom>
          <a:noFill/>
          <a:ln>
            <a:noFill/>
          </a:ln>
        </p:spPr>
      </p:pic>
      <p:pic>
        <p:nvPicPr>
          <p:cNvPr id="4686" name="Google Shape;4686;p259"/>
          <p:cNvPicPr preferRelativeResize="0"/>
          <p:nvPr/>
        </p:nvPicPr>
        <p:blipFill rotWithShape="1">
          <a:blip r:embed="rId7">
            <a:alphaModFix/>
          </a:blip>
          <a:srcRect r="83431"/>
          <a:stretch/>
        </p:blipFill>
        <p:spPr>
          <a:xfrm rot="7541216">
            <a:off x="4453475" y="1150967"/>
            <a:ext cx="202160" cy="171712"/>
          </a:xfrm>
          <a:prstGeom prst="rect">
            <a:avLst/>
          </a:prstGeom>
          <a:noFill/>
          <a:ln>
            <a:noFill/>
          </a:ln>
        </p:spPr>
      </p:pic>
      <p:pic>
        <p:nvPicPr>
          <p:cNvPr id="4687" name="Google Shape;4687;p259"/>
          <p:cNvPicPr preferRelativeResize="0"/>
          <p:nvPr/>
        </p:nvPicPr>
        <p:blipFill rotWithShape="1">
          <a:blip r:embed="rId7">
            <a:alphaModFix/>
          </a:blip>
          <a:srcRect r="83431"/>
          <a:stretch/>
        </p:blipFill>
        <p:spPr>
          <a:xfrm rot="7541216">
            <a:off x="5063075" y="1150967"/>
            <a:ext cx="202160" cy="171712"/>
          </a:xfrm>
          <a:prstGeom prst="rect">
            <a:avLst/>
          </a:prstGeom>
          <a:noFill/>
          <a:ln>
            <a:noFill/>
          </a:ln>
        </p:spPr>
      </p:pic>
      <p:pic>
        <p:nvPicPr>
          <p:cNvPr id="4688" name="Google Shape;4688;p259"/>
          <p:cNvPicPr preferRelativeResize="0"/>
          <p:nvPr/>
        </p:nvPicPr>
        <p:blipFill rotWithShape="1">
          <a:blip r:embed="rId7">
            <a:alphaModFix/>
          </a:blip>
          <a:srcRect r="83431"/>
          <a:stretch/>
        </p:blipFill>
        <p:spPr>
          <a:xfrm rot="7541216">
            <a:off x="4758275" y="1150967"/>
            <a:ext cx="202160" cy="171712"/>
          </a:xfrm>
          <a:prstGeom prst="rect">
            <a:avLst/>
          </a:prstGeom>
          <a:noFill/>
          <a:ln>
            <a:noFill/>
          </a:ln>
        </p:spPr>
      </p:pic>
      <p:pic>
        <p:nvPicPr>
          <p:cNvPr id="4689" name="Google Shape;4689;p259"/>
          <p:cNvPicPr preferRelativeResize="0"/>
          <p:nvPr/>
        </p:nvPicPr>
        <p:blipFill rotWithShape="1">
          <a:blip r:embed="rId7">
            <a:alphaModFix/>
          </a:blip>
          <a:srcRect r="83431"/>
          <a:stretch/>
        </p:blipFill>
        <p:spPr>
          <a:xfrm rot="7541216">
            <a:off x="5367875" y="1150967"/>
            <a:ext cx="202160" cy="171712"/>
          </a:xfrm>
          <a:prstGeom prst="rect">
            <a:avLst/>
          </a:prstGeom>
          <a:noFill/>
          <a:ln>
            <a:noFill/>
          </a:ln>
        </p:spPr>
      </p:pic>
      <p:sp>
        <p:nvSpPr>
          <p:cNvPr id="4690" name="Google Shape;4690;p259"/>
          <p:cNvSpPr txBox="1"/>
          <p:nvPr/>
        </p:nvSpPr>
        <p:spPr>
          <a:xfrm>
            <a:off x="6356825" y="2419113"/>
            <a:ext cx="302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a:t>
            </a:r>
            <a:endParaRPr>
              <a:solidFill>
                <a:schemeClr val="dk1"/>
              </a:solidFill>
            </a:endParaRPr>
          </a:p>
          <a:p>
            <a:pPr marL="0" lvl="0" indent="0" algn="l" rtl="0">
              <a:spcBef>
                <a:spcPts val="0"/>
              </a:spcBef>
              <a:spcAft>
                <a:spcPts val="0"/>
              </a:spcAft>
              <a:buNone/>
            </a:pPr>
            <a:r>
              <a:rPr lang="en">
                <a:solidFill>
                  <a:schemeClr val="dk1"/>
                </a:solidFill>
              </a:rPr>
              <a:t>(ventral tegmental area)</a:t>
            </a:r>
            <a:endParaRPr/>
          </a:p>
        </p:txBody>
      </p:sp>
      <p:pic>
        <p:nvPicPr>
          <p:cNvPr id="4691" name="Google Shape;4691;p259"/>
          <p:cNvPicPr preferRelativeResize="0"/>
          <p:nvPr/>
        </p:nvPicPr>
        <p:blipFill>
          <a:blip r:embed="rId8">
            <a:alphaModFix/>
          </a:blip>
          <a:stretch>
            <a:fillRect/>
          </a:stretch>
        </p:blipFill>
        <p:spPr>
          <a:xfrm>
            <a:off x="6146300" y="2465587"/>
            <a:ext cx="185425" cy="307276"/>
          </a:xfrm>
          <a:prstGeom prst="rect">
            <a:avLst/>
          </a:prstGeom>
          <a:noFill/>
          <a:ln>
            <a:noFill/>
          </a:ln>
        </p:spPr>
      </p:pic>
      <p:pic>
        <p:nvPicPr>
          <p:cNvPr id="4692" name="Google Shape;4692;p259"/>
          <p:cNvPicPr preferRelativeResize="0"/>
          <p:nvPr/>
        </p:nvPicPr>
        <p:blipFill rotWithShape="1">
          <a:blip r:embed="rId7">
            <a:alphaModFix/>
          </a:blip>
          <a:srcRect l="82998" b="20146"/>
          <a:stretch/>
        </p:blipFill>
        <p:spPr>
          <a:xfrm>
            <a:off x="5279400" y="3964375"/>
            <a:ext cx="256551" cy="169575"/>
          </a:xfrm>
          <a:prstGeom prst="rect">
            <a:avLst/>
          </a:prstGeom>
          <a:noFill/>
          <a:ln>
            <a:noFill/>
          </a:ln>
        </p:spPr>
      </p:pic>
      <p:pic>
        <p:nvPicPr>
          <p:cNvPr id="4693" name="Google Shape;4693;p259"/>
          <p:cNvPicPr preferRelativeResize="0"/>
          <p:nvPr/>
        </p:nvPicPr>
        <p:blipFill rotWithShape="1">
          <a:blip r:embed="rId7">
            <a:alphaModFix/>
          </a:blip>
          <a:srcRect l="82998" b="20146"/>
          <a:stretch/>
        </p:blipFill>
        <p:spPr>
          <a:xfrm>
            <a:off x="5279400" y="3642995"/>
            <a:ext cx="256551" cy="169575"/>
          </a:xfrm>
          <a:prstGeom prst="rect">
            <a:avLst/>
          </a:prstGeom>
          <a:noFill/>
          <a:ln>
            <a:noFill/>
          </a:ln>
        </p:spPr>
      </p:pic>
      <p:pic>
        <p:nvPicPr>
          <p:cNvPr id="4694" name="Google Shape;4694;p259"/>
          <p:cNvPicPr preferRelativeResize="0"/>
          <p:nvPr/>
        </p:nvPicPr>
        <p:blipFill rotWithShape="1">
          <a:blip r:embed="rId7">
            <a:alphaModFix/>
          </a:blip>
          <a:srcRect l="82998" b="20146"/>
          <a:stretch/>
        </p:blipFill>
        <p:spPr>
          <a:xfrm>
            <a:off x="5279400" y="3311735"/>
            <a:ext cx="256551" cy="169575"/>
          </a:xfrm>
          <a:prstGeom prst="rect">
            <a:avLst/>
          </a:prstGeom>
          <a:noFill/>
          <a:ln>
            <a:noFill/>
          </a:ln>
        </p:spPr>
      </p:pic>
      <p:pic>
        <p:nvPicPr>
          <p:cNvPr id="4695" name="Google Shape;4695;p259"/>
          <p:cNvPicPr preferRelativeResize="0"/>
          <p:nvPr/>
        </p:nvPicPr>
        <p:blipFill rotWithShape="1">
          <a:blip r:embed="rId7">
            <a:alphaModFix/>
          </a:blip>
          <a:srcRect l="82998" b="20146"/>
          <a:stretch/>
        </p:blipFill>
        <p:spPr>
          <a:xfrm>
            <a:off x="5279400" y="3041685"/>
            <a:ext cx="256551" cy="169575"/>
          </a:xfrm>
          <a:prstGeom prst="rect">
            <a:avLst/>
          </a:prstGeom>
          <a:noFill/>
          <a:ln>
            <a:noFill/>
          </a:ln>
        </p:spPr>
      </p:pic>
      <p:pic>
        <p:nvPicPr>
          <p:cNvPr id="4696" name="Google Shape;4696;p259"/>
          <p:cNvPicPr preferRelativeResize="0"/>
          <p:nvPr/>
        </p:nvPicPr>
        <p:blipFill rotWithShape="1">
          <a:blip r:embed="rId7">
            <a:alphaModFix/>
          </a:blip>
          <a:srcRect l="82998" b="20146"/>
          <a:stretch/>
        </p:blipFill>
        <p:spPr>
          <a:xfrm>
            <a:off x="5279400" y="2720305"/>
            <a:ext cx="256551" cy="169575"/>
          </a:xfrm>
          <a:prstGeom prst="rect">
            <a:avLst/>
          </a:prstGeom>
          <a:noFill/>
          <a:ln>
            <a:noFill/>
          </a:ln>
        </p:spPr>
      </p:pic>
      <p:pic>
        <p:nvPicPr>
          <p:cNvPr id="4697" name="Google Shape;4697;p259"/>
          <p:cNvPicPr preferRelativeResize="0"/>
          <p:nvPr/>
        </p:nvPicPr>
        <p:blipFill rotWithShape="1">
          <a:blip r:embed="rId7">
            <a:alphaModFix/>
          </a:blip>
          <a:srcRect l="82998" b="20146"/>
          <a:stretch/>
        </p:blipFill>
        <p:spPr>
          <a:xfrm>
            <a:off x="5279400" y="2389045"/>
            <a:ext cx="256551" cy="169575"/>
          </a:xfrm>
          <a:prstGeom prst="rect">
            <a:avLst/>
          </a:prstGeom>
          <a:noFill/>
          <a:ln>
            <a:noFill/>
          </a:ln>
        </p:spPr>
      </p:pic>
      <p:pic>
        <p:nvPicPr>
          <p:cNvPr id="4698" name="Google Shape;4698;p259"/>
          <p:cNvPicPr preferRelativeResize="0"/>
          <p:nvPr/>
        </p:nvPicPr>
        <p:blipFill rotWithShape="1">
          <a:blip r:embed="rId7">
            <a:alphaModFix/>
          </a:blip>
          <a:srcRect l="82998" b="20146"/>
          <a:stretch/>
        </p:blipFill>
        <p:spPr>
          <a:xfrm>
            <a:off x="5279400" y="2051085"/>
            <a:ext cx="256551" cy="169575"/>
          </a:xfrm>
          <a:prstGeom prst="rect">
            <a:avLst/>
          </a:prstGeom>
          <a:noFill/>
          <a:ln>
            <a:noFill/>
          </a:ln>
        </p:spPr>
      </p:pic>
      <p:pic>
        <p:nvPicPr>
          <p:cNvPr id="4699" name="Google Shape;4699;p259"/>
          <p:cNvPicPr preferRelativeResize="0"/>
          <p:nvPr/>
        </p:nvPicPr>
        <p:blipFill rotWithShape="1">
          <a:blip r:embed="rId7">
            <a:alphaModFix/>
          </a:blip>
          <a:srcRect l="82998" b="20146"/>
          <a:stretch/>
        </p:blipFill>
        <p:spPr>
          <a:xfrm>
            <a:off x="5279400" y="1729705"/>
            <a:ext cx="256551" cy="169575"/>
          </a:xfrm>
          <a:prstGeom prst="rect">
            <a:avLst/>
          </a:prstGeom>
          <a:noFill/>
          <a:ln>
            <a:noFill/>
          </a:ln>
        </p:spPr>
      </p:pic>
      <p:pic>
        <p:nvPicPr>
          <p:cNvPr id="4700" name="Google Shape;4700;p259"/>
          <p:cNvPicPr preferRelativeResize="0"/>
          <p:nvPr/>
        </p:nvPicPr>
        <p:blipFill rotWithShape="1">
          <a:blip r:embed="rId7">
            <a:alphaModFix/>
          </a:blip>
          <a:srcRect l="82998" b="20146"/>
          <a:stretch/>
        </p:blipFill>
        <p:spPr>
          <a:xfrm>
            <a:off x="5127000" y="1398445"/>
            <a:ext cx="256551" cy="169575"/>
          </a:xfrm>
          <a:prstGeom prst="rect">
            <a:avLst/>
          </a:prstGeom>
          <a:noFill/>
          <a:ln>
            <a:noFill/>
          </a:ln>
        </p:spPr>
      </p:pic>
      <p:pic>
        <p:nvPicPr>
          <p:cNvPr id="4701" name="Google Shape;4701;p259"/>
          <p:cNvPicPr preferRelativeResize="0"/>
          <p:nvPr/>
        </p:nvPicPr>
        <p:blipFill rotWithShape="1">
          <a:blip r:embed="rId7">
            <a:alphaModFix/>
          </a:blip>
          <a:srcRect l="82998" b="20146"/>
          <a:stretch/>
        </p:blipFill>
        <p:spPr>
          <a:xfrm>
            <a:off x="4822200" y="1398445"/>
            <a:ext cx="256551" cy="169575"/>
          </a:xfrm>
          <a:prstGeom prst="rect">
            <a:avLst/>
          </a:prstGeom>
          <a:noFill/>
          <a:ln>
            <a:noFill/>
          </a:ln>
        </p:spPr>
      </p:pic>
      <p:pic>
        <p:nvPicPr>
          <p:cNvPr id="4702" name="Google Shape;4702;p259"/>
          <p:cNvPicPr preferRelativeResize="0"/>
          <p:nvPr/>
        </p:nvPicPr>
        <p:blipFill rotWithShape="1">
          <a:blip r:embed="rId7">
            <a:alphaModFix/>
          </a:blip>
          <a:srcRect l="82998" b="20146"/>
          <a:stretch/>
        </p:blipFill>
        <p:spPr>
          <a:xfrm>
            <a:off x="4517400" y="1398445"/>
            <a:ext cx="256551" cy="169575"/>
          </a:xfrm>
          <a:prstGeom prst="rect">
            <a:avLst/>
          </a:prstGeom>
          <a:noFill/>
          <a:ln>
            <a:noFill/>
          </a:ln>
        </p:spPr>
      </p:pic>
      <p:pic>
        <p:nvPicPr>
          <p:cNvPr id="4703" name="Google Shape;4703;p259"/>
          <p:cNvPicPr preferRelativeResize="0"/>
          <p:nvPr/>
        </p:nvPicPr>
        <p:blipFill rotWithShape="1">
          <a:blip r:embed="rId7">
            <a:alphaModFix/>
          </a:blip>
          <a:srcRect l="82998" b="20146"/>
          <a:stretch/>
        </p:blipFill>
        <p:spPr>
          <a:xfrm>
            <a:off x="4212600" y="1398445"/>
            <a:ext cx="256551" cy="169575"/>
          </a:xfrm>
          <a:prstGeom prst="rect">
            <a:avLst/>
          </a:prstGeom>
          <a:noFill/>
          <a:ln>
            <a:noFill/>
          </a:ln>
        </p:spPr>
      </p:pic>
      <p:pic>
        <p:nvPicPr>
          <p:cNvPr id="4704" name="Google Shape;4704;p259"/>
          <p:cNvPicPr preferRelativeResize="0"/>
          <p:nvPr/>
        </p:nvPicPr>
        <p:blipFill rotWithShape="1">
          <a:blip r:embed="rId7">
            <a:alphaModFix/>
          </a:blip>
          <a:srcRect l="82998" b="20146"/>
          <a:stretch/>
        </p:blipFill>
        <p:spPr>
          <a:xfrm>
            <a:off x="3907800" y="1398445"/>
            <a:ext cx="256551" cy="169575"/>
          </a:xfrm>
          <a:prstGeom prst="rect">
            <a:avLst/>
          </a:prstGeom>
          <a:noFill/>
          <a:ln>
            <a:noFill/>
          </a:ln>
        </p:spPr>
      </p:pic>
      <p:grpSp>
        <p:nvGrpSpPr>
          <p:cNvPr id="4705" name="Google Shape;4705;p259"/>
          <p:cNvGrpSpPr/>
          <p:nvPr/>
        </p:nvGrpSpPr>
        <p:grpSpPr>
          <a:xfrm>
            <a:off x="202473" y="2255150"/>
            <a:ext cx="1498316" cy="646498"/>
            <a:chOff x="78100" y="798150"/>
            <a:chExt cx="1965778" cy="848200"/>
          </a:xfrm>
        </p:grpSpPr>
        <p:pic>
          <p:nvPicPr>
            <p:cNvPr id="4706" name="Google Shape;4706;p259"/>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707" name="Google Shape;4707;p259"/>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708" name="Google Shape;4708;p259"/>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709" name="Google Shape;4709;p259"/>
          <p:cNvSpPr txBox="1"/>
          <p:nvPr/>
        </p:nvSpPr>
        <p:spPr>
          <a:xfrm>
            <a:off x="6405900" y="1762288"/>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4710" name="Google Shape;4710;p259"/>
          <p:cNvPicPr preferRelativeResize="0"/>
          <p:nvPr/>
        </p:nvPicPr>
        <p:blipFill>
          <a:blip r:embed="rId9">
            <a:alphaModFix/>
          </a:blip>
          <a:stretch>
            <a:fillRect/>
          </a:stretch>
        </p:blipFill>
        <p:spPr>
          <a:xfrm>
            <a:off x="6125363" y="1887026"/>
            <a:ext cx="231290" cy="213725"/>
          </a:xfrm>
          <a:prstGeom prst="rect">
            <a:avLst/>
          </a:prstGeom>
          <a:noFill/>
          <a:ln>
            <a:noFill/>
          </a:ln>
        </p:spPr>
      </p:pic>
      <p:pic>
        <p:nvPicPr>
          <p:cNvPr id="4711" name="Google Shape;4711;p259"/>
          <p:cNvPicPr preferRelativeResize="0"/>
          <p:nvPr/>
        </p:nvPicPr>
        <p:blipFill>
          <a:blip r:embed="rId9">
            <a:alphaModFix/>
          </a:blip>
          <a:stretch>
            <a:fillRect/>
          </a:stretch>
        </p:blipFill>
        <p:spPr>
          <a:xfrm>
            <a:off x="4989463" y="3220797"/>
            <a:ext cx="164932" cy="152400"/>
          </a:xfrm>
          <a:prstGeom prst="rect">
            <a:avLst/>
          </a:prstGeom>
          <a:noFill/>
          <a:ln>
            <a:noFill/>
          </a:ln>
        </p:spPr>
      </p:pic>
      <p:pic>
        <p:nvPicPr>
          <p:cNvPr id="4712" name="Google Shape;4712;p259"/>
          <p:cNvPicPr preferRelativeResize="0"/>
          <p:nvPr/>
        </p:nvPicPr>
        <p:blipFill>
          <a:blip r:embed="rId9">
            <a:alphaModFix/>
          </a:blip>
          <a:stretch>
            <a:fillRect/>
          </a:stretch>
        </p:blipFill>
        <p:spPr>
          <a:xfrm>
            <a:off x="4989463" y="2915997"/>
            <a:ext cx="164932" cy="152400"/>
          </a:xfrm>
          <a:prstGeom prst="rect">
            <a:avLst/>
          </a:prstGeom>
          <a:noFill/>
          <a:ln>
            <a:noFill/>
          </a:ln>
        </p:spPr>
      </p:pic>
      <p:pic>
        <p:nvPicPr>
          <p:cNvPr id="4713" name="Google Shape;4713;p259"/>
          <p:cNvPicPr preferRelativeResize="0"/>
          <p:nvPr/>
        </p:nvPicPr>
        <p:blipFill>
          <a:blip r:embed="rId9">
            <a:alphaModFix/>
          </a:blip>
          <a:stretch>
            <a:fillRect/>
          </a:stretch>
        </p:blipFill>
        <p:spPr>
          <a:xfrm>
            <a:off x="4989463" y="2611197"/>
            <a:ext cx="164932" cy="152400"/>
          </a:xfrm>
          <a:prstGeom prst="rect">
            <a:avLst/>
          </a:prstGeom>
          <a:noFill/>
          <a:ln>
            <a:noFill/>
          </a:ln>
        </p:spPr>
      </p:pic>
      <p:pic>
        <p:nvPicPr>
          <p:cNvPr id="4714" name="Google Shape;4714;p259"/>
          <p:cNvPicPr preferRelativeResize="0"/>
          <p:nvPr/>
        </p:nvPicPr>
        <p:blipFill>
          <a:blip r:embed="rId9">
            <a:alphaModFix/>
          </a:blip>
          <a:stretch>
            <a:fillRect/>
          </a:stretch>
        </p:blipFill>
        <p:spPr>
          <a:xfrm>
            <a:off x="4989463" y="2306397"/>
            <a:ext cx="164932" cy="152400"/>
          </a:xfrm>
          <a:prstGeom prst="rect">
            <a:avLst/>
          </a:prstGeom>
          <a:noFill/>
          <a:ln>
            <a:noFill/>
          </a:ln>
        </p:spPr>
      </p:pic>
      <p:pic>
        <p:nvPicPr>
          <p:cNvPr id="4715" name="Google Shape;4715;p259"/>
          <p:cNvPicPr preferRelativeResize="0"/>
          <p:nvPr/>
        </p:nvPicPr>
        <p:blipFill>
          <a:blip r:embed="rId9">
            <a:alphaModFix/>
          </a:blip>
          <a:stretch>
            <a:fillRect/>
          </a:stretch>
        </p:blipFill>
        <p:spPr>
          <a:xfrm>
            <a:off x="4989463" y="1925397"/>
            <a:ext cx="164932" cy="152400"/>
          </a:xfrm>
          <a:prstGeom prst="rect">
            <a:avLst/>
          </a:prstGeom>
          <a:noFill/>
          <a:ln>
            <a:noFill/>
          </a:ln>
        </p:spPr>
      </p:pic>
      <p:pic>
        <p:nvPicPr>
          <p:cNvPr id="4716" name="Google Shape;4716;p259"/>
          <p:cNvPicPr preferRelativeResize="0"/>
          <p:nvPr/>
        </p:nvPicPr>
        <p:blipFill>
          <a:blip r:embed="rId9">
            <a:alphaModFix/>
          </a:blip>
          <a:stretch>
            <a:fillRect/>
          </a:stretch>
        </p:blipFill>
        <p:spPr>
          <a:xfrm>
            <a:off x="4837063" y="1655346"/>
            <a:ext cx="164932" cy="152400"/>
          </a:xfrm>
          <a:prstGeom prst="rect">
            <a:avLst/>
          </a:prstGeom>
          <a:noFill/>
          <a:ln>
            <a:noFill/>
          </a:ln>
        </p:spPr>
      </p:pic>
      <p:pic>
        <p:nvPicPr>
          <p:cNvPr id="4717" name="Google Shape;4717;p259"/>
          <p:cNvPicPr preferRelativeResize="0"/>
          <p:nvPr/>
        </p:nvPicPr>
        <p:blipFill>
          <a:blip r:embed="rId9">
            <a:alphaModFix/>
          </a:blip>
          <a:stretch>
            <a:fillRect/>
          </a:stretch>
        </p:blipFill>
        <p:spPr>
          <a:xfrm>
            <a:off x="4456063" y="1655346"/>
            <a:ext cx="164932" cy="152400"/>
          </a:xfrm>
          <a:prstGeom prst="rect">
            <a:avLst/>
          </a:prstGeom>
          <a:noFill/>
          <a:ln>
            <a:noFill/>
          </a:ln>
        </p:spPr>
      </p:pic>
      <p:pic>
        <p:nvPicPr>
          <p:cNvPr id="4718" name="Google Shape;4718;p259"/>
          <p:cNvPicPr preferRelativeResize="0"/>
          <p:nvPr/>
        </p:nvPicPr>
        <p:blipFill>
          <a:blip r:embed="rId9">
            <a:alphaModFix/>
          </a:blip>
          <a:stretch>
            <a:fillRect/>
          </a:stretch>
        </p:blipFill>
        <p:spPr>
          <a:xfrm>
            <a:off x="4075063" y="1655346"/>
            <a:ext cx="164932" cy="152400"/>
          </a:xfrm>
          <a:prstGeom prst="rect">
            <a:avLst/>
          </a:prstGeom>
          <a:noFill/>
          <a:ln>
            <a:noFill/>
          </a:ln>
        </p:spPr>
      </p:pic>
      <p:sp>
        <p:nvSpPr>
          <p:cNvPr id="4719" name="Google Shape;4719;p259"/>
          <p:cNvSpPr txBox="1"/>
          <p:nvPr/>
        </p:nvSpPr>
        <p:spPr>
          <a:xfrm>
            <a:off x="6324278" y="1372188"/>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4720" name="Google Shape;4720;p259"/>
          <p:cNvPicPr preferRelativeResize="0"/>
          <p:nvPr/>
        </p:nvPicPr>
        <p:blipFill>
          <a:blip r:embed="rId10">
            <a:alphaModFix/>
          </a:blip>
          <a:stretch>
            <a:fillRect/>
          </a:stretch>
        </p:blipFill>
        <p:spPr>
          <a:xfrm rot="-2700000">
            <a:off x="4621217" y="2681945"/>
            <a:ext cx="246515" cy="147909"/>
          </a:xfrm>
          <a:prstGeom prst="rect">
            <a:avLst/>
          </a:prstGeom>
          <a:noFill/>
          <a:ln>
            <a:noFill/>
          </a:ln>
        </p:spPr>
      </p:pic>
      <p:pic>
        <p:nvPicPr>
          <p:cNvPr id="4721" name="Google Shape;4721;p259"/>
          <p:cNvPicPr preferRelativeResize="0"/>
          <p:nvPr/>
        </p:nvPicPr>
        <p:blipFill>
          <a:blip r:embed="rId10">
            <a:alphaModFix/>
          </a:blip>
          <a:stretch>
            <a:fillRect/>
          </a:stretch>
        </p:blipFill>
        <p:spPr>
          <a:xfrm rot="-2700000">
            <a:off x="4621217" y="2453345"/>
            <a:ext cx="246515" cy="147909"/>
          </a:xfrm>
          <a:prstGeom prst="rect">
            <a:avLst/>
          </a:prstGeom>
          <a:noFill/>
          <a:ln>
            <a:noFill/>
          </a:ln>
        </p:spPr>
      </p:pic>
      <p:pic>
        <p:nvPicPr>
          <p:cNvPr id="4722" name="Google Shape;4722;p259"/>
          <p:cNvPicPr preferRelativeResize="0"/>
          <p:nvPr/>
        </p:nvPicPr>
        <p:blipFill>
          <a:blip r:embed="rId10">
            <a:alphaModFix/>
          </a:blip>
          <a:stretch>
            <a:fillRect/>
          </a:stretch>
        </p:blipFill>
        <p:spPr>
          <a:xfrm rot="-2700000">
            <a:off x="4621217" y="2224745"/>
            <a:ext cx="246515" cy="147909"/>
          </a:xfrm>
          <a:prstGeom prst="rect">
            <a:avLst/>
          </a:prstGeom>
          <a:noFill/>
          <a:ln>
            <a:noFill/>
          </a:ln>
        </p:spPr>
      </p:pic>
      <p:pic>
        <p:nvPicPr>
          <p:cNvPr id="4723" name="Google Shape;4723;p259"/>
          <p:cNvPicPr preferRelativeResize="0"/>
          <p:nvPr/>
        </p:nvPicPr>
        <p:blipFill>
          <a:blip r:embed="rId10">
            <a:alphaModFix/>
          </a:blip>
          <a:stretch>
            <a:fillRect/>
          </a:stretch>
        </p:blipFill>
        <p:spPr>
          <a:xfrm rot="-2700000">
            <a:off x="4621217" y="1996145"/>
            <a:ext cx="246515" cy="147909"/>
          </a:xfrm>
          <a:prstGeom prst="rect">
            <a:avLst/>
          </a:prstGeom>
          <a:noFill/>
          <a:ln>
            <a:noFill/>
          </a:ln>
        </p:spPr>
      </p:pic>
      <p:pic>
        <p:nvPicPr>
          <p:cNvPr id="4724" name="Google Shape;4724;p259"/>
          <p:cNvPicPr preferRelativeResize="0"/>
          <p:nvPr/>
        </p:nvPicPr>
        <p:blipFill>
          <a:blip r:embed="rId10">
            <a:alphaModFix/>
          </a:blip>
          <a:stretch>
            <a:fillRect/>
          </a:stretch>
        </p:blipFill>
        <p:spPr>
          <a:xfrm rot="-2700000">
            <a:off x="4392617" y="1919945"/>
            <a:ext cx="246515" cy="147909"/>
          </a:xfrm>
          <a:prstGeom prst="rect">
            <a:avLst/>
          </a:prstGeom>
          <a:noFill/>
          <a:ln>
            <a:noFill/>
          </a:ln>
        </p:spPr>
      </p:pic>
      <p:pic>
        <p:nvPicPr>
          <p:cNvPr id="4725" name="Google Shape;4725;p259"/>
          <p:cNvPicPr preferRelativeResize="0"/>
          <p:nvPr/>
        </p:nvPicPr>
        <p:blipFill>
          <a:blip r:embed="rId10">
            <a:alphaModFix/>
          </a:blip>
          <a:stretch>
            <a:fillRect/>
          </a:stretch>
        </p:blipFill>
        <p:spPr>
          <a:xfrm rot="-2700000">
            <a:off x="4164017" y="1919945"/>
            <a:ext cx="246515" cy="147909"/>
          </a:xfrm>
          <a:prstGeom prst="rect">
            <a:avLst/>
          </a:prstGeom>
          <a:noFill/>
          <a:ln>
            <a:noFill/>
          </a:ln>
        </p:spPr>
      </p:pic>
      <p:pic>
        <p:nvPicPr>
          <p:cNvPr id="4726" name="Google Shape;4726;p259"/>
          <p:cNvPicPr preferRelativeResize="0"/>
          <p:nvPr/>
        </p:nvPicPr>
        <p:blipFill>
          <a:blip r:embed="rId10">
            <a:alphaModFix/>
          </a:blip>
          <a:stretch>
            <a:fillRect/>
          </a:stretch>
        </p:blipFill>
        <p:spPr>
          <a:xfrm rot="-2700000">
            <a:off x="6095271" y="1484867"/>
            <a:ext cx="291483" cy="174890"/>
          </a:xfrm>
          <a:prstGeom prst="rect">
            <a:avLst/>
          </a:prstGeom>
          <a:noFill/>
          <a:ln>
            <a:noFill/>
          </a:ln>
        </p:spPr>
      </p:pic>
      <p:grpSp>
        <p:nvGrpSpPr>
          <p:cNvPr id="4727" name="Google Shape;4727;p259"/>
          <p:cNvGrpSpPr/>
          <p:nvPr/>
        </p:nvGrpSpPr>
        <p:grpSpPr>
          <a:xfrm>
            <a:off x="202473" y="2255150"/>
            <a:ext cx="1498316" cy="646498"/>
            <a:chOff x="78100" y="798150"/>
            <a:chExt cx="1965778" cy="848200"/>
          </a:xfrm>
        </p:grpSpPr>
        <p:pic>
          <p:nvPicPr>
            <p:cNvPr id="4728" name="Google Shape;4728;p259"/>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729" name="Google Shape;4729;p259"/>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730" name="Google Shape;4730;p259"/>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731" name="Google Shape;4731;p259"/>
          <p:cNvPicPr preferRelativeResize="0"/>
          <p:nvPr/>
        </p:nvPicPr>
        <p:blipFill>
          <a:blip r:embed="rId11">
            <a:alphaModFix/>
          </a:blip>
          <a:stretch>
            <a:fillRect/>
          </a:stretch>
        </p:blipFill>
        <p:spPr>
          <a:xfrm>
            <a:off x="6033140" y="1031525"/>
            <a:ext cx="323675" cy="214434"/>
          </a:xfrm>
          <a:prstGeom prst="rect">
            <a:avLst/>
          </a:prstGeom>
          <a:noFill/>
          <a:ln>
            <a:noFill/>
          </a:ln>
        </p:spPr>
      </p:pic>
      <p:sp>
        <p:nvSpPr>
          <p:cNvPr id="4732" name="Google Shape;4732;p259"/>
          <p:cNvSpPr txBox="1"/>
          <p:nvPr/>
        </p:nvSpPr>
        <p:spPr>
          <a:xfrm>
            <a:off x="6305275" y="929025"/>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733" name="Google Shape;4733;p259"/>
          <p:cNvPicPr preferRelativeResize="0"/>
          <p:nvPr/>
        </p:nvPicPr>
        <p:blipFill>
          <a:blip r:embed="rId12">
            <a:alphaModFix/>
          </a:blip>
          <a:stretch>
            <a:fillRect/>
          </a:stretch>
        </p:blipFill>
        <p:spPr>
          <a:xfrm>
            <a:off x="2931075" y="2521400"/>
            <a:ext cx="236600" cy="114000"/>
          </a:xfrm>
          <a:prstGeom prst="rect">
            <a:avLst/>
          </a:prstGeom>
          <a:noFill/>
          <a:ln>
            <a:noFill/>
          </a:ln>
        </p:spPr>
      </p:pic>
      <p:pic>
        <p:nvPicPr>
          <p:cNvPr id="4734" name="Google Shape;4734;p259"/>
          <p:cNvPicPr preferRelativeResize="0"/>
          <p:nvPr/>
        </p:nvPicPr>
        <p:blipFill>
          <a:blip r:embed="rId12">
            <a:alphaModFix/>
          </a:blip>
          <a:stretch>
            <a:fillRect/>
          </a:stretch>
        </p:blipFill>
        <p:spPr>
          <a:xfrm>
            <a:off x="2931075" y="2750000"/>
            <a:ext cx="236600" cy="114000"/>
          </a:xfrm>
          <a:prstGeom prst="rect">
            <a:avLst/>
          </a:prstGeom>
          <a:noFill/>
          <a:ln>
            <a:noFill/>
          </a:ln>
        </p:spPr>
      </p:pic>
      <p:pic>
        <p:nvPicPr>
          <p:cNvPr id="4735" name="Google Shape;4735;p259"/>
          <p:cNvPicPr preferRelativeResize="0"/>
          <p:nvPr/>
        </p:nvPicPr>
        <p:blipFill>
          <a:blip r:embed="rId12">
            <a:alphaModFix/>
          </a:blip>
          <a:stretch>
            <a:fillRect/>
          </a:stretch>
        </p:blipFill>
        <p:spPr>
          <a:xfrm>
            <a:off x="2931075" y="2978600"/>
            <a:ext cx="236600" cy="114000"/>
          </a:xfrm>
          <a:prstGeom prst="rect">
            <a:avLst/>
          </a:prstGeom>
          <a:noFill/>
          <a:ln>
            <a:noFill/>
          </a:ln>
        </p:spPr>
      </p:pic>
      <p:pic>
        <p:nvPicPr>
          <p:cNvPr id="4736" name="Google Shape;4736;p259"/>
          <p:cNvPicPr preferRelativeResize="0"/>
          <p:nvPr/>
        </p:nvPicPr>
        <p:blipFill>
          <a:blip r:embed="rId12">
            <a:alphaModFix/>
          </a:blip>
          <a:stretch>
            <a:fillRect/>
          </a:stretch>
        </p:blipFill>
        <p:spPr>
          <a:xfrm>
            <a:off x="2931075" y="3207200"/>
            <a:ext cx="236600" cy="114000"/>
          </a:xfrm>
          <a:prstGeom prst="rect">
            <a:avLst/>
          </a:prstGeom>
          <a:noFill/>
          <a:ln>
            <a:noFill/>
          </a:ln>
        </p:spPr>
      </p:pic>
      <p:pic>
        <p:nvPicPr>
          <p:cNvPr id="4737" name="Google Shape;4737;p259"/>
          <p:cNvPicPr preferRelativeResize="0"/>
          <p:nvPr/>
        </p:nvPicPr>
        <p:blipFill>
          <a:blip r:embed="rId12">
            <a:alphaModFix/>
          </a:blip>
          <a:stretch>
            <a:fillRect/>
          </a:stretch>
        </p:blipFill>
        <p:spPr>
          <a:xfrm>
            <a:off x="2931075" y="3435800"/>
            <a:ext cx="236600" cy="114000"/>
          </a:xfrm>
          <a:prstGeom prst="rect">
            <a:avLst/>
          </a:prstGeom>
          <a:noFill/>
          <a:ln>
            <a:noFill/>
          </a:ln>
        </p:spPr>
      </p:pic>
      <p:pic>
        <p:nvPicPr>
          <p:cNvPr id="4738" name="Google Shape;4738;p259"/>
          <p:cNvPicPr preferRelativeResize="0"/>
          <p:nvPr/>
        </p:nvPicPr>
        <p:blipFill>
          <a:blip r:embed="rId12">
            <a:alphaModFix/>
          </a:blip>
          <a:stretch>
            <a:fillRect/>
          </a:stretch>
        </p:blipFill>
        <p:spPr>
          <a:xfrm>
            <a:off x="2931075" y="3647820"/>
            <a:ext cx="236600" cy="114000"/>
          </a:xfrm>
          <a:prstGeom prst="rect">
            <a:avLst/>
          </a:prstGeom>
          <a:noFill/>
          <a:ln>
            <a:noFill/>
          </a:ln>
        </p:spPr>
      </p:pic>
      <p:pic>
        <p:nvPicPr>
          <p:cNvPr id="4739" name="Google Shape;4739;p259"/>
          <p:cNvPicPr preferRelativeResize="0"/>
          <p:nvPr/>
        </p:nvPicPr>
        <p:blipFill>
          <a:blip r:embed="rId12">
            <a:alphaModFix/>
          </a:blip>
          <a:stretch>
            <a:fillRect/>
          </a:stretch>
        </p:blipFill>
        <p:spPr>
          <a:xfrm>
            <a:off x="2931075" y="3876420"/>
            <a:ext cx="236600" cy="114000"/>
          </a:xfrm>
          <a:prstGeom prst="rect">
            <a:avLst/>
          </a:prstGeom>
          <a:noFill/>
          <a:ln>
            <a:noFill/>
          </a:ln>
        </p:spPr>
      </p:pic>
      <p:pic>
        <p:nvPicPr>
          <p:cNvPr id="4740" name="Google Shape;4740;p259"/>
          <p:cNvPicPr preferRelativeResize="0"/>
          <p:nvPr/>
        </p:nvPicPr>
        <p:blipFill>
          <a:blip r:embed="rId12">
            <a:alphaModFix/>
          </a:blip>
          <a:stretch>
            <a:fillRect/>
          </a:stretch>
        </p:blipFill>
        <p:spPr>
          <a:xfrm>
            <a:off x="2931075" y="4105020"/>
            <a:ext cx="236600" cy="114000"/>
          </a:xfrm>
          <a:prstGeom prst="rect">
            <a:avLst/>
          </a:prstGeom>
          <a:noFill/>
          <a:ln>
            <a:noFill/>
          </a:ln>
        </p:spPr>
      </p:pic>
      <p:pic>
        <p:nvPicPr>
          <p:cNvPr id="4741" name="Google Shape;4741;p259"/>
          <p:cNvPicPr preferRelativeResize="0"/>
          <p:nvPr/>
        </p:nvPicPr>
        <p:blipFill>
          <a:blip r:embed="rId12">
            <a:alphaModFix/>
          </a:blip>
          <a:stretch>
            <a:fillRect/>
          </a:stretch>
        </p:blipFill>
        <p:spPr>
          <a:xfrm>
            <a:off x="2931075" y="4333620"/>
            <a:ext cx="236600" cy="114000"/>
          </a:xfrm>
          <a:prstGeom prst="rect">
            <a:avLst/>
          </a:prstGeom>
          <a:noFill/>
          <a:ln>
            <a:noFill/>
          </a:ln>
        </p:spPr>
      </p:pic>
      <p:pic>
        <p:nvPicPr>
          <p:cNvPr id="4742" name="Google Shape;4742;p259"/>
          <p:cNvPicPr preferRelativeResize="0"/>
          <p:nvPr/>
        </p:nvPicPr>
        <p:blipFill>
          <a:blip r:embed="rId12">
            <a:alphaModFix/>
          </a:blip>
          <a:stretch>
            <a:fillRect/>
          </a:stretch>
        </p:blipFill>
        <p:spPr>
          <a:xfrm>
            <a:off x="2931075" y="4562220"/>
            <a:ext cx="236600" cy="114000"/>
          </a:xfrm>
          <a:prstGeom prst="rect">
            <a:avLst/>
          </a:prstGeom>
          <a:noFill/>
          <a:ln>
            <a:noFill/>
          </a:ln>
        </p:spPr>
      </p:pic>
      <p:pic>
        <p:nvPicPr>
          <p:cNvPr id="4743" name="Google Shape;4743;p259"/>
          <p:cNvPicPr preferRelativeResize="0"/>
          <p:nvPr/>
        </p:nvPicPr>
        <p:blipFill>
          <a:blip r:embed="rId12">
            <a:alphaModFix/>
          </a:blip>
          <a:stretch>
            <a:fillRect/>
          </a:stretch>
        </p:blipFill>
        <p:spPr>
          <a:xfrm>
            <a:off x="2931075" y="4790820"/>
            <a:ext cx="236600" cy="114000"/>
          </a:xfrm>
          <a:prstGeom prst="rect">
            <a:avLst/>
          </a:prstGeom>
          <a:noFill/>
          <a:ln>
            <a:noFill/>
          </a:ln>
        </p:spPr>
      </p:pic>
      <p:pic>
        <p:nvPicPr>
          <p:cNvPr id="4744" name="Google Shape;4744;p259"/>
          <p:cNvPicPr preferRelativeResize="0"/>
          <p:nvPr/>
        </p:nvPicPr>
        <p:blipFill>
          <a:blip r:embed="rId12">
            <a:alphaModFix/>
          </a:blip>
          <a:stretch>
            <a:fillRect/>
          </a:stretch>
        </p:blipFill>
        <p:spPr>
          <a:xfrm>
            <a:off x="2636154" y="3265231"/>
            <a:ext cx="236600" cy="114000"/>
          </a:xfrm>
          <a:prstGeom prst="rect">
            <a:avLst/>
          </a:prstGeom>
          <a:noFill/>
          <a:ln>
            <a:noFill/>
          </a:ln>
        </p:spPr>
      </p:pic>
      <p:pic>
        <p:nvPicPr>
          <p:cNvPr id="4745" name="Google Shape;4745;p259"/>
          <p:cNvPicPr preferRelativeResize="0"/>
          <p:nvPr/>
        </p:nvPicPr>
        <p:blipFill>
          <a:blip r:embed="rId12">
            <a:alphaModFix/>
          </a:blip>
          <a:stretch>
            <a:fillRect/>
          </a:stretch>
        </p:blipFill>
        <p:spPr>
          <a:xfrm>
            <a:off x="2331354" y="3265231"/>
            <a:ext cx="236600" cy="114000"/>
          </a:xfrm>
          <a:prstGeom prst="rect">
            <a:avLst/>
          </a:prstGeom>
          <a:noFill/>
          <a:ln>
            <a:noFill/>
          </a:ln>
        </p:spPr>
      </p:pic>
      <p:pic>
        <p:nvPicPr>
          <p:cNvPr id="4746" name="Google Shape;4746;p259"/>
          <p:cNvPicPr preferRelativeResize="0"/>
          <p:nvPr/>
        </p:nvPicPr>
        <p:blipFill>
          <a:blip r:embed="rId12">
            <a:alphaModFix/>
          </a:blip>
          <a:stretch>
            <a:fillRect/>
          </a:stretch>
        </p:blipFill>
        <p:spPr>
          <a:xfrm>
            <a:off x="2026554" y="3265231"/>
            <a:ext cx="236600" cy="114000"/>
          </a:xfrm>
          <a:prstGeom prst="rect">
            <a:avLst/>
          </a:prstGeom>
          <a:noFill/>
          <a:ln>
            <a:noFill/>
          </a:ln>
        </p:spPr>
      </p:pic>
      <p:pic>
        <p:nvPicPr>
          <p:cNvPr id="4747" name="Google Shape;4747;p259"/>
          <p:cNvPicPr preferRelativeResize="0"/>
          <p:nvPr/>
        </p:nvPicPr>
        <p:blipFill>
          <a:blip r:embed="rId12">
            <a:alphaModFix/>
          </a:blip>
          <a:stretch>
            <a:fillRect/>
          </a:stretch>
        </p:blipFill>
        <p:spPr>
          <a:xfrm>
            <a:off x="1721754" y="3265231"/>
            <a:ext cx="236600" cy="114000"/>
          </a:xfrm>
          <a:prstGeom prst="rect">
            <a:avLst/>
          </a:prstGeom>
          <a:noFill/>
          <a:ln>
            <a:noFill/>
          </a:ln>
        </p:spPr>
      </p:pic>
      <p:pic>
        <p:nvPicPr>
          <p:cNvPr id="4748" name="Google Shape;4748;p259"/>
          <p:cNvPicPr preferRelativeResize="0"/>
          <p:nvPr/>
        </p:nvPicPr>
        <p:blipFill>
          <a:blip r:embed="rId12">
            <a:alphaModFix/>
          </a:blip>
          <a:stretch>
            <a:fillRect/>
          </a:stretch>
        </p:blipFill>
        <p:spPr>
          <a:xfrm>
            <a:off x="1721754" y="3036631"/>
            <a:ext cx="236600" cy="114000"/>
          </a:xfrm>
          <a:prstGeom prst="rect">
            <a:avLst/>
          </a:prstGeom>
          <a:noFill/>
          <a:ln>
            <a:noFill/>
          </a:ln>
        </p:spPr>
      </p:pic>
      <p:pic>
        <p:nvPicPr>
          <p:cNvPr id="4749" name="Google Shape;4749;p259"/>
          <p:cNvPicPr preferRelativeResize="0"/>
          <p:nvPr/>
        </p:nvPicPr>
        <p:blipFill>
          <a:blip r:embed="rId12">
            <a:alphaModFix/>
          </a:blip>
          <a:stretch>
            <a:fillRect/>
          </a:stretch>
        </p:blipFill>
        <p:spPr>
          <a:xfrm>
            <a:off x="2965824" y="1978121"/>
            <a:ext cx="236600" cy="114000"/>
          </a:xfrm>
          <a:prstGeom prst="rect">
            <a:avLst/>
          </a:prstGeom>
          <a:noFill/>
          <a:ln>
            <a:noFill/>
          </a:ln>
        </p:spPr>
      </p:pic>
      <p:pic>
        <p:nvPicPr>
          <p:cNvPr id="4750" name="Google Shape;4750;p259"/>
          <p:cNvPicPr preferRelativeResize="0"/>
          <p:nvPr/>
        </p:nvPicPr>
        <p:blipFill>
          <a:blip r:embed="rId12">
            <a:alphaModFix/>
          </a:blip>
          <a:stretch>
            <a:fillRect/>
          </a:stretch>
        </p:blipFill>
        <p:spPr>
          <a:xfrm>
            <a:off x="2965824" y="1520921"/>
            <a:ext cx="236600" cy="114000"/>
          </a:xfrm>
          <a:prstGeom prst="rect">
            <a:avLst/>
          </a:prstGeom>
          <a:noFill/>
          <a:ln>
            <a:noFill/>
          </a:ln>
        </p:spPr>
      </p:pic>
      <p:pic>
        <p:nvPicPr>
          <p:cNvPr id="4751" name="Google Shape;4751;p259"/>
          <p:cNvPicPr preferRelativeResize="0"/>
          <p:nvPr/>
        </p:nvPicPr>
        <p:blipFill>
          <a:blip r:embed="rId12">
            <a:alphaModFix/>
          </a:blip>
          <a:stretch>
            <a:fillRect/>
          </a:stretch>
        </p:blipFill>
        <p:spPr>
          <a:xfrm>
            <a:off x="2957534" y="1327070"/>
            <a:ext cx="236600" cy="114000"/>
          </a:xfrm>
          <a:prstGeom prst="rect">
            <a:avLst/>
          </a:prstGeom>
          <a:noFill/>
          <a:ln>
            <a:noFill/>
          </a:ln>
        </p:spPr>
      </p:pic>
      <p:pic>
        <p:nvPicPr>
          <p:cNvPr id="4752" name="Google Shape;4752;p259"/>
          <p:cNvPicPr preferRelativeResize="0"/>
          <p:nvPr/>
        </p:nvPicPr>
        <p:blipFill>
          <a:blip r:embed="rId12">
            <a:alphaModFix/>
          </a:blip>
          <a:stretch>
            <a:fillRect/>
          </a:stretch>
        </p:blipFill>
        <p:spPr>
          <a:xfrm>
            <a:off x="3151385" y="2640640"/>
            <a:ext cx="236600" cy="114000"/>
          </a:xfrm>
          <a:prstGeom prst="rect">
            <a:avLst/>
          </a:prstGeom>
          <a:noFill/>
          <a:ln>
            <a:noFill/>
          </a:ln>
        </p:spPr>
      </p:pic>
      <p:pic>
        <p:nvPicPr>
          <p:cNvPr id="4753" name="Google Shape;4753;p259"/>
          <p:cNvPicPr preferRelativeResize="0"/>
          <p:nvPr/>
        </p:nvPicPr>
        <p:blipFill>
          <a:blip r:embed="rId12">
            <a:alphaModFix/>
          </a:blip>
          <a:stretch>
            <a:fillRect/>
          </a:stretch>
        </p:blipFill>
        <p:spPr>
          <a:xfrm>
            <a:off x="3456185" y="2640640"/>
            <a:ext cx="236600" cy="114000"/>
          </a:xfrm>
          <a:prstGeom prst="rect">
            <a:avLst/>
          </a:prstGeom>
          <a:noFill/>
          <a:ln>
            <a:noFill/>
          </a:ln>
        </p:spPr>
      </p:pic>
      <p:pic>
        <p:nvPicPr>
          <p:cNvPr id="4754" name="Google Shape;4754;p259"/>
          <p:cNvPicPr preferRelativeResize="0"/>
          <p:nvPr/>
        </p:nvPicPr>
        <p:blipFill>
          <a:blip r:embed="rId12">
            <a:alphaModFix/>
          </a:blip>
          <a:stretch>
            <a:fillRect/>
          </a:stretch>
        </p:blipFill>
        <p:spPr>
          <a:xfrm>
            <a:off x="3760985" y="2640640"/>
            <a:ext cx="236600" cy="114000"/>
          </a:xfrm>
          <a:prstGeom prst="rect">
            <a:avLst/>
          </a:prstGeom>
          <a:noFill/>
          <a:ln>
            <a:noFill/>
          </a:ln>
        </p:spPr>
      </p:pic>
      <p:pic>
        <p:nvPicPr>
          <p:cNvPr id="4755" name="Google Shape;4755;p259"/>
          <p:cNvPicPr preferRelativeResize="0"/>
          <p:nvPr/>
        </p:nvPicPr>
        <p:blipFill>
          <a:blip r:embed="rId12">
            <a:alphaModFix/>
          </a:blip>
          <a:stretch>
            <a:fillRect/>
          </a:stretch>
        </p:blipFill>
        <p:spPr>
          <a:xfrm>
            <a:off x="4065785" y="2640640"/>
            <a:ext cx="236600" cy="114000"/>
          </a:xfrm>
          <a:prstGeom prst="rect">
            <a:avLst/>
          </a:prstGeom>
          <a:noFill/>
          <a:ln>
            <a:noFill/>
          </a:ln>
        </p:spPr>
      </p:pic>
      <p:pic>
        <p:nvPicPr>
          <p:cNvPr id="4756" name="Google Shape;4756;p259"/>
          <p:cNvPicPr preferRelativeResize="0"/>
          <p:nvPr/>
        </p:nvPicPr>
        <p:blipFill>
          <a:blip r:embed="rId12">
            <a:alphaModFix/>
          </a:blip>
          <a:stretch>
            <a:fillRect/>
          </a:stretch>
        </p:blipFill>
        <p:spPr>
          <a:xfrm>
            <a:off x="4370585" y="2640640"/>
            <a:ext cx="236600" cy="114000"/>
          </a:xfrm>
          <a:prstGeom prst="rect">
            <a:avLst/>
          </a:prstGeom>
          <a:noFill/>
          <a:ln>
            <a:noFill/>
          </a:ln>
        </p:spPr>
      </p:pic>
      <p:pic>
        <p:nvPicPr>
          <p:cNvPr id="4757" name="Google Shape;4757;p259"/>
          <p:cNvPicPr preferRelativeResize="0"/>
          <p:nvPr/>
        </p:nvPicPr>
        <p:blipFill>
          <a:blip r:embed="rId12">
            <a:alphaModFix/>
          </a:blip>
          <a:stretch>
            <a:fillRect/>
          </a:stretch>
        </p:blipFill>
        <p:spPr>
          <a:xfrm>
            <a:off x="3151385" y="3351310"/>
            <a:ext cx="236600" cy="114000"/>
          </a:xfrm>
          <a:prstGeom prst="rect">
            <a:avLst/>
          </a:prstGeom>
          <a:noFill/>
          <a:ln>
            <a:noFill/>
          </a:ln>
        </p:spPr>
      </p:pic>
      <p:pic>
        <p:nvPicPr>
          <p:cNvPr id="4758" name="Google Shape;4758;p259"/>
          <p:cNvPicPr preferRelativeResize="0"/>
          <p:nvPr/>
        </p:nvPicPr>
        <p:blipFill>
          <a:blip r:embed="rId12">
            <a:alphaModFix/>
          </a:blip>
          <a:stretch>
            <a:fillRect/>
          </a:stretch>
        </p:blipFill>
        <p:spPr>
          <a:xfrm>
            <a:off x="3456185" y="3351310"/>
            <a:ext cx="236600" cy="114000"/>
          </a:xfrm>
          <a:prstGeom prst="rect">
            <a:avLst/>
          </a:prstGeom>
          <a:noFill/>
          <a:ln>
            <a:noFill/>
          </a:ln>
        </p:spPr>
      </p:pic>
      <p:pic>
        <p:nvPicPr>
          <p:cNvPr id="4759" name="Google Shape;4759;p259"/>
          <p:cNvPicPr preferRelativeResize="0"/>
          <p:nvPr/>
        </p:nvPicPr>
        <p:blipFill>
          <a:blip r:embed="rId12">
            <a:alphaModFix/>
          </a:blip>
          <a:stretch>
            <a:fillRect/>
          </a:stretch>
        </p:blipFill>
        <p:spPr>
          <a:xfrm>
            <a:off x="3760985" y="3351310"/>
            <a:ext cx="236600" cy="114000"/>
          </a:xfrm>
          <a:prstGeom prst="rect">
            <a:avLst/>
          </a:prstGeom>
          <a:noFill/>
          <a:ln>
            <a:noFill/>
          </a:ln>
        </p:spPr>
      </p:pic>
      <p:pic>
        <p:nvPicPr>
          <p:cNvPr id="4760" name="Google Shape;4760;p259"/>
          <p:cNvPicPr preferRelativeResize="0"/>
          <p:nvPr/>
        </p:nvPicPr>
        <p:blipFill>
          <a:blip r:embed="rId12">
            <a:alphaModFix/>
          </a:blip>
          <a:stretch>
            <a:fillRect/>
          </a:stretch>
        </p:blipFill>
        <p:spPr>
          <a:xfrm>
            <a:off x="4065785" y="3351310"/>
            <a:ext cx="236600" cy="114000"/>
          </a:xfrm>
          <a:prstGeom prst="rect">
            <a:avLst/>
          </a:prstGeom>
          <a:noFill/>
          <a:ln>
            <a:noFill/>
          </a:ln>
        </p:spPr>
      </p:pic>
      <p:pic>
        <p:nvPicPr>
          <p:cNvPr id="4761" name="Google Shape;4761;p259"/>
          <p:cNvPicPr preferRelativeResize="0"/>
          <p:nvPr/>
        </p:nvPicPr>
        <p:blipFill>
          <a:blip r:embed="rId12">
            <a:alphaModFix/>
          </a:blip>
          <a:stretch>
            <a:fillRect/>
          </a:stretch>
        </p:blipFill>
        <p:spPr>
          <a:xfrm>
            <a:off x="4370585" y="3351310"/>
            <a:ext cx="236600" cy="114000"/>
          </a:xfrm>
          <a:prstGeom prst="rect">
            <a:avLst/>
          </a:prstGeom>
          <a:noFill/>
          <a:ln>
            <a:noFill/>
          </a:ln>
        </p:spPr>
      </p:pic>
      <p:pic>
        <p:nvPicPr>
          <p:cNvPr id="4762" name="Google Shape;4762;p259"/>
          <p:cNvPicPr preferRelativeResize="0"/>
          <p:nvPr/>
        </p:nvPicPr>
        <p:blipFill>
          <a:blip r:embed="rId12">
            <a:alphaModFix/>
          </a:blip>
          <a:stretch>
            <a:fillRect/>
          </a:stretch>
        </p:blipFill>
        <p:spPr>
          <a:xfrm>
            <a:off x="3151385" y="3926160"/>
            <a:ext cx="236600" cy="114000"/>
          </a:xfrm>
          <a:prstGeom prst="rect">
            <a:avLst/>
          </a:prstGeom>
          <a:noFill/>
          <a:ln>
            <a:noFill/>
          </a:ln>
        </p:spPr>
      </p:pic>
      <p:pic>
        <p:nvPicPr>
          <p:cNvPr id="4763" name="Google Shape;4763;p259"/>
          <p:cNvPicPr preferRelativeResize="0"/>
          <p:nvPr/>
        </p:nvPicPr>
        <p:blipFill>
          <a:blip r:embed="rId12">
            <a:alphaModFix/>
          </a:blip>
          <a:stretch>
            <a:fillRect/>
          </a:stretch>
        </p:blipFill>
        <p:spPr>
          <a:xfrm>
            <a:off x="3456185" y="3926160"/>
            <a:ext cx="236600" cy="114000"/>
          </a:xfrm>
          <a:prstGeom prst="rect">
            <a:avLst/>
          </a:prstGeom>
          <a:noFill/>
          <a:ln>
            <a:noFill/>
          </a:ln>
        </p:spPr>
      </p:pic>
      <p:pic>
        <p:nvPicPr>
          <p:cNvPr id="4764" name="Google Shape;4764;p259"/>
          <p:cNvPicPr preferRelativeResize="0"/>
          <p:nvPr/>
        </p:nvPicPr>
        <p:blipFill>
          <a:blip r:embed="rId12">
            <a:alphaModFix/>
          </a:blip>
          <a:stretch>
            <a:fillRect/>
          </a:stretch>
        </p:blipFill>
        <p:spPr>
          <a:xfrm>
            <a:off x="3760985" y="3926160"/>
            <a:ext cx="236600" cy="114000"/>
          </a:xfrm>
          <a:prstGeom prst="rect">
            <a:avLst/>
          </a:prstGeom>
          <a:noFill/>
          <a:ln>
            <a:noFill/>
          </a:ln>
        </p:spPr>
      </p:pic>
      <p:pic>
        <p:nvPicPr>
          <p:cNvPr id="4765" name="Google Shape;4765;p259"/>
          <p:cNvPicPr preferRelativeResize="0"/>
          <p:nvPr/>
        </p:nvPicPr>
        <p:blipFill>
          <a:blip r:embed="rId12">
            <a:alphaModFix/>
          </a:blip>
          <a:stretch>
            <a:fillRect/>
          </a:stretch>
        </p:blipFill>
        <p:spPr>
          <a:xfrm>
            <a:off x="4065785" y="3926160"/>
            <a:ext cx="236600" cy="114000"/>
          </a:xfrm>
          <a:prstGeom prst="rect">
            <a:avLst/>
          </a:prstGeom>
          <a:noFill/>
          <a:ln>
            <a:noFill/>
          </a:ln>
        </p:spPr>
      </p:pic>
      <p:pic>
        <p:nvPicPr>
          <p:cNvPr id="4766" name="Google Shape;4766;p259"/>
          <p:cNvPicPr preferRelativeResize="0"/>
          <p:nvPr/>
        </p:nvPicPr>
        <p:blipFill>
          <a:blip r:embed="rId12">
            <a:alphaModFix/>
          </a:blip>
          <a:stretch>
            <a:fillRect/>
          </a:stretch>
        </p:blipFill>
        <p:spPr>
          <a:xfrm>
            <a:off x="4370585" y="3926160"/>
            <a:ext cx="236600" cy="114000"/>
          </a:xfrm>
          <a:prstGeom prst="rect">
            <a:avLst/>
          </a:prstGeom>
          <a:noFill/>
          <a:ln>
            <a:noFill/>
          </a:ln>
        </p:spPr>
      </p:pic>
      <p:pic>
        <p:nvPicPr>
          <p:cNvPr id="4767" name="Google Shape;4767;p259"/>
          <p:cNvPicPr preferRelativeResize="0"/>
          <p:nvPr/>
        </p:nvPicPr>
        <p:blipFill>
          <a:blip r:embed="rId12">
            <a:alphaModFix/>
          </a:blip>
          <a:stretch>
            <a:fillRect/>
          </a:stretch>
        </p:blipFill>
        <p:spPr>
          <a:xfrm>
            <a:off x="3151385" y="4535760"/>
            <a:ext cx="236600" cy="114000"/>
          </a:xfrm>
          <a:prstGeom prst="rect">
            <a:avLst/>
          </a:prstGeom>
          <a:noFill/>
          <a:ln>
            <a:noFill/>
          </a:ln>
        </p:spPr>
      </p:pic>
      <p:pic>
        <p:nvPicPr>
          <p:cNvPr id="4768" name="Google Shape;4768;p259"/>
          <p:cNvPicPr preferRelativeResize="0"/>
          <p:nvPr/>
        </p:nvPicPr>
        <p:blipFill>
          <a:blip r:embed="rId12">
            <a:alphaModFix/>
          </a:blip>
          <a:stretch>
            <a:fillRect/>
          </a:stretch>
        </p:blipFill>
        <p:spPr>
          <a:xfrm>
            <a:off x="3456185" y="4535760"/>
            <a:ext cx="236600" cy="114000"/>
          </a:xfrm>
          <a:prstGeom prst="rect">
            <a:avLst/>
          </a:prstGeom>
          <a:noFill/>
          <a:ln>
            <a:noFill/>
          </a:ln>
        </p:spPr>
      </p:pic>
      <p:pic>
        <p:nvPicPr>
          <p:cNvPr id="4769" name="Google Shape;4769;p259"/>
          <p:cNvPicPr preferRelativeResize="0"/>
          <p:nvPr/>
        </p:nvPicPr>
        <p:blipFill>
          <a:blip r:embed="rId12">
            <a:alphaModFix/>
          </a:blip>
          <a:stretch>
            <a:fillRect/>
          </a:stretch>
        </p:blipFill>
        <p:spPr>
          <a:xfrm>
            <a:off x="3760985" y="4535760"/>
            <a:ext cx="236600" cy="114000"/>
          </a:xfrm>
          <a:prstGeom prst="rect">
            <a:avLst/>
          </a:prstGeom>
          <a:noFill/>
          <a:ln>
            <a:noFill/>
          </a:ln>
        </p:spPr>
      </p:pic>
      <p:pic>
        <p:nvPicPr>
          <p:cNvPr id="4770" name="Google Shape;4770;p259"/>
          <p:cNvPicPr preferRelativeResize="0"/>
          <p:nvPr/>
        </p:nvPicPr>
        <p:blipFill>
          <a:blip r:embed="rId12">
            <a:alphaModFix/>
          </a:blip>
          <a:stretch>
            <a:fillRect/>
          </a:stretch>
        </p:blipFill>
        <p:spPr>
          <a:xfrm>
            <a:off x="4065785" y="4535760"/>
            <a:ext cx="236600" cy="114000"/>
          </a:xfrm>
          <a:prstGeom prst="rect">
            <a:avLst/>
          </a:prstGeom>
          <a:noFill/>
          <a:ln>
            <a:noFill/>
          </a:ln>
        </p:spPr>
      </p:pic>
      <p:pic>
        <p:nvPicPr>
          <p:cNvPr id="4771" name="Google Shape;4771;p259"/>
          <p:cNvPicPr preferRelativeResize="0"/>
          <p:nvPr/>
        </p:nvPicPr>
        <p:blipFill>
          <a:blip r:embed="rId12">
            <a:alphaModFix/>
          </a:blip>
          <a:stretch>
            <a:fillRect/>
          </a:stretch>
        </p:blipFill>
        <p:spPr>
          <a:xfrm>
            <a:off x="4370585" y="4535760"/>
            <a:ext cx="236600" cy="114000"/>
          </a:xfrm>
          <a:prstGeom prst="rect">
            <a:avLst/>
          </a:prstGeom>
          <a:noFill/>
          <a:ln>
            <a:noFill/>
          </a:ln>
        </p:spPr>
      </p:pic>
      <p:pic>
        <p:nvPicPr>
          <p:cNvPr id="4772" name="Google Shape;4772;p259"/>
          <p:cNvPicPr preferRelativeResize="0"/>
          <p:nvPr/>
        </p:nvPicPr>
        <p:blipFill>
          <a:blip r:embed="rId12">
            <a:alphaModFix/>
          </a:blip>
          <a:stretch>
            <a:fillRect/>
          </a:stretch>
        </p:blipFill>
        <p:spPr>
          <a:xfrm>
            <a:off x="4675385" y="3351310"/>
            <a:ext cx="236600" cy="114000"/>
          </a:xfrm>
          <a:prstGeom prst="rect">
            <a:avLst/>
          </a:prstGeom>
          <a:noFill/>
          <a:ln>
            <a:noFill/>
          </a:ln>
        </p:spPr>
      </p:pic>
      <p:pic>
        <p:nvPicPr>
          <p:cNvPr id="4773" name="Google Shape;4773;p259"/>
          <p:cNvPicPr preferRelativeResize="0"/>
          <p:nvPr/>
        </p:nvPicPr>
        <p:blipFill>
          <a:blip r:embed="rId12">
            <a:alphaModFix/>
          </a:blip>
          <a:stretch>
            <a:fillRect/>
          </a:stretch>
        </p:blipFill>
        <p:spPr>
          <a:xfrm>
            <a:off x="4691965" y="3927749"/>
            <a:ext cx="236600" cy="114000"/>
          </a:xfrm>
          <a:prstGeom prst="rect">
            <a:avLst/>
          </a:prstGeom>
          <a:noFill/>
          <a:ln>
            <a:noFill/>
          </a:ln>
        </p:spPr>
      </p:pic>
      <p:pic>
        <p:nvPicPr>
          <p:cNvPr id="4774" name="Google Shape;4774;p259"/>
          <p:cNvPicPr preferRelativeResize="0"/>
          <p:nvPr/>
        </p:nvPicPr>
        <p:blipFill>
          <a:blip r:embed="rId12">
            <a:alphaModFix/>
          </a:blip>
          <a:stretch>
            <a:fillRect/>
          </a:stretch>
        </p:blipFill>
        <p:spPr>
          <a:xfrm>
            <a:off x="4996765" y="3927749"/>
            <a:ext cx="236600" cy="114000"/>
          </a:xfrm>
          <a:prstGeom prst="rect">
            <a:avLst/>
          </a:prstGeom>
          <a:noFill/>
          <a:ln>
            <a:noFill/>
          </a:ln>
        </p:spPr>
      </p:pic>
      <p:pic>
        <p:nvPicPr>
          <p:cNvPr id="4775" name="Google Shape;4775;p259"/>
          <p:cNvPicPr preferRelativeResize="0"/>
          <p:nvPr/>
        </p:nvPicPr>
        <p:blipFill>
          <a:blip r:embed="rId12">
            <a:alphaModFix/>
          </a:blip>
          <a:stretch>
            <a:fillRect/>
          </a:stretch>
        </p:blipFill>
        <p:spPr>
          <a:xfrm>
            <a:off x="4683675" y="4535760"/>
            <a:ext cx="236600" cy="114000"/>
          </a:xfrm>
          <a:prstGeom prst="rect">
            <a:avLst/>
          </a:prstGeom>
          <a:noFill/>
          <a:ln>
            <a:noFill/>
          </a:ln>
        </p:spPr>
      </p:pic>
      <p:pic>
        <p:nvPicPr>
          <p:cNvPr id="4776" name="Google Shape;4776;p259"/>
          <p:cNvPicPr preferRelativeResize="0"/>
          <p:nvPr/>
        </p:nvPicPr>
        <p:blipFill>
          <a:blip r:embed="rId12">
            <a:alphaModFix/>
          </a:blip>
          <a:stretch>
            <a:fillRect/>
          </a:stretch>
        </p:blipFill>
        <p:spPr>
          <a:xfrm>
            <a:off x="5005055" y="4537349"/>
            <a:ext cx="236600" cy="114000"/>
          </a:xfrm>
          <a:prstGeom prst="rect">
            <a:avLst/>
          </a:prstGeom>
          <a:noFill/>
          <a:ln>
            <a:noFill/>
          </a:ln>
        </p:spPr>
      </p:pic>
      <p:pic>
        <p:nvPicPr>
          <p:cNvPr id="4777" name="Google Shape;4777;p259"/>
          <p:cNvPicPr preferRelativeResize="0"/>
          <p:nvPr/>
        </p:nvPicPr>
        <p:blipFill>
          <a:blip r:embed="rId12">
            <a:alphaModFix/>
          </a:blip>
          <a:stretch>
            <a:fillRect/>
          </a:stretch>
        </p:blipFill>
        <p:spPr>
          <a:xfrm>
            <a:off x="5309855" y="4537349"/>
            <a:ext cx="236600" cy="114000"/>
          </a:xfrm>
          <a:prstGeom prst="rect">
            <a:avLst/>
          </a:prstGeom>
          <a:noFill/>
          <a:ln>
            <a:noFill/>
          </a:ln>
        </p:spPr>
      </p:pic>
      <p:pic>
        <p:nvPicPr>
          <p:cNvPr id="4778" name="Google Shape;4778;p259"/>
          <p:cNvPicPr preferRelativeResize="0"/>
          <p:nvPr/>
        </p:nvPicPr>
        <p:blipFill>
          <a:blip r:embed="rId5">
            <a:alphaModFix/>
          </a:blip>
          <a:stretch>
            <a:fillRect/>
          </a:stretch>
        </p:blipFill>
        <p:spPr>
          <a:xfrm rot="-5938638">
            <a:off x="6098996" y="563806"/>
            <a:ext cx="160633" cy="290013"/>
          </a:xfrm>
          <a:prstGeom prst="rect">
            <a:avLst/>
          </a:prstGeom>
          <a:noFill/>
          <a:ln>
            <a:noFill/>
          </a:ln>
        </p:spPr>
      </p:pic>
      <p:sp>
        <p:nvSpPr>
          <p:cNvPr id="4779" name="Google Shape;4779;p259"/>
          <p:cNvSpPr txBox="1"/>
          <p:nvPr/>
        </p:nvSpPr>
        <p:spPr>
          <a:xfrm>
            <a:off x="6305275" y="506574"/>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(raphe nucleus)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780" name="Google Shape;4780;p259"/>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4781" name="Google Shape;4781;p259"/>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4782" name="Google Shape;4782;p259"/>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4783" name="Google Shape;4783;p259"/>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4784" name="Google Shape;4784;p259"/>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4785" name="Google Shape;4785;p259"/>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4786" name="Google Shape;4786;p259"/>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4787" name="Google Shape;4787;p259"/>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4788" name="Google Shape;4788;p259"/>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4789" name="Google Shape;4789;p259"/>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4790" name="Google Shape;4790;p259"/>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4791" name="Google Shape;4791;p259"/>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4792" name="Google Shape;4792;p259"/>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4793" name="Google Shape;4793;p259"/>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4794" name="Google Shape;4794;p259"/>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4795" name="Google Shape;4795;p259"/>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4796" name="Google Shape;4796;p259"/>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4797" name="Google Shape;4797;p259"/>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4798" name="Google Shape;4798;p259"/>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4799" name="Google Shape;4799;p259"/>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4800" name="Google Shape;4800;p259"/>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4801" name="Google Shape;4801;p259"/>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4802" name="Google Shape;4802;p259"/>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4803" name="Google Shape;4803;p259"/>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4804" name="Google Shape;4804;p259"/>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4805" name="Google Shape;4805;p259"/>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4806" name="Google Shape;4806;p259"/>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4807" name="Google Shape;4807;p259"/>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4808" name="Google Shape;4808;p259"/>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4809" name="Google Shape;4809;p259"/>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4810" name="Google Shape;4810;p259"/>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4811" name="Google Shape;4811;p259"/>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4812" name="Google Shape;4812;p259"/>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4813" name="Google Shape;4813;p259"/>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4814" name="Google Shape;4814;p259"/>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4815" name="Google Shape;4815;p259"/>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4816" name="Google Shape;4816;p259"/>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4817" name="Google Shape;4817;p259"/>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4818" name="Google Shape;4818;p259"/>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4819" name="Google Shape;4819;p259"/>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4820" name="Google Shape;4820;p259"/>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4821" name="Google Shape;4821;p259"/>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4822" name="Google Shape;4822;p259"/>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4823" name="Google Shape;4823;p259"/>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4824" name="Google Shape;4824;p259"/>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4825" name="Google Shape;4825;p259"/>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4826" name="Google Shape;4826;p259"/>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4827" name="Google Shape;4827;p259"/>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4828" name="Google Shape;4828;p259"/>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4829" name="Google Shape;4829;p259"/>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4830" name="Google Shape;4830;p259"/>
          <p:cNvPicPr preferRelativeResize="0"/>
          <p:nvPr/>
        </p:nvPicPr>
        <p:blipFill>
          <a:blip r:embed="rId12">
            <a:alphaModFix/>
          </a:blip>
          <a:stretch>
            <a:fillRect/>
          </a:stretch>
        </p:blipFill>
        <p:spPr>
          <a:xfrm>
            <a:off x="3109934" y="2869240"/>
            <a:ext cx="236600" cy="114000"/>
          </a:xfrm>
          <a:prstGeom prst="rect">
            <a:avLst/>
          </a:prstGeom>
          <a:noFill/>
          <a:ln>
            <a:noFill/>
          </a:ln>
        </p:spPr>
      </p:pic>
      <p:pic>
        <p:nvPicPr>
          <p:cNvPr id="4831" name="Google Shape;4831;p259"/>
          <p:cNvPicPr preferRelativeResize="0"/>
          <p:nvPr/>
        </p:nvPicPr>
        <p:blipFill>
          <a:blip r:embed="rId12">
            <a:alphaModFix/>
          </a:blip>
          <a:stretch>
            <a:fillRect/>
          </a:stretch>
        </p:blipFill>
        <p:spPr>
          <a:xfrm>
            <a:off x="3109934" y="3097840"/>
            <a:ext cx="236600" cy="114000"/>
          </a:xfrm>
          <a:prstGeom prst="rect">
            <a:avLst/>
          </a:prstGeom>
          <a:noFill/>
          <a:ln>
            <a:noFill/>
          </a:ln>
        </p:spPr>
      </p:pic>
      <p:pic>
        <p:nvPicPr>
          <p:cNvPr id="4832" name="Google Shape;4832;p259"/>
          <p:cNvPicPr preferRelativeResize="0"/>
          <p:nvPr/>
        </p:nvPicPr>
        <p:blipFill>
          <a:blip r:embed="rId12">
            <a:alphaModFix/>
          </a:blip>
          <a:stretch>
            <a:fillRect/>
          </a:stretch>
        </p:blipFill>
        <p:spPr>
          <a:xfrm>
            <a:off x="3126515" y="3538459"/>
            <a:ext cx="236600" cy="114000"/>
          </a:xfrm>
          <a:prstGeom prst="rect">
            <a:avLst/>
          </a:prstGeom>
          <a:noFill/>
          <a:ln>
            <a:noFill/>
          </a:ln>
        </p:spPr>
      </p:pic>
      <p:pic>
        <p:nvPicPr>
          <p:cNvPr id="4833" name="Google Shape;4833;p259"/>
          <p:cNvPicPr preferRelativeResize="0"/>
          <p:nvPr/>
        </p:nvPicPr>
        <p:blipFill>
          <a:blip r:embed="rId12">
            <a:alphaModFix/>
          </a:blip>
          <a:stretch>
            <a:fillRect/>
          </a:stretch>
        </p:blipFill>
        <p:spPr>
          <a:xfrm>
            <a:off x="3126515" y="3767059"/>
            <a:ext cx="236600" cy="114000"/>
          </a:xfrm>
          <a:prstGeom prst="rect">
            <a:avLst/>
          </a:prstGeom>
          <a:noFill/>
          <a:ln>
            <a:noFill/>
          </a:ln>
        </p:spPr>
      </p:pic>
      <p:pic>
        <p:nvPicPr>
          <p:cNvPr id="4834" name="Google Shape;4834;p259"/>
          <p:cNvPicPr preferRelativeResize="0"/>
          <p:nvPr/>
        </p:nvPicPr>
        <p:blipFill>
          <a:blip r:embed="rId12">
            <a:alphaModFix/>
          </a:blip>
          <a:stretch>
            <a:fillRect/>
          </a:stretch>
        </p:blipFill>
        <p:spPr>
          <a:xfrm>
            <a:off x="3126515" y="4114899"/>
            <a:ext cx="236600" cy="114000"/>
          </a:xfrm>
          <a:prstGeom prst="rect">
            <a:avLst/>
          </a:prstGeom>
          <a:noFill/>
          <a:ln>
            <a:noFill/>
          </a:ln>
        </p:spPr>
      </p:pic>
      <p:pic>
        <p:nvPicPr>
          <p:cNvPr id="4835" name="Google Shape;4835;p259"/>
          <p:cNvPicPr preferRelativeResize="0"/>
          <p:nvPr/>
        </p:nvPicPr>
        <p:blipFill>
          <a:blip r:embed="rId12">
            <a:alphaModFix/>
          </a:blip>
          <a:stretch>
            <a:fillRect/>
          </a:stretch>
        </p:blipFill>
        <p:spPr>
          <a:xfrm>
            <a:off x="3126515" y="4343499"/>
            <a:ext cx="236600" cy="114000"/>
          </a:xfrm>
          <a:prstGeom prst="rect">
            <a:avLst/>
          </a:prstGeom>
          <a:noFill/>
          <a:ln>
            <a:noFill/>
          </a:ln>
        </p:spPr>
      </p:pic>
      <p:pic>
        <p:nvPicPr>
          <p:cNvPr id="4836" name="Google Shape;4836;p259"/>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4837" name="Google Shape;4837;p259"/>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4838" name="Google Shape;4838;p259"/>
          <p:cNvPicPr preferRelativeResize="0"/>
          <p:nvPr/>
        </p:nvPicPr>
        <p:blipFill>
          <a:blip r:embed="rId5">
            <a:alphaModFix/>
          </a:blip>
          <a:stretch>
            <a:fillRect/>
          </a:stretch>
        </p:blipFill>
        <p:spPr>
          <a:xfrm rot="-8510915">
            <a:off x="1895255" y="2007917"/>
            <a:ext cx="128611" cy="2322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txBox="1"/>
          <p:nvPr/>
        </p:nvSpPr>
        <p:spPr>
          <a:xfrm>
            <a:off x="193175" y="93025"/>
            <a:ext cx="834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3rd messenger activates 4th messengers</a:t>
            </a:r>
            <a:endParaRPr sz="1900" b="1"/>
          </a:p>
          <a:p>
            <a:pPr marL="0" lvl="0" indent="0" algn="l" rtl="0">
              <a:spcBef>
                <a:spcPts val="0"/>
              </a:spcBef>
              <a:spcAft>
                <a:spcPts val="0"/>
              </a:spcAft>
              <a:buNone/>
            </a:pPr>
            <a:endParaRPr sz="1900" b="1"/>
          </a:p>
        </p:txBody>
      </p:sp>
      <p:grpSp>
        <p:nvGrpSpPr>
          <p:cNvPr id="319" name="Google Shape;319;p35"/>
          <p:cNvGrpSpPr/>
          <p:nvPr/>
        </p:nvGrpSpPr>
        <p:grpSpPr>
          <a:xfrm>
            <a:off x="926622" y="602454"/>
            <a:ext cx="5468548" cy="4353802"/>
            <a:chOff x="926622" y="602454"/>
            <a:chExt cx="5468548" cy="4353802"/>
          </a:xfrm>
        </p:grpSpPr>
        <p:grpSp>
          <p:nvGrpSpPr>
            <p:cNvPr id="320" name="Google Shape;320;p35"/>
            <p:cNvGrpSpPr/>
            <p:nvPr/>
          </p:nvGrpSpPr>
          <p:grpSpPr>
            <a:xfrm>
              <a:off x="926622" y="602454"/>
              <a:ext cx="5298316" cy="4353802"/>
              <a:chOff x="615375" y="1196250"/>
              <a:chExt cx="3956625" cy="3251290"/>
            </a:xfrm>
          </p:grpSpPr>
          <p:pic>
            <p:nvPicPr>
              <p:cNvPr id="321" name="Google Shape;321;p35"/>
              <p:cNvPicPr preferRelativeResize="0"/>
              <p:nvPr/>
            </p:nvPicPr>
            <p:blipFill>
              <a:blip r:embed="rId3">
                <a:alphaModFix/>
              </a:blip>
              <a:stretch>
                <a:fillRect/>
              </a:stretch>
            </p:blipFill>
            <p:spPr>
              <a:xfrm>
                <a:off x="979225" y="1196250"/>
                <a:ext cx="3592775" cy="1991825"/>
              </a:xfrm>
              <a:prstGeom prst="rect">
                <a:avLst/>
              </a:prstGeom>
              <a:noFill/>
              <a:ln>
                <a:noFill/>
              </a:ln>
            </p:spPr>
          </p:pic>
          <p:pic>
            <p:nvPicPr>
              <p:cNvPr id="322" name="Google Shape;322;p35"/>
              <p:cNvPicPr preferRelativeResize="0"/>
              <p:nvPr/>
            </p:nvPicPr>
            <p:blipFill>
              <a:blip r:embed="rId4">
                <a:alphaModFix/>
              </a:blip>
              <a:stretch>
                <a:fillRect/>
              </a:stretch>
            </p:blipFill>
            <p:spPr>
              <a:xfrm>
                <a:off x="615375" y="1244975"/>
                <a:ext cx="1043375" cy="371800"/>
              </a:xfrm>
              <a:prstGeom prst="rect">
                <a:avLst/>
              </a:prstGeom>
              <a:noFill/>
              <a:ln>
                <a:noFill/>
              </a:ln>
            </p:spPr>
          </p:pic>
          <p:pic>
            <p:nvPicPr>
              <p:cNvPr id="323" name="Google Shape;323;p35"/>
              <p:cNvPicPr preferRelativeResize="0"/>
              <p:nvPr/>
            </p:nvPicPr>
            <p:blipFill>
              <a:blip r:embed="rId5">
                <a:alphaModFix/>
              </a:blip>
              <a:stretch>
                <a:fillRect/>
              </a:stretch>
            </p:blipFill>
            <p:spPr>
              <a:xfrm>
                <a:off x="2515250" y="3033690"/>
                <a:ext cx="1882900" cy="1413850"/>
              </a:xfrm>
              <a:prstGeom prst="rect">
                <a:avLst/>
              </a:prstGeom>
              <a:noFill/>
              <a:ln>
                <a:noFill/>
              </a:ln>
            </p:spPr>
          </p:pic>
        </p:grpSp>
        <p:pic>
          <p:nvPicPr>
            <p:cNvPr id="324" name="Google Shape;324;p35"/>
            <p:cNvPicPr preferRelativeResize="0"/>
            <p:nvPr/>
          </p:nvPicPr>
          <p:blipFill>
            <a:blip r:embed="rId6">
              <a:alphaModFix/>
            </a:blip>
            <a:stretch>
              <a:fillRect/>
            </a:stretch>
          </p:blipFill>
          <p:spPr>
            <a:xfrm>
              <a:off x="4808120" y="2329945"/>
              <a:ext cx="1587050" cy="1085550"/>
            </a:xfrm>
            <a:prstGeom prst="rect">
              <a:avLst/>
            </a:prstGeom>
            <a:noFill/>
            <a:ln>
              <a:noFill/>
            </a:ln>
          </p:spPr>
        </p:pic>
      </p:grpSp>
      <p:sp>
        <p:nvSpPr>
          <p:cNvPr id="325" name="Google Shape;325;p3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26" name="Google Shape;326;p35"/>
          <p:cNvSpPr/>
          <p:nvPr/>
        </p:nvSpPr>
        <p:spPr>
          <a:xfrm rot="619400">
            <a:off x="5522747" y="1570139"/>
            <a:ext cx="249438" cy="3122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rot="619400">
            <a:off x="5588972" y="2842714"/>
            <a:ext cx="249438" cy="3122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rot="619400">
            <a:off x="5469622" y="4208089"/>
            <a:ext cx="249438" cy="3122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66"/>
        <p:cNvGrpSpPr/>
        <p:nvPr/>
      </p:nvGrpSpPr>
      <p:grpSpPr>
        <a:xfrm>
          <a:off x="0" y="0"/>
          <a:ext cx="0" cy="0"/>
          <a:chOff x="0" y="0"/>
          <a:chExt cx="0" cy="0"/>
        </a:xfrm>
      </p:grpSpPr>
      <p:pic>
        <p:nvPicPr>
          <p:cNvPr id="5967" name="Google Shape;5967;p266"/>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5968" name="Google Shape;5968;p266"/>
          <p:cNvGrpSpPr/>
          <p:nvPr/>
        </p:nvGrpSpPr>
        <p:grpSpPr>
          <a:xfrm>
            <a:off x="202473" y="2255150"/>
            <a:ext cx="1498316" cy="646498"/>
            <a:chOff x="78100" y="798150"/>
            <a:chExt cx="1965778" cy="848200"/>
          </a:xfrm>
        </p:grpSpPr>
        <p:pic>
          <p:nvPicPr>
            <p:cNvPr id="5969" name="Google Shape;5969;p26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970" name="Google Shape;5970;p26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971" name="Google Shape;5971;p26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972" name="Google Shape;5972;p266"/>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5973" name="Google Shape;5973;p266"/>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5974" name="Google Shape;5974;p266"/>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5975" name="Google Shape;5975;p266"/>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5976" name="Google Shape;5976;p266"/>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5977" name="Google Shape;5977;p266"/>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5978" name="Google Shape;5978;p266"/>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5979" name="Google Shape;5979;p266"/>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5980" name="Google Shape;5980;p266"/>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5981" name="Google Shape;5981;p266"/>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5982" name="Google Shape;5982;p266"/>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5983" name="Google Shape;5983;p266"/>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5984" name="Google Shape;5984;p266"/>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5985" name="Google Shape;5985;p266"/>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5986" name="Google Shape;5986;p266"/>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5987" name="Google Shape;5987;p266"/>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5988" name="Google Shape;5988;p266"/>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5989" name="Google Shape;5989;p266"/>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5990" name="Google Shape;5990;p266"/>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5991" name="Google Shape;5991;p266"/>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5992" name="Google Shape;5992;p266"/>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5993" name="Google Shape;5993;p266"/>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5994" name="Google Shape;5994;p266"/>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5995" name="Google Shape;5995;p266"/>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5996" name="Google Shape;5996;p266"/>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5997" name="Google Shape;5997;p266"/>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5998" name="Google Shape;5998;p266"/>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5999" name="Google Shape;5999;p266"/>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6000" name="Google Shape;6000;p266"/>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6001" name="Google Shape;6001;p266"/>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6002" name="Google Shape;6002;p266"/>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6003" name="Google Shape;6003;p266"/>
          <p:cNvGrpSpPr/>
          <p:nvPr/>
        </p:nvGrpSpPr>
        <p:grpSpPr>
          <a:xfrm>
            <a:off x="202473" y="2255150"/>
            <a:ext cx="1498316" cy="646498"/>
            <a:chOff x="78100" y="798150"/>
            <a:chExt cx="1965778" cy="848200"/>
          </a:xfrm>
        </p:grpSpPr>
        <p:pic>
          <p:nvPicPr>
            <p:cNvPr id="6004" name="Google Shape;6004;p26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6005" name="Google Shape;6005;p26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6006" name="Google Shape;6006;p26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6007" name="Google Shape;6007;p266"/>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6008" name="Google Shape;6008;p266"/>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6009" name="Google Shape;6009;p266"/>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6010" name="Google Shape;6010;p266"/>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6011" name="Google Shape;6011;p266"/>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6012" name="Google Shape;6012;p266"/>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6013" name="Google Shape;6013;p266"/>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6014" name="Google Shape;6014;p266"/>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6015" name="Google Shape;6015;p266"/>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6016" name="Google Shape;6016;p266"/>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6017" name="Google Shape;6017;p266"/>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6018" name="Google Shape;6018;p266"/>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6019" name="Google Shape;6019;p266"/>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6020" name="Google Shape;6020;p266"/>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6021" name="Google Shape;6021;p266"/>
          <p:cNvGrpSpPr/>
          <p:nvPr/>
        </p:nvGrpSpPr>
        <p:grpSpPr>
          <a:xfrm>
            <a:off x="202473" y="2255150"/>
            <a:ext cx="1498316" cy="646498"/>
            <a:chOff x="78100" y="798150"/>
            <a:chExt cx="1965778" cy="848200"/>
          </a:xfrm>
        </p:grpSpPr>
        <p:pic>
          <p:nvPicPr>
            <p:cNvPr id="6022" name="Google Shape;6022;p26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6023" name="Google Shape;6023;p26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6024" name="Google Shape;6024;p26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6025" name="Google Shape;6025;p266"/>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6026" name="Google Shape;6026;p266"/>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6027" name="Google Shape;6027;p266"/>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6028" name="Google Shape;6028;p266"/>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6029" name="Google Shape;6029;p266"/>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6030" name="Google Shape;6030;p266"/>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6031" name="Google Shape;6031;p266"/>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6032" name="Google Shape;6032;p266"/>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6033" name="Google Shape;6033;p266"/>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6034" name="Google Shape;6034;p266"/>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6035" name="Google Shape;6035;p266"/>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6036" name="Google Shape;6036;p266"/>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6037" name="Google Shape;6037;p266"/>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6038" name="Google Shape;6038;p266"/>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6039" name="Google Shape;6039;p266"/>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6040" name="Google Shape;6040;p266"/>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6041" name="Google Shape;6041;p266"/>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6042" name="Google Shape;6042;p266"/>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6043" name="Google Shape;6043;p266"/>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6044" name="Google Shape;6044;p266"/>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6045" name="Google Shape;6045;p266"/>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6046" name="Google Shape;6046;p266"/>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6047" name="Google Shape;6047;p266"/>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6048" name="Google Shape;6048;p266"/>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6049" name="Google Shape;6049;p266"/>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6050" name="Google Shape;6050;p266"/>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6051" name="Google Shape;6051;p266"/>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6052" name="Google Shape;6052;p266"/>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6053" name="Google Shape;6053;p266"/>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6054" name="Google Shape;6054;p266"/>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6055" name="Google Shape;6055;p266"/>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6056" name="Google Shape;6056;p266"/>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6057" name="Google Shape;6057;p266"/>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6058" name="Google Shape;6058;p266"/>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6059" name="Google Shape;6059;p266"/>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6060" name="Google Shape;6060;p266"/>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6061" name="Google Shape;6061;p266"/>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6062" name="Google Shape;6062;p266"/>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6063" name="Google Shape;6063;p266"/>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6064" name="Google Shape;6064;p266"/>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6065" name="Google Shape;6065;p266"/>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6066" name="Google Shape;6066;p266"/>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6067" name="Google Shape;6067;p266"/>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6068" name="Google Shape;6068;p266"/>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6069" name="Google Shape;6069;p266"/>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6070" name="Google Shape;6070;p266"/>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6071" name="Google Shape;6071;p266"/>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6072" name="Google Shape;6072;p266"/>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6073" name="Google Shape;6073;p266"/>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6074" name="Google Shape;6074;p266"/>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6075" name="Google Shape;6075;p266"/>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6076" name="Google Shape;6076;p266"/>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6077" name="Google Shape;6077;p266"/>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6078" name="Google Shape;6078;p266"/>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6079" name="Google Shape;6079;p266"/>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6080" name="Google Shape;6080;p266"/>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6081" name="Google Shape;6081;p266"/>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6082" name="Google Shape;6082;p266"/>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6083" name="Google Shape;6083;p266"/>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6084" name="Google Shape;6084;p266"/>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6085" name="Google Shape;6085;p266"/>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6086" name="Google Shape;6086;p266"/>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6087" name="Google Shape;6087;p266"/>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6088" name="Google Shape;6088;p266"/>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6089" name="Google Shape;6089;p266"/>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6090" name="Google Shape;6090;p266"/>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6091" name="Google Shape;6091;p266"/>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6092" name="Google Shape;6092;p266"/>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6093" name="Google Shape;6093;p266"/>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6094" name="Google Shape;6094;p266"/>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6095" name="Google Shape;6095;p266"/>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6096" name="Google Shape;6096;p266"/>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6097" name="Google Shape;6097;p266"/>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6098" name="Google Shape;6098;p266"/>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6099" name="Google Shape;6099;p266"/>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6100" name="Google Shape;6100;p266"/>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6101" name="Google Shape;6101;p266"/>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6102" name="Google Shape;6102;p266"/>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6103" name="Google Shape;6103;p266"/>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6104" name="Google Shape;6104;p266"/>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6105" name="Google Shape;6105;p266"/>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6106" name="Google Shape;6106;p266"/>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6107" name="Google Shape;6107;p266"/>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6108" name="Google Shape;6108;p266"/>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6109" name="Google Shape;6109;p266"/>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6110" name="Google Shape;6110;p266"/>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6111" name="Google Shape;6111;p266"/>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6112" name="Google Shape;6112;p266"/>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6113" name="Google Shape;6113;p266"/>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6114" name="Google Shape;6114;p266"/>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6115" name="Google Shape;6115;p266"/>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6116" name="Google Shape;6116;p266"/>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6117" name="Google Shape;6117;p266"/>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6118" name="Google Shape;6118;p266"/>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6119" name="Google Shape;6119;p266"/>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6120" name="Google Shape;6120;p266"/>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6121" name="Google Shape;6121;p266"/>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6122" name="Google Shape;6122;p266"/>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6123" name="Google Shape;6123;p266"/>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6124" name="Google Shape;6124;p266"/>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6125" name="Google Shape;6125;p266"/>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6126" name="Google Shape;6126;p266"/>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6127" name="Google Shape;6127;p266"/>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6128" name="Google Shape;6128;p266"/>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6129" name="Google Shape;6129;p266"/>
          <p:cNvGrpSpPr/>
          <p:nvPr/>
        </p:nvGrpSpPr>
        <p:grpSpPr>
          <a:xfrm>
            <a:off x="6110188" y="639142"/>
            <a:ext cx="1906350" cy="1666200"/>
            <a:chOff x="1413854" y="602454"/>
            <a:chExt cx="4981316" cy="4353802"/>
          </a:xfrm>
        </p:grpSpPr>
        <p:pic>
          <p:nvPicPr>
            <p:cNvPr id="6130" name="Google Shape;6130;p266"/>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6131" name="Google Shape;6131;p266"/>
            <p:cNvGrpSpPr/>
            <p:nvPr/>
          </p:nvGrpSpPr>
          <p:grpSpPr>
            <a:xfrm>
              <a:off x="1413854" y="602454"/>
              <a:ext cx="4811085" cy="4353802"/>
              <a:chOff x="979225" y="1196250"/>
              <a:chExt cx="3592775" cy="3251290"/>
            </a:xfrm>
          </p:grpSpPr>
          <p:pic>
            <p:nvPicPr>
              <p:cNvPr id="6132" name="Google Shape;6132;p266"/>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6133" name="Google Shape;6133;p266"/>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6134" name="Google Shape;6134;p266"/>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6135" name="Google Shape;6135;p266"/>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6136" name="Google Shape;6136;p266"/>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6137" name="Google Shape;6137;p266"/>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6138" name="Google Shape;6138;p266"/>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6139" name="Google Shape;6139;p266"/>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6140" name="Google Shape;6140;p266"/>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6141" name="Google Shape;6141;p266"/>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6142" name="Google Shape;6142;p266"/>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6143" name="Google Shape;6143;p266"/>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6144" name="Google Shape;6144;p266"/>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6145" name="Google Shape;6145;p266"/>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6146" name="Google Shape;6146;p266"/>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6147" name="Google Shape;6147;p266"/>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6148" name="Google Shape;6148;p266"/>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6149" name="Google Shape;6149;p266"/>
          <p:cNvSpPr txBox="1"/>
          <p:nvPr/>
        </p:nvSpPr>
        <p:spPr>
          <a:xfrm>
            <a:off x="300600" y="94848"/>
            <a:ext cx="8565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17500" algn="l" rtl="0">
              <a:spcBef>
                <a:spcPts val="0"/>
              </a:spcBef>
              <a:spcAft>
                <a:spcPts val="0"/>
              </a:spcAft>
              <a:buSzPts val="1400"/>
              <a:buChar char="+"/>
            </a:pPr>
            <a:r>
              <a:rPr lang="en" b="1"/>
              <a:t>Intracellular downstream effects</a:t>
            </a:r>
            <a:endParaRPr b="1"/>
          </a:p>
          <a:p>
            <a:pPr marL="0" lvl="0" indent="0" algn="l" rtl="0">
              <a:spcBef>
                <a:spcPts val="0"/>
              </a:spcBef>
              <a:spcAft>
                <a:spcPts val="0"/>
              </a:spcAft>
              <a:buNone/>
            </a:pPr>
            <a:endParaRPr sz="1600"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4"/>
        <p:cNvGrpSpPr/>
        <p:nvPr/>
      </p:nvGrpSpPr>
      <p:grpSpPr>
        <a:xfrm>
          <a:off x="0" y="0"/>
          <a:ext cx="0" cy="0"/>
          <a:chOff x="0" y="0"/>
          <a:chExt cx="0" cy="0"/>
        </a:xfrm>
      </p:grpSpPr>
      <p:pic>
        <p:nvPicPr>
          <p:cNvPr id="6155" name="Google Shape;6155;p267"/>
          <p:cNvPicPr preferRelativeResize="0"/>
          <p:nvPr/>
        </p:nvPicPr>
        <p:blipFill rotWithShape="1">
          <a:blip r:embed="rId3">
            <a:alphaModFix/>
          </a:blip>
          <a:srcRect l="50703" t="6782" r="2864" b="13795"/>
          <a:stretch/>
        </p:blipFill>
        <p:spPr>
          <a:xfrm>
            <a:off x="4705050" y="540575"/>
            <a:ext cx="4058176" cy="4420651"/>
          </a:xfrm>
          <a:prstGeom prst="rect">
            <a:avLst/>
          </a:prstGeom>
          <a:noFill/>
          <a:ln>
            <a:noFill/>
          </a:ln>
        </p:spPr>
      </p:pic>
      <p:sp>
        <p:nvSpPr>
          <p:cNvPr id="6156" name="Google Shape;6156;p267"/>
          <p:cNvSpPr txBox="1"/>
          <p:nvPr/>
        </p:nvSpPr>
        <p:spPr>
          <a:xfrm>
            <a:off x="790575" y="227350"/>
            <a:ext cx="478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Let’s block some serotonin (5-HT) transporters!</a:t>
            </a:r>
            <a:endParaRPr/>
          </a:p>
        </p:txBody>
      </p:sp>
      <p:pic>
        <p:nvPicPr>
          <p:cNvPr id="6157" name="Google Shape;6157;p267"/>
          <p:cNvPicPr preferRelativeResize="0"/>
          <p:nvPr/>
        </p:nvPicPr>
        <p:blipFill>
          <a:blip r:embed="rId4">
            <a:alphaModFix/>
          </a:blip>
          <a:stretch>
            <a:fillRect/>
          </a:stretch>
        </p:blipFill>
        <p:spPr>
          <a:xfrm rot="1693586">
            <a:off x="1937645" y="1672618"/>
            <a:ext cx="2576634" cy="1873463"/>
          </a:xfrm>
          <a:prstGeom prst="rect">
            <a:avLst/>
          </a:prstGeom>
          <a:noFill/>
          <a:ln>
            <a:noFill/>
          </a:ln>
        </p:spPr>
      </p:pic>
      <p:sp>
        <p:nvSpPr>
          <p:cNvPr id="6158" name="Google Shape;6158;p26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03"/>
        <p:cNvGrpSpPr/>
        <p:nvPr/>
      </p:nvGrpSpPr>
      <p:grpSpPr>
        <a:xfrm>
          <a:off x="0" y="0"/>
          <a:ext cx="0" cy="0"/>
          <a:chOff x="0" y="0"/>
          <a:chExt cx="0" cy="0"/>
        </a:xfrm>
      </p:grpSpPr>
      <p:sp>
        <p:nvSpPr>
          <p:cNvPr id="6904" name="Google Shape;6904;p277"/>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a:t>
            </a:r>
            <a:endParaRPr sz="1600"/>
          </a:p>
          <a:p>
            <a:pPr marL="0" marR="0" lvl="0" indent="0" algn="l" rtl="0">
              <a:lnSpc>
                <a:spcPct val="100000"/>
              </a:lnSpc>
              <a:spcBef>
                <a:spcPts val="0"/>
              </a:spcBef>
              <a:spcAft>
                <a:spcPts val="0"/>
              </a:spcAft>
              <a:buClr>
                <a:schemeClr val="dk1"/>
              </a:buClr>
              <a:buSzPts val="1100"/>
              <a:buFont typeface="Arial"/>
              <a:buNone/>
            </a:pPr>
            <a:r>
              <a:rPr lang="en" sz="1600"/>
              <a:t>2002</a:t>
            </a:r>
            <a:endParaRPr sz="1600"/>
          </a:p>
          <a:p>
            <a:pPr marL="0" marR="0" lvl="0" indent="0" algn="l" rtl="0">
              <a:lnSpc>
                <a:spcPct val="100000"/>
              </a:lnSpc>
              <a:spcBef>
                <a:spcPts val="0"/>
              </a:spcBef>
              <a:spcAft>
                <a:spcPts val="0"/>
              </a:spcAft>
              <a:buClr>
                <a:schemeClr val="dk1"/>
              </a:buClr>
              <a:buSzPts val="1100"/>
              <a:buFont typeface="Arial"/>
              <a:buNone/>
            </a:pPr>
            <a:r>
              <a:rPr lang="en" sz="1600"/>
              <a:t>$3–$98</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6905" name="Google Shape;6905;p277"/>
          <p:cNvSpPr txBox="1"/>
          <p:nvPr/>
        </p:nvSpPr>
        <p:spPr>
          <a:xfrm>
            <a:off x="8299198" y="37457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5</a:t>
            </a:r>
            <a:endParaRPr sz="1600"/>
          </a:p>
          <a:p>
            <a:pPr marL="0" marR="0" lvl="0" indent="0" algn="l" rtl="0">
              <a:lnSpc>
                <a:spcPct val="100000"/>
              </a:lnSpc>
              <a:spcBef>
                <a:spcPts val="0"/>
              </a:spcBef>
              <a:spcAft>
                <a:spcPts val="0"/>
              </a:spcAft>
              <a:buClr>
                <a:schemeClr val="dk1"/>
              </a:buClr>
              <a:buSzPts val="1100"/>
              <a:buFont typeface="Arial"/>
              <a:buNone/>
            </a:pPr>
            <a:r>
              <a:rPr lang="en" sz="1600" u="sng"/>
              <a:t>10</a:t>
            </a:r>
            <a:endParaRPr sz="1600" u="sng"/>
          </a:p>
          <a:p>
            <a:pPr marL="0" marR="0" lvl="0" indent="0" algn="l" rtl="0">
              <a:lnSpc>
                <a:spcPct val="100000"/>
              </a:lnSpc>
              <a:spcBef>
                <a:spcPts val="0"/>
              </a:spcBef>
              <a:spcAft>
                <a:spcPts val="0"/>
              </a:spcAft>
              <a:buClr>
                <a:schemeClr val="dk1"/>
              </a:buClr>
              <a:buSzPts val="1100"/>
              <a:buFont typeface="Arial"/>
              <a:buNone/>
            </a:pPr>
            <a:r>
              <a:rPr lang="en" sz="1600"/>
              <a:t>20</a:t>
            </a:r>
            <a:endParaRPr sz="1600"/>
          </a:p>
          <a:p>
            <a:pPr marL="0" marR="0" lvl="0" indent="0" algn="l" rtl="0">
              <a:lnSpc>
                <a:spcPct val="100000"/>
              </a:lnSpc>
              <a:spcBef>
                <a:spcPts val="0"/>
              </a:spcBef>
              <a:spcAft>
                <a:spcPts val="0"/>
              </a:spcAft>
              <a:buClr>
                <a:schemeClr val="dk1"/>
              </a:buClr>
              <a:buSzPts val="1100"/>
              <a:buFont typeface="Arial"/>
              <a:buNone/>
            </a:pPr>
            <a:r>
              <a:rPr lang="en" sz="1600"/>
              <a:t>mg</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6906" name="Google Shape;6906;p277"/>
          <p:cNvCxnSpPr/>
          <p:nvPr/>
        </p:nvCxnSpPr>
        <p:spPr>
          <a:xfrm>
            <a:off x="71914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6907" name="Google Shape;6907;p277"/>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Escitalopram (LEXAPRO)            </a:t>
            </a:r>
            <a:endParaRPr sz="1800">
              <a:solidFill>
                <a:schemeClr val="dk1"/>
              </a:solidFill>
            </a:endParaRPr>
          </a:p>
          <a:p>
            <a:pPr marL="0" lvl="0" indent="0" algn="l" rtl="0">
              <a:spcBef>
                <a:spcPts val="0"/>
              </a:spcBef>
              <a:spcAft>
                <a:spcPts val="0"/>
              </a:spcAft>
              <a:buClr>
                <a:schemeClr val="dk1"/>
              </a:buClr>
              <a:buSzPts val="900"/>
              <a:buFont typeface="Arial"/>
              <a:buNone/>
            </a:pPr>
            <a:r>
              <a:rPr lang="en" sz="1300">
                <a:solidFill>
                  <a:schemeClr val="dk1"/>
                </a:solidFill>
              </a:rPr>
              <a:t>ess sit AL o pram / LEX a pro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“Lexus Pram”</a:t>
            </a:r>
            <a:endParaRPr sz="1800"/>
          </a:p>
        </p:txBody>
      </p:sp>
      <p:sp>
        <p:nvSpPr>
          <p:cNvPr id="6908" name="Google Shape;6908;p277"/>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
              <a:t>❖ Antidepressant</a:t>
            </a:r>
            <a:endParaRPr/>
          </a:p>
          <a:p>
            <a:pPr marL="0" marR="0" lvl="0" indent="0" algn="l" rtl="0">
              <a:lnSpc>
                <a:spcPct val="100000"/>
              </a:lnSpc>
              <a:spcBef>
                <a:spcPts val="0"/>
              </a:spcBef>
              <a:spcAft>
                <a:spcPts val="0"/>
              </a:spcAft>
              <a:buClr>
                <a:schemeClr val="dk1"/>
              </a:buClr>
              <a:buSzPts val="1100"/>
              <a:buFont typeface="Arial"/>
              <a:buNone/>
            </a:pPr>
            <a:endParaRPr sz="300"/>
          </a:p>
          <a:p>
            <a:pPr marL="0" marR="0" lvl="0" indent="0" algn="l" rtl="0">
              <a:lnSpc>
                <a:spcPct val="100000"/>
              </a:lnSpc>
              <a:spcBef>
                <a:spcPts val="0"/>
              </a:spcBef>
              <a:spcAft>
                <a:spcPts val="0"/>
              </a:spcAft>
              <a:buClr>
                <a:schemeClr val="dk1"/>
              </a:buClr>
              <a:buSzPts val="1100"/>
              <a:buFont typeface="Arial"/>
              <a:buNone/>
            </a:pPr>
            <a:r>
              <a:rPr lang="en"/>
              <a:t>❖ Selective serotonin</a:t>
            </a:r>
            <a:endParaRPr/>
          </a:p>
          <a:p>
            <a:pPr marL="0" marR="0" lvl="0" indent="0" algn="l" rtl="0">
              <a:lnSpc>
                <a:spcPct val="100000"/>
              </a:lnSpc>
              <a:spcBef>
                <a:spcPts val="0"/>
              </a:spcBef>
              <a:spcAft>
                <a:spcPts val="0"/>
              </a:spcAft>
              <a:buClr>
                <a:schemeClr val="dk1"/>
              </a:buClr>
              <a:buSzPts val="1100"/>
              <a:buFont typeface="Arial"/>
              <a:buNone/>
            </a:pPr>
            <a:r>
              <a:rPr lang="en"/>
              <a:t>    reuptake inhibitor (SSRI)</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6909" name="Google Shape;6909;p277"/>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6910" name="Google Shape;6910;p277"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sp>
        <p:nvSpPr>
          <p:cNvPr id="6911" name="Google Shape;6911;p277"/>
          <p:cNvSpPr txBox="1"/>
          <p:nvPr/>
        </p:nvSpPr>
        <p:spPr>
          <a:xfrm>
            <a:off x="3708674" y="4480346"/>
            <a:ext cx="2062500" cy="8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“Pram” is the British word for baby carriage.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6912" name="Google Shape;6912;p277"/>
          <p:cNvSpPr txBox="1"/>
          <p:nvPr/>
        </p:nvSpPr>
        <p:spPr>
          <a:xfrm>
            <a:off x="5430721" y="1533993"/>
            <a:ext cx="2243700" cy="53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E06666"/>
                </a:solidFill>
              </a:rPr>
              <a:t>EXAPRO</a:t>
            </a:r>
            <a:endParaRPr sz="2500" b="1" i="0" u="none" strike="noStrike" cap="none">
              <a:solidFill>
                <a:srgbClr val="E06666"/>
              </a:solidFill>
            </a:endParaRPr>
          </a:p>
        </p:txBody>
      </p:sp>
      <p:pic>
        <p:nvPicPr>
          <p:cNvPr id="6913" name="Google Shape;6913;p277"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6914" name="Google Shape;6914;p277" descr="Resultado de imagen para lexus logo"/>
          <p:cNvPicPr preferRelativeResize="0"/>
          <p:nvPr/>
        </p:nvPicPr>
        <p:blipFill rotWithShape="1">
          <a:blip r:embed="rId5">
            <a:alphaModFix/>
          </a:blip>
          <a:srcRect/>
          <a:stretch/>
        </p:blipFill>
        <p:spPr>
          <a:xfrm>
            <a:off x="5424856" y="2634220"/>
            <a:ext cx="522881" cy="392163"/>
          </a:xfrm>
          <a:prstGeom prst="rect">
            <a:avLst/>
          </a:prstGeom>
          <a:noFill/>
          <a:ln>
            <a:noFill/>
          </a:ln>
        </p:spPr>
      </p:pic>
      <p:pic>
        <p:nvPicPr>
          <p:cNvPr id="6915" name="Google Shape;6915;p277"/>
          <p:cNvPicPr preferRelativeResize="0"/>
          <p:nvPr/>
        </p:nvPicPr>
        <p:blipFill rotWithShape="1">
          <a:blip r:embed="rId6">
            <a:alphaModFix/>
          </a:blip>
          <a:srcRect/>
          <a:stretch/>
        </p:blipFill>
        <p:spPr>
          <a:xfrm>
            <a:off x="4076578" y="280200"/>
            <a:ext cx="1381939" cy="686077"/>
          </a:xfrm>
          <a:prstGeom prst="rect">
            <a:avLst/>
          </a:prstGeom>
          <a:noFill/>
          <a:ln>
            <a:noFill/>
          </a:ln>
        </p:spPr>
      </p:pic>
      <p:pic>
        <p:nvPicPr>
          <p:cNvPr id="6916" name="Google Shape;6916;p277"/>
          <p:cNvPicPr preferRelativeResize="0"/>
          <p:nvPr/>
        </p:nvPicPr>
        <p:blipFill rotWithShape="1">
          <a:blip r:embed="rId7">
            <a:alphaModFix/>
          </a:blip>
          <a:srcRect/>
          <a:stretch/>
        </p:blipFill>
        <p:spPr>
          <a:xfrm>
            <a:off x="4017003" y="480211"/>
            <a:ext cx="1445844" cy="1315262"/>
          </a:xfrm>
          <a:prstGeom prst="rect">
            <a:avLst/>
          </a:prstGeom>
          <a:noFill/>
          <a:ln>
            <a:noFill/>
          </a:ln>
        </p:spPr>
      </p:pic>
      <p:pic>
        <p:nvPicPr>
          <p:cNvPr id="6917" name="Google Shape;6917;p277" descr="Escitalopram.svg"/>
          <p:cNvPicPr preferRelativeResize="0"/>
          <p:nvPr/>
        </p:nvPicPr>
        <p:blipFill rotWithShape="1">
          <a:blip r:embed="rId8">
            <a:alphaModFix/>
          </a:blip>
          <a:srcRect/>
          <a:stretch/>
        </p:blipFill>
        <p:spPr>
          <a:xfrm>
            <a:off x="7437625" y="1252225"/>
            <a:ext cx="1540575" cy="1102350"/>
          </a:xfrm>
          <a:prstGeom prst="rect">
            <a:avLst/>
          </a:prstGeom>
          <a:noFill/>
          <a:ln>
            <a:noFill/>
          </a:ln>
        </p:spPr>
      </p:pic>
      <p:pic>
        <p:nvPicPr>
          <p:cNvPr id="6918" name="Google Shape;6918;p277" descr="clipped result image"/>
          <p:cNvPicPr preferRelativeResize="0"/>
          <p:nvPr/>
        </p:nvPicPr>
        <p:blipFill rotWithShape="1">
          <a:blip r:embed="rId9">
            <a:alphaModFix/>
          </a:blip>
          <a:srcRect/>
          <a:stretch/>
        </p:blipFill>
        <p:spPr>
          <a:xfrm>
            <a:off x="7570303" y="3965875"/>
            <a:ext cx="572875" cy="590000"/>
          </a:xfrm>
          <a:prstGeom prst="rect">
            <a:avLst/>
          </a:prstGeom>
          <a:noFill/>
          <a:ln>
            <a:noFill/>
          </a:ln>
          <a:effectLst>
            <a:outerShdw blurRad="57150" dist="19050" dir="5400000" algn="bl" rotWithShape="0">
              <a:srgbClr val="000000">
                <a:alpha val="49800"/>
              </a:srgbClr>
            </a:outerShdw>
          </a:effectLst>
        </p:spPr>
      </p:pic>
      <p:pic>
        <p:nvPicPr>
          <p:cNvPr id="6919" name="Google Shape;6919;p277" descr="clipped result image"/>
          <p:cNvPicPr preferRelativeResize="0"/>
          <p:nvPr/>
        </p:nvPicPr>
        <p:blipFill rotWithShape="1">
          <a:blip r:embed="rId10">
            <a:alphaModFix/>
          </a:blip>
          <a:srcRect/>
          <a:stretch/>
        </p:blipFill>
        <p:spPr>
          <a:xfrm>
            <a:off x="5155048" y="1439667"/>
            <a:ext cx="741239" cy="92195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16"/>
        <p:cNvGrpSpPr/>
        <p:nvPr/>
      </p:nvGrpSpPr>
      <p:grpSpPr>
        <a:xfrm>
          <a:off x="0" y="0"/>
          <a:ext cx="0" cy="0"/>
          <a:chOff x="0" y="0"/>
          <a:chExt cx="0" cy="0"/>
        </a:xfrm>
      </p:grpSpPr>
      <p:grpSp>
        <p:nvGrpSpPr>
          <p:cNvPr id="7117" name="Google Shape;7117;p287"/>
          <p:cNvGrpSpPr/>
          <p:nvPr/>
        </p:nvGrpSpPr>
        <p:grpSpPr>
          <a:xfrm>
            <a:off x="1862375" y="1482492"/>
            <a:ext cx="6434300" cy="2980958"/>
            <a:chOff x="2670900" y="1546892"/>
            <a:chExt cx="6434300" cy="2980958"/>
          </a:xfrm>
        </p:grpSpPr>
        <p:grpSp>
          <p:nvGrpSpPr>
            <p:cNvPr id="7118" name="Google Shape;7118;p287"/>
            <p:cNvGrpSpPr/>
            <p:nvPr/>
          </p:nvGrpSpPr>
          <p:grpSpPr>
            <a:xfrm>
              <a:off x="2670900" y="1546892"/>
              <a:ext cx="4419599" cy="2980958"/>
              <a:chOff x="861075" y="1457642"/>
              <a:chExt cx="4419599" cy="2980958"/>
            </a:xfrm>
          </p:grpSpPr>
          <p:pic>
            <p:nvPicPr>
              <p:cNvPr id="7119" name="Google Shape;7119;p287"/>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120" name="Google Shape;7120;p28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121" name="Google Shape;7121;p287"/>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122" name="Google Shape;7122;p287"/>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Antidepressant and anxiolytic effects, sexual dysfunction</a:t>
              </a:r>
              <a:endParaRPr dirty="0"/>
            </a:p>
          </p:txBody>
        </p:sp>
      </p:grpSp>
      <p:sp>
        <p:nvSpPr>
          <p:cNvPr id="7123" name="Google Shape;7123;p287"/>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124" name="Google Shape;7124;p28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7125" name="Google Shape;7125;p287"/>
          <p:cNvCxnSpPr/>
          <p:nvPr/>
        </p:nvCxnSpPr>
        <p:spPr>
          <a:xfrm flipH="1">
            <a:off x="3539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126" name="Google Shape;7126;p287"/>
          <p:cNvSpPr txBox="1"/>
          <p:nvPr/>
        </p:nvSpPr>
        <p:spPr>
          <a:xfrm>
            <a:off x="3659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not a CYP in</a:t>
            </a:r>
            <a:r>
              <a:rPr lang="en" sz="1200" u="sng" dirty="0"/>
              <a:t>H</a:t>
            </a:r>
            <a:r>
              <a:rPr lang="en" sz="1200" dirty="0"/>
              <a:t>ibitor - </a:t>
            </a:r>
            <a:r>
              <a:rPr lang="en" sz="1200" dirty="0">
                <a:highlight>
                  <a:srgbClr val="FFFF00"/>
                </a:highlight>
              </a:rPr>
              <a:t>MAJOR ADVANTAGE OVER THE OTHER SSRIs</a:t>
            </a:r>
            <a:endParaRPr sz="1200" dirty="0">
              <a:highlight>
                <a:srgbClr val="FFFF00"/>
              </a:highlight>
            </a:endParaRPr>
          </a:p>
        </p:txBody>
      </p:sp>
      <p:cxnSp>
        <p:nvCxnSpPr>
          <p:cNvPr id="7127" name="Google Shape;7127;p287"/>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128" name="Google Shape;7128;p287"/>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129" name="Google Shape;7129;p287"/>
          <p:cNvCxnSpPr/>
          <p:nvPr/>
        </p:nvCxnSpPr>
        <p:spPr>
          <a:xfrm rot="10800000">
            <a:off x="3460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130" name="Google Shape;7130;p287"/>
          <p:cNvSpPr txBox="1"/>
          <p:nvPr/>
        </p:nvSpPr>
        <p:spPr>
          <a:xfrm>
            <a:off x="3940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131" name="Google Shape;7131;p287"/>
          <p:cNvGrpSpPr/>
          <p:nvPr/>
        </p:nvGrpSpPr>
        <p:grpSpPr>
          <a:xfrm>
            <a:off x="767675" y="1124375"/>
            <a:ext cx="2982622" cy="1447374"/>
            <a:chOff x="2353200" y="1678750"/>
            <a:chExt cx="2982622" cy="1447374"/>
          </a:xfrm>
        </p:grpSpPr>
        <p:sp>
          <p:nvSpPr>
            <p:cNvPr id="7132" name="Google Shape;7132;p287"/>
            <p:cNvSpPr txBox="1"/>
            <p:nvPr/>
          </p:nvSpPr>
          <p:spPr>
            <a:xfrm>
              <a:off x="2353200" y="1678750"/>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133" name="Google Shape;7133;p287"/>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134" name="Google Shape;7134;p287"/>
          <p:cNvCxnSpPr/>
          <p:nvPr/>
        </p:nvCxnSpPr>
        <p:spPr>
          <a:xfrm>
            <a:off x="1869200" y="1711625"/>
            <a:ext cx="1400100" cy="449700"/>
          </a:xfrm>
          <a:prstGeom prst="straightConnector1">
            <a:avLst/>
          </a:prstGeom>
          <a:noFill/>
          <a:ln w="9525" cap="flat" cmpd="sng">
            <a:solidFill>
              <a:schemeClr val="dk2"/>
            </a:solidFill>
            <a:prstDash val="solid"/>
            <a:round/>
            <a:headEnd type="none" w="med" len="med"/>
            <a:tailEnd type="triangle" w="med" len="med"/>
          </a:ln>
        </p:spPr>
      </p:cxnSp>
      <p:cxnSp>
        <p:nvCxnSpPr>
          <p:cNvPr id="7135" name="Google Shape;7135;p287"/>
          <p:cNvCxnSpPr/>
          <p:nvPr/>
        </p:nvCxnSpPr>
        <p:spPr>
          <a:xfrm flipH="1">
            <a:off x="4401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136" name="Google Shape;7136;p287"/>
          <p:cNvSpPr txBox="1"/>
          <p:nvPr/>
        </p:nvSpPr>
        <p:spPr>
          <a:xfrm>
            <a:off x="4613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 </a:t>
            </a:r>
            <a:r>
              <a:rPr lang="en" sz="1200">
                <a:solidFill>
                  <a:schemeClr val="dk1"/>
                </a:solidFill>
              </a:rPr>
              <a:t>- </a:t>
            </a:r>
            <a:r>
              <a:rPr lang="en" sz="1200">
                <a:solidFill>
                  <a:schemeClr val="dk1"/>
                </a:solidFill>
                <a:highlight>
                  <a:srgbClr val="FFFF00"/>
                </a:highlight>
              </a:rPr>
              <a:t>slightly fewer side effects</a:t>
            </a:r>
            <a:endParaRPr sz="1200">
              <a:highlight>
                <a:srgbClr val="FFFF00"/>
              </a:highlight>
            </a:endParaRPr>
          </a:p>
        </p:txBody>
      </p:sp>
      <p:grpSp>
        <p:nvGrpSpPr>
          <p:cNvPr id="7137" name="Google Shape;7137;p287"/>
          <p:cNvGrpSpPr/>
          <p:nvPr/>
        </p:nvGrpSpPr>
        <p:grpSpPr>
          <a:xfrm>
            <a:off x="8092430" y="3805688"/>
            <a:ext cx="972271" cy="1231446"/>
            <a:chOff x="5130155" y="3264400"/>
            <a:chExt cx="972271" cy="1231446"/>
          </a:xfrm>
        </p:grpSpPr>
        <p:grpSp>
          <p:nvGrpSpPr>
            <p:cNvPr id="7138" name="Google Shape;7138;p287"/>
            <p:cNvGrpSpPr/>
            <p:nvPr/>
          </p:nvGrpSpPr>
          <p:grpSpPr>
            <a:xfrm>
              <a:off x="5130155" y="3390650"/>
              <a:ext cx="972271" cy="1105196"/>
              <a:chOff x="3172050" y="1164841"/>
              <a:chExt cx="2930292" cy="3330909"/>
            </a:xfrm>
          </p:grpSpPr>
          <p:pic>
            <p:nvPicPr>
              <p:cNvPr id="7139" name="Google Shape;7139;p287"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140" name="Google Shape;7140;p287"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141" name="Google Shape;7141;p287"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94"/>
        <p:cNvGrpSpPr/>
        <p:nvPr/>
      </p:nvGrpSpPr>
      <p:grpSpPr>
        <a:xfrm>
          <a:off x="0" y="0"/>
          <a:ext cx="0" cy="0"/>
          <a:chOff x="0" y="0"/>
          <a:chExt cx="0" cy="0"/>
        </a:xfrm>
      </p:grpSpPr>
      <p:sp>
        <p:nvSpPr>
          <p:cNvPr id="7195" name="Google Shape;7195;p29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grpSp>
        <p:nvGrpSpPr>
          <p:cNvPr id="7196" name="Google Shape;7196;p290"/>
          <p:cNvGrpSpPr/>
          <p:nvPr/>
        </p:nvGrpSpPr>
        <p:grpSpPr>
          <a:xfrm>
            <a:off x="2579034" y="2265840"/>
            <a:ext cx="2816394" cy="2555934"/>
            <a:chOff x="3600533" y="598600"/>
            <a:chExt cx="4488992" cy="4073850"/>
          </a:xfrm>
        </p:grpSpPr>
        <p:sp>
          <p:nvSpPr>
            <p:cNvPr id="7197" name="Google Shape;7197;p290"/>
            <p:cNvSpPr/>
            <p:nvPr/>
          </p:nvSpPr>
          <p:spPr>
            <a:xfrm>
              <a:off x="4172050" y="2791350"/>
              <a:ext cx="1517100" cy="648900"/>
            </a:xfrm>
            <a:prstGeom prst="roundRect">
              <a:avLst>
                <a:gd name="adj" fmla="val 16667"/>
              </a:avLst>
            </a:prstGeom>
            <a:solidFill>
              <a:srgbClr val="FFD966"/>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8" name="Google Shape;7198;p290"/>
            <p:cNvGrpSpPr/>
            <p:nvPr/>
          </p:nvGrpSpPr>
          <p:grpSpPr>
            <a:xfrm>
              <a:off x="5130025" y="598600"/>
              <a:ext cx="2959500" cy="4073850"/>
              <a:chOff x="5130025" y="598600"/>
              <a:chExt cx="2959500" cy="4073850"/>
            </a:xfrm>
          </p:grpSpPr>
          <p:pic>
            <p:nvPicPr>
              <p:cNvPr id="7199" name="Google Shape;7199;p290"/>
              <p:cNvPicPr preferRelativeResize="0"/>
              <p:nvPr/>
            </p:nvPicPr>
            <p:blipFill>
              <a:blip r:embed="rId3">
                <a:alphaModFix/>
              </a:blip>
              <a:stretch>
                <a:fillRect/>
              </a:stretch>
            </p:blipFill>
            <p:spPr>
              <a:xfrm>
                <a:off x="5736150" y="598600"/>
                <a:ext cx="1680900" cy="1405575"/>
              </a:xfrm>
              <a:prstGeom prst="rect">
                <a:avLst/>
              </a:prstGeom>
              <a:noFill/>
              <a:ln>
                <a:noFill/>
              </a:ln>
            </p:spPr>
          </p:pic>
          <p:sp>
            <p:nvSpPr>
              <p:cNvPr id="7200" name="Google Shape;7200;p290"/>
              <p:cNvSpPr/>
              <p:nvPr/>
            </p:nvSpPr>
            <p:spPr>
              <a:xfrm>
                <a:off x="5130025" y="1712950"/>
                <a:ext cx="2959500" cy="2959500"/>
              </a:xfrm>
              <a:prstGeom prst="ellipse">
                <a:avLst/>
              </a:prstGeom>
              <a:solidFill>
                <a:srgbClr val="B45F0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01" name="Google Shape;7201;p290"/>
            <p:cNvSpPr txBox="1"/>
            <p:nvPr/>
          </p:nvSpPr>
          <p:spPr>
            <a:xfrm rot="24443">
              <a:off x="5624980" y="3216284"/>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omeprazole</a:t>
              </a:r>
              <a:endParaRPr sz="1300" b="1">
                <a:solidFill>
                  <a:schemeClr val="lt1"/>
                </a:solidFill>
              </a:endParaRPr>
            </a:p>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PRILOSEC</a:t>
              </a:r>
              <a:endParaRPr sz="1300" b="1">
                <a:solidFill>
                  <a:schemeClr val="lt1"/>
                </a:solidFill>
              </a:endParaRPr>
            </a:p>
          </p:txBody>
        </p:sp>
        <p:sp>
          <p:nvSpPr>
            <p:cNvPr id="7202" name="Google Shape;7202;p290"/>
            <p:cNvSpPr txBox="1"/>
            <p:nvPr/>
          </p:nvSpPr>
          <p:spPr>
            <a:xfrm rot="24443">
              <a:off x="3602456" y="281473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dk1"/>
                  </a:solidFill>
                </a:rPr>
                <a:t>PPI</a:t>
              </a:r>
              <a:endParaRPr sz="1300" b="1">
                <a:solidFill>
                  <a:schemeClr val="dk1"/>
                </a:solidFill>
              </a:endParaRPr>
            </a:p>
          </p:txBody>
        </p:sp>
      </p:grpSp>
      <p:grpSp>
        <p:nvGrpSpPr>
          <p:cNvPr id="7203" name="Google Shape;7203;p290"/>
          <p:cNvGrpSpPr/>
          <p:nvPr/>
        </p:nvGrpSpPr>
        <p:grpSpPr>
          <a:xfrm>
            <a:off x="3192697" y="1353048"/>
            <a:ext cx="3855217" cy="2600290"/>
            <a:chOff x="2929175" y="1482492"/>
            <a:chExt cx="4419599" cy="2980959"/>
          </a:xfrm>
        </p:grpSpPr>
        <p:pic>
          <p:nvPicPr>
            <p:cNvPr id="7204" name="Google Shape;7204;p290"/>
            <p:cNvPicPr preferRelativeResize="0"/>
            <p:nvPr/>
          </p:nvPicPr>
          <p:blipFill rotWithShape="1">
            <a:blip r:embed="rId4">
              <a:alphaModFix/>
            </a:blip>
            <a:srcRect l="9" r="19"/>
            <a:stretch/>
          </p:blipFill>
          <p:spPr>
            <a:xfrm>
              <a:off x="2929175" y="1482492"/>
              <a:ext cx="4419599" cy="2980959"/>
            </a:xfrm>
            <a:prstGeom prst="rect">
              <a:avLst/>
            </a:prstGeom>
            <a:noFill/>
            <a:ln>
              <a:noFill/>
            </a:ln>
          </p:spPr>
        </p:pic>
        <p:cxnSp>
          <p:nvCxnSpPr>
            <p:cNvPr id="7205" name="Google Shape;7205;p29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06" name="Google Shape;7206;p29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207" name="Google Shape;7207;p290"/>
          <p:cNvPicPr preferRelativeResize="0"/>
          <p:nvPr/>
        </p:nvPicPr>
        <p:blipFill rotWithShape="1">
          <a:blip r:embed="rId3">
            <a:alphaModFix/>
          </a:blip>
          <a:srcRect/>
          <a:stretch/>
        </p:blipFill>
        <p:spPr>
          <a:xfrm>
            <a:off x="3966750" y="1448570"/>
            <a:ext cx="1054600" cy="881875"/>
          </a:xfrm>
          <a:prstGeom prst="rect">
            <a:avLst/>
          </a:prstGeom>
          <a:noFill/>
          <a:ln>
            <a:noFill/>
          </a:ln>
        </p:spPr>
      </p:pic>
      <p:sp>
        <p:nvSpPr>
          <p:cNvPr id="7208" name="Google Shape;7208;p290"/>
          <p:cNvSpPr txBox="1"/>
          <p:nvPr/>
        </p:nvSpPr>
        <p:spPr>
          <a:xfrm rot="24154">
            <a:off x="3848254" y="1585010"/>
            <a:ext cx="1323633" cy="34680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00" b="1">
                <a:solidFill>
                  <a:schemeClr val="dk1"/>
                </a:solidFill>
              </a:rPr>
              <a:t>CYP2C19</a:t>
            </a:r>
            <a:endParaRPr sz="1000" b="1">
              <a:solidFill>
                <a:schemeClr val="dk1"/>
              </a:solidFill>
            </a:endParaRPr>
          </a:p>
        </p:txBody>
      </p:sp>
      <p:grpSp>
        <p:nvGrpSpPr>
          <p:cNvPr id="7209" name="Google Shape;7209;p290"/>
          <p:cNvGrpSpPr/>
          <p:nvPr/>
        </p:nvGrpSpPr>
        <p:grpSpPr>
          <a:xfrm>
            <a:off x="3192700" y="1439618"/>
            <a:ext cx="3855199" cy="2510133"/>
            <a:chOff x="2929182" y="1585860"/>
            <a:chExt cx="4419580" cy="2877603"/>
          </a:xfrm>
        </p:grpSpPr>
        <p:pic>
          <p:nvPicPr>
            <p:cNvPr id="7210" name="Google Shape;7210;p290"/>
            <p:cNvPicPr preferRelativeResize="0"/>
            <p:nvPr/>
          </p:nvPicPr>
          <p:blipFill rotWithShape="1">
            <a:blip r:embed="rId4">
              <a:alphaModFix/>
            </a:blip>
            <a:srcRect l="9" t="22576" r="19"/>
            <a:stretch/>
          </p:blipFill>
          <p:spPr>
            <a:xfrm>
              <a:off x="2929182" y="2155455"/>
              <a:ext cx="4419580" cy="2308008"/>
            </a:xfrm>
            <a:prstGeom prst="rect">
              <a:avLst/>
            </a:prstGeom>
            <a:noFill/>
            <a:ln>
              <a:noFill/>
            </a:ln>
          </p:spPr>
        </p:pic>
        <p:cxnSp>
          <p:nvCxnSpPr>
            <p:cNvPr id="7211" name="Google Shape;7211;p29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12" name="Google Shape;7212;p29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213" name="Google Shape;7213;p290"/>
          <p:cNvSpPr txBox="1"/>
          <p:nvPr/>
        </p:nvSpPr>
        <p:spPr>
          <a:xfrm>
            <a:off x="1853250" y="1699950"/>
            <a:ext cx="211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cxnSp>
        <p:nvCxnSpPr>
          <p:cNvPr id="7214" name="Google Shape;7214;p290"/>
          <p:cNvCxnSpPr>
            <a:endCxn id="7213" idx="3"/>
          </p:cNvCxnSpPr>
          <p:nvPr/>
        </p:nvCxnSpPr>
        <p:spPr>
          <a:xfrm>
            <a:off x="2841750" y="2069400"/>
            <a:ext cx="1125000" cy="0"/>
          </a:xfrm>
          <a:prstGeom prst="straightConnector1">
            <a:avLst/>
          </a:prstGeom>
          <a:noFill/>
          <a:ln w="9525" cap="flat" cmpd="sng">
            <a:solidFill>
              <a:schemeClr val="dk2"/>
            </a:solidFill>
            <a:prstDash val="solid"/>
            <a:round/>
            <a:headEnd type="none" w="med" len="med"/>
            <a:tailEnd type="triangle" w="med" len="med"/>
          </a:ln>
        </p:spPr>
      </p:cxnSp>
      <p:sp>
        <p:nvSpPr>
          <p:cNvPr id="7215" name="Google Shape;7215;p290"/>
          <p:cNvSpPr txBox="1"/>
          <p:nvPr/>
        </p:nvSpPr>
        <p:spPr>
          <a:xfrm>
            <a:off x="3232600" y="565038"/>
            <a:ext cx="30024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Serum levels of escitalopram increased by 90%</a:t>
            </a:r>
            <a:endParaRPr sz="1700"/>
          </a:p>
          <a:p>
            <a:pPr marL="0" lvl="0" indent="0" algn="l" rtl="0">
              <a:spcBef>
                <a:spcPts val="0"/>
              </a:spcBef>
              <a:spcAft>
                <a:spcPts val="0"/>
              </a:spcAft>
              <a:buNone/>
            </a:pPr>
            <a:endParaRPr sz="1700" b="1"/>
          </a:p>
        </p:txBody>
      </p:sp>
      <p:grpSp>
        <p:nvGrpSpPr>
          <p:cNvPr id="7216" name="Google Shape;7216;p290"/>
          <p:cNvGrpSpPr/>
          <p:nvPr/>
        </p:nvGrpSpPr>
        <p:grpSpPr>
          <a:xfrm>
            <a:off x="7330430" y="1862588"/>
            <a:ext cx="972271" cy="1231446"/>
            <a:chOff x="5130155" y="3264400"/>
            <a:chExt cx="972271" cy="1231446"/>
          </a:xfrm>
        </p:grpSpPr>
        <p:grpSp>
          <p:nvGrpSpPr>
            <p:cNvPr id="7217" name="Google Shape;7217;p290"/>
            <p:cNvGrpSpPr/>
            <p:nvPr/>
          </p:nvGrpSpPr>
          <p:grpSpPr>
            <a:xfrm>
              <a:off x="5130155" y="3390650"/>
              <a:ext cx="972271" cy="1105196"/>
              <a:chOff x="3172050" y="1164841"/>
              <a:chExt cx="2930292" cy="3330909"/>
            </a:xfrm>
          </p:grpSpPr>
          <p:pic>
            <p:nvPicPr>
              <p:cNvPr id="7218" name="Google Shape;7218;p290" descr="clipped result image"/>
              <p:cNvPicPr preferRelativeResize="0"/>
              <p:nvPr/>
            </p:nvPicPr>
            <p:blipFill rotWithShape="1">
              <a:blip r:embed="rId5">
                <a:alphaModFix/>
              </a:blip>
              <a:srcRect/>
              <a:stretch/>
            </p:blipFill>
            <p:spPr>
              <a:xfrm rot="254021" flipH="1">
                <a:off x="3284250" y="1260438"/>
                <a:ext cx="2705891" cy="3139715"/>
              </a:xfrm>
              <a:prstGeom prst="rect">
                <a:avLst/>
              </a:prstGeom>
              <a:noFill/>
              <a:ln>
                <a:noFill/>
              </a:ln>
            </p:spPr>
          </p:pic>
          <p:pic>
            <p:nvPicPr>
              <p:cNvPr id="7219" name="Google Shape;7219;p290" descr="Resultado de imagen para lexus logo"/>
              <p:cNvPicPr preferRelativeResize="0"/>
              <p:nvPr/>
            </p:nvPicPr>
            <p:blipFill rotWithShape="1">
              <a:blip r:embed="rId6">
                <a:alphaModFix/>
              </a:blip>
              <a:srcRect/>
              <a:stretch/>
            </p:blipFill>
            <p:spPr>
              <a:xfrm>
                <a:off x="5264219" y="2634220"/>
                <a:ext cx="522881" cy="392163"/>
              </a:xfrm>
              <a:prstGeom prst="rect">
                <a:avLst/>
              </a:prstGeom>
              <a:noFill/>
              <a:ln>
                <a:noFill/>
              </a:ln>
            </p:spPr>
          </p:pic>
        </p:grpSp>
        <p:pic>
          <p:nvPicPr>
            <p:cNvPr id="7220" name="Google Shape;7220;p290" descr="clipped result image"/>
            <p:cNvPicPr preferRelativeResize="0"/>
            <p:nvPr/>
          </p:nvPicPr>
          <p:blipFill rotWithShape="1">
            <a:blip r:embed="rId7">
              <a:alphaModFix/>
            </a:blip>
            <a:srcRect/>
            <a:stretch/>
          </p:blipFill>
          <p:spPr>
            <a:xfrm>
              <a:off x="5640824" y="3264400"/>
              <a:ext cx="407550" cy="506925"/>
            </a:xfrm>
            <a:prstGeom prst="rect">
              <a:avLst/>
            </a:prstGeom>
            <a:noFill/>
            <a:ln>
              <a:noFill/>
            </a:ln>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69"/>
        <p:cNvGrpSpPr/>
        <p:nvPr/>
      </p:nvGrpSpPr>
      <p:grpSpPr>
        <a:xfrm>
          <a:off x="0" y="0"/>
          <a:ext cx="0" cy="0"/>
          <a:chOff x="0" y="0"/>
          <a:chExt cx="0" cy="0"/>
        </a:xfrm>
      </p:grpSpPr>
      <p:grpSp>
        <p:nvGrpSpPr>
          <p:cNvPr id="7370" name="Google Shape;7370;p296"/>
          <p:cNvGrpSpPr/>
          <p:nvPr/>
        </p:nvGrpSpPr>
        <p:grpSpPr>
          <a:xfrm>
            <a:off x="3005375" y="1482492"/>
            <a:ext cx="6138500" cy="2980958"/>
            <a:chOff x="2670900" y="1546892"/>
            <a:chExt cx="6138500" cy="2980958"/>
          </a:xfrm>
        </p:grpSpPr>
        <p:grpSp>
          <p:nvGrpSpPr>
            <p:cNvPr id="7371" name="Google Shape;7371;p296"/>
            <p:cNvGrpSpPr/>
            <p:nvPr/>
          </p:nvGrpSpPr>
          <p:grpSpPr>
            <a:xfrm>
              <a:off x="2670900" y="1546892"/>
              <a:ext cx="4419599" cy="2980958"/>
              <a:chOff x="861075" y="1457642"/>
              <a:chExt cx="4419599" cy="2980958"/>
            </a:xfrm>
          </p:grpSpPr>
          <p:pic>
            <p:nvPicPr>
              <p:cNvPr id="7372" name="Google Shape;7372;p296"/>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373" name="Google Shape;7373;p29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374" name="Google Shape;7374;p296"/>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375" name="Google Shape;7375;p296"/>
            <p:cNvSpPr txBox="1"/>
            <p:nvPr/>
          </p:nvSpPr>
          <p:spPr>
            <a:xfrm>
              <a:off x="7506800" y="2514025"/>
              <a:ext cx="130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376" name="Google Shape;7376;p296"/>
          <p:cNvSpPr txBox="1"/>
          <p:nvPr/>
        </p:nvSpPr>
        <p:spPr>
          <a:xfrm>
            <a:off x="6026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377" name="Google Shape;7377;p296"/>
          <p:cNvSpPr txBox="1"/>
          <p:nvPr/>
        </p:nvSpPr>
        <p:spPr>
          <a:xfrm>
            <a:off x="252925" y="119100"/>
            <a:ext cx="2815200" cy="298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(LEXAPRO)</a:t>
            </a:r>
            <a:endParaRPr b="1"/>
          </a:p>
          <a:p>
            <a:pPr marL="457200" lvl="0" indent="-317500" algn="l" rtl="0">
              <a:spcBef>
                <a:spcPts val="1000"/>
              </a:spcBef>
              <a:spcAft>
                <a:spcPts val="0"/>
              </a:spcAft>
              <a:buSzPts val="1400"/>
              <a:buChar char="●"/>
            </a:pPr>
            <a:r>
              <a:rPr lang="en" b="1"/>
              <a:t>The only pure SSRI</a:t>
            </a:r>
            <a:endParaRPr b="1"/>
          </a:p>
          <a:p>
            <a:pPr marL="457200" lvl="0" indent="-317500" algn="l" rtl="0">
              <a:spcBef>
                <a:spcPts val="1000"/>
              </a:spcBef>
              <a:spcAft>
                <a:spcPts val="0"/>
              </a:spcAft>
              <a:buSzPts val="1400"/>
              <a:buChar char="●"/>
            </a:pPr>
            <a:r>
              <a:rPr lang="en" b="1"/>
              <a:t>1st-line SSRI (or sertraline)</a:t>
            </a:r>
            <a:endParaRPr b="1"/>
          </a:p>
          <a:p>
            <a:pPr marL="457200" lvl="0" indent="-317500" algn="l" rtl="0">
              <a:spcBef>
                <a:spcPts val="1000"/>
              </a:spcBef>
              <a:spcAft>
                <a:spcPts val="0"/>
              </a:spcAft>
              <a:buSzPts val="1400"/>
              <a:buChar char="●"/>
            </a:pPr>
            <a:r>
              <a:rPr lang="en" b="1"/>
              <a:t>Does not inHibit CYP enzymes</a:t>
            </a:r>
            <a:endParaRPr b="1"/>
          </a:p>
          <a:p>
            <a:pPr marL="457200" lvl="0" indent="-317500" algn="l" rtl="0">
              <a:spcBef>
                <a:spcPts val="1000"/>
              </a:spcBef>
              <a:spcAft>
                <a:spcPts val="0"/>
              </a:spcAft>
              <a:buSzPts val="1400"/>
              <a:buChar char="●"/>
            </a:pPr>
            <a:r>
              <a:rPr lang="en" b="1"/>
              <a:t>Slightly fewer side effects</a:t>
            </a:r>
            <a:endParaRPr b="1"/>
          </a:p>
          <a:p>
            <a:pPr marL="457200" lvl="0" indent="-317500" algn="l" rtl="0">
              <a:spcBef>
                <a:spcPts val="1000"/>
              </a:spcBef>
              <a:spcAft>
                <a:spcPts val="1000"/>
              </a:spcAft>
              <a:buSzPts val="1400"/>
              <a:buChar char="●"/>
            </a:pPr>
            <a:r>
              <a:rPr lang="en" b="1"/>
              <a:t>The “pure” form of citalopram (Celexa)...</a:t>
            </a:r>
            <a:endParaRPr b="1"/>
          </a:p>
        </p:txBody>
      </p:sp>
      <p:cxnSp>
        <p:nvCxnSpPr>
          <p:cNvPr id="7378" name="Google Shape;7378;p296"/>
          <p:cNvCxnSpPr/>
          <p:nvPr/>
        </p:nvCxnSpPr>
        <p:spPr>
          <a:xfrm flipH="1">
            <a:off x="4682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379" name="Google Shape;7379;p296"/>
          <p:cNvSpPr txBox="1"/>
          <p:nvPr/>
        </p:nvSpPr>
        <p:spPr>
          <a:xfrm>
            <a:off x="4802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a:t>
            </a:r>
            <a:endParaRPr sz="1200">
              <a:highlight>
                <a:srgbClr val="FFFF00"/>
              </a:highlight>
            </a:endParaRPr>
          </a:p>
        </p:txBody>
      </p:sp>
      <p:cxnSp>
        <p:nvCxnSpPr>
          <p:cNvPr id="7380" name="Google Shape;7380;p296"/>
          <p:cNvCxnSpPr/>
          <p:nvPr/>
        </p:nvCxnSpPr>
        <p:spPr>
          <a:xfrm>
            <a:off x="4274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81" name="Google Shape;7381;p296"/>
          <p:cNvCxnSpPr/>
          <p:nvPr/>
        </p:nvCxnSpPr>
        <p:spPr>
          <a:xfrm>
            <a:off x="4300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82" name="Google Shape;7382;p296"/>
          <p:cNvCxnSpPr/>
          <p:nvPr/>
        </p:nvCxnSpPr>
        <p:spPr>
          <a:xfrm rot="10800000">
            <a:off x="4603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383" name="Google Shape;7383;p296"/>
          <p:cNvSpPr txBox="1"/>
          <p:nvPr/>
        </p:nvSpPr>
        <p:spPr>
          <a:xfrm>
            <a:off x="5083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384" name="Google Shape;7384;p296"/>
          <p:cNvGrpSpPr/>
          <p:nvPr/>
        </p:nvGrpSpPr>
        <p:grpSpPr>
          <a:xfrm>
            <a:off x="3931125" y="119100"/>
            <a:ext cx="1094700" cy="2452649"/>
            <a:chOff x="4373650" y="673475"/>
            <a:chExt cx="1094700" cy="2452649"/>
          </a:xfrm>
        </p:grpSpPr>
        <p:sp>
          <p:nvSpPr>
            <p:cNvPr id="7385" name="Google Shape;7385;p296"/>
            <p:cNvSpPr txBox="1"/>
            <p:nvPr/>
          </p:nvSpPr>
          <p:spPr>
            <a:xfrm>
              <a:off x="4373650" y="673475"/>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386" name="Google Shape;7386;p296"/>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387" name="Google Shape;7387;p296"/>
          <p:cNvCxnSpPr/>
          <p:nvPr/>
        </p:nvCxnSpPr>
        <p:spPr>
          <a:xfrm>
            <a:off x="4412300" y="789275"/>
            <a:ext cx="0" cy="1372200"/>
          </a:xfrm>
          <a:prstGeom prst="straightConnector1">
            <a:avLst/>
          </a:prstGeom>
          <a:noFill/>
          <a:ln w="9525" cap="flat" cmpd="sng">
            <a:solidFill>
              <a:schemeClr val="dk2"/>
            </a:solidFill>
            <a:prstDash val="solid"/>
            <a:round/>
            <a:headEnd type="none" w="med" len="med"/>
            <a:tailEnd type="triangle" w="med" len="med"/>
          </a:ln>
        </p:spPr>
      </p:cxnSp>
      <p:cxnSp>
        <p:nvCxnSpPr>
          <p:cNvPr id="7388" name="Google Shape;7388;p296"/>
          <p:cNvCxnSpPr/>
          <p:nvPr/>
        </p:nvCxnSpPr>
        <p:spPr>
          <a:xfrm flipH="1">
            <a:off x="5544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389" name="Google Shape;7389;p296"/>
          <p:cNvSpPr txBox="1"/>
          <p:nvPr/>
        </p:nvSpPr>
        <p:spPr>
          <a:xfrm>
            <a:off x="5756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a:t>
            </a:r>
            <a:endParaRPr sz="1200">
              <a:highlight>
                <a:srgbClr val="FFFF00"/>
              </a:highlight>
            </a:endParaRPr>
          </a:p>
        </p:txBody>
      </p:sp>
      <p:grpSp>
        <p:nvGrpSpPr>
          <p:cNvPr id="7390" name="Google Shape;7390;p296"/>
          <p:cNvGrpSpPr/>
          <p:nvPr/>
        </p:nvGrpSpPr>
        <p:grpSpPr>
          <a:xfrm>
            <a:off x="8044805" y="189038"/>
            <a:ext cx="972271" cy="1231446"/>
            <a:chOff x="5130155" y="3264400"/>
            <a:chExt cx="972271" cy="1231446"/>
          </a:xfrm>
        </p:grpSpPr>
        <p:grpSp>
          <p:nvGrpSpPr>
            <p:cNvPr id="7391" name="Google Shape;7391;p296"/>
            <p:cNvGrpSpPr/>
            <p:nvPr/>
          </p:nvGrpSpPr>
          <p:grpSpPr>
            <a:xfrm>
              <a:off x="5130155" y="3390650"/>
              <a:ext cx="972271" cy="1105196"/>
              <a:chOff x="3172050" y="1164841"/>
              <a:chExt cx="2930292" cy="3330909"/>
            </a:xfrm>
          </p:grpSpPr>
          <p:pic>
            <p:nvPicPr>
              <p:cNvPr id="7392" name="Google Shape;7392;p296"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393" name="Google Shape;7393;p296"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394" name="Google Shape;7394;p296"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08"/>
        <p:cNvGrpSpPr/>
        <p:nvPr/>
      </p:nvGrpSpPr>
      <p:grpSpPr>
        <a:xfrm>
          <a:off x="0" y="0"/>
          <a:ext cx="0" cy="0"/>
          <a:chOff x="0" y="0"/>
          <a:chExt cx="0" cy="0"/>
        </a:xfrm>
      </p:grpSpPr>
      <p:sp>
        <p:nvSpPr>
          <p:cNvPr id="7409" name="Google Shape;7409;p299"/>
          <p:cNvSpPr txBox="1"/>
          <p:nvPr/>
        </p:nvSpPr>
        <p:spPr>
          <a:xfrm>
            <a:off x="7543795" y="1524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#21</a:t>
            </a:r>
            <a:endParaRPr sz="1600"/>
          </a:p>
          <a:p>
            <a:pPr marL="0" marR="0" lvl="0" indent="0" algn="l" rtl="0">
              <a:lnSpc>
                <a:spcPct val="100000"/>
              </a:lnSpc>
              <a:spcBef>
                <a:spcPts val="0"/>
              </a:spcBef>
              <a:spcAft>
                <a:spcPts val="0"/>
              </a:spcAft>
              <a:buClr>
                <a:schemeClr val="dk1"/>
              </a:buClr>
              <a:buSzPts val="1100"/>
              <a:buFont typeface="Arial"/>
              <a:buNone/>
            </a:pPr>
            <a:r>
              <a:rPr lang="en" sz="1600"/>
              <a:t>1998</a:t>
            </a:r>
            <a:endParaRPr sz="1600"/>
          </a:p>
          <a:p>
            <a:pPr marL="0" marR="0" lvl="0" indent="0" algn="l" rtl="0">
              <a:lnSpc>
                <a:spcPct val="100000"/>
              </a:lnSpc>
              <a:spcBef>
                <a:spcPts val="0"/>
              </a:spcBef>
              <a:spcAft>
                <a:spcPts val="0"/>
              </a:spcAft>
              <a:buClr>
                <a:schemeClr val="dk1"/>
              </a:buClr>
              <a:buSzPts val="1100"/>
              <a:buFont typeface="Arial"/>
              <a:buNone/>
            </a:pPr>
            <a:r>
              <a:rPr lang="en" sz="1600"/>
              <a:t>$2–$35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7410" name="Google Shape;7410;p299"/>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7411" name="Google Shape;7411;p299"/>
          <p:cNvCxnSpPr/>
          <p:nvPr/>
        </p:nvCxnSpPr>
        <p:spPr>
          <a:xfrm>
            <a:off x="66580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7412" name="Google Shape;7412;p299"/>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endParaRPr sz="3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Selective serotonin</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sz="20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13" name="Google Shape;7413;p299"/>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7414" name="Google Shape;7414;p299"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pic>
        <p:nvPicPr>
          <p:cNvPr id="7415" name="Google Shape;7415;p299" descr="clipped result image"/>
          <p:cNvPicPr preferRelativeResize="0"/>
          <p:nvPr/>
        </p:nvPicPr>
        <p:blipFill>
          <a:blip r:embed="rId4">
            <a:alphaModFix/>
          </a:blip>
          <a:stretch>
            <a:fillRect/>
          </a:stretch>
        </p:blipFill>
        <p:spPr>
          <a:xfrm>
            <a:off x="6791425" y="1339325"/>
            <a:ext cx="2287600" cy="857850"/>
          </a:xfrm>
          <a:prstGeom prst="rect">
            <a:avLst/>
          </a:prstGeom>
          <a:noFill/>
          <a:ln>
            <a:noFill/>
          </a:ln>
        </p:spPr>
      </p:pic>
      <p:pic>
        <p:nvPicPr>
          <p:cNvPr id="7416" name="Google Shape;7416;p299" descr="clipped result image"/>
          <p:cNvPicPr preferRelativeResize="0"/>
          <p:nvPr/>
        </p:nvPicPr>
        <p:blipFill rotWithShape="1">
          <a:blip r:embed="rId5">
            <a:alphaModFix/>
          </a:blip>
          <a:srcRect/>
          <a:stretch/>
        </p:blipFill>
        <p:spPr>
          <a:xfrm rot="5400000">
            <a:off x="7490377" y="4043014"/>
            <a:ext cx="732725" cy="451950"/>
          </a:xfrm>
          <a:prstGeom prst="rect">
            <a:avLst/>
          </a:prstGeom>
          <a:noFill/>
          <a:ln>
            <a:noFill/>
          </a:ln>
          <a:effectLst>
            <a:outerShdw blurRad="57150" dist="19050" dir="5400000" algn="bl" rotWithShape="0">
              <a:srgbClr val="000000">
                <a:alpha val="49800"/>
              </a:srgbClr>
            </a:outerShdw>
          </a:effectLst>
        </p:spPr>
      </p:pic>
      <p:sp>
        <p:nvSpPr>
          <p:cNvPr id="7417" name="Google Shape;7417;p299"/>
          <p:cNvSpPr txBox="1"/>
          <p:nvPr/>
        </p:nvSpPr>
        <p:spPr>
          <a:xfrm>
            <a:off x="19050" y="-3827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Citalopram (CELEXA)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si TAL o pram / SEL ex a</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“Sell Lexus Pram”</a:t>
            </a:r>
            <a:endParaRPr sz="16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7418" name="Google Shape;7418;p299"/>
          <p:cNvSpPr/>
          <p:nvPr/>
        </p:nvSpPr>
        <p:spPr>
          <a:xfrm>
            <a:off x="84400" y="2074850"/>
            <a:ext cx="2418600" cy="30000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19" name="Google Shape;7419;p299"/>
          <p:cNvGrpSpPr/>
          <p:nvPr/>
        </p:nvGrpSpPr>
        <p:grpSpPr>
          <a:xfrm>
            <a:off x="751752" y="3149627"/>
            <a:ext cx="1455128" cy="857850"/>
            <a:chOff x="751752" y="3149627"/>
            <a:chExt cx="1455128" cy="857850"/>
          </a:xfrm>
        </p:grpSpPr>
        <p:pic>
          <p:nvPicPr>
            <p:cNvPr id="7420" name="Google Shape;7420;p299" descr="Resultado de imagen para ekg png"/>
            <p:cNvPicPr preferRelativeResize="0"/>
            <p:nvPr/>
          </p:nvPicPr>
          <p:blipFill rotWithShape="1">
            <a:blip r:embed="rId6">
              <a:alphaModFix/>
            </a:blip>
            <a:srcRect r="16387"/>
            <a:stretch/>
          </p:blipFill>
          <p:spPr>
            <a:xfrm>
              <a:off x="751752" y="3149737"/>
              <a:ext cx="537511" cy="857740"/>
            </a:xfrm>
            <a:prstGeom prst="rect">
              <a:avLst/>
            </a:prstGeom>
            <a:noFill/>
            <a:ln>
              <a:noFill/>
            </a:ln>
          </p:spPr>
        </p:pic>
        <p:pic>
          <p:nvPicPr>
            <p:cNvPr id="7421" name="Google Shape;7421;p299" descr="Resultado de imagen para ekg png"/>
            <p:cNvPicPr preferRelativeResize="0"/>
            <p:nvPr/>
          </p:nvPicPr>
          <p:blipFill rotWithShape="1">
            <a:blip r:embed="rId6">
              <a:alphaModFix/>
            </a:blip>
            <a:srcRect/>
            <a:stretch/>
          </p:blipFill>
          <p:spPr>
            <a:xfrm>
              <a:off x="1269084" y="3149737"/>
              <a:ext cx="642861" cy="857740"/>
            </a:xfrm>
            <a:prstGeom prst="rect">
              <a:avLst/>
            </a:prstGeom>
            <a:noFill/>
            <a:ln>
              <a:noFill/>
            </a:ln>
          </p:spPr>
        </p:pic>
        <p:pic>
          <p:nvPicPr>
            <p:cNvPr id="7422" name="Google Shape;7422;p299" descr="Resultado de imagen para ekg png"/>
            <p:cNvPicPr preferRelativeResize="0"/>
            <p:nvPr/>
          </p:nvPicPr>
          <p:blipFill rotWithShape="1">
            <a:blip r:embed="rId6">
              <a:alphaModFix/>
            </a:blip>
            <a:srcRect l="36560"/>
            <a:stretch/>
          </p:blipFill>
          <p:spPr>
            <a:xfrm>
              <a:off x="1787790" y="3149627"/>
              <a:ext cx="407818" cy="857735"/>
            </a:xfrm>
            <a:prstGeom prst="rect">
              <a:avLst/>
            </a:prstGeom>
            <a:noFill/>
            <a:ln>
              <a:noFill/>
            </a:ln>
          </p:spPr>
        </p:pic>
        <p:sp>
          <p:nvSpPr>
            <p:cNvPr id="7423" name="Google Shape;7423;p299"/>
            <p:cNvSpPr/>
            <p:nvPr/>
          </p:nvSpPr>
          <p:spPr>
            <a:xfrm rot="5400000">
              <a:off x="2108930" y="3629636"/>
              <a:ext cx="100800" cy="951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424" name="Google Shape;7424;p299"/>
          <p:cNvSpPr txBox="1"/>
          <p:nvPr/>
        </p:nvSpPr>
        <p:spPr>
          <a:xfrm>
            <a:off x="4930910" y="1257175"/>
            <a:ext cx="1927200" cy="24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E06666"/>
                </a:solidFill>
              </a:rPr>
              <a:t>ELEXA</a:t>
            </a:r>
            <a:endParaRPr sz="2500" b="1" i="0" u="none" strike="noStrike" cap="none">
              <a:solidFill>
                <a:srgbClr val="E06666"/>
              </a:solidFill>
            </a:endParaRPr>
          </a:p>
        </p:txBody>
      </p:sp>
      <p:grpSp>
        <p:nvGrpSpPr>
          <p:cNvPr id="7425" name="Google Shape;7425;p299"/>
          <p:cNvGrpSpPr/>
          <p:nvPr/>
        </p:nvGrpSpPr>
        <p:grpSpPr>
          <a:xfrm>
            <a:off x="2867176" y="517689"/>
            <a:ext cx="3496662" cy="4370029"/>
            <a:chOff x="2867176" y="517689"/>
            <a:chExt cx="3496662" cy="4370029"/>
          </a:xfrm>
        </p:grpSpPr>
        <p:pic>
          <p:nvPicPr>
            <p:cNvPr id="7426" name="Google Shape;7426;p299"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427" name="Google Shape;7427;p299"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428" name="Google Shape;7428;p299"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429" name="Google Shape;7429;p299"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430" name="Google Shape;7430;p299"/>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pic>
          <p:nvPicPr>
            <p:cNvPr id="7431" name="Google Shape;7431;p299"/>
            <p:cNvPicPr preferRelativeResize="0"/>
            <p:nvPr/>
          </p:nvPicPr>
          <p:blipFill rotWithShape="1">
            <a:blip r:embed="rId12">
              <a:alphaModFix/>
            </a:blip>
            <a:srcRect/>
            <a:stretch/>
          </p:blipFill>
          <p:spPr>
            <a:xfrm>
              <a:off x="3278371" y="517689"/>
              <a:ext cx="1225347" cy="608338"/>
            </a:xfrm>
            <a:prstGeom prst="rect">
              <a:avLst/>
            </a:prstGeom>
            <a:noFill/>
            <a:ln>
              <a:noFill/>
            </a:ln>
          </p:spPr>
        </p:pic>
        <p:pic>
          <p:nvPicPr>
            <p:cNvPr id="7432" name="Google Shape;7432;p299"/>
            <p:cNvPicPr preferRelativeResize="0"/>
            <p:nvPr/>
          </p:nvPicPr>
          <p:blipFill rotWithShape="1">
            <a:blip r:embed="rId13">
              <a:alphaModFix/>
            </a:blip>
            <a:srcRect/>
            <a:stretch/>
          </p:blipFill>
          <p:spPr>
            <a:xfrm flipH="1">
              <a:off x="3315576" y="828938"/>
              <a:ext cx="1379448" cy="1166232"/>
            </a:xfrm>
            <a:prstGeom prst="rect">
              <a:avLst/>
            </a:prstGeom>
            <a:noFill/>
            <a:ln>
              <a:noFill/>
            </a:ln>
          </p:spPr>
        </p:pic>
        <p:pic>
          <p:nvPicPr>
            <p:cNvPr id="7433" name="Google Shape;7433;p299" descr="Resultado de imagen para ekg png"/>
            <p:cNvPicPr preferRelativeResize="0"/>
            <p:nvPr/>
          </p:nvPicPr>
          <p:blipFill rotWithShape="1">
            <a:blip r:embed="rId6">
              <a:alphaModFix/>
            </a:blip>
            <a:srcRect r="16387"/>
            <a:stretch/>
          </p:blipFill>
          <p:spPr>
            <a:xfrm rot="-591080">
              <a:off x="4827372" y="3690093"/>
              <a:ext cx="717551" cy="1144680"/>
            </a:xfrm>
            <a:prstGeom prst="rect">
              <a:avLst/>
            </a:prstGeom>
            <a:noFill/>
            <a:ln>
              <a:noFill/>
            </a:ln>
            <a:effectLst>
              <a:outerShdw dist="47625" dir="6300000" algn="bl" rotWithShape="0">
                <a:srgbClr val="FFFFFF">
                  <a:alpha val="98000"/>
                </a:srgbClr>
              </a:outerShdw>
            </a:effectLst>
          </p:spPr>
        </p:pic>
        <p:pic>
          <p:nvPicPr>
            <p:cNvPr id="7434" name="Google Shape;7434;p299" descr="Resultado de imagen para ekg png"/>
            <p:cNvPicPr preferRelativeResize="0"/>
            <p:nvPr/>
          </p:nvPicPr>
          <p:blipFill rotWithShape="1">
            <a:blip r:embed="rId6">
              <a:alphaModFix/>
            </a:blip>
            <a:srcRect r="9966"/>
            <a:stretch/>
          </p:blipFill>
          <p:spPr>
            <a:xfrm rot="-591083">
              <a:off x="5488919" y="3577161"/>
              <a:ext cx="772664" cy="1144680"/>
            </a:xfrm>
            <a:prstGeom prst="rect">
              <a:avLst/>
            </a:prstGeom>
            <a:noFill/>
            <a:ln>
              <a:noFill/>
            </a:ln>
            <a:effectLst>
              <a:outerShdw blurRad="14288" dist="47625" dir="13380000" algn="bl" rotWithShape="0">
                <a:srgbClr val="FFFFFF">
                  <a:alpha val="98000"/>
                </a:srgbClr>
              </a:outerShdw>
            </a:effectLst>
          </p:spPr>
        </p:pic>
        <p:sp>
          <p:nvSpPr>
            <p:cNvPr id="7435" name="Google Shape;7435;p299"/>
            <p:cNvSpPr/>
            <p:nvPr/>
          </p:nvSpPr>
          <p:spPr>
            <a:xfrm rot="4800849">
              <a:off x="6222266" y="4135420"/>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436" name="Google Shape;7436;p299"/>
            <p:cNvSpPr/>
            <p:nvPr/>
          </p:nvSpPr>
          <p:spPr>
            <a:xfrm rot="-5999151">
              <a:off x="4732464" y="4389477"/>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437" name="Google Shape;7437;p299"/>
          <p:cNvSpPr txBox="1"/>
          <p:nvPr/>
        </p:nvSpPr>
        <p:spPr>
          <a:xfrm rot="-17660">
            <a:off x="4969012" y="4442905"/>
            <a:ext cx="1927225"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grpSp>
        <p:nvGrpSpPr>
          <p:cNvPr id="7438" name="Google Shape;7438;p299"/>
          <p:cNvGrpSpPr/>
          <p:nvPr/>
        </p:nvGrpSpPr>
        <p:grpSpPr>
          <a:xfrm>
            <a:off x="192051" y="3557350"/>
            <a:ext cx="553125" cy="1357425"/>
            <a:chOff x="192051" y="3557350"/>
            <a:chExt cx="553125" cy="1357425"/>
          </a:xfrm>
        </p:grpSpPr>
        <p:pic>
          <p:nvPicPr>
            <p:cNvPr id="7439" name="Google Shape;7439;p299" descr="clipped result image"/>
            <p:cNvPicPr preferRelativeResize="0"/>
            <p:nvPr/>
          </p:nvPicPr>
          <p:blipFill rotWithShape="1">
            <a:blip r:embed="rId14">
              <a:alphaModFix/>
            </a:blip>
            <a:srcRect/>
            <a:stretch/>
          </p:blipFill>
          <p:spPr>
            <a:xfrm>
              <a:off x="192051" y="4239692"/>
              <a:ext cx="542758" cy="675083"/>
            </a:xfrm>
            <a:prstGeom prst="rect">
              <a:avLst/>
            </a:prstGeom>
            <a:noFill/>
            <a:ln>
              <a:noFill/>
            </a:ln>
          </p:spPr>
        </p:pic>
        <p:pic>
          <p:nvPicPr>
            <p:cNvPr id="7440" name="Google Shape;7440;p299" descr="clipped result image"/>
            <p:cNvPicPr preferRelativeResize="0"/>
            <p:nvPr/>
          </p:nvPicPr>
          <p:blipFill rotWithShape="1">
            <a:blip r:embed="rId15">
              <a:alphaModFix/>
            </a:blip>
            <a:srcRect/>
            <a:stretch/>
          </p:blipFill>
          <p:spPr>
            <a:xfrm rot="10800000" flipH="1">
              <a:off x="202419" y="3557350"/>
              <a:ext cx="542758" cy="675083"/>
            </a:xfrm>
            <a:prstGeom prst="rect">
              <a:avLst/>
            </a:prstGeom>
            <a:noFill/>
            <a:ln>
              <a:noFill/>
            </a:ln>
          </p:spPr>
        </p:pic>
      </p:grpSp>
      <p:sp>
        <p:nvSpPr>
          <p:cNvPr id="7441" name="Google Shape;7441;p299"/>
          <p:cNvSpPr txBox="1"/>
          <p:nvPr/>
        </p:nvSpPr>
        <p:spPr>
          <a:xfrm>
            <a:off x="182625" y="2142300"/>
            <a:ext cx="2287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right-handed enantiomer (R-citalopram) is ineffective and causes QT interval prolongation. </a:t>
            </a:r>
            <a:endParaRPr/>
          </a:p>
        </p:txBody>
      </p:sp>
      <p:sp>
        <p:nvSpPr>
          <p:cNvPr id="7442" name="Google Shape;7442;p299"/>
          <p:cNvSpPr txBox="1"/>
          <p:nvPr/>
        </p:nvSpPr>
        <p:spPr>
          <a:xfrm>
            <a:off x="772972" y="3716651"/>
            <a:ext cx="16905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17"/>
        <p:cNvGrpSpPr/>
        <p:nvPr/>
      </p:nvGrpSpPr>
      <p:grpSpPr>
        <a:xfrm>
          <a:off x="0" y="0"/>
          <a:ext cx="0" cy="0"/>
          <a:chOff x="0" y="0"/>
          <a:chExt cx="0" cy="0"/>
        </a:xfrm>
      </p:grpSpPr>
      <p:grpSp>
        <p:nvGrpSpPr>
          <p:cNvPr id="7618" name="Google Shape;7618;p305"/>
          <p:cNvGrpSpPr/>
          <p:nvPr/>
        </p:nvGrpSpPr>
        <p:grpSpPr>
          <a:xfrm>
            <a:off x="166975" y="1881417"/>
            <a:ext cx="4419599" cy="2980958"/>
            <a:chOff x="861075" y="1457642"/>
            <a:chExt cx="4419599" cy="2980958"/>
          </a:xfrm>
        </p:grpSpPr>
        <p:pic>
          <p:nvPicPr>
            <p:cNvPr id="7619" name="Google Shape;7619;p305"/>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620" name="Google Shape;7620;p305"/>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621" name="Google Shape;7621;p305"/>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622" name="Google Shape;7622;p305"/>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23" name="Google Shape;7623;p305"/>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24" name="Google Shape;7624;p305"/>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sp>
        <p:nvSpPr>
          <p:cNvPr id="7625" name="Google Shape;7625;p305"/>
          <p:cNvSpPr txBox="1"/>
          <p:nvPr/>
        </p:nvSpPr>
        <p:spPr>
          <a:xfrm>
            <a:off x="5146250" y="2153175"/>
            <a:ext cx="147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50%</a:t>
            </a:r>
            <a:endParaRPr sz="2400"/>
          </a:p>
        </p:txBody>
      </p:sp>
      <p:sp>
        <p:nvSpPr>
          <p:cNvPr id="7626" name="Google Shape;7626;p305"/>
          <p:cNvSpPr txBox="1"/>
          <p:nvPr/>
        </p:nvSpPr>
        <p:spPr>
          <a:xfrm>
            <a:off x="3529688" y="2134125"/>
            <a:ext cx="147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50%</a:t>
            </a:r>
            <a:endParaRPr sz="2400"/>
          </a:p>
        </p:txBody>
      </p:sp>
      <p:pic>
        <p:nvPicPr>
          <p:cNvPr id="7627" name="Google Shape;7627;p305"/>
          <p:cNvPicPr preferRelativeResize="0"/>
          <p:nvPr/>
        </p:nvPicPr>
        <p:blipFill rotWithShape="1">
          <a:blip r:embed="rId4">
            <a:alphaModFix/>
          </a:blip>
          <a:srcRect r="49919"/>
          <a:stretch/>
        </p:blipFill>
        <p:spPr>
          <a:xfrm>
            <a:off x="3443700" y="1205984"/>
            <a:ext cx="979425" cy="1032225"/>
          </a:xfrm>
          <a:prstGeom prst="rect">
            <a:avLst/>
          </a:prstGeom>
          <a:noFill/>
          <a:ln>
            <a:noFill/>
          </a:ln>
        </p:spPr>
      </p:pic>
      <p:pic>
        <p:nvPicPr>
          <p:cNvPr id="7628" name="Google Shape;7628;p305"/>
          <p:cNvPicPr preferRelativeResize="0"/>
          <p:nvPr/>
        </p:nvPicPr>
        <p:blipFill rotWithShape="1">
          <a:blip r:embed="rId4">
            <a:alphaModFix/>
          </a:blip>
          <a:srcRect l="49919"/>
          <a:stretch/>
        </p:blipFill>
        <p:spPr>
          <a:xfrm>
            <a:off x="5146246" y="1225045"/>
            <a:ext cx="979425" cy="1032201"/>
          </a:xfrm>
          <a:prstGeom prst="rect">
            <a:avLst/>
          </a:prstGeom>
          <a:noFill/>
          <a:ln>
            <a:noFill/>
          </a:ln>
        </p:spPr>
      </p:pic>
      <p:grpSp>
        <p:nvGrpSpPr>
          <p:cNvPr id="7629" name="Google Shape;7629;p305"/>
          <p:cNvGrpSpPr/>
          <p:nvPr/>
        </p:nvGrpSpPr>
        <p:grpSpPr>
          <a:xfrm>
            <a:off x="4696473" y="1443322"/>
            <a:ext cx="4403689" cy="3427355"/>
            <a:chOff x="4696473" y="1443322"/>
            <a:chExt cx="4403689" cy="3427355"/>
          </a:xfrm>
        </p:grpSpPr>
        <p:pic>
          <p:nvPicPr>
            <p:cNvPr id="7630" name="Google Shape;7630;p305"/>
            <p:cNvPicPr preferRelativeResize="0"/>
            <p:nvPr/>
          </p:nvPicPr>
          <p:blipFill>
            <a:blip r:embed="rId5">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631" name="Google Shape;7631;p305"/>
            <p:cNvPicPr preferRelativeResize="0"/>
            <p:nvPr/>
          </p:nvPicPr>
          <p:blipFill>
            <a:blip r:embed="rId3">
              <a:alphaModFix/>
            </a:blip>
            <a:stretch>
              <a:fillRect/>
            </a:stretch>
          </p:blipFill>
          <p:spPr>
            <a:xfrm flipH="1">
              <a:off x="4696473" y="1889719"/>
              <a:ext cx="4403689" cy="2980958"/>
            </a:xfrm>
            <a:prstGeom prst="rect">
              <a:avLst/>
            </a:prstGeom>
            <a:noFill/>
            <a:ln>
              <a:noFill/>
            </a:ln>
          </p:spPr>
        </p:pic>
        <p:pic>
          <p:nvPicPr>
            <p:cNvPr id="7632" name="Google Shape;7632;p305"/>
            <p:cNvPicPr preferRelativeResize="0"/>
            <p:nvPr/>
          </p:nvPicPr>
          <p:blipFill>
            <a:blip r:embed="rId6">
              <a:alphaModFix/>
            </a:blip>
            <a:stretch>
              <a:fillRect/>
            </a:stretch>
          </p:blipFill>
          <p:spPr>
            <a:xfrm rot="827143">
              <a:off x="8236975" y="1500445"/>
              <a:ext cx="564025" cy="699675"/>
            </a:xfrm>
            <a:prstGeom prst="rect">
              <a:avLst/>
            </a:prstGeom>
            <a:noFill/>
            <a:ln>
              <a:noFill/>
            </a:ln>
          </p:spPr>
        </p:pic>
        <p:sp>
          <p:nvSpPr>
            <p:cNvPr id="7633" name="Google Shape;7633;p305"/>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34" name="Google Shape;7634;p305"/>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35" name="Google Shape;7635;p305"/>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636" name="Google Shape;7636;p305"/>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nvGrpSpPr>
          <p:cNvPr id="7637" name="Google Shape;7637;p305"/>
          <p:cNvGrpSpPr/>
          <p:nvPr/>
        </p:nvGrpSpPr>
        <p:grpSpPr>
          <a:xfrm>
            <a:off x="8079386" y="104593"/>
            <a:ext cx="778260" cy="1064306"/>
            <a:chOff x="2867176" y="666461"/>
            <a:chExt cx="2732655" cy="3737028"/>
          </a:xfrm>
        </p:grpSpPr>
        <p:pic>
          <p:nvPicPr>
            <p:cNvPr id="7638" name="Google Shape;7638;p305"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639" name="Google Shape;7639;p305"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640" name="Google Shape;7640;p305"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641" name="Google Shape;7641;p305"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642" name="Google Shape;7642;p305"/>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826"/>
        <p:cNvGrpSpPr/>
        <p:nvPr/>
      </p:nvGrpSpPr>
      <p:grpSpPr>
        <a:xfrm>
          <a:off x="0" y="0"/>
          <a:ext cx="0" cy="0"/>
          <a:chOff x="0" y="0"/>
          <a:chExt cx="0" cy="0"/>
        </a:xfrm>
      </p:grpSpPr>
      <p:pic>
        <p:nvPicPr>
          <p:cNvPr id="7827" name="Google Shape;7827;p311"/>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828" name="Google Shape;7828;p311"/>
          <p:cNvGrpSpPr/>
          <p:nvPr/>
        </p:nvGrpSpPr>
        <p:grpSpPr>
          <a:xfrm>
            <a:off x="4696473" y="1881429"/>
            <a:ext cx="4403689" cy="2980958"/>
            <a:chOff x="4740323" y="1538029"/>
            <a:chExt cx="4403689" cy="2980958"/>
          </a:xfrm>
        </p:grpSpPr>
        <p:pic>
          <p:nvPicPr>
            <p:cNvPr id="7829" name="Google Shape;7829;p311"/>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830" name="Google Shape;7830;p311"/>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831" name="Google Shape;7831;p311"/>
          <p:cNvGrpSpPr/>
          <p:nvPr/>
        </p:nvGrpSpPr>
        <p:grpSpPr>
          <a:xfrm>
            <a:off x="166975" y="1881417"/>
            <a:ext cx="4419599" cy="2980958"/>
            <a:chOff x="861075" y="1457642"/>
            <a:chExt cx="4419599" cy="2980958"/>
          </a:xfrm>
        </p:grpSpPr>
        <p:pic>
          <p:nvPicPr>
            <p:cNvPr id="7832" name="Google Shape;7832;p311"/>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833" name="Google Shape;7833;p311"/>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834" name="Google Shape;7834;p311"/>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835" name="Google Shape;7835;p311"/>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311"/>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37" name="Google Shape;7837;p311"/>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38" name="Google Shape;7838;p311"/>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39" name="Google Shape;7839;p311"/>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40" name="Google Shape;7840;p311"/>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841" name="Google Shape;7841;p311"/>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842" name="Google Shape;7842;p311"/>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sp>
        <p:nvSpPr>
          <p:cNvPr id="7843" name="Google Shape;7843;p311"/>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844" name="Google Shape;7844;p311"/>
          <p:cNvGrpSpPr/>
          <p:nvPr/>
        </p:nvGrpSpPr>
        <p:grpSpPr>
          <a:xfrm>
            <a:off x="4696473" y="1443322"/>
            <a:ext cx="4403689" cy="3427355"/>
            <a:chOff x="4696473" y="1443322"/>
            <a:chExt cx="4403689" cy="3427355"/>
          </a:xfrm>
        </p:grpSpPr>
        <p:pic>
          <p:nvPicPr>
            <p:cNvPr id="7845" name="Google Shape;7845;p311"/>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846" name="Google Shape;7846;p311"/>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847" name="Google Shape;7847;p311"/>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848" name="Google Shape;7848;p311"/>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49" name="Google Shape;7849;p311"/>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50" name="Google Shape;7850;p311"/>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851" name="Google Shape;7851;p311"/>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852" name="Google Shape;7852;p311"/>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853" name="Google Shape;7853;p311"/>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cxnSp>
        <p:nvCxnSpPr>
          <p:cNvPr id="7854" name="Google Shape;7854;p311"/>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855" name="Google Shape;7855;p311"/>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856" name="Google Shape;7856;p311"/>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sp>
        <p:nvSpPr>
          <p:cNvPr id="7857" name="Google Shape;7857;p311"/>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cxnSp>
        <p:nvCxnSpPr>
          <p:cNvPr id="7858" name="Google Shape;7858;p311"/>
          <p:cNvCxnSpPr/>
          <p:nvPr/>
        </p:nvCxnSpPr>
        <p:spPr>
          <a:xfrm rot="10800000">
            <a:off x="4328672" y="4567494"/>
            <a:ext cx="367800" cy="0"/>
          </a:xfrm>
          <a:prstGeom prst="straightConnector1">
            <a:avLst/>
          </a:prstGeom>
          <a:noFill/>
          <a:ln w="9525" cap="flat" cmpd="sng">
            <a:solidFill>
              <a:schemeClr val="dk2"/>
            </a:solidFill>
            <a:prstDash val="solid"/>
            <a:round/>
            <a:headEnd type="none" w="med" len="med"/>
            <a:tailEnd type="triangle" w="med" len="med"/>
          </a:ln>
        </p:spPr>
      </p:cxnSp>
      <p:sp>
        <p:nvSpPr>
          <p:cNvPr id="7859" name="Google Shape;7859;p311"/>
          <p:cNvSpPr txBox="1"/>
          <p:nvPr/>
        </p:nvSpPr>
        <p:spPr>
          <a:xfrm>
            <a:off x="2990200" y="4288625"/>
            <a:ext cx="1396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QT prolongation</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01"/>
        <p:cNvGrpSpPr/>
        <p:nvPr/>
      </p:nvGrpSpPr>
      <p:grpSpPr>
        <a:xfrm>
          <a:off x="0" y="0"/>
          <a:ext cx="0" cy="0"/>
          <a:chOff x="0" y="0"/>
          <a:chExt cx="0" cy="0"/>
        </a:xfrm>
      </p:grpSpPr>
      <p:pic>
        <p:nvPicPr>
          <p:cNvPr id="7902" name="Google Shape;7902;p313"/>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903" name="Google Shape;7903;p313"/>
          <p:cNvGrpSpPr/>
          <p:nvPr/>
        </p:nvGrpSpPr>
        <p:grpSpPr>
          <a:xfrm>
            <a:off x="4696473" y="1881429"/>
            <a:ext cx="4403689" cy="2980958"/>
            <a:chOff x="4740323" y="1538029"/>
            <a:chExt cx="4403689" cy="2980958"/>
          </a:xfrm>
        </p:grpSpPr>
        <p:pic>
          <p:nvPicPr>
            <p:cNvPr id="7904" name="Google Shape;7904;p313"/>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905" name="Google Shape;7905;p313"/>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906" name="Google Shape;7906;p313"/>
          <p:cNvGrpSpPr/>
          <p:nvPr/>
        </p:nvGrpSpPr>
        <p:grpSpPr>
          <a:xfrm>
            <a:off x="166975" y="1881417"/>
            <a:ext cx="4419599" cy="2980958"/>
            <a:chOff x="861075" y="1457642"/>
            <a:chExt cx="4419599" cy="2980958"/>
          </a:xfrm>
        </p:grpSpPr>
        <p:pic>
          <p:nvPicPr>
            <p:cNvPr id="7907" name="Google Shape;7907;p313"/>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908" name="Google Shape;7908;p313"/>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909" name="Google Shape;7909;p313"/>
          <p:cNvSpPr txBox="1"/>
          <p:nvPr/>
        </p:nvSpPr>
        <p:spPr>
          <a:xfrm>
            <a:off x="529450" y="157400"/>
            <a:ext cx="6590100" cy="959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SzPts val="1400"/>
              <a:buChar char="●"/>
            </a:pPr>
            <a:endParaRPr b="1"/>
          </a:p>
        </p:txBody>
      </p:sp>
      <p:sp>
        <p:nvSpPr>
          <p:cNvPr id="7910" name="Google Shape;7910;p313"/>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cxnSp>
        <p:nvCxnSpPr>
          <p:cNvPr id="7911" name="Google Shape;7911;p313"/>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912" name="Google Shape;7912;p313"/>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913" name="Google Shape;7913;p313"/>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313"/>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15" name="Google Shape;7915;p313"/>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16" name="Google Shape;7916;p313"/>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17" name="Google Shape;7917;p313"/>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18" name="Google Shape;7918;p313"/>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919" name="Google Shape;7919;p313"/>
          <p:cNvPicPr preferRelativeResize="0"/>
          <p:nvPr/>
        </p:nvPicPr>
        <p:blipFill>
          <a:blip r:embed="rId5">
            <a:alphaModFix/>
          </a:blip>
          <a:stretch>
            <a:fillRect/>
          </a:stretch>
        </p:blipFill>
        <p:spPr>
          <a:xfrm rot="827143">
            <a:off x="8236975" y="1500445"/>
            <a:ext cx="564025" cy="699675"/>
          </a:xfrm>
          <a:prstGeom prst="rect">
            <a:avLst/>
          </a:prstGeom>
          <a:noFill/>
          <a:ln>
            <a:noFill/>
          </a:ln>
        </p:spPr>
      </p:pic>
      <p:cxnSp>
        <p:nvCxnSpPr>
          <p:cNvPr id="7920" name="Google Shape;7920;p313"/>
          <p:cNvCxnSpPr/>
          <p:nvPr/>
        </p:nvCxnSpPr>
        <p:spPr>
          <a:xfrm rot="10800000">
            <a:off x="4328672" y="4567494"/>
            <a:ext cx="367800" cy="0"/>
          </a:xfrm>
          <a:prstGeom prst="straightConnector1">
            <a:avLst/>
          </a:prstGeom>
          <a:noFill/>
          <a:ln w="9525" cap="flat" cmpd="sng">
            <a:solidFill>
              <a:schemeClr val="dk2"/>
            </a:solidFill>
            <a:prstDash val="solid"/>
            <a:round/>
            <a:headEnd type="none" w="med" len="med"/>
            <a:tailEnd type="triangle" w="med" len="med"/>
          </a:ln>
        </p:spPr>
      </p:cxnSp>
      <p:sp>
        <p:nvSpPr>
          <p:cNvPr id="7921" name="Google Shape;7921;p313"/>
          <p:cNvSpPr txBox="1"/>
          <p:nvPr/>
        </p:nvSpPr>
        <p:spPr>
          <a:xfrm>
            <a:off x="2990200" y="4288625"/>
            <a:ext cx="1396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QT prolongation</a:t>
            </a:r>
            <a:endParaRPr/>
          </a:p>
        </p:txBody>
      </p:sp>
      <p:sp>
        <p:nvSpPr>
          <p:cNvPr id="7922" name="Google Shape;7922;p313"/>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7923" name="Google Shape;7923;p313"/>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924" name="Google Shape;7924;p313"/>
          <p:cNvGrpSpPr/>
          <p:nvPr/>
        </p:nvGrpSpPr>
        <p:grpSpPr>
          <a:xfrm>
            <a:off x="4696473" y="1443322"/>
            <a:ext cx="4403689" cy="3427355"/>
            <a:chOff x="4696473" y="1443322"/>
            <a:chExt cx="4403689" cy="3427355"/>
          </a:xfrm>
        </p:grpSpPr>
        <p:pic>
          <p:nvPicPr>
            <p:cNvPr id="7925" name="Google Shape;7925;p313"/>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926" name="Google Shape;7926;p313"/>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927" name="Google Shape;7927;p313"/>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928" name="Google Shape;7928;p313"/>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29" name="Google Shape;7929;p313"/>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30" name="Google Shape;7930;p313"/>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931" name="Google Shape;7931;p313"/>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sp>
        <p:nvSpPr>
          <p:cNvPr id="7932" name="Google Shape;7932;p313"/>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pic>
        <p:nvPicPr>
          <p:cNvPr id="7933" name="Google Shape;7933;p313"/>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934" name="Google Shape;7934;p313"/>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sp>
        <p:nvSpPr>
          <p:cNvPr id="7935" name="Google Shape;7935;p313"/>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936" name="Google Shape;7936;p313"/>
          <p:cNvSpPr/>
          <p:nvPr/>
        </p:nvSpPr>
        <p:spPr>
          <a:xfrm rot="-993472">
            <a:off x="-274568" y="1449060"/>
            <a:ext cx="5077137" cy="338367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6"/>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A 4th messenger can be a transcription factor</a:t>
            </a:r>
            <a:endParaRPr sz="1900" b="1"/>
          </a:p>
        </p:txBody>
      </p:sp>
      <p:pic>
        <p:nvPicPr>
          <p:cNvPr id="334" name="Google Shape;334;p36"/>
          <p:cNvPicPr preferRelativeResize="0"/>
          <p:nvPr/>
        </p:nvPicPr>
        <p:blipFill>
          <a:blip r:embed="rId3">
            <a:alphaModFix/>
          </a:blip>
          <a:stretch>
            <a:fillRect/>
          </a:stretch>
        </p:blipFill>
        <p:spPr>
          <a:xfrm>
            <a:off x="1097675" y="1392850"/>
            <a:ext cx="7189651" cy="2258675"/>
          </a:xfrm>
          <a:prstGeom prst="rect">
            <a:avLst/>
          </a:prstGeom>
          <a:noFill/>
          <a:ln>
            <a:noFill/>
          </a:ln>
        </p:spPr>
      </p:pic>
      <p:sp>
        <p:nvSpPr>
          <p:cNvPr id="335" name="Google Shape;335;p3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36" name="Google Shape;336;p36"/>
          <p:cNvSpPr/>
          <p:nvPr/>
        </p:nvSpPr>
        <p:spPr>
          <a:xfrm rot="620244">
            <a:off x="6750061" y="2468892"/>
            <a:ext cx="377833" cy="43721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049"/>
        <p:cNvGrpSpPr/>
        <p:nvPr/>
      </p:nvGrpSpPr>
      <p:grpSpPr>
        <a:xfrm>
          <a:off x="0" y="0"/>
          <a:ext cx="0" cy="0"/>
          <a:chOff x="0" y="0"/>
          <a:chExt cx="0" cy="0"/>
        </a:xfrm>
      </p:grpSpPr>
      <p:pic>
        <p:nvPicPr>
          <p:cNvPr id="8050" name="Google Shape;8050;p317"/>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8051" name="Google Shape;8051;p317"/>
          <p:cNvGrpSpPr/>
          <p:nvPr/>
        </p:nvGrpSpPr>
        <p:grpSpPr>
          <a:xfrm>
            <a:off x="4696473" y="1881429"/>
            <a:ext cx="4403689" cy="2980958"/>
            <a:chOff x="4740323" y="1538029"/>
            <a:chExt cx="4403689" cy="2980958"/>
          </a:xfrm>
        </p:grpSpPr>
        <p:pic>
          <p:nvPicPr>
            <p:cNvPr id="8052" name="Google Shape;8052;p317"/>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8053" name="Google Shape;8053;p317"/>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8054" name="Google Shape;8054;p317"/>
          <p:cNvGrpSpPr/>
          <p:nvPr/>
        </p:nvGrpSpPr>
        <p:grpSpPr>
          <a:xfrm>
            <a:off x="166975" y="1881417"/>
            <a:ext cx="4419599" cy="2980958"/>
            <a:chOff x="861075" y="1457642"/>
            <a:chExt cx="4419599" cy="2980958"/>
          </a:xfrm>
        </p:grpSpPr>
        <p:pic>
          <p:nvPicPr>
            <p:cNvPr id="8055" name="Google Shape;8055;p317"/>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8056" name="Google Shape;8056;p317"/>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057" name="Google Shape;8057;p317"/>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a:t>
            </a:r>
            <a:r>
              <a:rPr lang="en" b="1">
                <a:solidFill>
                  <a:schemeClr val="dk1"/>
                </a:solidFill>
                <a:highlight>
                  <a:srgbClr val="FFFF00"/>
                </a:highlight>
              </a:rPr>
              <a:t>citalopram 40 mg</a:t>
            </a:r>
            <a:r>
              <a:rPr lang="en" b="1">
                <a:solidFill>
                  <a:schemeClr val="dk1"/>
                </a:solidFill>
              </a:rPr>
              <a:t> to escitalopram 20 mg </a:t>
            </a:r>
            <a:endParaRPr b="1">
              <a:solidFill>
                <a:schemeClr val="dk1"/>
              </a:solidFill>
            </a:endParaRPr>
          </a:p>
          <a:p>
            <a:pPr marL="457200" lvl="0" indent="0" algn="l" rtl="0">
              <a:spcBef>
                <a:spcPts val="0"/>
              </a:spcBef>
              <a:spcAft>
                <a:spcPts val="0"/>
              </a:spcAft>
              <a:buNone/>
            </a:pPr>
            <a:endParaRPr b="1"/>
          </a:p>
        </p:txBody>
      </p:sp>
      <p:sp>
        <p:nvSpPr>
          <p:cNvPr id="8058" name="Google Shape;8058;p317"/>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17"/>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60" name="Google Shape;8060;p317"/>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61" name="Google Shape;8061;p317"/>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62" name="Google Shape;8062;p317"/>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63" name="Google Shape;8063;p317"/>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8064" name="Google Shape;8064;p317"/>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8065" name="Google Shape;8065;p317"/>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8066" name="Google Shape;8066;p317"/>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8067" name="Google Shape;8067;p317"/>
          <p:cNvGrpSpPr/>
          <p:nvPr/>
        </p:nvGrpSpPr>
        <p:grpSpPr>
          <a:xfrm>
            <a:off x="4696473" y="1443322"/>
            <a:ext cx="4403689" cy="3427355"/>
            <a:chOff x="4696473" y="1443322"/>
            <a:chExt cx="4403689" cy="3427355"/>
          </a:xfrm>
        </p:grpSpPr>
        <p:pic>
          <p:nvPicPr>
            <p:cNvPr id="8068" name="Google Shape;8068;p317"/>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8069" name="Google Shape;8069;p317"/>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8070" name="Google Shape;8070;p317"/>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8071" name="Google Shape;8071;p317"/>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72" name="Google Shape;8072;p317"/>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73" name="Google Shape;8073;p317"/>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8074" name="Google Shape;8074;p317"/>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cxnSp>
        <p:nvCxnSpPr>
          <p:cNvPr id="8075" name="Google Shape;8075;p317"/>
          <p:cNvCxnSpPr>
            <a:cxnSpLocks/>
          </p:cNvCxnSpPr>
          <p:nvPr/>
        </p:nvCxnSpPr>
        <p:spPr>
          <a:xfrm flipH="1">
            <a:off x="2933800" y="1168899"/>
            <a:ext cx="846264" cy="735993"/>
          </a:xfrm>
          <a:prstGeom prst="straightConnector1">
            <a:avLst/>
          </a:prstGeom>
          <a:noFill/>
          <a:ln w="38100" cap="flat" cmpd="sng">
            <a:solidFill>
              <a:srgbClr val="FFFF00"/>
            </a:solidFill>
            <a:prstDash val="solid"/>
            <a:round/>
            <a:headEnd type="none" w="med" len="med"/>
            <a:tailEnd type="triangle" w="med" len="med"/>
          </a:ln>
        </p:spPr>
      </p:cxnSp>
      <p:cxnSp>
        <p:nvCxnSpPr>
          <p:cNvPr id="8076" name="Google Shape;8076;p317"/>
          <p:cNvCxnSpPr>
            <a:cxnSpLocks/>
          </p:cNvCxnSpPr>
          <p:nvPr/>
        </p:nvCxnSpPr>
        <p:spPr>
          <a:xfrm>
            <a:off x="3902529" y="1168899"/>
            <a:ext cx="1993371" cy="955301"/>
          </a:xfrm>
          <a:prstGeom prst="straightConnector1">
            <a:avLst/>
          </a:prstGeom>
          <a:noFill/>
          <a:ln w="38100" cap="flat" cmpd="sng">
            <a:solidFill>
              <a:srgbClr val="FFFF00"/>
            </a:solidFill>
            <a:prstDash val="solid"/>
            <a:round/>
            <a:headEnd type="none" w="med" len="med"/>
            <a:tailEnd type="triangle" w="med" len="med"/>
          </a:ln>
        </p:spPr>
      </p:cxnSp>
      <p:sp>
        <p:nvSpPr>
          <p:cNvPr id="8077" name="Google Shape;8077;p317"/>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sp>
        <p:nvSpPr>
          <p:cNvPr id="8078" name="Google Shape;8078;p317"/>
          <p:cNvSpPr txBox="1"/>
          <p:nvPr/>
        </p:nvSpPr>
        <p:spPr>
          <a:xfrm>
            <a:off x="5100188" y="21242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grpSp>
        <p:nvGrpSpPr>
          <p:cNvPr id="8079" name="Google Shape;8079;p317"/>
          <p:cNvGrpSpPr/>
          <p:nvPr/>
        </p:nvGrpSpPr>
        <p:grpSpPr>
          <a:xfrm>
            <a:off x="6152725" y="1977950"/>
            <a:ext cx="2944500" cy="2952600"/>
            <a:chOff x="6152725" y="1977950"/>
            <a:chExt cx="2944500" cy="2952600"/>
          </a:xfrm>
        </p:grpSpPr>
        <p:cxnSp>
          <p:nvCxnSpPr>
            <p:cNvPr id="8080" name="Google Shape;8080;p317"/>
            <p:cNvCxnSpPr/>
            <p:nvPr/>
          </p:nvCxnSpPr>
          <p:spPr>
            <a:xfrm>
              <a:off x="6152725" y="1977950"/>
              <a:ext cx="2943300" cy="2943300"/>
            </a:xfrm>
            <a:prstGeom prst="straightConnector1">
              <a:avLst/>
            </a:prstGeom>
            <a:noFill/>
            <a:ln w="76200" cap="flat" cmpd="sng">
              <a:solidFill>
                <a:srgbClr val="FF0000"/>
              </a:solidFill>
              <a:prstDash val="solid"/>
              <a:round/>
              <a:headEnd type="none" w="med" len="med"/>
              <a:tailEnd type="none" w="med" len="med"/>
            </a:ln>
          </p:spPr>
        </p:cxnSp>
        <p:cxnSp>
          <p:nvCxnSpPr>
            <p:cNvPr id="8081" name="Google Shape;8081;p317"/>
            <p:cNvCxnSpPr/>
            <p:nvPr/>
          </p:nvCxnSpPr>
          <p:spPr>
            <a:xfrm rot="10800000" flipH="1">
              <a:off x="6152725" y="1986050"/>
              <a:ext cx="2944500" cy="2944500"/>
            </a:xfrm>
            <a:prstGeom prst="straightConnector1">
              <a:avLst/>
            </a:prstGeom>
            <a:noFill/>
            <a:ln w="76200" cap="flat" cmpd="sng">
              <a:solidFill>
                <a:srgbClr val="FF0000"/>
              </a:solidFill>
              <a:prstDash val="solid"/>
              <a:round/>
              <a:headEnd type="none" w="med" len="med"/>
              <a:tailEnd type="none" w="med" len="med"/>
            </a:ln>
          </p:spPr>
        </p:cxnSp>
      </p:grpSp>
      <p:sp>
        <p:nvSpPr>
          <p:cNvPr id="8082" name="Google Shape;8082;p317"/>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nvGrpSpPr>
          <p:cNvPr id="8083" name="Google Shape;8083;p317"/>
          <p:cNvGrpSpPr/>
          <p:nvPr/>
        </p:nvGrpSpPr>
        <p:grpSpPr>
          <a:xfrm>
            <a:off x="8079386" y="104593"/>
            <a:ext cx="778260" cy="1064306"/>
            <a:chOff x="2867176" y="666461"/>
            <a:chExt cx="2732655" cy="3737028"/>
          </a:xfrm>
        </p:grpSpPr>
        <p:pic>
          <p:nvPicPr>
            <p:cNvPr id="8084" name="Google Shape;8084;p317" descr="clipped result image"/>
            <p:cNvPicPr preferRelativeResize="0"/>
            <p:nvPr/>
          </p:nvPicPr>
          <p:blipFill rotWithShape="1">
            <a:blip r:embed="rId6">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8085" name="Google Shape;8085;p317" descr="Resultado de imagen para lexus logo"/>
            <p:cNvPicPr preferRelativeResize="0"/>
            <p:nvPr/>
          </p:nvPicPr>
          <p:blipFill rotWithShape="1">
            <a:blip r:embed="rId7">
              <a:alphaModFix/>
            </a:blip>
            <a:srcRect/>
            <a:stretch/>
          </p:blipFill>
          <p:spPr>
            <a:xfrm>
              <a:off x="4725948" y="2649492"/>
              <a:ext cx="487616" cy="365718"/>
            </a:xfrm>
            <a:prstGeom prst="rect">
              <a:avLst/>
            </a:prstGeom>
            <a:noFill/>
            <a:ln>
              <a:noFill/>
            </a:ln>
          </p:spPr>
        </p:pic>
        <p:pic>
          <p:nvPicPr>
            <p:cNvPr id="8086" name="Google Shape;8086;p317" descr="clipped result image"/>
            <p:cNvPicPr preferRelativeResize="0"/>
            <p:nvPr/>
          </p:nvPicPr>
          <p:blipFill rotWithShape="1">
            <a:blip r:embed="rId8">
              <a:alphaModFix/>
            </a:blip>
            <a:srcRect/>
            <a:stretch/>
          </p:blipFill>
          <p:spPr>
            <a:xfrm>
              <a:off x="4687519" y="1535493"/>
              <a:ext cx="691245" cy="859786"/>
            </a:xfrm>
            <a:prstGeom prst="rect">
              <a:avLst/>
            </a:prstGeom>
            <a:noFill/>
            <a:ln>
              <a:noFill/>
            </a:ln>
          </p:spPr>
        </p:pic>
        <p:pic>
          <p:nvPicPr>
            <p:cNvPr id="8087" name="Google Shape;8087;p317" descr="clipped result image"/>
            <p:cNvPicPr preferRelativeResize="0"/>
            <p:nvPr/>
          </p:nvPicPr>
          <p:blipFill rotWithShape="1">
            <a:blip r:embed="rId9">
              <a:alphaModFix/>
            </a:blip>
            <a:srcRect/>
            <a:stretch/>
          </p:blipFill>
          <p:spPr>
            <a:xfrm rot="10800000" flipH="1">
              <a:off x="4683293" y="666461"/>
              <a:ext cx="691245" cy="859786"/>
            </a:xfrm>
            <a:prstGeom prst="rect">
              <a:avLst/>
            </a:prstGeom>
            <a:noFill/>
            <a:ln>
              <a:noFill/>
            </a:ln>
          </p:spPr>
        </p:pic>
        <p:pic>
          <p:nvPicPr>
            <p:cNvPr id="8088" name="Google Shape;8088;p317"/>
            <p:cNvPicPr preferRelativeResize="0"/>
            <p:nvPr/>
          </p:nvPicPr>
          <p:blipFill rotWithShape="1">
            <a:blip r:embed="rId10">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136"/>
        <p:cNvGrpSpPr/>
        <p:nvPr/>
      </p:nvGrpSpPr>
      <p:grpSpPr>
        <a:xfrm>
          <a:off x="0" y="0"/>
          <a:ext cx="0" cy="0"/>
          <a:chOff x="0" y="0"/>
          <a:chExt cx="0" cy="0"/>
        </a:xfrm>
      </p:grpSpPr>
      <p:grpSp>
        <p:nvGrpSpPr>
          <p:cNvPr id="8137" name="Google Shape;8137;p320"/>
          <p:cNvGrpSpPr/>
          <p:nvPr/>
        </p:nvGrpSpPr>
        <p:grpSpPr>
          <a:xfrm>
            <a:off x="166975" y="1881417"/>
            <a:ext cx="4419599" cy="2980958"/>
            <a:chOff x="861075" y="1457642"/>
            <a:chExt cx="4419599" cy="2980958"/>
          </a:xfrm>
        </p:grpSpPr>
        <p:pic>
          <p:nvPicPr>
            <p:cNvPr id="8138" name="Google Shape;8138;p320"/>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8139" name="Google Shape;8139;p320"/>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140" name="Google Shape;8140;p320"/>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citalopram 40 mg to </a:t>
            </a:r>
            <a:r>
              <a:rPr lang="en" b="1">
                <a:solidFill>
                  <a:schemeClr val="dk1"/>
                </a:solidFill>
                <a:highlight>
                  <a:srgbClr val="FFFF00"/>
                </a:highlight>
              </a:rPr>
              <a:t>escitalopram 20 mg</a:t>
            </a:r>
            <a:r>
              <a:rPr lang="en" b="1">
                <a:solidFill>
                  <a:schemeClr val="dk1"/>
                </a:solidFill>
              </a:rPr>
              <a:t> </a:t>
            </a:r>
            <a:endParaRPr b="1">
              <a:solidFill>
                <a:schemeClr val="dk1"/>
              </a:solidFill>
            </a:endParaRPr>
          </a:p>
          <a:p>
            <a:pPr marL="457200" lvl="0" indent="0" algn="l" rtl="0">
              <a:spcBef>
                <a:spcPts val="0"/>
              </a:spcBef>
              <a:spcAft>
                <a:spcPts val="0"/>
              </a:spcAft>
              <a:buNone/>
            </a:pPr>
            <a:endParaRPr b="1"/>
          </a:p>
        </p:txBody>
      </p:sp>
      <p:sp>
        <p:nvSpPr>
          <p:cNvPr id="8141" name="Google Shape;8141;p320"/>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42" name="Google Shape;8142;p320"/>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143" name="Google Shape;8143;p320"/>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sp>
        <p:nvSpPr>
          <p:cNvPr id="8144" name="Google Shape;8144;p320"/>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8145" name="Google Shape;8145;p320"/>
          <p:cNvGrpSpPr/>
          <p:nvPr/>
        </p:nvGrpSpPr>
        <p:grpSpPr>
          <a:xfrm>
            <a:off x="4696473" y="1443322"/>
            <a:ext cx="4403689" cy="3427355"/>
            <a:chOff x="4696473" y="300322"/>
            <a:chExt cx="4403689" cy="3427355"/>
          </a:xfrm>
        </p:grpSpPr>
        <p:pic>
          <p:nvPicPr>
            <p:cNvPr id="8146" name="Google Shape;8146;p320"/>
            <p:cNvPicPr preferRelativeResize="0"/>
            <p:nvPr/>
          </p:nvPicPr>
          <p:blipFill>
            <a:blip r:embed="rId3">
              <a:alphaModFix amt="8000"/>
            </a:blip>
            <a:stretch>
              <a:fillRect/>
            </a:stretch>
          </p:blipFill>
          <p:spPr>
            <a:xfrm flipH="1">
              <a:off x="4696473" y="746719"/>
              <a:ext cx="4403689" cy="2980958"/>
            </a:xfrm>
            <a:prstGeom prst="rect">
              <a:avLst/>
            </a:prstGeom>
            <a:noFill/>
            <a:ln>
              <a:noFill/>
            </a:ln>
          </p:spPr>
        </p:pic>
        <p:pic>
          <p:nvPicPr>
            <p:cNvPr id="8147" name="Google Shape;8147;p320"/>
            <p:cNvPicPr preferRelativeResize="0"/>
            <p:nvPr/>
          </p:nvPicPr>
          <p:blipFill>
            <a:blip r:embed="rId4">
              <a:alphaModFix amt="8000"/>
            </a:blip>
            <a:stretch>
              <a:fillRect/>
            </a:stretch>
          </p:blipFill>
          <p:spPr>
            <a:xfrm rot="827143">
              <a:off x="8236975" y="357445"/>
              <a:ext cx="564025" cy="699675"/>
            </a:xfrm>
            <a:prstGeom prst="rect">
              <a:avLst/>
            </a:prstGeom>
            <a:noFill/>
            <a:ln>
              <a:noFill/>
            </a:ln>
          </p:spPr>
        </p:pic>
      </p:grpSp>
      <p:cxnSp>
        <p:nvCxnSpPr>
          <p:cNvPr id="8148" name="Google Shape;8148;p320"/>
          <p:cNvCxnSpPr/>
          <p:nvPr/>
        </p:nvCxnSpPr>
        <p:spPr>
          <a:xfrm flipH="1">
            <a:off x="2933850" y="1104900"/>
            <a:ext cx="1695300" cy="800100"/>
          </a:xfrm>
          <a:prstGeom prst="straightConnector1">
            <a:avLst/>
          </a:prstGeom>
          <a:noFill/>
          <a:ln w="38100" cap="flat" cmpd="sng">
            <a:solidFill>
              <a:srgbClr val="FFFF00"/>
            </a:solidFill>
            <a:prstDash val="solid"/>
            <a:round/>
            <a:headEnd type="none" w="med" len="med"/>
            <a:tailEnd type="triangle" w="med" len="med"/>
          </a:ln>
        </p:spPr>
      </p:cxnSp>
      <p:sp>
        <p:nvSpPr>
          <p:cNvPr id="8149" name="Google Shape;8149;p320"/>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sp>
        <p:nvSpPr>
          <p:cNvPr id="8150" name="Google Shape;8150;p320"/>
          <p:cNvSpPr txBox="1"/>
          <p:nvPr/>
        </p:nvSpPr>
        <p:spPr>
          <a:xfrm>
            <a:off x="5100188" y="21242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solidFill>
                  <a:srgbClr val="F3F3F3"/>
                </a:solidFill>
              </a:rPr>
              <a:t>20 mg</a:t>
            </a:r>
            <a:endParaRPr b="1">
              <a:solidFill>
                <a:srgbClr val="F3F3F3"/>
              </a:solidFill>
            </a:endParaRPr>
          </a:p>
        </p:txBody>
      </p:sp>
      <p:pic>
        <p:nvPicPr>
          <p:cNvPr id="8151" name="Google Shape;8151;p320"/>
          <p:cNvPicPr preferRelativeResize="0"/>
          <p:nvPr/>
        </p:nvPicPr>
        <p:blipFill>
          <a:blip r:embed="rId5">
            <a:alphaModFix amt="9000"/>
          </a:blip>
          <a:stretch>
            <a:fillRect/>
          </a:stretch>
        </p:blipFill>
        <p:spPr>
          <a:xfrm rot="-2179175">
            <a:off x="5886538" y="4075145"/>
            <a:ext cx="562226" cy="534808"/>
          </a:xfrm>
          <a:prstGeom prst="roundRect">
            <a:avLst>
              <a:gd name="adj" fmla="val 16667"/>
            </a:avLst>
          </a:prstGeom>
          <a:noFill/>
          <a:ln w="19050" cap="flat" cmpd="sng">
            <a:solidFill>
              <a:srgbClr val="C9DAF8"/>
            </a:solidFill>
            <a:prstDash val="solid"/>
            <a:round/>
            <a:headEnd type="none" w="sm" len="sm"/>
            <a:tailEnd type="none" w="sm" len="sm"/>
          </a:ln>
        </p:spPr>
      </p:pic>
      <p:grpSp>
        <p:nvGrpSpPr>
          <p:cNvPr id="8152" name="Google Shape;8152;p320"/>
          <p:cNvGrpSpPr/>
          <p:nvPr/>
        </p:nvGrpSpPr>
        <p:grpSpPr>
          <a:xfrm>
            <a:off x="6152725" y="1977950"/>
            <a:ext cx="2944500" cy="2952600"/>
            <a:chOff x="6152725" y="1977950"/>
            <a:chExt cx="2944500" cy="2952600"/>
          </a:xfrm>
        </p:grpSpPr>
        <p:cxnSp>
          <p:nvCxnSpPr>
            <p:cNvPr id="8153" name="Google Shape;8153;p320"/>
            <p:cNvCxnSpPr/>
            <p:nvPr/>
          </p:nvCxnSpPr>
          <p:spPr>
            <a:xfrm>
              <a:off x="6152725" y="1977950"/>
              <a:ext cx="2943300" cy="2943300"/>
            </a:xfrm>
            <a:prstGeom prst="straightConnector1">
              <a:avLst/>
            </a:prstGeom>
            <a:noFill/>
            <a:ln w="76200" cap="flat" cmpd="sng">
              <a:solidFill>
                <a:srgbClr val="FF0000"/>
              </a:solidFill>
              <a:prstDash val="solid"/>
              <a:round/>
              <a:headEnd type="none" w="med" len="med"/>
              <a:tailEnd type="none" w="med" len="med"/>
            </a:ln>
          </p:spPr>
        </p:cxnSp>
        <p:cxnSp>
          <p:nvCxnSpPr>
            <p:cNvPr id="8154" name="Google Shape;8154;p320"/>
            <p:cNvCxnSpPr/>
            <p:nvPr/>
          </p:nvCxnSpPr>
          <p:spPr>
            <a:xfrm rot="10800000" flipH="1">
              <a:off x="6152725" y="1986050"/>
              <a:ext cx="2944500" cy="2944500"/>
            </a:xfrm>
            <a:prstGeom prst="straightConnector1">
              <a:avLst/>
            </a:prstGeom>
            <a:noFill/>
            <a:ln w="76200" cap="flat" cmpd="sng">
              <a:solidFill>
                <a:srgbClr val="FF0000"/>
              </a:solidFill>
              <a:prstDash val="solid"/>
              <a:round/>
              <a:headEnd type="none" w="med" len="med"/>
              <a:tailEnd type="none" w="med" len="med"/>
            </a:ln>
          </p:spPr>
        </p:cxn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21"/>
        <p:cNvGrpSpPr/>
        <p:nvPr/>
      </p:nvGrpSpPr>
      <p:grpSpPr>
        <a:xfrm>
          <a:off x="0" y="0"/>
          <a:ext cx="0" cy="0"/>
          <a:chOff x="0" y="0"/>
          <a:chExt cx="0" cy="0"/>
        </a:xfrm>
      </p:grpSpPr>
      <p:sp>
        <p:nvSpPr>
          <p:cNvPr id="8222" name="Google Shape;8222;p325"/>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#29</a:t>
            </a:r>
            <a:endParaRPr sz="1600"/>
          </a:p>
          <a:p>
            <a:pPr marL="0" marR="0" lvl="0" indent="0" algn="l" rtl="0">
              <a:lnSpc>
                <a:spcPct val="100000"/>
              </a:lnSpc>
              <a:spcBef>
                <a:spcPts val="0"/>
              </a:spcBef>
              <a:spcAft>
                <a:spcPts val="0"/>
              </a:spcAft>
              <a:buClr>
                <a:schemeClr val="dk1"/>
              </a:buClr>
              <a:buSzPts val="1100"/>
              <a:buFont typeface="Arial"/>
              <a:buNone/>
            </a:pPr>
            <a:r>
              <a:rPr lang="en" sz="1600"/>
              <a:t>1987</a:t>
            </a:r>
            <a:endParaRPr sz="1600"/>
          </a:p>
          <a:p>
            <a:pPr marL="0" marR="0" lvl="0" indent="0" algn="l" rtl="0">
              <a:lnSpc>
                <a:spcPct val="100000"/>
              </a:lnSpc>
              <a:spcBef>
                <a:spcPts val="0"/>
              </a:spcBef>
              <a:spcAft>
                <a:spcPts val="0"/>
              </a:spcAft>
              <a:buClr>
                <a:schemeClr val="dk1"/>
              </a:buClr>
              <a:buSzPts val="1100"/>
              <a:buFont typeface="Arial"/>
              <a:buNone/>
            </a:pPr>
            <a:r>
              <a:rPr lang="en" sz="1600"/>
              <a:t>$2–$36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8223" name="Google Shape;8223;p325"/>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8224" name="Google Shape;8224;p325"/>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8225" name="Google Shape;8225;p325"/>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Fluoxetine (PROZAC)</a:t>
            </a:r>
            <a:endParaRPr sz="18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flu OX e teen / PRO zak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“Prolonged sack </a:t>
            </a:r>
            <a:r>
              <a:rPr lang="en" sz="1200">
                <a:solidFill>
                  <a:schemeClr val="dk1"/>
                </a:solidFill>
              </a:rPr>
              <a:t>of the</a:t>
            </a:r>
            <a:r>
              <a:rPr lang="en" sz="1600">
                <a:solidFill>
                  <a:schemeClr val="dk1"/>
                </a:solidFill>
              </a:rPr>
              <a:t> </a:t>
            </a:r>
            <a:r>
              <a:rPr lang="en" sz="1600" u="sng">
                <a:solidFill>
                  <a:schemeClr val="dk1"/>
                </a:solidFill>
              </a:rPr>
              <a:t>Flu</a:t>
            </a:r>
            <a:r>
              <a:rPr lang="en" sz="1600">
                <a:solidFill>
                  <a:schemeClr val="dk1"/>
                </a:solidFill>
              </a:rPr>
              <a:t>stered </a:t>
            </a:r>
            <a:r>
              <a:rPr lang="en" sz="1600" u="sng">
                <a:solidFill>
                  <a:schemeClr val="dk1"/>
                </a:solidFill>
              </a:rPr>
              <a:t>ox</a:t>
            </a:r>
            <a:r>
              <a:rPr lang="en" sz="1600">
                <a:solidFill>
                  <a:schemeClr val="dk1"/>
                </a:solidFill>
              </a:rPr>
              <a:t>”</a:t>
            </a:r>
            <a:endParaRPr sz="2200"/>
          </a:p>
        </p:txBody>
      </p:sp>
      <p:sp>
        <p:nvSpPr>
          <p:cNvPr id="8226" name="Google Shape;8226;p325"/>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Selective serotonin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a:p>
        </p:txBody>
      </p:sp>
      <p:sp>
        <p:nvSpPr>
          <p:cNvPr id="8227" name="Google Shape;8227;p325"/>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8228" name="Google Shape;8228;p325"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sp>
        <p:nvSpPr>
          <p:cNvPr id="8229" name="Google Shape;8229;p325"/>
          <p:cNvSpPr/>
          <p:nvPr/>
        </p:nvSpPr>
        <p:spPr>
          <a:xfrm>
            <a:off x="171225" y="2124075"/>
            <a:ext cx="2571300" cy="2813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30" name="Google Shape;8230;p325" descr="Fluoxetine.svg"/>
          <p:cNvPicPr preferRelativeResize="0"/>
          <p:nvPr/>
        </p:nvPicPr>
        <p:blipFill rotWithShape="1">
          <a:blip r:embed="rId4">
            <a:alphaModFix/>
          </a:blip>
          <a:srcRect t="-3120" b="3120"/>
          <a:stretch/>
        </p:blipFill>
        <p:spPr>
          <a:xfrm>
            <a:off x="7408899" y="1391375"/>
            <a:ext cx="1711538" cy="886875"/>
          </a:xfrm>
          <a:prstGeom prst="rect">
            <a:avLst/>
          </a:prstGeom>
          <a:noFill/>
          <a:ln>
            <a:noFill/>
          </a:ln>
        </p:spPr>
      </p:pic>
      <p:sp>
        <p:nvSpPr>
          <p:cNvPr id="8231" name="Google Shape;8231;p325"/>
          <p:cNvSpPr txBox="1"/>
          <p:nvPr/>
        </p:nvSpPr>
        <p:spPr>
          <a:xfrm>
            <a:off x="293945" y="3273225"/>
            <a:ext cx="2362500" cy="146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The “</a:t>
            </a:r>
            <a:r>
              <a:rPr lang="en" sz="1200" b="0" i="0" u="sng" strike="noStrike" cap="none">
                <a:solidFill>
                  <a:srgbClr val="000000"/>
                </a:solidFill>
                <a:highlight>
                  <a:srgbClr val="FFFF00"/>
                </a:highlight>
                <a:latin typeface="Arial"/>
                <a:ea typeface="Arial"/>
                <a:cs typeface="Arial"/>
                <a:sym typeface="Arial"/>
              </a:rPr>
              <a:t>flu</a:t>
            </a:r>
            <a:r>
              <a:rPr lang="en" sz="1200" b="0" i="0" u="none" strike="noStrike" cap="none">
                <a:solidFill>
                  <a:srgbClr val="000000"/>
                </a:solidFill>
                <a:latin typeface="Arial"/>
                <a:ea typeface="Arial"/>
                <a:cs typeface="Arial"/>
                <a:sym typeface="Arial"/>
              </a:rPr>
              <a:t>ffers” - infamous in</a:t>
            </a:r>
            <a:r>
              <a:rPr lang="en" sz="1200" b="0" i="0" u="sng" strike="noStrike" cap="none">
                <a:solidFill>
                  <a:srgbClr val="000000"/>
                </a:solidFill>
                <a:latin typeface="Arial"/>
                <a:ea typeface="Arial"/>
                <a:cs typeface="Arial"/>
                <a:sym typeface="Arial"/>
              </a:rPr>
              <a:t>H</a:t>
            </a:r>
            <a:r>
              <a:rPr lang="en" sz="1200" b="0" i="0" u="none" strike="noStrike" cap="none">
                <a:solidFill>
                  <a:srgbClr val="000000"/>
                </a:solidFill>
                <a:latin typeface="Arial"/>
                <a:ea typeface="Arial"/>
                <a:cs typeface="Arial"/>
                <a:sym typeface="Arial"/>
              </a:rPr>
              <a:t>ibitors of CYP enzymes: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highlight>
                  <a:srgbClr val="FFFF00"/>
                </a:highlight>
              </a:rPr>
              <a:t>F</a:t>
            </a:r>
            <a:r>
              <a:rPr lang="en" sz="1200" b="0" i="0" u="sng" strike="noStrike" cap="none">
                <a:solidFill>
                  <a:srgbClr val="000000"/>
                </a:solidFill>
                <a:highlight>
                  <a:srgbClr val="FFFF00"/>
                </a:highlight>
                <a:latin typeface="Arial"/>
                <a:ea typeface="Arial"/>
                <a:cs typeface="Arial"/>
                <a:sym typeface="Arial"/>
              </a:rPr>
              <a:t>lu</a:t>
            </a:r>
            <a:r>
              <a:rPr lang="en" sz="1200" b="0" i="0" u="none" strike="noStrike" cap="none">
                <a:solidFill>
                  <a:srgbClr val="000000"/>
                </a:solidFill>
                <a:latin typeface="Arial"/>
                <a:ea typeface="Arial"/>
                <a:cs typeface="Arial"/>
                <a:sym typeface="Arial"/>
              </a:rPr>
              <a:t>voxamine (Luvox)</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highlight>
                  <a:srgbClr val="FFFF00"/>
                </a:highlight>
              </a:rPr>
              <a:t>F</a:t>
            </a:r>
            <a:r>
              <a:rPr lang="en" sz="1200" b="0" i="0" u="sng" strike="noStrike" cap="none">
                <a:solidFill>
                  <a:srgbClr val="000000"/>
                </a:solidFill>
                <a:highlight>
                  <a:srgbClr val="FFFF00"/>
                </a:highlight>
                <a:latin typeface="Arial"/>
                <a:ea typeface="Arial"/>
                <a:cs typeface="Arial"/>
                <a:sym typeface="Arial"/>
              </a:rPr>
              <a:t>lu</a:t>
            </a:r>
            <a:r>
              <a:rPr lang="en" sz="1200" b="0" i="0" u="none" strike="noStrike" cap="none">
                <a:solidFill>
                  <a:srgbClr val="000000"/>
                </a:solidFill>
                <a:latin typeface="Arial"/>
                <a:ea typeface="Arial"/>
                <a:cs typeface="Arial"/>
                <a:sym typeface="Arial"/>
              </a:rPr>
              <a:t>oxetine (Prozac)</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highlight>
                  <a:srgbClr val="FFFF00"/>
                </a:highlight>
              </a:rPr>
              <a:t>F</a:t>
            </a:r>
            <a:r>
              <a:rPr lang="en" sz="1200" b="0" i="0" u="sng" strike="noStrike" cap="none">
                <a:solidFill>
                  <a:srgbClr val="000000"/>
                </a:solidFill>
                <a:highlight>
                  <a:srgbClr val="FFFF00"/>
                </a:highlight>
                <a:latin typeface="Arial"/>
                <a:ea typeface="Arial"/>
                <a:cs typeface="Arial"/>
                <a:sym typeface="Arial"/>
              </a:rPr>
              <a:t>lu</a:t>
            </a:r>
            <a:r>
              <a:rPr lang="en" sz="1200" b="0" i="0" u="none" strike="noStrike" cap="none">
                <a:solidFill>
                  <a:srgbClr val="000000"/>
                </a:solidFill>
                <a:latin typeface="Arial"/>
                <a:ea typeface="Arial"/>
                <a:cs typeface="Arial"/>
                <a:sym typeface="Arial"/>
              </a:rPr>
              <a:t>conazole (Diflucan)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p:txBody>
      </p:sp>
      <p:pic>
        <p:nvPicPr>
          <p:cNvPr id="8232" name="Google Shape;8232;p325" descr="clipped result image"/>
          <p:cNvPicPr preferRelativeResize="0"/>
          <p:nvPr/>
        </p:nvPicPr>
        <p:blipFill rotWithShape="1">
          <a:blip r:embed="rId5">
            <a:alphaModFix/>
          </a:blip>
          <a:srcRect/>
          <a:stretch/>
        </p:blipFill>
        <p:spPr>
          <a:xfrm rot="-5400000">
            <a:off x="7446711" y="4062486"/>
            <a:ext cx="972475" cy="339025"/>
          </a:xfrm>
          <a:prstGeom prst="rect">
            <a:avLst/>
          </a:prstGeom>
          <a:noFill/>
          <a:ln>
            <a:noFill/>
          </a:ln>
          <a:effectLst>
            <a:outerShdw blurRad="14288" dist="9525" dir="5400000" algn="bl" rotWithShape="0">
              <a:srgbClr val="000000">
                <a:alpha val="24000"/>
              </a:srgbClr>
            </a:outerShdw>
          </a:effectLst>
        </p:spPr>
      </p:pic>
      <p:grpSp>
        <p:nvGrpSpPr>
          <p:cNvPr id="8233" name="Google Shape;8233;p325"/>
          <p:cNvGrpSpPr/>
          <p:nvPr/>
        </p:nvGrpSpPr>
        <p:grpSpPr>
          <a:xfrm>
            <a:off x="3141425" y="1073976"/>
            <a:ext cx="3868625" cy="2995538"/>
            <a:chOff x="3141425" y="1073976"/>
            <a:chExt cx="3868625" cy="2995538"/>
          </a:xfrm>
        </p:grpSpPr>
        <p:pic>
          <p:nvPicPr>
            <p:cNvPr id="8234" name="Google Shape;8234;p325" descr="clipped result image"/>
            <p:cNvPicPr preferRelativeResize="0"/>
            <p:nvPr/>
          </p:nvPicPr>
          <p:blipFill rotWithShape="1">
            <a:blip r:embed="rId6">
              <a:alphaModFix/>
            </a:blip>
            <a:srcRect/>
            <a:stretch/>
          </p:blipFill>
          <p:spPr>
            <a:xfrm>
              <a:off x="3141425" y="1073976"/>
              <a:ext cx="2935831" cy="2995538"/>
            </a:xfrm>
            <a:prstGeom prst="rect">
              <a:avLst/>
            </a:prstGeom>
            <a:noFill/>
            <a:ln>
              <a:noFill/>
            </a:ln>
            <a:effectLst>
              <a:outerShdw blurRad="57150" dist="19050" dir="5400000" algn="bl" rotWithShape="0">
                <a:srgbClr val="000000">
                  <a:alpha val="49800"/>
                </a:srgbClr>
              </a:outerShdw>
            </a:effectLst>
          </p:spPr>
        </p:pic>
        <p:pic>
          <p:nvPicPr>
            <p:cNvPr id="8235" name="Google Shape;8235;p325" descr="clipped result image"/>
            <p:cNvPicPr preferRelativeResize="0"/>
            <p:nvPr/>
          </p:nvPicPr>
          <p:blipFill rotWithShape="1">
            <a:blip r:embed="rId7">
              <a:alphaModFix/>
            </a:blip>
            <a:srcRect/>
            <a:stretch/>
          </p:blipFill>
          <p:spPr>
            <a:xfrm rot="3601739">
              <a:off x="6015859" y="1346175"/>
              <a:ext cx="702218" cy="1079751"/>
            </a:xfrm>
            <a:prstGeom prst="rect">
              <a:avLst/>
            </a:prstGeom>
            <a:noFill/>
            <a:ln>
              <a:noFill/>
            </a:ln>
            <a:effectLst>
              <a:outerShdw blurRad="57150" dist="19050" dir="5400000" algn="bl" rotWithShape="0">
                <a:srgbClr val="000000">
                  <a:alpha val="49800"/>
                </a:srgbClr>
              </a:outerShdw>
            </a:effectLst>
          </p:spPr>
        </p:pic>
        <p:pic>
          <p:nvPicPr>
            <p:cNvPr id="8236" name="Google Shape;8236;p325"/>
            <p:cNvPicPr preferRelativeResize="0"/>
            <p:nvPr/>
          </p:nvPicPr>
          <p:blipFill rotWithShape="1">
            <a:blip r:embed="rId8">
              <a:alphaModFix/>
            </a:blip>
            <a:srcRect/>
            <a:stretch/>
          </p:blipFill>
          <p:spPr>
            <a:xfrm rot="2386443">
              <a:off x="5793162" y="1178610"/>
              <a:ext cx="217668" cy="125264"/>
            </a:xfrm>
            <a:prstGeom prst="rect">
              <a:avLst/>
            </a:prstGeom>
            <a:noFill/>
            <a:ln>
              <a:noFill/>
            </a:ln>
          </p:spPr>
        </p:pic>
      </p:grpSp>
      <p:pic>
        <p:nvPicPr>
          <p:cNvPr id="8237" name="Google Shape;8237;p325"/>
          <p:cNvPicPr preferRelativeResize="0"/>
          <p:nvPr/>
        </p:nvPicPr>
        <p:blipFill rotWithShape="1">
          <a:blip r:embed="rId9">
            <a:alphaModFix/>
          </a:blip>
          <a:srcRect/>
          <a:stretch/>
        </p:blipFill>
        <p:spPr>
          <a:xfrm>
            <a:off x="5884867" y="620525"/>
            <a:ext cx="1036211" cy="514418"/>
          </a:xfrm>
          <a:prstGeom prst="rect">
            <a:avLst/>
          </a:prstGeom>
          <a:noFill/>
          <a:ln>
            <a:noFill/>
          </a:ln>
        </p:spPr>
      </p:pic>
      <p:pic>
        <p:nvPicPr>
          <p:cNvPr id="8238" name="Google Shape;8238;p325"/>
          <p:cNvPicPr preferRelativeResize="0"/>
          <p:nvPr/>
        </p:nvPicPr>
        <p:blipFill rotWithShape="1">
          <a:blip r:embed="rId10">
            <a:alphaModFix/>
          </a:blip>
          <a:srcRect/>
          <a:stretch/>
        </p:blipFill>
        <p:spPr>
          <a:xfrm>
            <a:off x="5840195" y="770493"/>
            <a:ext cx="1084128" cy="986182"/>
          </a:xfrm>
          <a:prstGeom prst="rect">
            <a:avLst/>
          </a:prstGeom>
          <a:noFill/>
          <a:ln>
            <a:noFill/>
          </a:ln>
        </p:spPr>
      </p:pic>
      <p:sp>
        <p:nvSpPr>
          <p:cNvPr id="8239" name="Google Shape;8239;p325"/>
          <p:cNvSpPr txBox="1"/>
          <p:nvPr/>
        </p:nvSpPr>
        <p:spPr>
          <a:xfrm>
            <a:off x="3276474" y="4352325"/>
            <a:ext cx="38574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a:t>
            </a:r>
            <a:r>
              <a:rPr lang="en" b="0" i="0" u="sng" strike="noStrike" cap="none">
                <a:solidFill>
                  <a:srgbClr val="000000"/>
                </a:solidFill>
                <a:latin typeface="Arial"/>
                <a:ea typeface="Arial"/>
                <a:cs typeface="Arial"/>
                <a:sym typeface="Arial"/>
              </a:rPr>
              <a:t>Pro</a:t>
            </a:r>
            <a:r>
              <a:rPr lang="en" b="0" i="0" u="none" strike="noStrike" cap="none">
                <a:solidFill>
                  <a:srgbClr val="000000"/>
                </a:solidFill>
                <a:latin typeface="Arial"/>
                <a:ea typeface="Arial"/>
                <a:cs typeface="Arial"/>
                <a:sym typeface="Arial"/>
              </a:rPr>
              <a:t>longed” refers to </a:t>
            </a:r>
            <a:r>
              <a:rPr lang="en" b="0" i="0" u="sng" strike="noStrike" cap="none">
                <a:solidFill>
                  <a:srgbClr val="000000"/>
                </a:solidFill>
                <a:latin typeface="Arial"/>
                <a:ea typeface="Arial"/>
                <a:cs typeface="Arial"/>
                <a:sym typeface="Arial"/>
              </a:rPr>
              <a:t>Pro</a:t>
            </a:r>
            <a:r>
              <a:rPr lang="en" b="0" i="0" u="none" strike="noStrike" cap="none">
                <a:solidFill>
                  <a:srgbClr val="000000"/>
                </a:solidFill>
                <a:latin typeface="Arial"/>
                <a:ea typeface="Arial"/>
                <a:cs typeface="Arial"/>
                <a:sym typeface="Arial"/>
              </a:rPr>
              <a:t>zac’s </a:t>
            </a:r>
            <a:r>
              <a:rPr lang="en" b="0" i="0" u="sng" strike="noStrike" cap="none">
                <a:solidFill>
                  <a:srgbClr val="000000"/>
                </a:solidFill>
                <a:latin typeface="Arial"/>
                <a:ea typeface="Arial"/>
                <a:cs typeface="Arial"/>
                <a:sym typeface="Arial"/>
              </a:rPr>
              <a:t>pro</a:t>
            </a:r>
            <a:r>
              <a:rPr lang="en" b="0" i="0" u="none" strike="noStrike" cap="none">
                <a:solidFill>
                  <a:srgbClr val="000000"/>
                </a:solidFill>
                <a:latin typeface="Arial"/>
                <a:ea typeface="Arial"/>
                <a:cs typeface="Arial"/>
                <a:sym typeface="Arial"/>
              </a:rPr>
              <a:t>longed presence in the body, with half-life of 1 week.</a:t>
            </a:r>
            <a:endParaRPr b="0" i="0" u="none" strike="noStrike" cap="none">
              <a:solidFill>
                <a:srgbClr val="000000"/>
              </a:solidFill>
              <a:latin typeface="Arial"/>
              <a:ea typeface="Arial"/>
              <a:cs typeface="Arial"/>
              <a:sym typeface="Arial"/>
            </a:endParaRPr>
          </a:p>
        </p:txBody>
      </p:sp>
      <p:grpSp>
        <p:nvGrpSpPr>
          <p:cNvPr id="8240" name="Google Shape;8240;p325"/>
          <p:cNvGrpSpPr/>
          <p:nvPr/>
        </p:nvGrpSpPr>
        <p:grpSpPr>
          <a:xfrm>
            <a:off x="1035199" y="2387075"/>
            <a:ext cx="843344" cy="705010"/>
            <a:chOff x="944110" y="-41910000"/>
            <a:chExt cx="3515400" cy="2592900"/>
          </a:xfrm>
        </p:grpSpPr>
        <p:sp>
          <p:nvSpPr>
            <p:cNvPr id="8241" name="Google Shape;8241;p325"/>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42" name="Google Shape;8242;p325"/>
            <p:cNvGrpSpPr/>
            <p:nvPr/>
          </p:nvGrpSpPr>
          <p:grpSpPr>
            <a:xfrm>
              <a:off x="1882458" y="-41011055"/>
              <a:ext cx="1638845" cy="1667151"/>
              <a:chOff x="4049994" y="-68555981"/>
              <a:chExt cx="1638845" cy="2640404"/>
            </a:xfrm>
          </p:grpSpPr>
          <p:grpSp>
            <p:nvGrpSpPr>
              <p:cNvPr id="8243" name="Google Shape;8243;p325"/>
              <p:cNvGrpSpPr/>
              <p:nvPr/>
            </p:nvGrpSpPr>
            <p:grpSpPr>
              <a:xfrm>
                <a:off x="4061893" y="-67945467"/>
                <a:ext cx="1626947" cy="2029889"/>
                <a:chOff x="4614343" y="-64687917"/>
                <a:chExt cx="1626947" cy="2029889"/>
              </a:xfrm>
            </p:grpSpPr>
            <p:grpSp>
              <p:nvGrpSpPr>
                <p:cNvPr id="8244" name="Google Shape;8244;p325"/>
                <p:cNvGrpSpPr/>
                <p:nvPr/>
              </p:nvGrpSpPr>
              <p:grpSpPr>
                <a:xfrm rot="-5400000">
                  <a:off x="4717042" y="-64182276"/>
                  <a:ext cx="1428441" cy="1620055"/>
                  <a:chOff x="218916984" y="1550486"/>
                  <a:chExt cx="4445818" cy="5861270"/>
                </a:xfrm>
              </p:grpSpPr>
              <p:pic>
                <p:nvPicPr>
                  <p:cNvPr id="8245" name="Google Shape;8245;p325" descr="clipped result image"/>
                  <p:cNvPicPr preferRelativeResize="0"/>
                  <p:nvPr/>
                </p:nvPicPr>
                <p:blipFill rotWithShape="1">
                  <a:blip r:embed="rId11">
                    <a:alphaModFix/>
                  </a:blip>
                  <a:srcRect/>
                  <a:stretch/>
                </p:blipFill>
                <p:spPr>
                  <a:xfrm>
                    <a:off x="220749908" y="1550486"/>
                    <a:ext cx="2612893" cy="5850010"/>
                  </a:xfrm>
                  <a:prstGeom prst="rect">
                    <a:avLst/>
                  </a:prstGeom>
                  <a:noFill/>
                  <a:ln>
                    <a:noFill/>
                  </a:ln>
                </p:spPr>
              </p:pic>
              <p:pic>
                <p:nvPicPr>
                  <p:cNvPr id="8246" name="Google Shape;8246;p325" descr="clipped result image"/>
                  <p:cNvPicPr preferRelativeResize="0"/>
                  <p:nvPr/>
                </p:nvPicPr>
                <p:blipFill rotWithShape="1">
                  <a:blip r:embed="rId12">
                    <a:alphaModFix/>
                  </a:blip>
                  <a:srcRect/>
                  <a:stretch/>
                </p:blipFill>
                <p:spPr>
                  <a:xfrm>
                    <a:off x="218916984" y="1561746"/>
                    <a:ext cx="2632392" cy="5850010"/>
                  </a:xfrm>
                  <a:prstGeom prst="rect">
                    <a:avLst/>
                  </a:prstGeom>
                  <a:noFill/>
                  <a:ln>
                    <a:noFill/>
                  </a:ln>
                </p:spPr>
              </p:pic>
            </p:grpSp>
            <p:pic>
              <p:nvPicPr>
                <p:cNvPr id="8247" name="Google Shape;8247;p325" descr="clipped result image"/>
                <p:cNvPicPr preferRelativeResize="0"/>
                <p:nvPr/>
              </p:nvPicPr>
              <p:blipFill rotWithShape="1">
                <a:blip r:embed="rId13">
                  <a:alphaModFix/>
                </a:blip>
                <a:srcRect/>
                <a:stretch/>
              </p:blipFill>
              <p:spPr>
                <a:xfrm rot="-5400000">
                  <a:off x="5003054" y="-65076627"/>
                  <a:ext cx="839522" cy="1616943"/>
                </a:xfrm>
                <a:prstGeom prst="rect">
                  <a:avLst/>
                </a:prstGeom>
                <a:noFill/>
                <a:ln>
                  <a:noFill/>
                </a:ln>
              </p:spPr>
            </p:pic>
          </p:grpSp>
          <p:pic>
            <p:nvPicPr>
              <p:cNvPr id="8248" name="Google Shape;8248;p325" descr="clipped result image"/>
              <p:cNvPicPr preferRelativeResize="0"/>
              <p:nvPr/>
            </p:nvPicPr>
            <p:blipFill rotWithShape="1">
              <a:blip r:embed="rId14">
                <a:alphaModFix/>
              </a:blip>
              <a:srcRect/>
              <a:stretch/>
            </p:blipFill>
            <p:spPr>
              <a:xfrm rot="-5400000">
                <a:off x="4438705" y="-68944692"/>
                <a:ext cx="839522" cy="1616943"/>
              </a:xfrm>
              <a:prstGeom prst="rect">
                <a:avLst/>
              </a:prstGeom>
              <a:noFill/>
              <a:ln>
                <a:noFill/>
              </a:ln>
            </p:spPr>
          </p:pic>
        </p:gr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52"/>
        <p:cNvGrpSpPr/>
        <p:nvPr/>
      </p:nvGrpSpPr>
      <p:grpSpPr>
        <a:xfrm>
          <a:off x="0" y="0"/>
          <a:ext cx="0" cy="0"/>
          <a:chOff x="0" y="0"/>
          <a:chExt cx="0" cy="0"/>
        </a:xfrm>
      </p:grpSpPr>
      <p:pic>
        <p:nvPicPr>
          <p:cNvPr id="8253" name="Google Shape;8253;p326"/>
          <p:cNvPicPr preferRelativeResize="0"/>
          <p:nvPr/>
        </p:nvPicPr>
        <p:blipFill>
          <a:blip r:embed="rId3">
            <a:alphaModFix/>
          </a:blip>
          <a:stretch>
            <a:fillRect/>
          </a:stretch>
        </p:blipFill>
        <p:spPr>
          <a:xfrm>
            <a:off x="551983" y="1452819"/>
            <a:ext cx="3652798" cy="2463762"/>
          </a:xfrm>
          <a:prstGeom prst="rect">
            <a:avLst/>
          </a:prstGeom>
          <a:noFill/>
          <a:ln>
            <a:noFill/>
          </a:ln>
        </p:spPr>
      </p:pic>
      <p:sp>
        <p:nvSpPr>
          <p:cNvPr id="8254" name="Google Shape;8254;p326"/>
          <p:cNvSpPr txBox="1"/>
          <p:nvPr/>
        </p:nvSpPr>
        <p:spPr>
          <a:xfrm rot="24443">
            <a:off x="755481" y="251895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500" b="1"/>
              <a:t>escitalopram</a:t>
            </a:r>
            <a:endParaRPr sz="1500" b="1"/>
          </a:p>
          <a:p>
            <a:pPr marL="0" marR="0" lvl="0" indent="0" algn="ctr" rtl="0">
              <a:lnSpc>
                <a:spcPct val="100000"/>
              </a:lnSpc>
              <a:spcBef>
                <a:spcPts val="0"/>
              </a:spcBef>
              <a:spcAft>
                <a:spcPts val="0"/>
              </a:spcAft>
              <a:buClr>
                <a:srgbClr val="000000"/>
              </a:buClr>
              <a:buSzPts val="800"/>
              <a:buFont typeface="Arial"/>
              <a:buNone/>
            </a:pPr>
            <a:r>
              <a:rPr lang="en" sz="1500" b="1"/>
              <a:t>LEXAPRO</a:t>
            </a:r>
            <a:endParaRPr sz="1500" b="1"/>
          </a:p>
        </p:txBody>
      </p:sp>
      <p:sp>
        <p:nvSpPr>
          <p:cNvPr id="8255" name="Google Shape;8255;p326"/>
          <p:cNvSpPr txBox="1"/>
          <p:nvPr/>
        </p:nvSpPr>
        <p:spPr>
          <a:xfrm>
            <a:off x="529450" y="614600"/>
            <a:ext cx="65901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t>What’s the major difference between escitalopram...</a:t>
            </a:r>
            <a:endParaRPr b="1"/>
          </a:p>
        </p:txBody>
      </p:sp>
      <p:grpSp>
        <p:nvGrpSpPr>
          <p:cNvPr id="8256" name="Google Shape;8256;p326"/>
          <p:cNvGrpSpPr/>
          <p:nvPr/>
        </p:nvGrpSpPr>
        <p:grpSpPr>
          <a:xfrm>
            <a:off x="2434580" y="3916575"/>
            <a:ext cx="972271" cy="1231446"/>
            <a:chOff x="5130155" y="3264400"/>
            <a:chExt cx="972271" cy="1231446"/>
          </a:xfrm>
        </p:grpSpPr>
        <p:grpSp>
          <p:nvGrpSpPr>
            <p:cNvPr id="8257" name="Google Shape;8257;p326"/>
            <p:cNvGrpSpPr/>
            <p:nvPr/>
          </p:nvGrpSpPr>
          <p:grpSpPr>
            <a:xfrm>
              <a:off x="5130155" y="3390650"/>
              <a:ext cx="972271" cy="1105196"/>
              <a:chOff x="3172050" y="1164841"/>
              <a:chExt cx="2930292" cy="3330909"/>
            </a:xfrm>
          </p:grpSpPr>
          <p:pic>
            <p:nvPicPr>
              <p:cNvPr id="8258" name="Google Shape;8258;p326"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8259" name="Google Shape;8259;p326"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8260" name="Google Shape;8260;p326"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64"/>
        <p:cNvGrpSpPr/>
        <p:nvPr/>
      </p:nvGrpSpPr>
      <p:grpSpPr>
        <a:xfrm>
          <a:off x="0" y="0"/>
          <a:ext cx="0" cy="0"/>
          <a:chOff x="0" y="0"/>
          <a:chExt cx="0" cy="0"/>
        </a:xfrm>
      </p:grpSpPr>
      <p:grpSp>
        <p:nvGrpSpPr>
          <p:cNvPr id="8265" name="Google Shape;8265;p327"/>
          <p:cNvGrpSpPr/>
          <p:nvPr/>
        </p:nvGrpSpPr>
        <p:grpSpPr>
          <a:xfrm>
            <a:off x="4700700" y="1411013"/>
            <a:ext cx="4084849" cy="2649500"/>
            <a:chOff x="4493450" y="1452463"/>
            <a:chExt cx="4084849" cy="2649500"/>
          </a:xfrm>
        </p:grpSpPr>
        <p:pic>
          <p:nvPicPr>
            <p:cNvPr id="8266" name="Google Shape;8266;p327"/>
            <p:cNvPicPr preferRelativeResize="0"/>
            <p:nvPr/>
          </p:nvPicPr>
          <p:blipFill>
            <a:blip r:embed="rId3">
              <a:alphaModFix/>
            </a:blip>
            <a:stretch>
              <a:fillRect/>
            </a:stretch>
          </p:blipFill>
          <p:spPr>
            <a:xfrm>
              <a:off x="4493450" y="1452463"/>
              <a:ext cx="4084849" cy="2649500"/>
            </a:xfrm>
            <a:prstGeom prst="rect">
              <a:avLst/>
            </a:prstGeom>
            <a:noFill/>
            <a:ln>
              <a:noFill/>
            </a:ln>
          </p:spPr>
        </p:pic>
        <p:sp>
          <p:nvSpPr>
            <p:cNvPr id="8267" name="Google Shape;8267;p327"/>
            <p:cNvSpPr txBox="1"/>
            <p:nvPr/>
          </p:nvSpPr>
          <p:spPr>
            <a:xfrm rot="24168">
              <a:off x="5243543" y="2459351"/>
              <a:ext cx="1749643" cy="4584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pic>
        <p:nvPicPr>
          <p:cNvPr id="8268" name="Google Shape;8268;p327"/>
          <p:cNvPicPr preferRelativeResize="0"/>
          <p:nvPr/>
        </p:nvPicPr>
        <p:blipFill>
          <a:blip r:embed="rId4">
            <a:alphaModFix/>
          </a:blip>
          <a:stretch>
            <a:fillRect/>
          </a:stretch>
        </p:blipFill>
        <p:spPr>
          <a:xfrm>
            <a:off x="551983" y="1452819"/>
            <a:ext cx="3652799" cy="2463762"/>
          </a:xfrm>
          <a:prstGeom prst="rect">
            <a:avLst/>
          </a:prstGeom>
          <a:noFill/>
          <a:ln>
            <a:noFill/>
          </a:ln>
        </p:spPr>
      </p:pic>
      <p:sp>
        <p:nvSpPr>
          <p:cNvPr id="8269" name="Google Shape;8269;p327"/>
          <p:cNvSpPr txBox="1"/>
          <p:nvPr/>
        </p:nvSpPr>
        <p:spPr>
          <a:xfrm rot="24443">
            <a:off x="755481" y="251895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500" b="1"/>
              <a:t>escitalopram</a:t>
            </a:r>
            <a:endParaRPr sz="1500" b="1"/>
          </a:p>
          <a:p>
            <a:pPr marL="0" marR="0" lvl="0" indent="0" algn="ctr" rtl="0">
              <a:lnSpc>
                <a:spcPct val="100000"/>
              </a:lnSpc>
              <a:spcBef>
                <a:spcPts val="0"/>
              </a:spcBef>
              <a:spcAft>
                <a:spcPts val="0"/>
              </a:spcAft>
              <a:buClr>
                <a:srgbClr val="000000"/>
              </a:buClr>
              <a:buSzPts val="800"/>
              <a:buFont typeface="Arial"/>
              <a:buNone/>
            </a:pPr>
            <a:r>
              <a:rPr lang="en" sz="1500" b="1"/>
              <a:t>LEXAPRO</a:t>
            </a:r>
            <a:endParaRPr sz="1500" b="1"/>
          </a:p>
        </p:txBody>
      </p:sp>
      <p:sp>
        <p:nvSpPr>
          <p:cNvPr id="8270" name="Google Shape;8270;p327"/>
          <p:cNvSpPr txBox="1"/>
          <p:nvPr/>
        </p:nvSpPr>
        <p:spPr>
          <a:xfrm>
            <a:off x="529450" y="614600"/>
            <a:ext cx="65901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t>What’s the major difference between escitalopram and fluoxetine?</a:t>
            </a:r>
            <a:endParaRPr b="1"/>
          </a:p>
        </p:txBody>
      </p:sp>
      <p:pic>
        <p:nvPicPr>
          <p:cNvPr id="8271" name="Google Shape;8271;p327" descr="clipped result image"/>
          <p:cNvPicPr preferRelativeResize="0"/>
          <p:nvPr/>
        </p:nvPicPr>
        <p:blipFill rotWithShape="1">
          <a:blip r:embed="rId5">
            <a:alphaModFix/>
          </a:blip>
          <a:srcRect/>
          <a:stretch/>
        </p:blipFill>
        <p:spPr>
          <a:xfrm rot="14">
            <a:off x="6025384" y="4060525"/>
            <a:ext cx="702219" cy="1079751"/>
          </a:xfrm>
          <a:prstGeom prst="rect">
            <a:avLst/>
          </a:prstGeom>
          <a:noFill/>
          <a:ln>
            <a:noFill/>
          </a:ln>
          <a:effectLst>
            <a:outerShdw blurRad="57150" dist="19050" dir="5400000" algn="bl" rotWithShape="0">
              <a:srgbClr val="000000">
                <a:alpha val="49800"/>
              </a:srgbClr>
            </a:outerShdw>
          </a:effectLst>
        </p:spPr>
      </p:pic>
      <p:grpSp>
        <p:nvGrpSpPr>
          <p:cNvPr id="8272" name="Google Shape;8272;p327"/>
          <p:cNvGrpSpPr/>
          <p:nvPr/>
        </p:nvGrpSpPr>
        <p:grpSpPr>
          <a:xfrm>
            <a:off x="2434580" y="3916575"/>
            <a:ext cx="972271" cy="1231446"/>
            <a:chOff x="5130155" y="3264400"/>
            <a:chExt cx="972271" cy="1231446"/>
          </a:xfrm>
        </p:grpSpPr>
        <p:grpSp>
          <p:nvGrpSpPr>
            <p:cNvPr id="8273" name="Google Shape;8273;p327"/>
            <p:cNvGrpSpPr/>
            <p:nvPr/>
          </p:nvGrpSpPr>
          <p:grpSpPr>
            <a:xfrm>
              <a:off x="5130155" y="3390650"/>
              <a:ext cx="972271" cy="1105196"/>
              <a:chOff x="3172050" y="1164841"/>
              <a:chExt cx="2930292" cy="3330909"/>
            </a:xfrm>
          </p:grpSpPr>
          <p:pic>
            <p:nvPicPr>
              <p:cNvPr id="8274" name="Google Shape;8274;p327" descr="clipped result image"/>
              <p:cNvPicPr preferRelativeResize="0"/>
              <p:nvPr/>
            </p:nvPicPr>
            <p:blipFill rotWithShape="1">
              <a:blip r:embed="rId6">
                <a:alphaModFix/>
              </a:blip>
              <a:srcRect/>
              <a:stretch/>
            </p:blipFill>
            <p:spPr>
              <a:xfrm rot="254021" flipH="1">
                <a:off x="3284250" y="1260438"/>
                <a:ext cx="2705891" cy="3139715"/>
              </a:xfrm>
              <a:prstGeom prst="rect">
                <a:avLst/>
              </a:prstGeom>
              <a:noFill/>
              <a:ln>
                <a:noFill/>
              </a:ln>
            </p:spPr>
          </p:pic>
          <p:pic>
            <p:nvPicPr>
              <p:cNvPr id="8275" name="Google Shape;8275;p327" descr="Resultado de imagen para lexus logo"/>
              <p:cNvPicPr preferRelativeResize="0"/>
              <p:nvPr/>
            </p:nvPicPr>
            <p:blipFill rotWithShape="1">
              <a:blip r:embed="rId7">
                <a:alphaModFix/>
              </a:blip>
              <a:srcRect/>
              <a:stretch/>
            </p:blipFill>
            <p:spPr>
              <a:xfrm>
                <a:off x="5264219" y="2634220"/>
                <a:ext cx="522881" cy="392163"/>
              </a:xfrm>
              <a:prstGeom prst="rect">
                <a:avLst/>
              </a:prstGeom>
              <a:noFill/>
              <a:ln>
                <a:noFill/>
              </a:ln>
            </p:spPr>
          </p:pic>
        </p:grpSp>
        <p:pic>
          <p:nvPicPr>
            <p:cNvPr id="8276" name="Google Shape;8276;p327" descr="clipped result image"/>
            <p:cNvPicPr preferRelativeResize="0"/>
            <p:nvPr/>
          </p:nvPicPr>
          <p:blipFill rotWithShape="1">
            <a:blip r:embed="rId8">
              <a:alphaModFix/>
            </a:blip>
            <a:srcRect/>
            <a:stretch/>
          </p:blipFill>
          <p:spPr>
            <a:xfrm>
              <a:off x="5640824" y="3264400"/>
              <a:ext cx="407550" cy="506925"/>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99"/>
        <p:cNvGrpSpPr/>
        <p:nvPr/>
      </p:nvGrpSpPr>
      <p:grpSpPr>
        <a:xfrm>
          <a:off x="0" y="0"/>
          <a:ext cx="0" cy="0"/>
          <a:chOff x="0" y="0"/>
          <a:chExt cx="0" cy="0"/>
        </a:xfrm>
      </p:grpSpPr>
      <p:pic>
        <p:nvPicPr>
          <p:cNvPr id="8300" name="Google Shape;8300;p329"/>
          <p:cNvPicPr preferRelativeResize="0"/>
          <p:nvPr/>
        </p:nvPicPr>
        <p:blipFill>
          <a:blip r:embed="rId3">
            <a:alphaModFix/>
          </a:blip>
          <a:stretch>
            <a:fillRect/>
          </a:stretch>
        </p:blipFill>
        <p:spPr>
          <a:xfrm>
            <a:off x="2089738" y="148925"/>
            <a:ext cx="5261899" cy="3689850"/>
          </a:xfrm>
          <a:prstGeom prst="rect">
            <a:avLst/>
          </a:prstGeom>
          <a:noFill/>
          <a:ln>
            <a:noFill/>
          </a:ln>
        </p:spPr>
      </p:pic>
      <p:pic>
        <p:nvPicPr>
          <p:cNvPr id="8301" name="Google Shape;8301;p329"/>
          <p:cNvPicPr preferRelativeResize="0"/>
          <p:nvPr/>
        </p:nvPicPr>
        <p:blipFill>
          <a:blip r:embed="rId4">
            <a:alphaModFix/>
          </a:blip>
          <a:stretch>
            <a:fillRect/>
          </a:stretch>
        </p:blipFill>
        <p:spPr>
          <a:xfrm>
            <a:off x="2662900" y="3955499"/>
            <a:ext cx="3966374" cy="955875"/>
          </a:xfrm>
          <a:prstGeom prst="rect">
            <a:avLst/>
          </a:prstGeom>
          <a:noFill/>
          <a:ln>
            <a:noFill/>
          </a:ln>
        </p:spPr>
      </p:pic>
      <p:sp>
        <p:nvSpPr>
          <p:cNvPr id="8302" name="Google Shape;8302;p329"/>
          <p:cNvSpPr txBox="1"/>
          <p:nvPr/>
        </p:nvSpPr>
        <p:spPr>
          <a:xfrm>
            <a:off x="309650" y="48155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35"/>
        <p:cNvGrpSpPr/>
        <p:nvPr/>
      </p:nvGrpSpPr>
      <p:grpSpPr>
        <a:xfrm>
          <a:off x="0" y="0"/>
          <a:ext cx="0" cy="0"/>
          <a:chOff x="0" y="0"/>
          <a:chExt cx="0" cy="0"/>
        </a:xfrm>
      </p:grpSpPr>
      <p:grpSp>
        <p:nvGrpSpPr>
          <p:cNvPr id="8336" name="Google Shape;8336;p331"/>
          <p:cNvGrpSpPr/>
          <p:nvPr/>
        </p:nvGrpSpPr>
        <p:grpSpPr>
          <a:xfrm>
            <a:off x="4674138" y="432342"/>
            <a:ext cx="4171139" cy="4123893"/>
            <a:chOff x="2267650" y="551620"/>
            <a:chExt cx="4522051" cy="4470830"/>
          </a:xfrm>
        </p:grpSpPr>
        <p:sp>
          <p:nvSpPr>
            <p:cNvPr id="8337" name="Google Shape;8337;p331"/>
            <p:cNvSpPr/>
            <p:nvPr/>
          </p:nvSpPr>
          <p:spPr>
            <a:xfrm>
              <a:off x="2998732"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38" name="Google Shape;8338;p331"/>
            <p:cNvGrpSpPr/>
            <p:nvPr/>
          </p:nvGrpSpPr>
          <p:grpSpPr>
            <a:xfrm>
              <a:off x="3609021" y="1214266"/>
              <a:ext cx="1065884" cy="1228870"/>
              <a:chOff x="40123" y="-1583761"/>
              <a:chExt cx="688733" cy="1109689"/>
            </a:xfrm>
          </p:grpSpPr>
          <p:grpSp>
            <p:nvGrpSpPr>
              <p:cNvPr id="8339" name="Google Shape;8339;p331"/>
              <p:cNvGrpSpPr/>
              <p:nvPr/>
            </p:nvGrpSpPr>
            <p:grpSpPr>
              <a:xfrm>
                <a:off x="45124" y="-1327179"/>
                <a:ext cx="683733" cy="853107"/>
                <a:chOff x="597574" y="1930371"/>
                <a:chExt cx="683733" cy="853107"/>
              </a:xfrm>
            </p:grpSpPr>
            <p:grpSp>
              <p:nvGrpSpPr>
                <p:cNvPr id="8340" name="Google Shape;8340;p331"/>
                <p:cNvGrpSpPr/>
                <p:nvPr/>
              </p:nvGrpSpPr>
              <p:grpSpPr>
                <a:xfrm rot="-5400000">
                  <a:off x="640721" y="2142893"/>
                  <a:ext cx="600335" cy="680836"/>
                  <a:chOff x="15239716" y="-12996420"/>
                  <a:chExt cx="1868456" cy="2463229"/>
                </a:xfrm>
              </p:grpSpPr>
              <p:pic>
                <p:nvPicPr>
                  <p:cNvPr id="8341" name="Google Shape;8341;p33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342" name="Google Shape;8342;p33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343" name="Google Shape;8343;p33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344" name="Google Shape;8344;p33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nvGrpSpPr>
            <p:cNvPr id="8345" name="Google Shape;8345;p331"/>
            <p:cNvGrpSpPr/>
            <p:nvPr/>
          </p:nvGrpSpPr>
          <p:grpSpPr>
            <a:xfrm>
              <a:off x="2267650" y="2089364"/>
              <a:ext cx="4522051" cy="2933086"/>
              <a:chOff x="3363025" y="1022851"/>
              <a:chExt cx="4522051" cy="2933086"/>
            </a:xfrm>
          </p:grpSpPr>
          <p:pic>
            <p:nvPicPr>
              <p:cNvPr id="8346" name="Google Shape;8346;p331"/>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347" name="Google Shape;8347;p331"/>
              <p:cNvSpPr txBox="1"/>
              <p:nvPr/>
            </p:nvSpPr>
            <p:spPr>
              <a:xfrm rot="24443">
                <a:off x="4169211" y="2194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348" name="Google Shape;8348;p331"/>
            <p:cNvSpPr txBox="1"/>
            <p:nvPr/>
          </p:nvSpPr>
          <p:spPr>
            <a:xfrm>
              <a:off x="3887425" y="783575"/>
              <a:ext cx="1598400" cy="43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8349" name="Google Shape;8349;p331"/>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grpSp>
      <p:grpSp>
        <p:nvGrpSpPr>
          <p:cNvPr id="8350" name="Google Shape;8350;p331"/>
          <p:cNvGrpSpPr/>
          <p:nvPr/>
        </p:nvGrpSpPr>
        <p:grpSpPr>
          <a:xfrm>
            <a:off x="551916" y="1886871"/>
            <a:ext cx="3665174" cy="2517718"/>
            <a:chOff x="2929175" y="1482492"/>
            <a:chExt cx="4419599" cy="2980959"/>
          </a:xfrm>
        </p:grpSpPr>
        <p:pic>
          <p:nvPicPr>
            <p:cNvPr id="8351" name="Google Shape;8351;p331"/>
            <p:cNvPicPr preferRelativeResize="0"/>
            <p:nvPr/>
          </p:nvPicPr>
          <p:blipFill rotWithShape="1">
            <a:blip r:embed="rId8">
              <a:alphaModFix/>
            </a:blip>
            <a:srcRect l="9" r="19"/>
            <a:stretch/>
          </p:blipFill>
          <p:spPr>
            <a:xfrm>
              <a:off x="2929175" y="1482492"/>
              <a:ext cx="4419599" cy="2980959"/>
            </a:xfrm>
            <a:prstGeom prst="rect">
              <a:avLst/>
            </a:prstGeom>
            <a:noFill/>
            <a:ln>
              <a:noFill/>
            </a:ln>
          </p:spPr>
        </p:pic>
        <p:cxnSp>
          <p:nvCxnSpPr>
            <p:cNvPr id="8352" name="Google Shape;8352;p33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353" name="Google Shape;8353;p33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8354" name="Google Shape;8354;p331"/>
          <p:cNvSpPr txBox="1"/>
          <p:nvPr/>
        </p:nvSpPr>
        <p:spPr>
          <a:xfrm>
            <a:off x="4531119" y="1033597"/>
            <a:ext cx="147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a:t>
            </a:r>
            <a:endParaRPr sz="1200" b="1"/>
          </a:p>
          <a:p>
            <a:pPr marL="0" lvl="0" indent="0" algn="l" rtl="0">
              <a:spcBef>
                <a:spcPts val="0"/>
              </a:spcBef>
              <a:spcAft>
                <a:spcPts val="0"/>
              </a:spcAft>
              <a:buNone/>
            </a:pPr>
            <a:r>
              <a:rPr lang="en" sz="1200" b="1"/>
              <a:t> in</a:t>
            </a:r>
            <a:r>
              <a:rPr lang="en" sz="1200" b="1" u="sng"/>
              <a:t>H</a:t>
            </a:r>
            <a:r>
              <a:rPr lang="en" sz="1200" b="1"/>
              <a:t>ibitor</a:t>
            </a:r>
            <a:endParaRPr sz="1200" b="1"/>
          </a:p>
        </p:txBody>
      </p:sp>
      <p:sp>
        <p:nvSpPr>
          <p:cNvPr id="8355" name="Google Shape;8355;p331"/>
          <p:cNvSpPr txBox="1"/>
          <p:nvPr/>
        </p:nvSpPr>
        <p:spPr>
          <a:xfrm>
            <a:off x="1542444" y="1081222"/>
            <a:ext cx="147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not</a:t>
            </a:r>
            <a:endParaRPr sz="1200" b="1"/>
          </a:p>
        </p:txBody>
      </p:sp>
      <p:cxnSp>
        <p:nvCxnSpPr>
          <p:cNvPr id="8356" name="Google Shape;8356;p331"/>
          <p:cNvCxnSpPr/>
          <p:nvPr/>
        </p:nvCxnSpPr>
        <p:spPr>
          <a:xfrm>
            <a:off x="1763025" y="1362175"/>
            <a:ext cx="0" cy="524700"/>
          </a:xfrm>
          <a:prstGeom prst="straightConnector1">
            <a:avLst/>
          </a:prstGeom>
          <a:noFill/>
          <a:ln w="9525" cap="flat" cmpd="sng">
            <a:solidFill>
              <a:schemeClr val="dk2"/>
            </a:solidFill>
            <a:prstDash val="solid"/>
            <a:round/>
            <a:headEnd type="none" w="med" len="med"/>
            <a:tailEnd type="triangle" w="med" len="med"/>
          </a:ln>
        </p:spPr>
      </p:cxnSp>
      <p:pic>
        <p:nvPicPr>
          <p:cNvPr id="8357" name="Google Shape;8357;p331" descr="clipped result image"/>
          <p:cNvPicPr preferRelativeResize="0"/>
          <p:nvPr/>
        </p:nvPicPr>
        <p:blipFill rotWithShape="1">
          <a:blip r:embed="rId9">
            <a:alphaModFix/>
          </a:blip>
          <a:srcRect/>
          <a:stretch/>
        </p:blipFill>
        <p:spPr>
          <a:xfrm rot="14">
            <a:off x="7777984" y="3915875"/>
            <a:ext cx="702219" cy="1079751"/>
          </a:xfrm>
          <a:prstGeom prst="rect">
            <a:avLst/>
          </a:prstGeom>
          <a:noFill/>
          <a:ln>
            <a:noFill/>
          </a:ln>
          <a:effectLst>
            <a:outerShdw blurRad="57150" dist="19050" dir="5400000" algn="bl" rotWithShape="0">
              <a:srgbClr val="000000">
                <a:alpha val="49800"/>
              </a:srgbClr>
            </a:outerShdw>
          </a:effectLst>
        </p:spPr>
      </p:pic>
      <p:grpSp>
        <p:nvGrpSpPr>
          <p:cNvPr id="8358" name="Google Shape;8358;p331"/>
          <p:cNvGrpSpPr/>
          <p:nvPr/>
        </p:nvGrpSpPr>
        <p:grpSpPr>
          <a:xfrm>
            <a:off x="3063230" y="3764175"/>
            <a:ext cx="972271" cy="1231446"/>
            <a:chOff x="5130155" y="3264400"/>
            <a:chExt cx="972271" cy="1231446"/>
          </a:xfrm>
        </p:grpSpPr>
        <p:grpSp>
          <p:nvGrpSpPr>
            <p:cNvPr id="8359" name="Google Shape;8359;p331"/>
            <p:cNvGrpSpPr/>
            <p:nvPr/>
          </p:nvGrpSpPr>
          <p:grpSpPr>
            <a:xfrm>
              <a:off x="5130155" y="3390650"/>
              <a:ext cx="972271" cy="1105196"/>
              <a:chOff x="3172050" y="1164841"/>
              <a:chExt cx="2930292" cy="3330909"/>
            </a:xfrm>
          </p:grpSpPr>
          <p:pic>
            <p:nvPicPr>
              <p:cNvPr id="8360" name="Google Shape;8360;p331" descr="clipped result image"/>
              <p:cNvPicPr preferRelativeResize="0"/>
              <p:nvPr/>
            </p:nvPicPr>
            <p:blipFill rotWithShape="1">
              <a:blip r:embed="rId10">
                <a:alphaModFix/>
              </a:blip>
              <a:srcRect/>
              <a:stretch/>
            </p:blipFill>
            <p:spPr>
              <a:xfrm rot="254021" flipH="1">
                <a:off x="3284250" y="1260438"/>
                <a:ext cx="2705891" cy="3139715"/>
              </a:xfrm>
              <a:prstGeom prst="rect">
                <a:avLst/>
              </a:prstGeom>
              <a:noFill/>
              <a:ln>
                <a:noFill/>
              </a:ln>
            </p:spPr>
          </p:pic>
          <p:pic>
            <p:nvPicPr>
              <p:cNvPr id="8361" name="Google Shape;8361;p331" descr="Resultado de imagen para lexus logo"/>
              <p:cNvPicPr preferRelativeResize="0"/>
              <p:nvPr/>
            </p:nvPicPr>
            <p:blipFill rotWithShape="1">
              <a:blip r:embed="rId11">
                <a:alphaModFix/>
              </a:blip>
              <a:srcRect/>
              <a:stretch/>
            </p:blipFill>
            <p:spPr>
              <a:xfrm>
                <a:off x="5264219" y="2634220"/>
                <a:ext cx="522881" cy="392163"/>
              </a:xfrm>
              <a:prstGeom prst="rect">
                <a:avLst/>
              </a:prstGeom>
              <a:noFill/>
              <a:ln>
                <a:noFill/>
              </a:ln>
            </p:spPr>
          </p:pic>
        </p:grpSp>
        <p:pic>
          <p:nvPicPr>
            <p:cNvPr id="8362" name="Google Shape;8362;p331" descr="clipped result image"/>
            <p:cNvPicPr preferRelativeResize="0"/>
            <p:nvPr/>
          </p:nvPicPr>
          <p:blipFill rotWithShape="1">
            <a:blip r:embed="rId12">
              <a:alphaModFix/>
            </a:blip>
            <a:srcRect/>
            <a:stretch/>
          </p:blipFill>
          <p:spPr>
            <a:xfrm>
              <a:off x="5640824" y="3264400"/>
              <a:ext cx="407550" cy="506925"/>
            </a:xfrm>
            <a:prstGeom prst="rect">
              <a:avLst/>
            </a:prstGeom>
            <a:noFill/>
            <a:ln>
              <a:noFill/>
            </a:ln>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549"/>
        <p:cNvGrpSpPr/>
        <p:nvPr/>
      </p:nvGrpSpPr>
      <p:grpSpPr>
        <a:xfrm>
          <a:off x="0" y="0"/>
          <a:ext cx="0" cy="0"/>
          <a:chOff x="0" y="0"/>
          <a:chExt cx="0" cy="0"/>
        </a:xfrm>
      </p:grpSpPr>
      <p:sp>
        <p:nvSpPr>
          <p:cNvPr id="8550" name="Google Shape;8550;p33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551" name="Google Shape;8551;p339"/>
          <p:cNvGrpSpPr/>
          <p:nvPr/>
        </p:nvGrpSpPr>
        <p:grpSpPr>
          <a:xfrm>
            <a:off x="1788750" y="251563"/>
            <a:ext cx="7011800" cy="4770887"/>
            <a:chOff x="1788750" y="251563"/>
            <a:chExt cx="7011800" cy="4770887"/>
          </a:xfrm>
        </p:grpSpPr>
        <p:grpSp>
          <p:nvGrpSpPr>
            <p:cNvPr id="8552" name="Google Shape;8552;p339"/>
            <p:cNvGrpSpPr/>
            <p:nvPr/>
          </p:nvGrpSpPr>
          <p:grpSpPr>
            <a:xfrm>
              <a:off x="2998732" y="551620"/>
              <a:ext cx="2286579" cy="1911049"/>
              <a:chOff x="-2521759" y="897403"/>
              <a:chExt cx="1477500" cy="1089600"/>
            </a:xfrm>
          </p:grpSpPr>
          <p:sp>
            <p:nvSpPr>
              <p:cNvPr id="8553" name="Google Shape;8553;p33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554" name="Google Shape;8554;p339"/>
              <p:cNvGrpSpPr/>
              <p:nvPr/>
            </p:nvGrpSpPr>
            <p:grpSpPr>
              <a:xfrm>
                <a:off x="-2127414" y="1275205"/>
                <a:ext cx="688733" cy="700658"/>
                <a:chOff x="40123" y="-1583761"/>
                <a:chExt cx="688733" cy="1109689"/>
              </a:xfrm>
            </p:grpSpPr>
            <p:grpSp>
              <p:nvGrpSpPr>
                <p:cNvPr id="8555" name="Google Shape;8555;p339"/>
                <p:cNvGrpSpPr/>
                <p:nvPr/>
              </p:nvGrpSpPr>
              <p:grpSpPr>
                <a:xfrm>
                  <a:off x="45124" y="-1327179"/>
                  <a:ext cx="683733" cy="853107"/>
                  <a:chOff x="597574" y="1930371"/>
                  <a:chExt cx="683733" cy="853107"/>
                </a:xfrm>
              </p:grpSpPr>
              <p:grpSp>
                <p:nvGrpSpPr>
                  <p:cNvPr id="8556" name="Google Shape;8556;p339"/>
                  <p:cNvGrpSpPr/>
                  <p:nvPr/>
                </p:nvGrpSpPr>
                <p:grpSpPr>
                  <a:xfrm rot="-5400000">
                    <a:off x="640721" y="2142893"/>
                    <a:ext cx="600335" cy="680836"/>
                    <a:chOff x="15239716" y="-12996420"/>
                    <a:chExt cx="1868456" cy="2463229"/>
                  </a:xfrm>
                </p:grpSpPr>
                <p:pic>
                  <p:nvPicPr>
                    <p:cNvPr id="8557" name="Google Shape;8557;p33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558" name="Google Shape;8558;p33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559" name="Google Shape;8559;p33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560" name="Google Shape;8560;p33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561" name="Google Shape;8561;p339"/>
            <p:cNvGrpSpPr/>
            <p:nvPr/>
          </p:nvGrpSpPr>
          <p:grpSpPr>
            <a:xfrm>
              <a:off x="1788750" y="1789013"/>
              <a:ext cx="5075250" cy="3233437"/>
              <a:chOff x="3198275" y="704075"/>
              <a:chExt cx="5075250" cy="3233437"/>
            </a:xfrm>
          </p:grpSpPr>
          <p:grpSp>
            <p:nvGrpSpPr>
              <p:cNvPr id="8562" name="Google Shape;8562;p339"/>
              <p:cNvGrpSpPr/>
              <p:nvPr/>
            </p:nvGrpSpPr>
            <p:grpSpPr>
              <a:xfrm>
                <a:off x="3677175" y="1004426"/>
                <a:ext cx="4522051" cy="2933086"/>
                <a:chOff x="3363025" y="1022851"/>
                <a:chExt cx="4522051" cy="2933086"/>
              </a:xfrm>
            </p:grpSpPr>
            <p:pic>
              <p:nvPicPr>
                <p:cNvPr id="8563" name="Google Shape;8563;p339"/>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564" name="Google Shape;8564;p339"/>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565" name="Google Shape;8565;p339"/>
              <p:cNvSpPr txBox="1"/>
              <p:nvPr/>
            </p:nvSpPr>
            <p:spPr>
              <a:xfrm>
                <a:off x="3198275" y="704075"/>
                <a:ext cx="17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566" name="Google Shape;8566;p339"/>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567" name="Google Shape;8567;p339"/>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568" name="Google Shape;8568;p339"/>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569" name="Google Shape;8569;p339"/>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570" name="Google Shape;8570;p339"/>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571" name="Google Shape;8571;p339"/>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572" name="Google Shape;8572;p339"/>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573" name="Google Shape;8573;p339"/>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574" name="Google Shape;8574;p339"/>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575" name="Google Shape;8575;p339"/>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576" name="Google Shape;8576;p339"/>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577" name="Google Shape;8577;p339"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581"/>
        <p:cNvGrpSpPr/>
        <p:nvPr/>
      </p:nvGrpSpPr>
      <p:grpSpPr>
        <a:xfrm>
          <a:off x="0" y="0"/>
          <a:ext cx="0" cy="0"/>
          <a:chOff x="0" y="0"/>
          <a:chExt cx="0" cy="0"/>
        </a:xfrm>
      </p:grpSpPr>
      <p:sp>
        <p:nvSpPr>
          <p:cNvPr id="8582" name="Google Shape;8582;p34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583" name="Google Shape;8583;p340"/>
          <p:cNvGrpSpPr/>
          <p:nvPr/>
        </p:nvGrpSpPr>
        <p:grpSpPr>
          <a:xfrm>
            <a:off x="1788750" y="251563"/>
            <a:ext cx="7011800" cy="4770887"/>
            <a:chOff x="1788750" y="251563"/>
            <a:chExt cx="7011800" cy="4770887"/>
          </a:xfrm>
        </p:grpSpPr>
        <p:grpSp>
          <p:nvGrpSpPr>
            <p:cNvPr id="8584" name="Google Shape;8584;p340"/>
            <p:cNvGrpSpPr/>
            <p:nvPr/>
          </p:nvGrpSpPr>
          <p:grpSpPr>
            <a:xfrm>
              <a:off x="2998732" y="551620"/>
              <a:ext cx="2286579" cy="1911049"/>
              <a:chOff x="-2521759" y="897403"/>
              <a:chExt cx="1477500" cy="1089600"/>
            </a:xfrm>
          </p:grpSpPr>
          <p:sp>
            <p:nvSpPr>
              <p:cNvPr id="8585" name="Google Shape;8585;p34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586" name="Google Shape;8586;p340"/>
              <p:cNvGrpSpPr/>
              <p:nvPr/>
            </p:nvGrpSpPr>
            <p:grpSpPr>
              <a:xfrm>
                <a:off x="-2127414" y="1275205"/>
                <a:ext cx="688733" cy="700658"/>
                <a:chOff x="40123" y="-1583761"/>
                <a:chExt cx="688733" cy="1109689"/>
              </a:xfrm>
            </p:grpSpPr>
            <p:grpSp>
              <p:nvGrpSpPr>
                <p:cNvPr id="8587" name="Google Shape;8587;p340"/>
                <p:cNvGrpSpPr/>
                <p:nvPr/>
              </p:nvGrpSpPr>
              <p:grpSpPr>
                <a:xfrm>
                  <a:off x="45124" y="-1327179"/>
                  <a:ext cx="683733" cy="853107"/>
                  <a:chOff x="597574" y="1930371"/>
                  <a:chExt cx="683733" cy="853107"/>
                </a:xfrm>
              </p:grpSpPr>
              <p:grpSp>
                <p:nvGrpSpPr>
                  <p:cNvPr id="8588" name="Google Shape;8588;p340"/>
                  <p:cNvGrpSpPr/>
                  <p:nvPr/>
                </p:nvGrpSpPr>
                <p:grpSpPr>
                  <a:xfrm rot="-5400000">
                    <a:off x="640721" y="2142893"/>
                    <a:ext cx="600335" cy="680836"/>
                    <a:chOff x="15239716" y="-12996420"/>
                    <a:chExt cx="1868456" cy="2463229"/>
                  </a:xfrm>
                </p:grpSpPr>
                <p:pic>
                  <p:nvPicPr>
                    <p:cNvPr id="8589" name="Google Shape;8589;p34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590" name="Google Shape;8590;p34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591" name="Google Shape;8591;p34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592" name="Google Shape;8592;p34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593" name="Google Shape;8593;p340"/>
            <p:cNvGrpSpPr/>
            <p:nvPr/>
          </p:nvGrpSpPr>
          <p:grpSpPr>
            <a:xfrm>
              <a:off x="1788750" y="1789013"/>
              <a:ext cx="5075250" cy="3233437"/>
              <a:chOff x="3198275" y="704075"/>
              <a:chExt cx="5075250" cy="3233437"/>
            </a:xfrm>
          </p:grpSpPr>
          <p:grpSp>
            <p:nvGrpSpPr>
              <p:cNvPr id="8594" name="Google Shape;8594;p340"/>
              <p:cNvGrpSpPr/>
              <p:nvPr/>
            </p:nvGrpSpPr>
            <p:grpSpPr>
              <a:xfrm>
                <a:off x="3677175" y="1004426"/>
                <a:ext cx="4522051" cy="2933086"/>
                <a:chOff x="3363025" y="1022851"/>
                <a:chExt cx="4522051" cy="2933086"/>
              </a:xfrm>
            </p:grpSpPr>
            <p:pic>
              <p:nvPicPr>
                <p:cNvPr id="8595" name="Google Shape;8595;p340"/>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596" name="Google Shape;8596;p340"/>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597" name="Google Shape;8597;p340"/>
              <p:cNvSpPr txBox="1"/>
              <p:nvPr/>
            </p:nvSpPr>
            <p:spPr>
              <a:xfrm>
                <a:off x="3198275" y="704075"/>
                <a:ext cx="17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598" name="Google Shape;8598;p340"/>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599" name="Google Shape;8599;p340"/>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600" name="Google Shape;8600;p340"/>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601" name="Google Shape;8601;p340"/>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602" name="Google Shape;8602;p340"/>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603" name="Google Shape;8603;p340"/>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604" name="Google Shape;8604;p340"/>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605" name="Google Shape;8605;p340"/>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606" name="Google Shape;8606;p340"/>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607" name="Google Shape;8607;p340"/>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608" name="Google Shape;8608;p340"/>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609" name="Google Shape;8609;p340"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
        <p:nvSpPr>
          <p:cNvPr id="8610" name="Google Shape;8610;p340"/>
          <p:cNvSpPr txBox="1"/>
          <p:nvPr/>
        </p:nvSpPr>
        <p:spPr>
          <a:xfrm>
            <a:off x="638175" y="3046313"/>
            <a:ext cx="1724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about these things sticking off the Stahl balls...</a:t>
            </a:r>
            <a:endParaRPr sz="1600" b="1"/>
          </a:p>
        </p:txBody>
      </p:sp>
      <p:pic>
        <p:nvPicPr>
          <p:cNvPr id="8611" name="Google Shape;8611;p340"/>
          <p:cNvPicPr preferRelativeResize="0"/>
          <p:nvPr/>
        </p:nvPicPr>
        <p:blipFill>
          <a:blip r:embed="rId9">
            <a:alphaModFix amt="90000"/>
          </a:blip>
          <a:stretch>
            <a:fillRect/>
          </a:stretch>
        </p:blipFill>
        <p:spPr>
          <a:xfrm>
            <a:off x="2952875" y="19050"/>
            <a:ext cx="6191125" cy="1727375"/>
          </a:xfrm>
          <a:prstGeom prst="rect">
            <a:avLst/>
          </a:prstGeom>
          <a:noFill/>
          <a:ln>
            <a:noFill/>
          </a:ln>
        </p:spPr>
      </p:pic>
      <p:pic>
        <p:nvPicPr>
          <p:cNvPr id="8612" name="Google Shape;8612;p340"/>
          <p:cNvPicPr preferRelativeResize="0"/>
          <p:nvPr/>
        </p:nvPicPr>
        <p:blipFill>
          <a:blip r:embed="rId9">
            <a:alphaModFix amt="90000"/>
          </a:blip>
          <a:stretch>
            <a:fillRect/>
          </a:stretch>
        </p:blipFill>
        <p:spPr>
          <a:xfrm>
            <a:off x="3238625" y="1727375"/>
            <a:ext cx="5953000" cy="3416125"/>
          </a:xfrm>
          <a:prstGeom prst="rect">
            <a:avLst/>
          </a:prstGeom>
          <a:noFill/>
          <a:ln>
            <a:noFill/>
          </a:ln>
        </p:spPr>
      </p:pic>
      <p:pic>
        <p:nvPicPr>
          <p:cNvPr id="8613" name="Google Shape;8613;p340"/>
          <p:cNvPicPr preferRelativeResize="0"/>
          <p:nvPr/>
        </p:nvPicPr>
        <p:blipFill>
          <a:blip r:embed="rId9">
            <a:alphaModFix amt="90000"/>
          </a:blip>
          <a:stretch>
            <a:fillRect/>
          </a:stretch>
        </p:blipFill>
        <p:spPr>
          <a:xfrm>
            <a:off x="2609425" y="3046325"/>
            <a:ext cx="629200" cy="1819275"/>
          </a:xfrm>
          <a:prstGeom prst="rect">
            <a:avLst/>
          </a:prstGeom>
          <a:noFill/>
          <a:ln>
            <a:noFill/>
          </a:ln>
        </p:spPr>
      </p:pic>
      <p:pic>
        <p:nvPicPr>
          <p:cNvPr id="8614" name="Google Shape;8614;p340"/>
          <p:cNvPicPr preferRelativeResize="0"/>
          <p:nvPr/>
        </p:nvPicPr>
        <p:blipFill>
          <a:blip r:embed="rId9">
            <a:alphaModFix amt="90000"/>
          </a:blip>
          <a:stretch>
            <a:fillRect/>
          </a:stretch>
        </p:blipFill>
        <p:spPr>
          <a:xfrm>
            <a:off x="-52475" y="0"/>
            <a:ext cx="5953000" cy="13716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618"/>
        <p:cNvGrpSpPr/>
        <p:nvPr/>
      </p:nvGrpSpPr>
      <p:grpSpPr>
        <a:xfrm>
          <a:off x="0" y="0"/>
          <a:ext cx="0" cy="0"/>
          <a:chOff x="0" y="0"/>
          <a:chExt cx="0" cy="0"/>
        </a:xfrm>
      </p:grpSpPr>
      <p:grpSp>
        <p:nvGrpSpPr>
          <p:cNvPr id="8619" name="Google Shape;8619;p341"/>
          <p:cNvGrpSpPr/>
          <p:nvPr/>
        </p:nvGrpSpPr>
        <p:grpSpPr>
          <a:xfrm>
            <a:off x="193175" y="93025"/>
            <a:ext cx="8521284" cy="4976776"/>
            <a:chOff x="193175" y="93025"/>
            <a:chExt cx="8521284" cy="4976776"/>
          </a:xfrm>
        </p:grpSpPr>
        <p:pic>
          <p:nvPicPr>
            <p:cNvPr id="8620" name="Google Shape;8620;p341"/>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21" name="Google Shape;8621;p341"/>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22" name="Google Shape;8622;p341"/>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23" name="Google Shape;8623;p341"/>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24" name="Google Shape;8624;p341"/>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25" name="Google Shape;8625;p341"/>
          <p:cNvSpPr/>
          <p:nvPr/>
        </p:nvSpPr>
        <p:spPr>
          <a:xfrm rot="274380">
            <a:off x="3097103" y="-14587"/>
            <a:ext cx="1497567" cy="158876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341"/>
          <p:cNvSpPr txBox="1"/>
          <p:nvPr/>
        </p:nvSpPr>
        <p:spPr>
          <a:xfrm>
            <a:off x="4359225" y="2323925"/>
            <a:ext cx="2661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antagonist = “blocker”</a:t>
            </a:r>
            <a:endParaRPr/>
          </a:p>
          <a:p>
            <a:pPr marL="0" lvl="0" indent="0" algn="l" rtl="0">
              <a:spcBef>
                <a:spcPts val="0"/>
              </a:spcBef>
              <a:spcAft>
                <a:spcPts val="0"/>
              </a:spcAft>
              <a:buNone/>
            </a:pPr>
            <a:r>
              <a:rPr lang="en"/>
              <a:t>keeps the neurotransmitter (e.g., serotonin) from exerting an effect </a:t>
            </a:r>
            <a:endParaRPr/>
          </a:p>
        </p:txBody>
      </p:sp>
      <p:sp>
        <p:nvSpPr>
          <p:cNvPr id="8627" name="Google Shape;8627;p341"/>
          <p:cNvSpPr txBox="1"/>
          <p:nvPr/>
        </p:nvSpPr>
        <p:spPr>
          <a:xfrm>
            <a:off x="5760825" y="307100"/>
            <a:ext cx="106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e.g., no serotonin</a:t>
            </a:r>
            <a:endParaRPr sz="19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7"/>
          <p:cNvSpPr txBox="1"/>
          <p:nvPr/>
        </p:nvSpPr>
        <p:spPr>
          <a:xfrm>
            <a:off x="193175" y="93025"/>
            <a:ext cx="2438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4th messenger activates a gene</a:t>
            </a:r>
            <a:endParaRPr sz="1900" b="1"/>
          </a:p>
        </p:txBody>
      </p:sp>
      <p:grpSp>
        <p:nvGrpSpPr>
          <p:cNvPr id="342" name="Google Shape;342;p37"/>
          <p:cNvGrpSpPr/>
          <p:nvPr/>
        </p:nvGrpSpPr>
        <p:grpSpPr>
          <a:xfrm>
            <a:off x="1446830" y="251150"/>
            <a:ext cx="6344894" cy="4078850"/>
            <a:chOff x="1446830" y="784550"/>
            <a:chExt cx="6344894" cy="4078850"/>
          </a:xfrm>
        </p:grpSpPr>
        <p:pic>
          <p:nvPicPr>
            <p:cNvPr id="343" name="Google Shape;343;p37"/>
            <p:cNvPicPr preferRelativeResize="0"/>
            <p:nvPr/>
          </p:nvPicPr>
          <p:blipFill>
            <a:blip r:embed="rId3">
              <a:alphaModFix/>
            </a:blip>
            <a:stretch>
              <a:fillRect/>
            </a:stretch>
          </p:blipFill>
          <p:spPr>
            <a:xfrm>
              <a:off x="1446830" y="784550"/>
              <a:ext cx="6344894" cy="4078850"/>
            </a:xfrm>
            <a:prstGeom prst="rect">
              <a:avLst/>
            </a:prstGeom>
            <a:noFill/>
            <a:ln>
              <a:noFill/>
            </a:ln>
          </p:spPr>
        </p:pic>
        <p:pic>
          <p:nvPicPr>
            <p:cNvPr id="344" name="Google Shape;344;p37"/>
            <p:cNvPicPr preferRelativeResize="0"/>
            <p:nvPr/>
          </p:nvPicPr>
          <p:blipFill>
            <a:blip r:embed="rId4">
              <a:alphaModFix/>
            </a:blip>
            <a:stretch>
              <a:fillRect/>
            </a:stretch>
          </p:blipFill>
          <p:spPr>
            <a:xfrm>
              <a:off x="4032096" y="933721"/>
              <a:ext cx="1341250" cy="559425"/>
            </a:xfrm>
            <a:prstGeom prst="rect">
              <a:avLst/>
            </a:prstGeom>
            <a:noFill/>
            <a:ln>
              <a:noFill/>
            </a:ln>
          </p:spPr>
        </p:pic>
      </p:grpSp>
      <p:sp>
        <p:nvSpPr>
          <p:cNvPr id="345" name="Google Shape;345;p3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46" name="Google Shape;346;p37"/>
          <p:cNvSpPr/>
          <p:nvPr/>
        </p:nvSpPr>
        <p:spPr>
          <a:xfrm rot="1214850">
            <a:off x="4417121" y="1380356"/>
            <a:ext cx="749835" cy="96124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79"/>
        <p:cNvGrpSpPr/>
        <p:nvPr/>
      </p:nvGrpSpPr>
      <p:grpSpPr>
        <a:xfrm>
          <a:off x="0" y="0"/>
          <a:ext cx="0" cy="0"/>
          <a:chOff x="0" y="0"/>
          <a:chExt cx="0" cy="0"/>
        </a:xfrm>
      </p:grpSpPr>
      <p:grpSp>
        <p:nvGrpSpPr>
          <p:cNvPr id="8680" name="Google Shape;8680;p346"/>
          <p:cNvGrpSpPr/>
          <p:nvPr/>
        </p:nvGrpSpPr>
        <p:grpSpPr>
          <a:xfrm>
            <a:off x="193175" y="93025"/>
            <a:ext cx="8521284" cy="4976776"/>
            <a:chOff x="193175" y="93025"/>
            <a:chExt cx="8521284" cy="4976776"/>
          </a:xfrm>
        </p:grpSpPr>
        <p:pic>
          <p:nvPicPr>
            <p:cNvPr id="8681" name="Google Shape;8681;p346"/>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82" name="Google Shape;8682;p346"/>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83" name="Google Shape;8683;p346"/>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84" name="Google Shape;8684;p346"/>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85" name="Google Shape;8685;p346"/>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86" name="Google Shape;8686;p346"/>
          <p:cNvSpPr/>
          <p:nvPr/>
        </p:nvSpPr>
        <p:spPr>
          <a:xfrm rot="-31364">
            <a:off x="2073199" y="644925"/>
            <a:ext cx="1249552" cy="1168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346"/>
          <p:cNvSpPr txBox="1"/>
          <p:nvPr/>
        </p:nvSpPr>
        <p:spPr>
          <a:xfrm>
            <a:off x="3820150" y="2926450"/>
            <a:ext cx="2984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partial agonist = “stabilizer”</a:t>
            </a:r>
            <a:endParaRPr/>
          </a:p>
          <a:p>
            <a:pPr marL="457200" lvl="0" indent="-317500" algn="l" rtl="0">
              <a:spcBef>
                <a:spcPts val="0"/>
              </a:spcBef>
              <a:spcAft>
                <a:spcPts val="0"/>
              </a:spcAft>
              <a:buSzPts val="1400"/>
              <a:buChar char="-"/>
            </a:pPr>
            <a:r>
              <a:rPr lang="en"/>
              <a:t>causes a relative increase or decrease in activity depending on how much neurotransmitter is around</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806"/>
        <p:cNvGrpSpPr/>
        <p:nvPr/>
      </p:nvGrpSpPr>
      <p:grpSpPr>
        <a:xfrm>
          <a:off x="0" y="0"/>
          <a:ext cx="0" cy="0"/>
          <a:chOff x="0" y="0"/>
          <a:chExt cx="0" cy="0"/>
        </a:xfrm>
      </p:grpSpPr>
      <p:pic>
        <p:nvPicPr>
          <p:cNvPr id="8807" name="Google Shape;8807;p351"/>
          <p:cNvPicPr preferRelativeResize="0"/>
          <p:nvPr/>
        </p:nvPicPr>
        <p:blipFill>
          <a:blip r:embed="rId3">
            <a:alphaModFix/>
          </a:blip>
          <a:stretch>
            <a:fillRect/>
          </a:stretch>
        </p:blipFill>
        <p:spPr>
          <a:xfrm>
            <a:off x="2091974" y="0"/>
            <a:ext cx="3805624" cy="4886325"/>
          </a:xfrm>
          <a:prstGeom prst="rect">
            <a:avLst/>
          </a:prstGeom>
          <a:noFill/>
          <a:ln>
            <a:noFill/>
          </a:ln>
        </p:spPr>
      </p:pic>
      <p:sp>
        <p:nvSpPr>
          <p:cNvPr id="8808" name="Google Shape;8808;p35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pic>
        <p:nvPicPr>
          <p:cNvPr id="8809" name="Google Shape;8809;p351"/>
          <p:cNvPicPr preferRelativeResize="0"/>
          <p:nvPr/>
        </p:nvPicPr>
        <p:blipFill rotWithShape="1">
          <a:blip r:embed="rId4">
            <a:alphaModFix/>
          </a:blip>
          <a:srcRect r="70105"/>
          <a:stretch/>
        </p:blipFill>
        <p:spPr>
          <a:xfrm>
            <a:off x="7058025" y="459374"/>
            <a:ext cx="2085974" cy="4525899"/>
          </a:xfrm>
          <a:prstGeom prst="rect">
            <a:avLst/>
          </a:prstGeom>
          <a:noFill/>
          <a:ln>
            <a:noFill/>
          </a:ln>
        </p:spPr>
      </p:pic>
      <p:grpSp>
        <p:nvGrpSpPr>
          <p:cNvPr id="8810" name="Google Shape;8810;p351"/>
          <p:cNvGrpSpPr/>
          <p:nvPr/>
        </p:nvGrpSpPr>
        <p:grpSpPr>
          <a:xfrm>
            <a:off x="5477750" y="459375"/>
            <a:ext cx="1516825" cy="738900"/>
            <a:chOff x="629525" y="2202300"/>
            <a:chExt cx="1516825" cy="738900"/>
          </a:xfrm>
        </p:grpSpPr>
        <p:sp>
          <p:nvSpPr>
            <p:cNvPr id="8811" name="Google Shape;8811;p351"/>
            <p:cNvSpPr txBox="1"/>
            <p:nvPr/>
          </p:nvSpPr>
          <p:spPr>
            <a:xfrm>
              <a:off x="629525" y="2202300"/>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cxnSp>
          <p:nvCxnSpPr>
            <p:cNvPr id="8812" name="Google Shape;8812;p351"/>
            <p:cNvCxnSpPr/>
            <p:nvPr/>
          </p:nvCxnSpPr>
          <p:spPr>
            <a:xfrm rot="10800000">
              <a:off x="1788750" y="2491325"/>
              <a:ext cx="357600" cy="0"/>
            </a:xfrm>
            <a:prstGeom prst="straightConnector1">
              <a:avLst/>
            </a:prstGeom>
            <a:noFill/>
            <a:ln w="9525" cap="flat" cmpd="sng">
              <a:solidFill>
                <a:schemeClr val="dk2"/>
              </a:solidFill>
              <a:prstDash val="solid"/>
              <a:round/>
              <a:headEnd type="none" w="med" len="med"/>
              <a:tailEnd type="triangle" w="med" len="med"/>
            </a:ln>
          </p:spPr>
        </p:cxnSp>
      </p:grpSp>
      <p:grpSp>
        <p:nvGrpSpPr>
          <p:cNvPr id="8813" name="Google Shape;8813;p351"/>
          <p:cNvGrpSpPr/>
          <p:nvPr/>
        </p:nvGrpSpPr>
        <p:grpSpPr>
          <a:xfrm>
            <a:off x="1334375" y="716550"/>
            <a:ext cx="1573975" cy="554100"/>
            <a:chOff x="572375" y="2202300"/>
            <a:chExt cx="1573975" cy="554100"/>
          </a:xfrm>
        </p:grpSpPr>
        <p:sp>
          <p:nvSpPr>
            <p:cNvPr id="8814" name="Google Shape;8814;p351"/>
            <p:cNvSpPr txBox="1"/>
            <p:nvPr/>
          </p:nvSpPr>
          <p:spPr>
            <a:xfrm>
              <a:off x="572375" y="2202300"/>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cxnSp>
          <p:nvCxnSpPr>
            <p:cNvPr id="8815" name="Google Shape;8815;p351"/>
            <p:cNvCxnSpPr/>
            <p:nvPr/>
          </p:nvCxnSpPr>
          <p:spPr>
            <a:xfrm rot="10800000">
              <a:off x="1533450" y="2491325"/>
              <a:ext cx="612900" cy="0"/>
            </a:xfrm>
            <a:prstGeom prst="straightConnector1">
              <a:avLst/>
            </a:prstGeom>
            <a:noFill/>
            <a:ln w="9525" cap="flat" cmpd="sng">
              <a:solidFill>
                <a:schemeClr val="dk2"/>
              </a:solidFill>
              <a:prstDash val="solid"/>
              <a:round/>
              <a:headEnd type="none" w="med" len="med"/>
              <a:tailEnd type="triangle" w="med" len="med"/>
            </a:ln>
          </p:spPr>
        </p:cxnSp>
      </p:grpSp>
      <p:pic>
        <p:nvPicPr>
          <p:cNvPr id="8816" name="Google Shape;8816;p351" descr="clipped result image"/>
          <p:cNvPicPr preferRelativeResize="0"/>
          <p:nvPr/>
        </p:nvPicPr>
        <p:blipFill rotWithShape="1">
          <a:blip r:embed="rId5">
            <a:alphaModFix/>
          </a:blip>
          <a:srcRect/>
          <a:stretch/>
        </p:blipFill>
        <p:spPr>
          <a:xfrm rot="14">
            <a:off x="6949309" y="39055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20"/>
        <p:cNvGrpSpPr/>
        <p:nvPr/>
      </p:nvGrpSpPr>
      <p:grpSpPr>
        <a:xfrm>
          <a:off x="0" y="0"/>
          <a:ext cx="0" cy="0"/>
          <a:chOff x="0" y="0"/>
          <a:chExt cx="0" cy="0"/>
        </a:xfrm>
      </p:grpSpPr>
      <p:sp>
        <p:nvSpPr>
          <p:cNvPr id="8821" name="Google Shape;8821;p352"/>
          <p:cNvSpPr txBox="1"/>
          <p:nvPr/>
        </p:nvSpPr>
        <p:spPr>
          <a:xfrm>
            <a:off x="203825" y="221427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grpSp>
        <p:nvGrpSpPr>
          <p:cNvPr id="8822" name="Google Shape;8822;p352"/>
          <p:cNvGrpSpPr/>
          <p:nvPr/>
        </p:nvGrpSpPr>
        <p:grpSpPr>
          <a:xfrm>
            <a:off x="2960150" y="251563"/>
            <a:ext cx="6153900" cy="4770887"/>
            <a:chOff x="2045750" y="251563"/>
            <a:chExt cx="6153900" cy="4770887"/>
          </a:xfrm>
        </p:grpSpPr>
        <p:grpSp>
          <p:nvGrpSpPr>
            <p:cNvPr id="8823" name="Google Shape;8823;p352"/>
            <p:cNvGrpSpPr/>
            <p:nvPr/>
          </p:nvGrpSpPr>
          <p:grpSpPr>
            <a:xfrm>
              <a:off x="2998732" y="551620"/>
              <a:ext cx="2286579" cy="1911049"/>
              <a:chOff x="-2521759" y="897403"/>
              <a:chExt cx="1477500" cy="1089600"/>
            </a:xfrm>
          </p:grpSpPr>
          <p:sp>
            <p:nvSpPr>
              <p:cNvPr id="8824" name="Google Shape;8824;p35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25" name="Google Shape;8825;p352"/>
              <p:cNvGrpSpPr/>
              <p:nvPr/>
            </p:nvGrpSpPr>
            <p:grpSpPr>
              <a:xfrm>
                <a:off x="-2127414" y="1275205"/>
                <a:ext cx="688733" cy="700658"/>
                <a:chOff x="40123" y="-1583761"/>
                <a:chExt cx="688733" cy="1109689"/>
              </a:xfrm>
            </p:grpSpPr>
            <p:grpSp>
              <p:nvGrpSpPr>
                <p:cNvPr id="8826" name="Google Shape;8826;p352"/>
                <p:cNvGrpSpPr/>
                <p:nvPr/>
              </p:nvGrpSpPr>
              <p:grpSpPr>
                <a:xfrm>
                  <a:off x="45124" y="-1327179"/>
                  <a:ext cx="683733" cy="853107"/>
                  <a:chOff x="597574" y="1930371"/>
                  <a:chExt cx="683733" cy="853107"/>
                </a:xfrm>
              </p:grpSpPr>
              <p:grpSp>
                <p:nvGrpSpPr>
                  <p:cNvPr id="8827" name="Google Shape;8827;p352"/>
                  <p:cNvGrpSpPr/>
                  <p:nvPr/>
                </p:nvGrpSpPr>
                <p:grpSpPr>
                  <a:xfrm rot="-5400000">
                    <a:off x="640721" y="2142893"/>
                    <a:ext cx="600335" cy="680836"/>
                    <a:chOff x="15239716" y="-12996420"/>
                    <a:chExt cx="1868456" cy="2463229"/>
                  </a:xfrm>
                </p:grpSpPr>
                <p:pic>
                  <p:nvPicPr>
                    <p:cNvPr id="8828" name="Google Shape;8828;p35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829" name="Google Shape;8829;p35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830" name="Google Shape;8830;p35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831" name="Google Shape;8831;p35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832" name="Google Shape;8832;p352"/>
            <p:cNvGrpSpPr/>
            <p:nvPr/>
          </p:nvGrpSpPr>
          <p:grpSpPr>
            <a:xfrm>
              <a:off x="2045750" y="1604975"/>
              <a:ext cx="4818250" cy="3417474"/>
              <a:chOff x="3455275" y="520038"/>
              <a:chExt cx="4818250" cy="3417474"/>
            </a:xfrm>
          </p:grpSpPr>
          <p:grpSp>
            <p:nvGrpSpPr>
              <p:cNvPr id="8833" name="Google Shape;8833;p352"/>
              <p:cNvGrpSpPr/>
              <p:nvPr/>
            </p:nvGrpSpPr>
            <p:grpSpPr>
              <a:xfrm>
                <a:off x="3677175" y="1004426"/>
                <a:ext cx="4522051" cy="2933086"/>
                <a:chOff x="3363025" y="1022851"/>
                <a:chExt cx="4522051" cy="2933086"/>
              </a:xfrm>
            </p:grpSpPr>
            <p:pic>
              <p:nvPicPr>
                <p:cNvPr id="8834" name="Google Shape;8834;p352"/>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835" name="Google Shape;8835;p352"/>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836" name="Google Shape;8836;p352"/>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837" name="Google Shape;8837;p352"/>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838" name="Google Shape;8838;p352"/>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839" name="Google Shape;8839;p352"/>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840" name="Google Shape;8840;p352"/>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841" name="Google Shape;8841;p352"/>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842" name="Google Shape;8842;p352"/>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8843" name="Google Shape;8843;p352"/>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844" name="Google Shape;8844;p352"/>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845" name="Google Shape;8845;p352"/>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846" name="Google Shape;8846;p352"/>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847" name="Google Shape;8847;p352"/>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8848" name="Google Shape;8848;p352"/>
          <p:cNvSpPr txBox="1"/>
          <p:nvPr/>
        </p:nvSpPr>
        <p:spPr>
          <a:xfrm>
            <a:off x="329125" y="119100"/>
            <a:ext cx="2407500" cy="108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(Prozac)</a:t>
            </a:r>
            <a:endParaRPr b="1"/>
          </a:p>
          <a:p>
            <a:pPr marL="457200" lvl="0" indent="-317500" algn="l" rtl="0">
              <a:spcBef>
                <a:spcPts val="1000"/>
              </a:spcBef>
              <a:spcAft>
                <a:spcPts val="0"/>
              </a:spcAft>
              <a:buClr>
                <a:schemeClr val="dk1"/>
              </a:buClr>
              <a:buSzPts val="1400"/>
              <a:buChar char="●"/>
            </a:pPr>
            <a:endParaRPr b="1">
              <a:solidFill>
                <a:schemeClr val="dk1"/>
              </a:solidFill>
            </a:endParaRPr>
          </a:p>
          <a:p>
            <a:pPr marL="0" lvl="0" indent="0" algn="l" rtl="0">
              <a:spcBef>
                <a:spcPts val="1000"/>
              </a:spcBef>
              <a:spcAft>
                <a:spcPts val="0"/>
              </a:spcAft>
              <a:buNone/>
            </a:pPr>
            <a:endParaRPr b="1"/>
          </a:p>
        </p:txBody>
      </p:sp>
      <p:sp>
        <p:nvSpPr>
          <p:cNvPr id="8849" name="Google Shape;8849;p352"/>
          <p:cNvSpPr txBox="1"/>
          <p:nvPr/>
        </p:nvSpPr>
        <p:spPr>
          <a:xfrm>
            <a:off x="1543925" y="2202300"/>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cxnSp>
        <p:nvCxnSpPr>
          <p:cNvPr id="8850" name="Google Shape;8850;p352"/>
          <p:cNvCxnSpPr/>
          <p:nvPr/>
        </p:nvCxnSpPr>
        <p:spPr>
          <a:xfrm rot="10800000">
            <a:off x="2703150"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851" name="Google Shape;8851;p352"/>
          <p:cNvPicPr preferRelativeResize="0"/>
          <p:nvPr/>
        </p:nvPicPr>
        <p:blipFill>
          <a:blip r:embed="rId8">
            <a:alphaModFix/>
          </a:blip>
          <a:stretch>
            <a:fillRect/>
          </a:stretch>
        </p:blipFill>
        <p:spPr>
          <a:xfrm>
            <a:off x="1243526" y="2843900"/>
            <a:ext cx="1727675" cy="2218274"/>
          </a:xfrm>
          <a:prstGeom prst="rect">
            <a:avLst/>
          </a:prstGeom>
          <a:noFill/>
          <a:ln>
            <a:noFill/>
          </a:ln>
        </p:spPr>
      </p:pic>
      <p:cxnSp>
        <p:nvCxnSpPr>
          <p:cNvPr id="8852" name="Google Shape;8852;p352"/>
          <p:cNvCxnSpPr/>
          <p:nvPr/>
        </p:nvCxnSpPr>
        <p:spPr>
          <a:xfrm rot="10800000">
            <a:off x="1186325"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853" name="Google Shape;8853;p352" descr="clipped result image"/>
          <p:cNvPicPr preferRelativeResize="0"/>
          <p:nvPr/>
        </p:nvPicPr>
        <p:blipFill rotWithShape="1">
          <a:blip r:embed="rId9">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030"/>
        <p:cNvGrpSpPr/>
        <p:nvPr/>
      </p:nvGrpSpPr>
      <p:grpSpPr>
        <a:xfrm>
          <a:off x="0" y="0"/>
          <a:ext cx="0" cy="0"/>
          <a:chOff x="0" y="0"/>
          <a:chExt cx="0" cy="0"/>
        </a:xfrm>
      </p:grpSpPr>
      <p:grpSp>
        <p:nvGrpSpPr>
          <p:cNvPr id="9031" name="Google Shape;9031;p358"/>
          <p:cNvGrpSpPr/>
          <p:nvPr/>
        </p:nvGrpSpPr>
        <p:grpSpPr>
          <a:xfrm>
            <a:off x="2960150" y="251563"/>
            <a:ext cx="6153900" cy="4770887"/>
            <a:chOff x="2045750" y="251563"/>
            <a:chExt cx="6153900" cy="4770887"/>
          </a:xfrm>
        </p:grpSpPr>
        <p:grpSp>
          <p:nvGrpSpPr>
            <p:cNvPr id="9032" name="Google Shape;9032;p358"/>
            <p:cNvGrpSpPr/>
            <p:nvPr/>
          </p:nvGrpSpPr>
          <p:grpSpPr>
            <a:xfrm>
              <a:off x="2998732" y="551620"/>
              <a:ext cx="2286579" cy="1911049"/>
              <a:chOff x="-2521759" y="897403"/>
              <a:chExt cx="1477500" cy="1089600"/>
            </a:xfrm>
          </p:grpSpPr>
          <p:sp>
            <p:nvSpPr>
              <p:cNvPr id="9033" name="Google Shape;9033;p35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34" name="Google Shape;9034;p358"/>
              <p:cNvGrpSpPr/>
              <p:nvPr/>
            </p:nvGrpSpPr>
            <p:grpSpPr>
              <a:xfrm>
                <a:off x="-2127414" y="1275205"/>
                <a:ext cx="688733" cy="700658"/>
                <a:chOff x="40123" y="-1583761"/>
                <a:chExt cx="688733" cy="1109689"/>
              </a:xfrm>
            </p:grpSpPr>
            <p:grpSp>
              <p:nvGrpSpPr>
                <p:cNvPr id="9035" name="Google Shape;9035;p358"/>
                <p:cNvGrpSpPr/>
                <p:nvPr/>
              </p:nvGrpSpPr>
              <p:grpSpPr>
                <a:xfrm>
                  <a:off x="45124" y="-1327179"/>
                  <a:ext cx="683733" cy="853107"/>
                  <a:chOff x="597574" y="1930371"/>
                  <a:chExt cx="683733" cy="853107"/>
                </a:xfrm>
              </p:grpSpPr>
              <p:grpSp>
                <p:nvGrpSpPr>
                  <p:cNvPr id="9036" name="Google Shape;9036;p358"/>
                  <p:cNvGrpSpPr/>
                  <p:nvPr/>
                </p:nvGrpSpPr>
                <p:grpSpPr>
                  <a:xfrm rot="-5400000">
                    <a:off x="640721" y="2142893"/>
                    <a:ext cx="600335" cy="680836"/>
                    <a:chOff x="15239716" y="-12996420"/>
                    <a:chExt cx="1868456" cy="2463229"/>
                  </a:xfrm>
                </p:grpSpPr>
                <p:pic>
                  <p:nvPicPr>
                    <p:cNvPr id="9037" name="Google Shape;9037;p35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038" name="Google Shape;9038;p35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039" name="Google Shape;9039;p35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040" name="Google Shape;9040;p35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041" name="Google Shape;9041;p358"/>
            <p:cNvGrpSpPr/>
            <p:nvPr/>
          </p:nvGrpSpPr>
          <p:grpSpPr>
            <a:xfrm>
              <a:off x="2045750" y="1604975"/>
              <a:ext cx="4818250" cy="3417474"/>
              <a:chOff x="3455275" y="520038"/>
              <a:chExt cx="4818250" cy="3417474"/>
            </a:xfrm>
          </p:grpSpPr>
          <p:grpSp>
            <p:nvGrpSpPr>
              <p:cNvPr id="9042" name="Google Shape;9042;p358"/>
              <p:cNvGrpSpPr/>
              <p:nvPr/>
            </p:nvGrpSpPr>
            <p:grpSpPr>
              <a:xfrm>
                <a:off x="3677175" y="1004426"/>
                <a:ext cx="4522051" cy="2933086"/>
                <a:chOff x="3363025" y="1022851"/>
                <a:chExt cx="4522051" cy="2933086"/>
              </a:xfrm>
            </p:grpSpPr>
            <p:pic>
              <p:nvPicPr>
                <p:cNvPr id="9043" name="Google Shape;9043;p358"/>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9044" name="Google Shape;9044;p358"/>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9045" name="Google Shape;9045;p358"/>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9046" name="Google Shape;9046;p358"/>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047" name="Google Shape;9047;p358"/>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9048" name="Google Shape;9048;p358"/>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9049" name="Google Shape;9049;p358"/>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t>
              </a:r>
              <a:r>
                <a:rPr lang="en" sz="1200">
                  <a:highlight>
                    <a:srgbClr val="FFFF00"/>
                  </a:highlight>
                </a:rPr>
                <a:t>activating</a:t>
              </a:r>
              <a:r>
                <a:rPr lang="en" sz="1200"/>
                <a:t>” effects (at very high doses, if at all)</a:t>
              </a:r>
              <a:endParaRPr sz="1200"/>
            </a:p>
          </p:txBody>
        </p:sp>
        <p:cxnSp>
          <p:nvCxnSpPr>
            <p:cNvPr id="9050" name="Google Shape;9050;p358"/>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9051" name="Google Shape;9051;p358"/>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9052" name="Google Shape;9052;p358"/>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9053" name="Google Shape;9053;p358"/>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9054" name="Google Shape;9054;p358"/>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9055" name="Google Shape;9055;p358"/>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9056" name="Google Shape;9056;p358"/>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057" name="Google Shape;9057;p358"/>
          <p:cNvSpPr txBox="1"/>
          <p:nvPr/>
        </p:nvSpPr>
        <p:spPr>
          <a:xfrm>
            <a:off x="329125" y="119100"/>
            <a:ext cx="2407500" cy="453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(Prozac)</a:t>
            </a:r>
            <a:endParaRPr b="1"/>
          </a:p>
          <a:p>
            <a:pPr marL="457200" lvl="0" indent="-317500" algn="l" rtl="0">
              <a:spcBef>
                <a:spcPts val="1000"/>
              </a:spcBef>
              <a:spcAft>
                <a:spcPts val="0"/>
              </a:spcAft>
              <a:buSzPts val="1400"/>
              <a:buChar char="●"/>
            </a:pPr>
            <a:r>
              <a:rPr lang="en" b="1"/>
              <a:t>“Fluffer” in</a:t>
            </a:r>
            <a:r>
              <a:rPr lang="en" b="1" u="sng"/>
              <a:t>H</a:t>
            </a:r>
            <a:r>
              <a:rPr lang="en" b="1"/>
              <a:t>ibitor</a:t>
            </a:r>
            <a:endParaRPr b="1"/>
          </a:p>
          <a:p>
            <a:pPr marL="457200" lvl="0" indent="-317500" algn="l" rtl="0">
              <a:spcBef>
                <a:spcPts val="1000"/>
              </a:spcBef>
              <a:spcAft>
                <a:spcPts val="0"/>
              </a:spcAft>
              <a:buSzPts val="1400"/>
              <a:buChar char="●"/>
            </a:pPr>
            <a:r>
              <a:rPr lang="en" b="1"/>
              <a:t>Only start it if you know the interactions</a:t>
            </a:r>
            <a:endParaRPr b="1"/>
          </a:p>
          <a:p>
            <a:pPr marL="457200" lvl="0" indent="-317500" algn="l" rtl="0">
              <a:spcBef>
                <a:spcPts val="1000"/>
              </a:spcBef>
              <a:spcAft>
                <a:spcPts val="0"/>
              </a:spcAft>
              <a:buSzPts val="1400"/>
              <a:buChar char="●"/>
            </a:pPr>
            <a:r>
              <a:rPr lang="en" b="1"/>
              <a:t>Run an interaction check if you encounter it</a:t>
            </a:r>
            <a:endParaRPr b="1"/>
          </a:p>
          <a:p>
            <a:pPr marL="457200" lvl="0" indent="-317500" algn="l" rtl="0">
              <a:spcBef>
                <a:spcPts val="1000"/>
              </a:spcBef>
              <a:spcAft>
                <a:spcPts val="0"/>
              </a:spcAft>
              <a:buClr>
                <a:schemeClr val="dk1"/>
              </a:buClr>
              <a:buSzPts val="1400"/>
              <a:buChar char="●"/>
            </a:pPr>
            <a:r>
              <a:rPr lang="en" b="1">
                <a:solidFill>
                  <a:schemeClr val="dk1"/>
                </a:solidFill>
              </a:rPr>
              <a:t>Long half-life</a:t>
            </a:r>
            <a:endParaRPr b="1">
              <a:solidFill>
                <a:schemeClr val="dk1"/>
              </a:solidFill>
            </a:endParaRPr>
          </a:p>
          <a:p>
            <a:pPr marL="457200" lvl="0" indent="-317500" algn="l" rtl="0">
              <a:spcBef>
                <a:spcPts val="1000"/>
              </a:spcBef>
              <a:spcAft>
                <a:spcPts val="0"/>
              </a:spcAft>
              <a:buClr>
                <a:schemeClr val="dk1"/>
              </a:buClr>
              <a:buSzPts val="1400"/>
              <a:buChar char="●"/>
            </a:pPr>
            <a:r>
              <a:rPr lang="en" b="1">
                <a:solidFill>
                  <a:schemeClr val="dk1"/>
                </a:solidFill>
              </a:rPr>
              <a:t>The best at </a:t>
            </a:r>
            <a:r>
              <a:rPr lang="en" b="1" u="sng">
                <a:solidFill>
                  <a:schemeClr val="dk1"/>
                </a:solidFill>
              </a:rPr>
              <a:t>not</a:t>
            </a:r>
            <a:r>
              <a:rPr lang="en" b="1">
                <a:solidFill>
                  <a:schemeClr val="dk1"/>
                </a:solidFill>
              </a:rPr>
              <a:t> causing serotonin withdrawal symptoms</a:t>
            </a:r>
            <a:endParaRPr b="1">
              <a:solidFill>
                <a:schemeClr val="dk1"/>
              </a:solidFill>
            </a:endParaRPr>
          </a:p>
          <a:p>
            <a:pPr marL="457200" lvl="0" indent="-317500" algn="l" rtl="0">
              <a:spcBef>
                <a:spcPts val="1000"/>
              </a:spcBef>
              <a:spcAft>
                <a:spcPts val="0"/>
              </a:spcAft>
              <a:buClr>
                <a:schemeClr val="dk1"/>
              </a:buClr>
              <a:buSzPts val="1400"/>
              <a:buChar char="●"/>
            </a:pPr>
            <a:r>
              <a:rPr lang="en" b="1">
                <a:solidFill>
                  <a:schemeClr val="dk1"/>
                </a:solidFill>
              </a:rPr>
              <a:t>Reputation as “activating” </a:t>
            </a:r>
            <a:endParaRPr b="1">
              <a:solidFill>
                <a:schemeClr val="dk1"/>
              </a:solidFill>
            </a:endParaRPr>
          </a:p>
          <a:p>
            <a:pPr marL="0" lvl="0" indent="0" algn="l" rtl="0">
              <a:spcBef>
                <a:spcPts val="1000"/>
              </a:spcBef>
              <a:spcAft>
                <a:spcPts val="0"/>
              </a:spcAft>
              <a:buNone/>
            </a:pPr>
            <a:endParaRPr b="1"/>
          </a:p>
        </p:txBody>
      </p:sp>
      <p:sp>
        <p:nvSpPr>
          <p:cNvPr id="9058" name="Google Shape;9058;p358"/>
          <p:cNvSpPr txBox="1"/>
          <p:nvPr/>
        </p:nvSpPr>
        <p:spPr>
          <a:xfrm>
            <a:off x="2689850" y="318682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t>
            </a:r>
            <a:r>
              <a:rPr lang="en" sz="1200">
                <a:highlight>
                  <a:srgbClr val="FFFF00"/>
                </a:highlight>
              </a:rPr>
              <a:t>activating</a:t>
            </a:r>
            <a:r>
              <a:rPr lang="en" sz="1200"/>
              <a:t>”</a:t>
            </a:r>
            <a:endParaRPr sz="1200"/>
          </a:p>
        </p:txBody>
      </p:sp>
      <p:cxnSp>
        <p:nvCxnSpPr>
          <p:cNvPr id="9059" name="Google Shape;9059;p358"/>
          <p:cNvCxnSpPr/>
          <p:nvPr/>
        </p:nvCxnSpPr>
        <p:spPr>
          <a:xfrm>
            <a:off x="3455450" y="2828925"/>
            <a:ext cx="0" cy="357900"/>
          </a:xfrm>
          <a:prstGeom prst="straightConnector1">
            <a:avLst/>
          </a:prstGeom>
          <a:noFill/>
          <a:ln w="9525" cap="flat" cmpd="sng">
            <a:solidFill>
              <a:schemeClr val="dk2"/>
            </a:solidFill>
            <a:prstDash val="solid"/>
            <a:round/>
            <a:headEnd type="none" w="med" len="med"/>
            <a:tailEnd type="triangle" w="med" len="med"/>
          </a:ln>
        </p:spPr>
      </p:cxnSp>
      <p:pic>
        <p:nvPicPr>
          <p:cNvPr id="9060" name="Google Shape;9060;p358" descr="clipped result image"/>
          <p:cNvPicPr preferRelativeResize="0"/>
          <p:nvPr/>
        </p:nvPicPr>
        <p:blipFill rotWithShape="1">
          <a:blip r:embed="rId8">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74"/>
        <p:cNvGrpSpPr/>
        <p:nvPr/>
      </p:nvGrpSpPr>
      <p:grpSpPr>
        <a:xfrm>
          <a:off x="0" y="0"/>
          <a:ext cx="0" cy="0"/>
          <a:chOff x="0" y="0"/>
          <a:chExt cx="0" cy="0"/>
        </a:xfrm>
      </p:grpSpPr>
      <p:sp>
        <p:nvSpPr>
          <p:cNvPr id="9075" name="Google Shape;9075;p361"/>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a:t>
            </a:r>
            <a:endParaRPr sz="1600"/>
          </a:p>
          <a:p>
            <a:pPr marL="0" marR="0" lvl="0" indent="0" algn="l" rtl="0">
              <a:lnSpc>
                <a:spcPct val="100000"/>
              </a:lnSpc>
              <a:spcBef>
                <a:spcPts val="0"/>
              </a:spcBef>
              <a:spcAft>
                <a:spcPts val="0"/>
              </a:spcAft>
              <a:buClr>
                <a:schemeClr val="dk1"/>
              </a:buClr>
              <a:buSzPts val="1100"/>
              <a:buFont typeface="Arial"/>
              <a:buNone/>
            </a:pPr>
            <a:r>
              <a:rPr lang="en" sz="1600"/>
              <a:t>1991</a:t>
            </a:r>
            <a:endParaRPr sz="1600"/>
          </a:p>
          <a:p>
            <a:pPr marL="0" marR="0" lvl="0" indent="0" algn="l" rtl="0">
              <a:lnSpc>
                <a:spcPct val="100000"/>
              </a:lnSpc>
              <a:spcBef>
                <a:spcPts val="0"/>
              </a:spcBef>
              <a:spcAft>
                <a:spcPts val="0"/>
              </a:spcAft>
              <a:buClr>
                <a:schemeClr val="dk1"/>
              </a:buClr>
              <a:buSzPts val="1100"/>
              <a:buFont typeface="Arial"/>
              <a:buNone/>
            </a:pPr>
            <a:r>
              <a:rPr lang="en" sz="1600"/>
              <a:t>$3–$49</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9076" name="Google Shape;9076;p361"/>
          <p:cNvSpPr txBox="1"/>
          <p:nvPr/>
        </p:nvSpPr>
        <p:spPr>
          <a:xfrm>
            <a:off x="8194423"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25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9077" name="Google Shape;9077;p361"/>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9078" name="Google Shape;9078;p36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Sertraline (ZOLOFT)</a:t>
            </a:r>
            <a:endParaRPr sz="1800">
              <a:solidFill>
                <a:schemeClr val="dk1"/>
              </a:solidFill>
            </a:endParaRPr>
          </a:p>
          <a:p>
            <a:pPr marL="0" lvl="0" indent="0" algn="l" rtl="0">
              <a:lnSpc>
                <a:spcPct val="115000"/>
              </a:lnSpc>
              <a:spcBef>
                <a:spcPts val="0"/>
              </a:spcBef>
              <a:spcAft>
                <a:spcPts val="0"/>
              </a:spcAft>
              <a:buClr>
                <a:schemeClr val="dk1"/>
              </a:buClr>
              <a:buFont typeface="Arial"/>
              <a:buNone/>
            </a:pPr>
            <a:r>
              <a:rPr lang="en" sz="1300">
                <a:solidFill>
                  <a:schemeClr val="dk1"/>
                </a:solidFill>
              </a:rPr>
              <a:t>SER tra leen</a:t>
            </a:r>
            <a:r>
              <a:rPr lang="en" sz="1200">
                <a:solidFill>
                  <a:schemeClr val="dk1"/>
                </a:solidFill>
              </a:rPr>
              <a:t> / ZOE loft</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“So Soft </a:t>
            </a:r>
            <a:r>
              <a:rPr lang="en" sz="1200">
                <a:solidFill>
                  <a:schemeClr val="dk1"/>
                </a:solidFill>
              </a:rPr>
              <a:t>(on the) </a:t>
            </a:r>
            <a:r>
              <a:rPr lang="en" sz="1600">
                <a:solidFill>
                  <a:schemeClr val="dk1"/>
                </a:solidFill>
              </a:rPr>
              <a:t>Shirt Line”</a:t>
            </a:r>
            <a:endParaRPr sz="2200"/>
          </a:p>
        </p:txBody>
      </p:sp>
      <p:sp>
        <p:nvSpPr>
          <p:cNvPr id="9079" name="Google Shape;9079;p361"/>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lnSpc>
                <a:spcPct val="115000"/>
              </a:lnSpc>
              <a:spcBef>
                <a:spcPts val="0"/>
              </a:spcBef>
              <a:spcAft>
                <a:spcPts val="0"/>
              </a:spcAft>
              <a:buClr>
                <a:schemeClr val="dk1"/>
              </a:buClr>
              <a:buFont typeface="Arial"/>
              <a:buNone/>
            </a:pPr>
            <a:r>
              <a:rPr lang="en">
                <a:solidFill>
                  <a:schemeClr val="dk1"/>
                </a:solidFill>
              </a:rPr>
              <a:t>❖ Selective serotonin</a:t>
            </a:r>
            <a:endParaRPr>
              <a:solidFill>
                <a:schemeClr val="dk1"/>
              </a:solidFill>
            </a:endParaRPr>
          </a:p>
          <a:p>
            <a:pPr marL="0" lvl="0" indent="0" algn="l" rtl="0">
              <a:lnSpc>
                <a:spcPct val="115000"/>
              </a:lnSpc>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a:p>
        </p:txBody>
      </p:sp>
      <p:sp>
        <p:nvSpPr>
          <p:cNvPr id="9080" name="Google Shape;9080;p361"/>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9081" name="Google Shape;9081;p361" descr="Sertraline.svg"/>
          <p:cNvPicPr preferRelativeResize="0"/>
          <p:nvPr/>
        </p:nvPicPr>
        <p:blipFill rotWithShape="1">
          <a:blip r:embed="rId3">
            <a:alphaModFix/>
          </a:blip>
          <a:srcRect/>
          <a:stretch/>
        </p:blipFill>
        <p:spPr>
          <a:xfrm>
            <a:off x="7535625" y="1268067"/>
            <a:ext cx="1396925" cy="1098433"/>
          </a:xfrm>
          <a:prstGeom prst="rect">
            <a:avLst/>
          </a:prstGeom>
          <a:noFill/>
          <a:ln>
            <a:noFill/>
          </a:ln>
        </p:spPr>
      </p:pic>
      <p:grpSp>
        <p:nvGrpSpPr>
          <p:cNvPr id="9082" name="Google Shape;9082;p361"/>
          <p:cNvGrpSpPr/>
          <p:nvPr/>
        </p:nvGrpSpPr>
        <p:grpSpPr>
          <a:xfrm>
            <a:off x="2727725" y="877104"/>
            <a:ext cx="4576800" cy="3246073"/>
            <a:chOff x="3108725" y="-4354297"/>
            <a:chExt cx="4576800" cy="3246073"/>
          </a:xfrm>
        </p:grpSpPr>
        <p:grpSp>
          <p:nvGrpSpPr>
            <p:cNvPr id="9083" name="Google Shape;9083;p361"/>
            <p:cNvGrpSpPr/>
            <p:nvPr/>
          </p:nvGrpSpPr>
          <p:grpSpPr>
            <a:xfrm>
              <a:off x="3108725" y="-4354297"/>
              <a:ext cx="4576800" cy="3246073"/>
              <a:chOff x="3108725" y="-4354297"/>
              <a:chExt cx="4576800" cy="3246073"/>
            </a:xfrm>
          </p:grpSpPr>
          <p:pic>
            <p:nvPicPr>
              <p:cNvPr id="9084" name="Google Shape;9084;p361" descr="clipped result image"/>
              <p:cNvPicPr preferRelativeResize="0"/>
              <p:nvPr/>
            </p:nvPicPr>
            <p:blipFill>
              <a:blip r:embed="rId4">
                <a:alphaModFix/>
              </a:blip>
              <a:stretch>
                <a:fillRect/>
              </a:stretch>
            </p:blipFill>
            <p:spPr>
              <a:xfrm rot="10800000" flipH="1">
                <a:off x="3108725" y="-3779760"/>
                <a:ext cx="4177898" cy="61440"/>
              </a:xfrm>
              <a:prstGeom prst="rect">
                <a:avLst/>
              </a:prstGeom>
              <a:noFill/>
              <a:ln>
                <a:noFill/>
              </a:ln>
            </p:spPr>
          </p:pic>
          <p:grpSp>
            <p:nvGrpSpPr>
              <p:cNvPr id="9085" name="Google Shape;9085;p361"/>
              <p:cNvGrpSpPr/>
              <p:nvPr/>
            </p:nvGrpSpPr>
            <p:grpSpPr>
              <a:xfrm>
                <a:off x="3425463" y="-4354297"/>
                <a:ext cx="4260062" cy="3246073"/>
                <a:chOff x="4527477" y="-4471595"/>
                <a:chExt cx="4260062" cy="3246073"/>
              </a:xfrm>
            </p:grpSpPr>
            <p:pic>
              <p:nvPicPr>
                <p:cNvPr id="9086" name="Google Shape;9086;p361" descr="clipped result image"/>
                <p:cNvPicPr preferRelativeResize="0"/>
                <p:nvPr/>
              </p:nvPicPr>
              <p:blipFill rotWithShape="1">
                <a:blip r:embed="rId5">
                  <a:alphaModFix/>
                </a:blip>
                <a:srcRect/>
                <a:stretch/>
              </p:blipFill>
              <p:spPr>
                <a:xfrm>
                  <a:off x="4527477" y="-3835017"/>
                  <a:ext cx="2346804" cy="2609495"/>
                </a:xfrm>
                <a:prstGeom prst="rect">
                  <a:avLst/>
                </a:prstGeom>
                <a:noFill/>
                <a:ln>
                  <a:noFill/>
                </a:ln>
              </p:spPr>
            </p:pic>
            <p:grpSp>
              <p:nvGrpSpPr>
                <p:cNvPr id="9087" name="Google Shape;9087;p361"/>
                <p:cNvGrpSpPr/>
                <p:nvPr/>
              </p:nvGrpSpPr>
              <p:grpSpPr>
                <a:xfrm>
                  <a:off x="6340520" y="-4471595"/>
                  <a:ext cx="2447019" cy="3009029"/>
                  <a:chOff x="3438844" y="-4015928"/>
                  <a:chExt cx="2447019" cy="3009029"/>
                </a:xfrm>
              </p:grpSpPr>
              <p:pic>
                <p:nvPicPr>
                  <p:cNvPr id="9088" name="Google Shape;9088;p361" descr="clipped result image"/>
                  <p:cNvPicPr preferRelativeResize="0"/>
                  <p:nvPr/>
                </p:nvPicPr>
                <p:blipFill rotWithShape="1">
                  <a:blip r:embed="rId6">
                    <a:alphaModFix/>
                  </a:blip>
                  <a:srcRect/>
                  <a:stretch/>
                </p:blipFill>
                <p:spPr>
                  <a:xfrm rot="1042851" flipH="1">
                    <a:off x="3770671" y="-3292599"/>
                    <a:ext cx="1783365" cy="2088063"/>
                  </a:xfrm>
                  <a:prstGeom prst="rect">
                    <a:avLst/>
                  </a:prstGeom>
                  <a:noFill/>
                  <a:ln>
                    <a:noFill/>
                  </a:ln>
                </p:spPr>
              </p:pic>
              <p:grpSp>
                <p:nvGrpSpPr>
                  <p:cNvPr id="9089" name="Google Shape;9089;p361"/>
                  <p:cNvGrpSpPr/>
                  <p:nvPr/>
                </p:nvGrpSpPr>
                <p:grpSpPr>
                  <a:xfrm>
                    <a:off x="4246009" y="-4015928"/>
                    <a:ext cx="1017412" cy="1066271"/>
                    <a:chOff x="9330908" y="-9608269"/>
                    <a:chExt cx="2230188" cy="1962944"/>
                  </a:xfrm>
                </p:grpSpPr>
                <p:pic>
                  <p:nvPicPr>
                    <p:cNvPr id="9090" name="Google Shape;9090;p361"/>
                    <p:cNvPicPr preferRelativeResize="0"/>
                    <p:nvPr/>
                  </p:nvPicPr>
                  <p:blipFill rotWithShape="1">
                    <a:blip r:embed="rId7">
                      <a:alphaModFix/>
                    </a:blip>
                    <a:srcRect/>
                    <a:stretch/>
                  </p:blipFill>
                  <p:spPr>
                    <a:xfrm>
                      <a:off x="9422803" y="-9608269"/>
                      <a:ext cx="2131617" cy="888768"/>
                    </a:xfrm>
                    <a:prstGeom prst="rect">
                      <a:avLst/>
                    </a:prstGeom>
                    <a:noFill/>
                    <a:ln>
                      <a:noFill/>
                    </a:ln>
                  </p:spPr>
                </p:pic>
                <p:pic>
                  <p:nvPicPr>
                    <p:cNvPr id="9091" name="Google Shape;9091;p361"/>
                    <p:cNvPicPr preferRelativeResize="0"/>
                    <p:nvPr/>
                  </p:nvPicPr>
                  <p:blipFill rotWithShape="1">
                    <a:blip r:embed="rId8">
                      <a:alphaModFix/>
                    </a:blip>
                    <a:srcRect/>
                    <a:stretch/>
                  </p:blipFill>
                  <p:spPr>
                    <a:xfrm>
                      <a:off x="9330908" y="-9349167"/>
                      <a:ext cx="2230188" cy="1703841"/>
                    </a:xfrm>
                    <a:prstGeom prst="rect">
                      <a:avLst/>
                    </a:prstGeom>
                    <a:noFill/>
                    <a:ln>
                      <a:noFill/>
                    </a:ln>
                  </p:spPr>
                </p:pic>
              </p:grpSp>
            </p:grpSp>
          </p:grpSp>
        </p:grpSp>
        <p:pic>
          <p:nvPicPr>
            <p:cNvPr id="9092" name="Google Shape;9092;p361" descr="clipped result image"/>
            <p:cNvPicPr preferRelativeResize="0"/>
            <p:nvPr/>
          </p:nvPicPr>
          <p:blipFill>
            <a:blip r:embed="rId9">
              <a:alphaModFix/>
            </a:blip>
            <a:stretch>
              <a:fillRect/>
            </a:stretch>
          </p:blipFill>
          <p:spPr>
            <a:xfrm>
              <a:off x="4226817" y="-4068063"/>
              <a:ext cx="174262" cy="473785"/>
            </a:xfrm>
            <a:prstGeom prst="rect">
              <a:avLst/>
            </a:prstGeom>
            <a:noFill/>
            <a:ln>
              <a:noFill/>
            </a:ln>
          </p:spPr>
        </p:pic>
        <p:pic>
          <p:nvPicPr>
            <p:cNvPr id="9093" name="Google Shape;9093;p361" descr="clipped result image"/>
            <p:cNvPicPr preferRelativeResize="0"/>
            <p:nvPr/>
          </p:nvPicPr>
          <p:blipFill>
            <a:blip r:embed="rId9">
              <a:alphaModFix/>
            </a:blip>
            <a:stretch>
              <a:fillRect/>
            </a:stretch>
          </p:blipFill>
          <p:spPr>
            <a:xfrm rot="486864">
              <a:off x="4740178" y="-4044938"/>
              <a:ext cx="174262" cy="473785"/>
            </a:xfrm>
            <a:prstGeom prst="rect">
              <a:avLst/>
            </a:prstGeom>
            <a:noFill/>
            <a:ln>
              <a:noFill/>
            </a:ln>
          </p:spPr>
        </p:pic>
        <p:pic>
          <p:nvPicPr>
            <p:cNvPr id="9094" name="Google Shape;9094;p361" descr="clipped result image"/>
            <p:cNvPicPr preferRelativeResize="0"/>
            <p:nvPr/>
          </p:nvPicPr>
          <p:blipFill>
            <a:blip r:embed="rId9">
              <a:alphaModFix/>
            </a:blip>
            <a:stretch>
              <a:fillRect/>
            </a:stretch>
          </p:blipFill>
          <p:spPr>
            <a:xfrm rot="-249849">
              <a:off x="5905122" y="-4070734"/>
              <a:ext cx="174262" cy="473785"/>
            </a:xfrm>
            <a:prstGeom prst="rect">
              <a:avLst/>
            </a:prstGeom>
            <a:noFill/>
            <a:ln>
              <a:noFill/>
            </a:ln>
          </p:spPr>
        </p:pic>
      </p:grpSp>
      <p:pic>
        <p:nvPicPr>
          <p:cNvPr id="9095" name="Google Shape;9095;p361" descr="clipped result image"/>
          <p:cNvPicPr preferRelativeResize="0"/>
          <p:nvPr/>
        </p:nvPicPr>
        <p:blipFill>
          <a:blip r:embed="rId10">
            <a:alphaModFix/>
          </a:blip>
          <a:stretch>
            <a:fillRect/>
          </a:stretch>
        </p:blipFill>
        <p:spPr>
          <a:xfrm rot="5400000">
            <a:off x="7428663" y="4063838"/>
            <a:ext cx="913375" cy="380300"/>
          </a:xfrm>
          <a:prstGeom prst="rect">
            <a:avLst/>
          </a:prstGeom>
          <a:noFill/>
          <a:ln>
            <a:noFill/>
          </a:ln>
          <a:effectLst>
            <a:outerShdw blurRad="14288" dist="9525" algn="bl" rotWithShape="0">
              <a:srgbClr val="000000">
                <a:alpha val="50000"/>
              </a:srgbClr>
            </a:outerShdw>
          </a:effectLst>
        </p:spPr>
      </p:pic>
      <p:pic>
        <p:nvPicPr>
          <p:cNvPr id="9096" name="Google Shape;9096;p361" descr="clipped result image"/>
          <p:cNvPicPr preferRelativeResize="0"/>
          <p:nvPr/>
        </p:nvPicPr>
        <p:blipFill>
          <a:blip r:embed="rId11">
            <a:alphaModFix/>
          </a:blip>
          <a:stretch>
            <a:fillRect/>
          </a:stretch>
        </p:blipFill>
        <p:spPr>
          <a:xfrm>
            <a:off x="7719153" y="2754890"/>
            <a:ext cx="275189" cy="590000"/>
          </a:xfrm>
          <a:prstGeom prst="rect">
            <a:avLst/>
          </a:prstGeom>
          <a:noFill/>
          <a:ln>
            <a:noFill/>
          </a:ln>
        </p:spPr>
      </p:pic>
      <p:sp>
        <p:nvSpPr>
          <p:cNvPr id="9097" name="Google Shape;9097;p361"/>
          <p:cNvSpPr txBox="1"/>
          <p:nvPr/>
        </p:nvSpPr>
        <p:spPr>
          <a:xfrm>
            <a:off x="3293225" y="4218425"/>
            <a:ext cx="41292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strike="noStrike" cap="none" dirty="0">
                <a:solidFill>
                  <a:srgbClr val="000000"/>
                </a:solidFill>
                <a:latin typeface="Arial"/>
                <a:ea typeface="Arial"/>
                <a:cs typeface="Arial"/>
                <a:sym typeface="Arial"/>
              </a:rPr>
              <a:t>Sertraline is </a:t>
            </a:r>
            <a:r>
              <a:rPr lang="en" dirty="0"/>
              <a:t>the</a:t>
            </a:r>
            <a:r>
              <a:rPr lang="en" b="0" i="0" strike="noStrike" cap="none" dirty="0">
                <a:solidFill>
                  <a:srgbClr val="000000"/>
                </a:solidFill>
                <a:latin typeface="Arial"/>
                <a:ea typeface="Arial"/>
                <a:cs typeface="Arial"/>
                <a:sym typeface="Arial"/>
              </a:rPr>
              <a:t> preferred antidepressant for pregnancy and breastfeeding. </a:t>
            </a:r>
            <a:endParaRPr sz="900" b="0" i="0" strike="noStrike" cap="none" dirty="0">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433"/>
        <p:cNvGrpSpPr/>
        <p:nvPr/>
      </p:nvGrpSpPr>
      <p:grpSpPr>
        <a:xfrm>
          <a:off x="0" y="0"/>
          <a:ext cx="0" cy="0"/>
          <a:chOff x="0" y="0"/>
          <a:chExt cx="0" cy="0"/>
        </a:xfrm>
      </p:grpSpPr>
      <p:grpSp>
        <p:nvGrpSpPr>
          <p:cNvPr id="9434" name="Google Shape;9434;p374"/>
          <p:cNvGrpSpPr/>
          <p:nvPr/>
        </p:nvGrpSpPr>
        <p:grpSpPr>
          <a:xfrm>
            <a:off x="4300426" y="1678683"/>
            <a:ext cx="680389" cy="568662"/>
            <a:chOff x="-2521759" y="897403"/>
            <a:chExt cx="1477500" cy="1089600"/>
          </a:xfrm>
        </p:grpSpPr>
        <p:sp>
          <p:nvSpPr>
            <p:cNvPr id="9435" name="Google Shape;9435;p37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436" name="Google Shape;9436;p374"/>
            <p:cNvGrpSpPr/>
            <p:nvPr/>
          </p:nvGrpSpPr>
          <p:grpSpPr>
            <a:xfrm>
              <a:off x="-2127414" y="1275205"/>
              <a:ext cx="688733" cy="700658"/>
              <a:chOff x="40123" y="-1583761"/>
              <a:chExt cx="688733" cy="1109689"/>
            </a:xfrm>
          </p:grpSpPr>
          <p:grpSp>
            <p:nvGrpSpPr>
              <p:cNvPr id="9437" name="Google Shape;9437;p374"/>
              <p:cNvGrpSpPr/>
              <p:nvPr/>
            </p:nvGrpSpPr>
            <p:grpSpPr>
              <a:xfrm>
                <a:off x="45124" y="-1327179"/>
                <a:ext cx="683733" cy="853107"/>
                <a:chOff x="597574" y="1930371"/>
                <a:chExt cx="683733" cy="853107"/>
              </a:xfrm>
            </p:grpSpPr>
            <p:grpSp>
              <p:nvGrpSpPr>
                <p:cNvPr id="9438" name="Google Shape;9438;p374"/>
                <p:cNvGrpSpPr/>
                <p:nvPr/>
              </p:nvGrpSpPr>
              <p:grpSpPr>
                <a:xfrm rot="-5400000">
                  <a:off x="640721" y="2142893"/>
                  <a:ext cx="600335" cy="680836"/>
                  <a:chOff x="15239716" y="-12996420"/>
                  <a:chExt cx="1868456" cy="2463229"/>
                </a:xfrm>
              </p:grpSpPr>
              <p:pic>
                <p:nvPicPr>
                  <p:cNvPr id="9439" name="Google Shape;9439;p37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440" name="Google Shape;9440;p37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441" name="Google Shape;9441;p37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442" name="Google Shape;9442;p37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443" name="Google Shape;9443;p374"/>
          <p:cNvGrpSpPr/>
          <p:nvPr/>
        </p:nvGrpSpPr>
        <p:grpSpPr>
          <a:xfrm>
            <a:off x="2696950" y="1678663"/>
            <a:ext cx="4760176" cy="3325300"/>
            <a:chOff x="2586350" y="1168975"/>
            <a:chExt cx="4760176" cy="3325300"/>
          </a:xfrm>
        </p:grpSpPr>
        <p:pic>
          <p:nvPicPr>
            <p:cNvPr id="9444" name="Google Shape;9444;p374"/>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445" name="Google Shape;9445;p374"/>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446" name="Google Shape;9446;p374"/>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447" name="Google Shape;9447;p374"/>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sp>
        <p:nvSpPr>
          <p:cNvPr id="9448" name="Google Shape;9448;p374"/>
          <p:cNvSpPr txBox="1"/>
          <p:nvPr/>
        </p:nvSpPr>
        <p:spPr>
          <a:xfrm>
            <a:off x="6559450" y="1004575"/>
            <a:ext cx="152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rPr>
              <a:t>may improve energy, motivation, and concentration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theory)</a:t>
            </a:r>
            <a:endParaRPr sz="1200">
              <a:solidFill>
                <a:schemeClr val="dk1"/>
              </a:solidFill>
            </a:endParaRPr>
          </a:p>
        </p:txBody>
      </p:sp>
      <p:sp>
        <p:nvSpPr>
          <p:cNvPr id="9449" name="Google Shape;9449;p374"/>
          <p:cNvSpPr txBox="1"/>
          <p:nvPr/>
        </p:nvSpPr>
        <p:spPr>
          <a:xfrm>
            <a:off x="2383450" y="3769863"/>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cxnSp>
        <p:nvCxnSpPr>
          <p:cNvPr id="9450" name="Google Shape;9450;p374"/>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451" name="Google Shape;9451;p374"/>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452" name="Google Shape;9452;p374"/>
          <p:cNvCxnSpPr/>
          <p:nvPr/>
        </p:nvCxnSpPr>
        <p:spPr>
          <a:xfrm rot="10800000" flipH="1">
            <a:off x="5744050" y="1551188"/>
            <a:ext cx="815400" cy="218400"/>
          </a:xfrm>
          <a:prstGeom prst="straightConnector1">
            <a:avLst/>
          </a:prstGeom>
          <a:noFill/>
          <a:ln w="9525" cap="flat" cmpd="sng">
            <a:solidFill>
              <a:schemeClr val="dk2"/>
            </a:solidFill>
            <a:prstDash val="solid"/>
            <a:round/>
            <a:headEnd type="none" w="med" len="med"/>
            <a:tailEnd type="triangle" w="med" len="med"/>
          </a:ln>
        </p:spPr>
      </p:cxnSp>
      <p:sp>
        <p:nvSpPr>
          <p:cNvPr id="9453" name="Google Shape;9453;p374"/>
          <p:cNvSpPr txBox="1"/>
          <p:nvPr/>
        </p:nvSpPr>
        <p:spPr>
          <a:xfrm>
            <a:off x="405325" y="119100"/>
            <a:ext cx="3895200" cy="107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t>Sertraline (ZOLOFT)</a:t>
            </a:r>
            <a:endParaRPr b="1"/>
          </a:p>
          <a:p>
            <a:pPr marL="457200" lvl="0" indent="-317500" algn="l" rtl="0">
              <a:spcBef>
                <a:spcPts val="0"/>
              </a:spcBef>
              <a:spcAft>
                <a:spcPts val="0"/>
              </a:spcAft>
              <a:buSzPts val="1400"/>
              <a:buChar char="●"/>
            </a:pPr>
            <a:r>
              <a:rPr lang="en" b="1"/>
              <a:t>Reasonable 1st-line SSRI</a:t>
            </a:r>
            <a:endParaRPr b="1"/>
          </a:p>
          <a:p>
            <a:pPr marL="457200" lvl="0" indent="-317500" algn="l" rtl="0">
              <a:spcBef>
                <a:spcPts val="0"/>
              </a:spcBef>
              <a:spcAft>
                <a:spcPts val="0"/>
              </a:spcAft>
              <a:buSzPts val="1400"/>
              <a:buChar char="●"/>
            </a:pPr>
            <a:r>
              <a:rPr lang="en" b="1"/>
              <a:t>More GI side effects (e.g., diarrhea)</a:t>
            </a:r>
            <a:endParaRPr b="1"/>
          </a:p>
          <a:p>
            <a:pPr marL="914400" lvl="1" indent="-317500" algn="l" rtl="0">
              <a:spcBef>
                <a:spcPts val="0"/>
              </a:spcBef>
              <a:spcAft>
                <a:spcPts val="0"/>
              </a:spcAft>
              <a:buSzPts val="1400"/>
              <a:buChar char="○"/>
            </a:pPr>
            <a:r>
              <a:rPr lang="en" b="1"/>
              <a:t>“so-soft”</a:t>
            </a:r>
            <a:endParaRPr b="1"/>
          </a:p>
        </p:txBody>
      </p:sp>
      <p:cxnSp>
        <p:nvCxnSpPr>
          <p:cNvPr id="9454" name="Google Shape;9454;p374"/>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455" name="Google Shape;9455;p374"/>
          <p:cNvSpPr txBox="1"/>
          <p:nvPr/>
        </p:nvSpPr>
        <p:spPr>
          <a:xfrm>
            <a:off x="252925" y="3762600"/>
            <a:ext cx="1856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be beneficial in psychotic depression</a:t>
            </a:r>
            <a:endParaRPr sz="1200"/>
          </a:p>
          <a:p>
            <a:pPr marL="0" lvl="0" indent="0" algn="l" rtl="0">
              <a:spcBef>
                <a:spcPts val="0"/>
              </a:spcBef>
              <a:spcAft>
                <a:spcPts val="0"/>
              </a:spcAft>
              <a:buNone/>
            </a:pPr>
            <a:r>
              <a:rPr lang="en" sz="1200"/>
              <a:t>(in theory)</a:t>
            </a:r>
            <a:endParaRPr sz="1200"/>
          </a:p>
        </p:txBody>
      </p:sp>
      <p:cxnSp>
        <p:nvCxnSpPr>
          <p:cNvPr id="9456" name="Google Shape;9456;p374"/>
          <p:cNvCxnSpPr/>
          <p:nvPr/>
        </p:nvCxnSpPr>
        <p:spPr>
          <a:xfrm rot="10800000">
            <a:off x="1864700" y="4141088"/>
            <a:ext cx="405900" cy="0"/>
          </a:xfrm>
          <a:prstGeom prst="straightConnector1">
            <a:avLst/>
          </a:prstGeom>
          <a:noFill/>
          <a:ln w="9525" cap="flat" cmpd="sng">
            <a:solidFill>
              <a:schemeClr val="dk2"/>
            </a:solidFill>
            <a:prstDash val="solid"/>
            <a:round/>
            <a:headEnd type="none" w="med" len="med"/>
            <a:tailEnd type="triangle" w="med" len="med"/>
          </a:ln>
        </p:spPr>
      </p:cxnSp>
      <p:pic>
        <p:nvPicPr>
          <p:cNvPr id="9457" name="Google Shape;9457;p374"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
        <p:nvSpPr>
          <p:cNvPr id="9458" name="Google Shape;9458;p374"/>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28"/>
        <p:cNvGrpSpPr/>
        <p:nvPr/>
      </p:nvGrpSpPr>
      <p:grpSpPr>
        <a:xfrm>
          <a:off x="0" y="0"/>
          <a:ext cx="0" cy="0"/>
          <a:chOff x="0" y="0"/>
          <a:chExt cx="0" cy="0"/>
        </a:xfrm>
      </p:grpSpPr>
      <p:sp>
        <p:nvSpPr>
          <p:cNvPr id="9529" name="Google Shape;9529;p377"/>
          <p:cNvSpPr txBox="1"/>
          <p:nvPr/>
        </p:nvSpPr>
        <p:spPr>
          <a:xfrm>
            <a:off x="405325" y="119100"/>
            <a:ext cx="587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vs Sertraline</a:t>
            </a:r>
            <a:endParaRPr b="1"/>
          </a:p>
          <a:p>
            <a:pPr marL="457200" lvl="0" indent="-317500" algn="l" rtl="0">
              <a:spcBef>
                <a:spcPts val="0"/>
              </a:spcBef>
              <a:spcAft>
                <a:spcPts val="0"/>
              </a:spcAft>
              <a:buSzPts val="1400"/>
              <a:buChar char="●"/>
            </a:pPr>
            <a:r>
              <a:rPr lang="en" b="1"/>
              <a:t>The two first-line SSRIs</a:t>
            </a:r>
            <a:endParaRPr b="1"/>
          </a:p>
          <a:p>
            <a:pPr marL="457200" lvl="0" indent="-317500" algn="l" rtl="0">
              <a:spcBef>
                <a:spcPts val="0"/>
              </a:spcBef>
              <a:spcAft>
                <a:spcPts val="0"/>
              </a:spcAft>
              <a:buSzPts val="1400"/>
              <a:buChar char="●"/>
            </a:pPr>
            <a:r>
              <a:rPr lang="en" b="1"/>
              <a:t>Clinically significant differences are minimal</a:t>
            </a:r>
            <a:endParaRPr b="1"/>
          </a:p>
        </p:txBody>
      </p:sp>
      <p:grpSp>
        <p:nvGrpSpPr>
          <p:cNvPr id="9530" name="Google Shape;9530;p377"/>
          <p:cNvGrpSpPr/>
          <p:nvPr/>
        </p:nvGrpSpPr>
        <p:grpSpPr>
          <a:xfrm>
            <a:off x="4902894" y="1042215"/>
            <a:ext cx="3586316" cy="2567432"/>
            <a:chOff x="4902894" y="1042215"/>
            <a:chExt cx="3586316" cy="2567432"/>
          </a:xfrm>
        </p:grpSpPr>
        <p:grpSp>
          <p:nvGrpSpPr>
            <p:cNvPr id="9531" name="Google Shape;9531;p377"/>
            <p:cNvGrpSpPr/>
            <p:nvPr/>
          </p:nvGrpSpPr>
          <p:grpSpPr>
            <a:xfrm>
              <a:off x="6099641" y="1042215"/>
              <a:ext cx="574895" cy="480514"/>
              <a:chOff x="-2521759" y="897403"/>
              <a:chExt cx="1477500" cy="1089600"/>
            </a:xfrm>
          </p:grpSpPr>
          <p:sp>
            <p:nvSpPr>
              <p:cNvPr id="9532" name="Google Shape;9532;p37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533" name="Google Shape;9533;p377"/>
              <p:cNvGrpSpPr/>
              <p:nvPr/>
            </p:nvGrpSpPr>
            <p:grpSpPr>
              <a:xfrm>
                <a:off x="-2127414" y="1275205"/>
                <a:ext cx="688733" cy="700658"/>
                <a:chOff x="40123" y="-1583761"/>
                <a:chExt cx="688733" cy="1109689"/>
              </a:xfrm>
            </p:grpSpPr>
            <p:grpSp>
              <p:nvGrpSpPr>
                <p:cNvPr id="9534" name="Google Shape;9534;p377"/>
                <p:cNvGrpSpPr/>
                <p:nvPr/>
              </p:nvGrpSpPr>
              <p:grpSpPr>
                <a:xfrm>
                  <a:off x="45124" y="-1327179"/>
                  <a:ext cx="683733" cy="853107"/>
                  <a:chOff x="597574" y="1930371"/>
                  <a:chExt cx="683733" cy="853107"/>
                </a:xfrm>
              </p:grpSpPr>
              <p:grpSp>
                <p:nvGrpSpPr>
                  <p:cNvPr id="9535" name="Google Shape;9535;p377"/>
                  <p:cNvGrpSpPr/>
                  <p:nvPr/>
                </p:nvGrpSpPr>
                <p:grpSpPr>
                  <a:xfrm rot="-5400000">
                    <a:off x="640721" y="2142893"/>
                    <a:ext cx="600335" cy="680836"/>
                    <a:chOff x="15239716" y="-12996420"/>
                    <a:chExt cx="1868456" cy="2463229"/>
                  </a:xfrm>
                </p:grpSpPr>
                <p:pic>
                  <p:nvPicPr>
                    <p:cNvPr id="9536" name="Google Shape;9536;p37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537" name="Google Shape;9537;p37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538" name="Google Shape;9538;p37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539" name="Google Shape;9539;p37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540" name="Google Shape;9540;p377"/>
            <p:cNvGrpSpPr/>
            <p:nvPr/>
          </p:nvGrpSpPr>
          <p:grpSpPr>
            <a:xfrm>
              <a:off x="4902894" y="1104366"/>
              <a:ext cx="3586316" cy="2505281"/>
              <a:chOff x="2696950" y="1678663"/>
              <a:chExt cx="4760176" cy="3325300"/>
            </a:xfrm>
          </p:grpSpPr>
          <p:grpSp>
            <p:nvGrpSpPr>
              <p:cNvPr id="9541" name="Google Shape;9541;p377"/>
              <p:cNvGrpSpPr/>
              <p:nvPr/>
            </p:nvGrpSpPr>
            <p:grpSpPr>
              <a:xfrm>
                <a:off x="2696950" y="1678663"/>
                <a:ext cx="4760176" cy="3325300"/>
                <a:chOff x="2586350" y="1168975"/>
                <a:chExt cx="4760176" cy="3325300"/>
              </a:xfrm>
            </p:grpSpPr>
            <p:pic>
              <p:nvPicPr>
                <p:cNvPr id="9542" name="Google Shape;9542;p377"/>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543" name="Google Shape;9543;p377"/>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sertraline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ZOLOFT</a:t>
                  </a:r>
                  <a:endParaRPr sz="1600" b="1"/>
                </a:p>
              </p:txBody>
            </p:sp>
          </p:grpSp>
          <p:sp>
            <p:nvSpPr>
              <p:cNvPr id="9544" name="Google Shape;9544;p377"/>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9545" name="Google Shape;9545;p377"/>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grpSp>
        <p:nvGrpSpPr>
          <p:cNvPr id="9546" name="Google Shape;9546;p377"/>
          <p:cNvGrpSpPr/>
          <p:nvPr/>
        </p:nvGrpSpPr>
        <p:grpSpPr>
          <a:xfrm>
            <a:off x="1078553" y="1406852"/>
            <a:ext cx="3191834" cy="2152848"/>
            <a:chOff x="1078553" y="1406852"/>
            <a:chExt cx="3191834" cy="2152848"/>
          </a:xfrm>
        </p:grpSpPr>
        <p:grpSp>
          <p:nvGrpSpPr>
            <p:cNvPr id="9547" name="Google Shape;9547;p377"/>
            <p:cNvGrpSpPr/>
            <p:nvPr/>
          </p:nvGrpSpPr>
          <p:grpSpPr>
            <a:xfrm>
              <a:off x="1078553" y="1406852"/>
              <a:ext cx="3191834" cy="2152848"/>
              <a:chOff x="861075" y="1457642"/>
              <a:chExt cx="4419599" cy="2980958"/>
            </a:xfrm>
          </p:grpSpPr>
          <p:pic>
            <p:nvPicPr>
              <p:cNvPr id="9548" name="Google Shape;9548;p377"/>
              <p:cNvPicPr preferRelativeResize="0"/>
              <p:nvPr/>
            </p:nvPicPr>
            <p:blipFill>
              <a:blip r:embed="rId8">
                <a:alphaModFix/>
              </a:blip>
              <a:stretch>
                <a:fillRect/>
              </a:stretch>
            </p:blipFill>
            <p:spPr>
              <a:xfrm>
                <a:off x="861075" y="1457642"/>
                <a:ext cx="4419599" cy="2980958"/>
              </a:xfrm>
              <a:prstGeom prst="rect">
                <a:avLst/>
              </a:prstGeom>
              <a:noFill/>
              <a:ln>
                <a:noFill/>
              </a:ln>
            </p:spPr>
          </p:pic>
          <p:sp>
            <p:nvSpPr>
              <p:cNvPr id="9549" name="Google Shape;9549;p37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escitalopram</a:t>
                </a:r>
                <a:endParaRPr sz="1600" b="1"/>
              </a:p>
              <a:p>
                <a:pPr marL="0" marR="0" lvl="0" indent="0" algn="ctr" rtl="0">
                  <a:lnSpc>
                    <a:spcPct val="100000"/>
                  </a:lnSpc>
                  <a:spcBef>
                    <a:spcPts val="0"/>
                  </a:spcBef>
                  <a:spcAft>
                    <a:spcPts val="0"/>
                  </a:spcAft>
                  <a:buClr>
                    <a:srgbClr val="000000"/>
                  </a:buClr>
                  <a:buSzPts val="800"/>
                  <a:buFont typeface="Arial"/>
                  <a:buNone/>
                </a:pPr>
                <a:r>
                  <a:rPr lang="en" sz="1600" b="1"/>
                  <a:t>LEXAPRO</a:t>
                </a:r>
                <a:endParaRPr sz="1600" b="1"/>
              </a:p>
            </p:txBody>
          </p:sp>
        </p:grpSp>
        <p:grpSp>
          <p:nvGrpSpPr>
            <p:cNvPr id="9550" name="Google Shape;9550;p377"/>
            <p:cNvGrpSpPr/>
            <p:nvPr/>
          </p:nvGrpSpPr>
          <p:grpSpPr>
            <a:xfrm>
              <a:off x="1980041" y="1481287"/>
              <a:ext cx="308764" cy="2020121"/>
              <a:chOff x="4198133" y="1585860"/>
              <a:chExt cx="434023" cy="2787912"/>
            </a:xfrm>
          </p:grpSpPr>
          <p:cxnSp>
            <p:nvCxnSpPr>
              <p:cNvPr id="9551" name="Google Shape;9551;p377"/>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9552" name="Google Shape;9552;p377"/>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9553" name="Google Shape;9553;p377"/>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9554" name="Google Shape;9554;p377" descr="clipped result image"/>
          <p:cNvPicPr preferRelativeResize="0"/>
          <p:nvPr/>
        </p:nvPicPr>
        <p:blipFill rotWithShape="1">
          <a:blip r:embed="rId9">
            <a:alphaModFix/>
          </a:blip>
          <a:srcRect/>
          <a:stretch/>
        </p:blipFill>
        <p:spPr>
          <a:xfrm rot="1042847" flipH="1">
            <a:off x="5994019" y="3865695"/>
            <a:ext cx="860811" cy="1007882"/>
          </a:xfrm>
          <a:prstGeom prst="rect">
            <a:avLst/>
          </a:prstGeom>
          <a:noFill/>
          <a:ln>
            <a:noFill/>
          </a:ln>
        </p:spPr>
      </p:pic>
      <p:grpSp>
        <p:nvGrpSpPr>
          <p:cNvPr id="9555" name="Google Shape;9555;p377"/>
          <p:cNvGrpSpPr/>
          <p:nvPr/>
        </p:nvGrpSpPr>
        <p:grpSpPr>
          <a:xfrm>
            <a:off x="1648293" y="3666800"/>
            <a:ext cx="972271" cy="1231446"/>
            <a:chOff x="5130155" y="3264400"/>
            <a:chExt cx="972271" cy="1231446"/>
          </a:xfrm>
        </p:grpSpPr>
        <p:grpSp>
          <p:nvGrpSpPr>
            <p:cNvPr id="9556" name="Google Shape;9556;p377"/>
            <p:cNvGrpSpPr/>
            <p:nvPr/>
          </p:nvGrpSpPr>
          <p:grpSpPr>
            <a:xfrm>
              <a:off x="5130155" y="3390650"/>
              <a:ext cx="972271" cy="1105196"/>
              <a:chOff x="3172050" y="1164841"/>
              <a:chExt cx="2930292" cy="3330909"/>
            </a:xfrm>
          </p:grpSpPr>
          <p:pic>
            <p:nvPicPr>
              <p:cNvPr id="9557" name="Google Shape;9557;p377" descr="clipped result image"/>
              <p:cNvPicPr preferRelativeResize="0"/>
              <p:nvPr/>
            </p:nvPicPr>
            <p:blipFill rotWithShape="1">
              <a:blip r:embed="rId10">
                <a:alphaModFix/>
              </a:blip>
              <a:srcRect/>
              <a:stretch/>
            </p:blipFill>
            <p:spPr>
              <a:xfrm rot="254021" flipH="1">
                <a:off x="3284250" y="1260438"/>
                <a:ext cx="2705891" cy="3139715"/>
              </a:xfrm>
              <a:prstGeom prst="rect">
                <a:avLst/>
              </a:prstGeom>
              <a:noFill/>
              <a:ln>
                <a:noFill/>
              </a:ln>
            </p:spPr>
          </p:pic>
          <p:pic>
            <p:nvPicPr>
              <p:cNvPr id="9558" name="Google Shape;9558;p377" descr="Resultado de imagen para lexus logo"/>
              <p:cNvPicPr preferRelativeResize="0"/>
              <p:nvPr/>
            </p:nvPicPr>
            <p:blipFill rotWithShape="1">
              <a:blip r:embed="rId11">
                <a:alphaModFix/>
              </a:blip>
              <a:srcRect/>
              <a:stretch/>
            </p:blipFill>
            <p:spPr>
              <a:xfrm>
                <a:off x="5264219" y="2634220"/>
                <a:ext cx="522881" cy="392163"/>
              </a:xfrm>
              <a:prstGeom prst="rect">
                <a:avLst/>
              </a:prstGeom>
              <a:noFill/>
              <a:ln>
                <a:noFill/>
              </a:ln>
            </p:spPr>
          </p:pic>
        </p:grpSp>
        <p:pic>
          <p:nvPicPr>
            <p:cNvPr id="9559" name="Google Shape;9559;p377" descr="clipped result image"/>
            <p:cNvPicPr preferRelativeResize="0"/>
            <p:nvPr/>
          </p:nvPicPr>
          <p:blipFill rotWithShape="1">
            <a:blip r:embed="rId12">
              <a:alphaModFix/>
            </a:blip>
            <a:srcRect/>
            <a:stretch/>
          </p:blipFill>
          <p:spPr>
            <a:xfrm>
              <a:off x="5640824" y="3264400"/>
              <a:ext cx="407550" cy="506925"/>
            </a:xfrm>
            <a:prstGeom prst="rect">
              <a:avLst/>
            </a:prstGeom>
            <a:noFill/>
            <a:ln>
              <a:noFill/>
            </a:ln>
          </p:spPr>
        </p:pic>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573"/>
        <p:cNvGrpSpPr/>
        <p:nvPr/>
      </p:nvGrpSpPr>
      <p:grpSpPr>
        <a:xfrm>
          <a:off x="0" y="0"/>
          <a:ext cx="0" cy="0"/>
          <a:chOff x="0" y="0"/>
          <a:chExt cx="0" cy="0"/>
        </a:xfrm>
      </p:grpSpPr>
      <p:sp>
        <p:nvSpPr>
          <p:cNvPr id="9574" name="Google Shape;9574;p380"/>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a:solidFill>
                  <a:schemeClr val="dk1"/>
                </a:solidFill>
              </a:rPr>
              <a:t>#64</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1992</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IR $3–$37 </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ER $55–$140 </a:t>
            </a:r>
            <a:endParaRPr>
              <a:solidFill>
                <a:schemeClr val="dk1"/>
              </a:solidFill>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9575" name="Google Shape;9575;p380"/>
          <p:cNvCxnSpPr/>
          <p:nvPr/>
        </p:nvCxnSpPr>
        <p:spPr>
          <a:xfrm>
            <a:off x="7043838" y="-3575"/>
            <a:ext cx="0" cy="5141100"/>
          </a:xfrm>
          <a:prstGeom prst="straightConnector1">
            <a:avLst/>
          </a:prstGeom>
          <a:noFill/>
          <a:ln w="9525" cap="flat" cmpd="sng">
            <a:solidFill>
              <a:schemeClr val="dk2"/>
            </a:solidFill>
            <a:prstDash val="solid"/>
            <a:round/>
            <a:headEnd type="none" w="med" len="med"/>
            <a:tailEnd type="none" w="med" len="med"/>
          </a:ln>
        </p:spPr>
      </p:cxnSp>
      <p:sp>
        <p:nvSpPr>
          <p:cNvPr id="9576" name="Google Shape;9576;p380"/>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Paroxetine (PAXIL)</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par OX e tine / PAX il</a:t>
            </a: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“Pear rocks a teen (Paxil Rose)”</a:t>
            </a:r>
            <a:endParaRPr sz="2200"/>
          </a:p>
        </p:txBody>
      </p:sp>
      <p:sp>
        <p:nvSpPr>
          <p:cNvPr id="9577" name="Google Shape;9577;p380"/>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lnSpc>
                <a:spcPct val="90000"/>
              </a:lnSpc>
              <a:spcBef>
                <a:spcPts val="0"/>
              </a:spcBef>
              <a:spcAft>
                <a:spcPts val="0"/>
              </a:spcAft>
              <a:buClr>
                <a:schemeClr val="dk1"/>
              </a:buClr>
              <a:buFont typeface="Arial"/>
              <a:buNone/>
            </a:pPr>
            <a:endParaRPr sz="100">
              <a:solidFill>
                <a:schemeClr val="dk1"/>
              </a:solidFill>
            </a:endParaRPr>
          </a:p>
          <a:p>
            <a:pPr marL="0" lvl="0" indent="0" algn="l" rtl="0">
              <a:lnSpc>
                <a:spcPct val="90000"/>
              </a:lnSpc>
              <a:spcBef>
                <a:spcPts val="0"/>
              </a:spcBef>
              <a:spcAft>
                <a:spcPts val="0"/>
              </a:spcAft>
              <a:buNone/>
            </a:pPr>
            <a:r>
              <a:rPr lang="en">
                <a:solidFill>
                  <a:schemeClr val="dk1"/>
                </a:solidFill>
              </a:rPr>
              <a:t>❖ Selective serotonin reuptake </a:t>
            </a:r>
            <a:endParaRPr>
              <a:solidFill>
                <a:schemeClr val="dk1"/>
              </a:solidFill>
            </a:endParaRPr>
          </a:p>
          <a:p>
            <a:pPr marL="0" lvl="0" indent="0" algn="l" rtl="0">
              <a:lnSpc>
                <a:spcPct val="90000"/>
              </a:lnSpc>
              <a:spcBef>
                <a:spcPts val="0"/>
              </a:spcBef>
              <a:spcAft>
                <a:spcPts val="0"/>
              </a:spcAft>
              <a:buClr>
                <a:schemeClr val="dk1"/>
              </a:buClr>
              <a:buFont typeface="Arial"/>
              <a:buNone/>
            </a:pPr>
            <a:r>
              <a:rPr lang="en">
                <a:solidFill>
                  <a:schemeClr val="dk1"/>
                </a:solidFill>
              </a:rPr>
              <a:t>     inhibitor (SSRI)</a:t>
            </a:r>
            <a:endParaRPr>
              <a:solidFill>
                <a:schemeClr val="dk1"/>
              </a:solidFill>
            </a:endParaRPr>
          </a:p>
          <a:p>
            <a:pPr marL="0" lvl="0" indent="0" algn="l" rtl="0">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a:p>
        </p:txBody>
      </p:sp>
      <p:sp>
        <p:nvSpPr>
          <p:cNvPr id="9578" name="Google Shape;9578;p380"/>
          <p:cNvSpPr txBox="1"/>
          <p:nvPr/>
        </p:nvSpPr>
        <p:spPr>
          <a:xfrm>
            <a:off x="8194423" y="30501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9579" name="Google Shape;9579;p380" descr="clipped result image"/>
          <p:cNvPicPr preferRelativeResize="0"/>
          <p:nvPr/>
        </p:nvPicPr>
        <p:blipFill>
          <a:blip r:embed="rId3">
            <a:alphaModFix/>
          </a:blip>
          <a:stretch>
            <a:fillRect/>
          </a:stretch>
        </p:blipFill>
        <p:spPr>
          <a:xfrm>
            <a:off x="7719153" y="2983490"/>
            <a:ext cx="275189" cy="590000"/>
          </a:xfrm>
          <a:prstGeom prst="rect">
            <a:avLst/>
          </a:prstGeom>
          <a:noFill/>
          <a:ln>
            <a:noFill/>
          </a:ln>
        </p:spPr>
      </p:pic>
      <p:pic>
        <p:nvPicPr>
          <p:cNvPr id="9580" name="Google Shape;9580;p380" descr="Paroxetine-2D-skeletal.svg"/>
          <p:cNvPicPr preferRelativeResize="0"/>
          <p:nvPr/>
        </p:nvPicPr>
        <p:blipFill rotWithShape="1">
          <a:blip r:embed="rId4">
            <a:alphaModFix/>
          </a:blip>
          <a:srcRect/>
          <a:stretch/>
        </p:blipFill>
        <p:spPr>
          <a:xfrm>
            <a:off x="7231900" y="1234624"/>
            <a:ext cx="1676250" cy="1554319"/>
          </a:xfrm>
          <a:prstGeom prst="rect">
            <a:avLst/>
          </a:prstGeom>
          <a:noFill/>
          <a:ln>
            <a:noFill/>
          </a:ln>
        </p:spPr>
      </p:pic>
      <p:pic>
        <p:nvPicPr>
          <p:cNvPr id="9581" name="Google Shape;9581;p380" descr="clipped result image"/>
          <p:cNvPicPr preferRelativeResize="0"/>
          <p:nvPr/>
        </p:nvPicPr>
        <p:blipFill rotWithShape="1">
          <a:blip r:embed="rId5">
            <a:alphaModFix/>
          </a:blip>
          <a:srcRect/>
          <a:stretch/>
        </p:blipFill>
        <p:spPr>
          <a:xfrm rot="-5617530">
            <a:off x="8148919" y="4340900"/>
            <a:ext cx="674986" cy="366726"/>
          </a:xfrm>
          <a:prstGeom prst="rect">
            <a:avLst/>
          </a:prstGeom>
          <a:noFill/>
          <a:ln>
            <a:noFill/>
          </a:ln>
          <a:effectLst>
            <a:outerShdw blurRad="14288" dist="9525" dir="2700000" algn="tl" rotWithShape="0">
              <a:srgbClr val="000000">
                <a:alpha val="27000"/>
              </a:srgbClr>
            </a:outerShdw>
          </a:effectLst>
        </p:spPr>
      </p:pic>
      <p:sp>
        <p:nvSpPr>
          <p:cNvPr id="9582" name="Google Shape;9582;p380"/>
          <p:cNvSpPr txBox="1"/>
          <p:nvPr/>
        </p:nvSpPr>
        <p:spPr>
          <a:xfrm>
            <a:off x="8663397" y="3936454"/>
            <a:ext cx="460800" cy="6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10</a:t>
            </a:r>
            <a:endParaRPr/>
          </a:p>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latin typeface="Arial"/>
                <a:ea typeface="Arial"/>
                <a:cs typeface="Arial"/>
                <a:sym typeface="Arial"/>
              </a:rPr>
              <a:t>20</a:t>
            </a:r>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30</a:t>
            </a:r>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40</a:t>
            </a:r>
            <a:endParaRPr/>
          </a:p>
          <a:p>
            <a:pPr marL="0" marR="0" lvl="0" indent="0" algn="l" rtl="0">
              <a:lnSpc>
                <a:spcPct val="100000"/>
              </a:lnSpc>
              <a:spcBef>
                <a:spcPts val="0"/>
              </a:spcBef>
              <a:spcAft>
                <a:spcPts val="0"/>
              </a:spcAft>
              <a:buClr>
                <a:srgbClr val="000000"/>
              </a:buClr>
              <a:buSzPts val="600"/>
              <a:buFont typeface="Arial"/>
              <a:buNone/>
            </a:pPr>
            <a:r>
              <a:rPr lang="en" b="0" i="0" u="none" strike="noStrike" cap="none">
                <a:solidFill>
                  <a:srgbClr val="000000"/>
                </a:solidFill>
                <a:latin typeface="Arial"/>
                <a:ea typeface="Arial"/>
                <a:cs typeface="Arial"/>
                <a:sym typeface="Arial"/>
              </a:rPr>
              <a:t>mg</a:t>
            </a:r>
            <a:endParaRPr b="0" i="0" u="none" strike="noStrike" cap="none">
              <a:solidFill>
                <a:srgbClr val="000000"/>
              </a:solidFill>
              <a:latin typeface="Arial"/>
              <a:ea typeface="Arial"/>
              <a:cs typeface="Arial"/>
              <a:sym typeface="Arial"/>
            </a:endParaRPr>
          </a:p>
        </p:txBody>
      </p:sp>
      <p:sp>
        <p:nvSpPr>
          <p:cNvPr id="9583" name="Google Shape;9583;p380"/>
          <p:cNvSpPr txBox="1"/>
          <p:nvPr/>
        </p:nvSpPr>
        <p:spPr>
          <a:xfrm>
            <a:off x="7683070" y="4036650"/>
            <a:ext cx="603900" cy="6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ER</a:t>
            </a:r>
            <a:br>
              <a:rPr lang="en" b="0" i="0" u="none" strike="noStrike" cap="none">
                <a:solidFill>
                  <a:srgbClr val="000000"/>
                </a:solidFill>
                <a:latin typeface="Arial"/>
                <a:ea typeface="Arial"/>
                <a:cs typeface="Arial"/>
                <a:sym typeface="Arial"/>
              </a:rPr>
            </a:br>
            <a:r>
              <a:rPr lang="en" b="0" i="0" u="none" strike="noStrike" cap="none">
                <a:solidFill>
                  <a:srgbClr val="000000"/>
                </a:solidFill>
                <a:latin typeface="Arial"/>
                <a:ea typeface="Arial"/>
                <a:cs typeface="Arial"/>
                <a:sym typeface="Arial"/>
              </a:rPr>
              <a:t>12.5</a:t>
            </a:r>
            <a:endParaRPr/>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25</a:t>
            </a:r>
            <a:r>
              <a:rPr lang="en"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37.5</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mg</a:t>
            </a:r>
            <a:endParaRPr b="0" i="0" u="none" strike="noStrike" cap="none">
              <a:solidFill>
                <a:srgbClr val="000000"/>
              </a:solidFill>
              <a:latin typeface="Arial"/>
              <a:ea typeface="Arial"/>
              <a:cs typeface="Arial"/>
              <a:sym typeface="Arial"/>
            </a:endParaRPr>
          </a:p>
        </p:txBody>
      </p:sp>
      <p:pic>
        <p:nvPicPr>
          <p:cNvPr id="9584" name="Google Shape;9584;p380" descr="clipped result image"/>
          <p:cNvPicPr preferRelativeResize="0"/>
          <p:nvPr/>
        </p:nvPicPr>
        <p:blipFill rotWithShape="1">
          <a:blip r:embed="rId6">
            <a:alphaModFix/>
          </a:blip>
          <a:srcRect/>
          <a:stretch/>
        </p:blipFill>
        <p:spPr>
          <a:xfrm rot="-500925">
            <a:off x="7263043" y="4312111"/>
            <a:ext cx="462784" cy="462784"/>
          </a:xfrm>
          <a:prstGeom prst="rect">
            <a:avLst/>
          </a:prstGeom>
          <a:noFill/>
          <a:ln>
            <a:noFill/>
          </a:ln>
          <a:effectLst>
            <a:outerShdw blurRad="28575" dist="19050" dir="2700000" algn="tl" rotWithShape="0">
              <a:srgbClr val="000000">
                <a:alpha val="30000"/>
              </a:srgbClr>
            </a:outerShdw>
          </a:effectLst>
        </p:spPr>
      </p:pic>
      <p:grpSp>
        <p:nvGrpSpPr>
          <p:cNvPr id="9585" name="Google Shape;9585;p380"/>
          <p:cNvGrpSpPr/>
          <p:nvPr/>
        </p:nvGrpSpPr>
        <p:grpSpPr>
          <a:xfrm>
            <a:off x="4495995" y="134248"/>
            <a:ext cx="1201702" cy="1263670"/>
            <a:chOff x="4495995" y="134248"/>
            <a:chExt cx="1201702" cy="1263670"/>
          </a:xfrm>
        </p:grpSpPr>
        <p:pic>
          <p:nvPicPr>
            <p:cNvPr id="9586" name="Google Shape;9586;p380"/>
            <p:cNvPicPr preferRelativeResize="0"/>
            <p:nvPr/>
          </p:nvPicPr>
          <p:blipFill rotWithShape="1">
            <a:blip r:embed="rId7">
              <a:alphaModFix/>
            </a:blip>
            <a:srcRect/>
            <a:stretch/>
          </p:blipFill>
          <p:spPr>
            <a:xfrm>
              <a:off x="4553639" y="134248"/>
              <a:ext cx="1144057" cy="567972"/>
            </a:xfrm>
            <a:prstGeom prst="rect">
              <a:avLst/>
            </a:prstGeom>
            <a:noFill/>
            <a:ln>
              <a:noFill/>
            </a:ln>
          </p:spPr>
        </p:pic>
        <p:pic>
          <p:nvPicPr>
            <p:cNvPr id="9587" name="Google Shape;9587;p380"/>
            <p:cNvPicPr preferRelativeResize="0"/>
            <p:nvPr/>
          </p:nvPicPr>
          <p:blipFill rotWithShape="1">
            <a:blip r:embed="rId8">
              <a:alphaModFix/>
            </a:blip>
            <a:srcRect/>
            <a:stretch/>
          </p:blipFill>
          <p:spPr>
            <a:xfrm>
              <a:off x="4495995" y="309065"/>
              <a:ext cx="1196952" cy="1088853"/>
            </a:xfrm>
            <a:prstGeom prst="rect">
              <a:avLst/>
            </a:prstGeom>
            <a:noFill/>
            <a:ln>
              <a:noFill/>
            </a:ln>
          </p:spPr>
        </p:pic>
      </p:grpSp>
      <p:sp>
        <p:nvSpPr>
          <p:cNvPr id="9588" name="Google Shape;9588;p380"/>
          <p:cNvSpPr txBox="1"/>
          <p:nvPr/>
        </p:nvSpPr>
        <p:spPr>
          <a:xfrm>
            <a:off x="4221650" y="4657625"/>
            <a:ext cx="3644100" cy="50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Axl Rose (Guns N' Roses)</a:t>
            </a:r>
            <a:endParaRPr sz="1200" b="0" i="0" u="none" strike="noStrike" cap="none">
              <a:solidFill>
                <a:srgbClr val="000000"/>
              </a:solidFill>
              <a:latin typeface="Arial"/>
              <a:ea typeface="Arial"/>
              <a:cs typeface="Arial"/>
              <a:sym typeface="Arial"/>
            </a:endParaRPr>
          </a:p>
        </p:txBody>
      </p:sp>
      <p:grpSp>
        <p:nvGrpSpPr>
          <p:cNvPr id="9589" name="Google Shape;9589;p380"/>
          <p:cNvGrpSpPr/>
          <p:nvPr/>
        </p:nvGrpSpPr>
        <p:grpSpPr>
          <a:xfrm>
            <a:off x="3984500" y="1006480"/>
            <a:ext cx="2195350" cy="3692872"/>
            <a:chOff x="3984500" y="1006480"/>
            <a:chExt cx="2195350" cy="3692872"/>
          </a:xfrm>
        </p:grpSpPr>
        <p:pic>
          <p:nvPicPr>
            <p:cNvPr id="9590" name="Google Shape;9590;p380" descr="A close up of a mask&#10;&#10;Description automatically generated"/>
            <p:cNvPicPr preferRelativeResize="0"/>
            <p:nvPr/>
          </p:nvPicPr>
          <p:blipFill rotWithShape="1">
            <a:blip r:embed="rId9">
              <a:alphaModFix/>
            </a:blip>
            <a:srcRect/>
            <a:stretch/>
          </p:blipFill>
          <p:spPr>
            <a:xfrm>
              <a:off x="3984500" y="1006480"/>
              <a:ext cx="2195350" cy="3692872"/>
            </a:xfrm>
            <a:prstGeom prst="rect">
              <a:avLst/>
            </a:prstGeom>
            <a:noFill/>
            <a:ln>
              <a:noFill/>
            </a:ln>
          </p:spPr>
        </p:pic>
        <p:pic>
          <p:nvPicPr>
            <p:cNvPr id="9591" name="Google Shape;9591;p380" descr="clipped result image"/>
            <p:cNvPicPr preferRelativeResize="0"/>
            <p:nvPr/>
          </p:nvPicPr>
          <p:blipFill rotWithShape="1">
            <a:blip r:embed="rId10">
              <a:alphaModFix amt="50000"/>
            </a:blip>
            <a:srcRect/>
            <a:stretch/>
          </p:blipFill>
          <p:spPr>
            <a:xfrm rot="-1799991">
              <a:off x="4525538" y="2360240"/>
              <a:ext cx="318345" cy="424305"/>
            </a:xfrm>
            <a:prstGeom prst="rect">
              <a:avLst/>
            </a:prstGeom>
            <a:noFill/>
            <a:ln>
              <a:noFill/>
            </a:ln>
          </p:spPr>
        </p:pic>
        <p:pic>
          <p:nvPicPr>
            <p:cNvPr id="9592" name="Google Shape;9592;p380" descr="clipped result image"/>
            <p:cNvPicPr preferRelativeResize="0"/>
            <p:nvPr/>
          </p:nvPicPr>
          <p:blipFill rotWithShape="1">
            <a:blip r:embed="rId11">
              <a:alphaModFix amt="50000"/>
            </a:blip>
            <a:srcRect r="15117"/>
            <a:stretch/>
          </p:blipFill>
          <p:spPr>
            <a:xfrm rot="-7933865" flipH="1">
              <a:off x="5034669" y="2291585"/>
              <a:ext cx="321592" cy="567999"/>
            </a:xfrm>
            <a:prstGeom prst="rect">
              <a:avLst/>
            </a:prstGeom>
            <a:noFill/>
            <a:ln>
              <a:noFill/>
            </a:ln>
          </p:spPr>
        </p:pic>
      </p:grpSp>
      <p:sp>
        <p:nvSpPr>
          <p:cNvPr id="9593" name="Google Shape;9593;p380"/>
          <p:cNvSpPr/>
          <p:nvPr/>
        </p:nvSpPr>
        <p:spPr>
          <a:xfrm>
            <a:off x="90550" y="2028300"/>
            <a:ext cx="3018300" cy="29304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94" name="Google Shape;9594;p380"/>
          <p:cNvPicPr preferRelativeResize="0"/>
          <p:nvPr/>
        </p:nvPicPr>
        <p:blipFill rotWithShape="1">
          <a:blip r:embed="rId12">
            <a:alphaModFix/>
          </a:blip>
          <a:srcRect l="54617"/>
          <a:stretch/>
        </p:blipFill>
        <p:spPr>
          <a:xfrm rot="-5400000" flipH="1">
            <a:off x="-1030319" y="3431815"/>
            <a:ext cx="2731185" cy="154242"/>
          </a:xfrm>
          <a:prstGeom prst="rect">
            <a:avLst/>
          </a:prstGeom>
          <a:noFill/>
          <a:ln>
            <a:noFill/>
          </a:ln>
        </p:spPr>
      </p:pic>
      <p:sp>
        <p:nvSpPr>
          <p:cNvPr id="9595" name="Google Shape;9595;p380"/>
          <p:cNvSpPr/>
          <p:nvPr/>
        </p:nvSpPr>
        <p:spPr>
          <a:xfrm>
            <a:off x="412395" y="3199653"/>
            <a:ext cx="1042800" cy="170700"/>
          </a:xfrm>
          <a:prstGeom prst="rtTriangl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6" name="Google Shape;9596;p380"/>
          <p:cNvSpPr txBox="1"/>
          <p:nvPr/>
        </p:nvSpPr>
        <p:spPr>
          <a:xfrm>
            <a:off x="1427871" y="3190013"/>
            <a:ext cx="864300" cy="1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short</a:t>
            </a:r>
            <a:endParaRPr b="0" i="0" u="none" strike="noStrike" cap="none">
              <a:solidFill>
                <a:srgbClr val="000000"/>
              </a:solidFill>
              <a:latin typeface="Arial"/>
              <a:ea typeface="Arial"/>
              <a:cs typeface="Arial"/>
              <a:sym typeface="Arial"/>
            </a:endParaRPr>
          </a:p>
        </p:txBody>
      </p:sp>
      <p:sp>
        <p:nvSpPr>
          <p:cNvPr id="9597" name="Google Shape;9597;p380"/>
          <p:cNvSpPr txBox="1"/>
          <p:nvPr/>
        </p:nvSpPr>
        <p:spPr>
          <a:xfrm>
            <a:off x="646274" y="2237300"/>
            <a:ext cx="2174100" cy="15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Among SSRIs, Paxil has a relatively </a:t>
            </a:r>
            <a:r>
              <a:rPr lang="en" b="0" i="0" u="none" strike="noStrike" cap="none">
                <a:solidFill>
                  <a:srgbClr val="000000"/>
                </a:solidFill>
                <a:highlight>
                  <a:srgbClr val="FFFF00"/>
                </a:highlight>
                <a:latin typeface="Arial"/>
                <a:ea typeface="Arial"/>
                <a:cs typeface="Arial"/>
                <a:sym typeface="Arial"/>
              </a:rPr>
              <a:t>short half-life</a:t>
            </a:r>
            <a:r>
              <a:rPr lang="en" b="0" i="0" u="none" strike="noStrike" cap="none">
                <a:solidFill>
                  <a:srgbClr val="000000"/>
                </a:solidFill>
                <a:latin typeface="Arial"/>
                <a:ea typeface="Arial"/>
                <a:cs typeface="Arial"/>
                <a:sym typeface="Arial"/>
              </a:rPr>
              <a:t> of 21 hours.</a:t>
            </a:r>
            <a:endParaRPr b="0" i="0" u="none" strike="noStrike" cap="none">
              <a:solidFill>
                <a:srgbClr val="000000"/>
              </a:solidFill>
              <a:latin typeface="Arial"/>
              <a:ea typeface="Arial"/>
              <a:cs typeface="Arial"/>
              <a:sym typeface="Arial"/>
            </a:endParaRPr>
          </a:p>
        </p:txBody>
      </p:sp>
      <p:pic>
        <p:nvPicPr>
          <p:cNvPr id="9598" name="Google Shape;9598;p380" descr="A close up of a mask&#10;&#10;Description automatically generated"/>
          <p:cNvPicPr preferRelativeResize="0"/>
          <p:nvPr/>
        </p:nvPicPr>
        <p:blipFill rotWithShape="1">
          <a:blip r:embed="rId9">
            <a:alphaModFix/>
          </a:blip>
          <a:srcRect/>
          <a:stretch/>
        </p:blipFill>
        <p:spPr>
          <a:xfrm>
            <a:off x="563529" y="3381603"/>
            <a:ext cx="864353" cy="145398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181"/>
        <p:cNvGrpSpPr/>
        <p:nvPr/>
      </p:nvGrpSpPr>
      <p:grpSpPr>
        <a:xfrm>
          <a:off x="0" y="0"/>
          <a:ext cx="0" cy="0"/>
          <a:chOff x="0" y="0"/>
          <a:chExt cx="0" cy="0"/>
        </a:xfrm>
      </p:grpSpPr>
      <p:sp>
        <p:nvSpPr>
          <p:cNvPr id="10182" name="Google Shape;10182;p397"/>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183" name="Google Shape;10183;p397"/>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10184" name="Google Shape;10184;p397"/>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10185" name="Google Shape;10185;p397"/>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10186" name="Google Shape;10186;p397"/>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10187" name="Google Shape;10187;p397"/>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10188" name="Google Shape;10188;p397"/>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10189" name="Google Shape;10189;p397"/>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10190" name="Google Shape;10190;p397"/>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10191" name="Google Shape;10191;p397"/>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0192" name="Google Shape;10192;p397"/>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10193" name="Google Shape;10193;p397"/>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10194" name="Google Shape;10194;p397"/>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10195" name="Google Shape;10195;p397"/>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10196" name="Google Shape;10196;p397"/>
          <p:cNvGrpSpPr/>
          <p:nvPr/>
        </p:nvGrpSpPr>
        <p:grpSpPr>
          <a:xfrm>
            <a:off x="3490451" y="1341160"/>
            <a:ext cx="4243350" cy="3797289"/>
            <a:chOff x="2728451" y="807760"/>
            <a:chExt cx="4243350" cy="3797289"/>
          </a:xfrm>
        </p:grpSpPr>
        <p:grpSp>
          <p:nvGrpSpPr>
            <p:cNvPr id="10197" name="Google Shape;10197;p397"/>
            <p:cNvGrpSpPr/>
            <p:nvPr/>
          </p:nvGrpSpPr>
          <p:grpSpPr>
            <a:xfrm>
              <a:off x="2728451" y="807760"/>
              <a:ext cx="4243350" cy="3797289"/>
              <a:chOff x="2728451" y="1112560"/>
              <a:chExt cx="4243350" cy="3797289"/>
            </a:xfrm>
          </p:grpSpPr>
          <p:grpSp>
            <p:nvGrpSpPr>
              <p:cNvPr id="10198" name="Google Shape;10198;p397"/>
              <p:cNvGrpSpPr/>
              <p:nvPr/>
            </p:nvGrpSpPr>
            <p:grpSpPr>
              <a:xfrm>
                <a:off x="3548625" y="1112560"/>
                <a:ext cx="2168570" cy="1415608"/>
                <a:chOff x="3548625" y="1112560"/>
                <a:chExt cx="2168570" cy="1415608"/>
              </a:xfrm>
            </p:grpSpPr>
            <p:grpSp>
              <p:nvGrpSpPr>
                <p:cNvPr id="10199" name="Google Shape;10199;p397"/>
                <p:cNvGrpSpPr/>
                <p:nvPr/>
              </p:nvGrpSpPr>
              <p:grpSpPr>
                <a:xfrm>
                  <a:off x="3548625" y="1112560"/>
                  <a:ext cx="1693806" cy="1415608"/>
                  <a:chOff x="-2521759" y="897403"/>
                  <a:chExt cx="1477500" cy="1089600"/>
                </a:xfrm>
              </p:grpSpPr>
              <p:sp>
                <p:nvSpPr>
                  <p:cNvPr id="10200" name="Google Shape;10200;p39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201" name="Google Shape;10201;p397"/>
                  <p:cNvGrpSpPr/>
                  <p:nvPr/>
                </p:nvGrpSpPr>
                <p:grpSpPr>
                  <a:xfrm>
                    <a:off x="-2127414" y="1275205"/>
                    <a:ext cx="688733" cy="700658"/>
                    <a:chOff x="40123" y="-1583761"/>
                    <a:chExt cx="688733" cy="1109689"/>
                  </a:xfrm>
                </p:grpSpPr>
                <p:grpSp>
                  <p:nvGrpSpPr>
                    <p:cNvPr id="10202" name="Google Shape;10202;p397"/>
                    <p:cNvGrpSpPr/>
                    <p:nvPr/>
                  </p:nvGrpSpPr>
                  <p:grpSpPr>
                    <a:xfrm>
                      <a:off x="45124" y="-1327179"/>
                      <a:ext cx="683733" cy="853107"/>
                      <a:chOff x="597574" y="1930371"/>
                      <a:chExt cx="683733" cy="853107"/>
                    </a:xfrm>
                  </p:grpSpPr>
                  <p:grpSp>
                    <p:nvGrpSpPr>
                      <p:cNvPr id="10203" name="Google Shape;10203;p397"/>
                      <p:cNvGrpSpPr/>
                      <p:nvPr/>
                    </p:nvGrpSpPr>
                    <p:grpSpPr>
                      <a:xfrm rot="-5400000">
                        <a:off x="640721" y="2142893"/>
                        <a:ext cx="600335" cy="680836"/>
                        <a:chOff x="15239716" y="-12996420"/>
                        <a:chExt cx="1868456" cy="2463229"/>
                      </a:xfrm>
                    </p:grpSpPr>
                    <p:pic>
                      <p:nvPicPr>
                        <p:cNvPr id="10204" name="Google Shape;10204;p39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205" name="Google Shape;10205;p39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206" name="Google Shape;10206;p39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207" name="Google Shape;10207;p39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208" name="Google Shape;10208;p397"/>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10209" name="Google Shape;10209;p397"/>
              <p:cNvGrpSpPr/>
              <p:nvPr/>
            </p:nvGrpSpPr>
            <p:grpSpPr>
              <a:xfrm>
                <a:off x="2728451" y="2175925"/>
                <a:ext cx="4243350" cy="2733924"/>
                <a:chOff x="2958951" y="1256250"/>
                <a:chExt cx="4243350" cy="2733924"/>
              </a:xfrm>
            </p:grpSpPr>
            <p:pic>
              <p:nvPicPr>
                <p:cNvPr id="10210" name="Google Shape;10210;p397"/>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0211" name="Google Shape;10211;p397"/>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10212" name="Google Shape;10212;p397"/>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213" name="Google Shape;10213;p397"/>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10214" name="Google Shape;10214;p397"/>
          <p:cNvSpPr txBox="1"/>
          <p:nvPr/>
        </p:nvSpPr>
        <p:spPr>
          <a:xfrm>
            <a:off x="329125" y="119100"/>
            <a:ext cx="48009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r>
              <a:rPr lang="en" b="1"/>
              <a:t>Most sexual side effects</a:t>
            </a:r>
            <a:endParaRPr b="1"/>
          </a:p>
          <a:p>
            <a:pPr marL="457200" lvl="0" indent="-317500" algn="l" rtl="0">
              <a:spcBef>
                <a:spcPts val="0"/>
              </a:spcBef>
              <a:spcAft>
                <a:spcPts val="0"/>
              </a:spcAft>
              <a:buSzPts val="1400"/>
              <a:buChar char="●"/>
            </a:pPr>
            <a:r>
              <a:rPr lang="en" b="1"/>
              <a:t>Most teratogenicity concerns</a:t>
            </a:r>
            <a:endParaRPr b="1"/>
          </a:p>
          <a:p>
            <a:pPr marL="457200" lvl="0" indent="-317500" algn="l" rtl="0">
              <a:spcBef>
                <a:spcPts val="0"/>
              </a:spcBef>
              <a:spcAft>
                <a:spcPts val="0"/>
              </a:spcAft>
              <a:buSzPts val="1400"/>
              <a:buChar char="●"/>
            </a:pPr>
            <a:r>
              <a:rPr lang="en" b="1"/>
              <a:t>Most anticholinergic effects</a:t>
            </a:r>
            <a:endParaRPr b="1"/>
          </a:p>
          <a:p>
            <a:pPr marL="457200" lvl="0" indent="-317500" algn="l" rtl="0">
              <a:spcBef>
                <a:spcPts val="0"/>
              </a:spcBef>
              <a:spcAft>
                <a:spcPts val="0"/>
              </a:spcAft>
              <a:buSzPts val="1400"/>
              <a:buChar char="●"/>
            </a:pPr>
            <a:r>
              <a:rPr lang="en" b="1"/>
              <a:t>Short half-life, worse 5-HT withdrawal</a:t>
            </a:r>
            <a:endParaRPr b="1"/>
          </a:p>
          <a:p>
            <a:pPr marL="457200" lvl="0" indent="-317500" algn="l" rtl="0">
              <a:spcBef>
                <a:spcPts val="0"/>
              </a:spcBef>
              <a:spcAft>
                <a:spcPts val="0"/>
              </a:spcAft>
              <a:buSzPts val="1400"/>
              <a:buChar char="●"/>
            </a:pPr>
            <a:r>
              <a:rPr lang="en" b="1"/>
              <a:t>“More calming” reputation is mythology</a:t>
            </a:r>
            <a:endParaRPr b="1"/>
          </a:p>
          <a:p>
            <a:pPr marL="457200" lvl="0" indent="-317500" algn="l" rtl="0">
              <a:spcBef>
                <a:spcPts val="0"/>
              </a:spcBef>
              <a:spcAft>
                <a:spcPts val="0"/>
              </a:spcAft>
              <a:buSzPts val="1400"/>
              <a:buChar char="●"/>
            </a:pPr>
            <a:r>
              <a:rPr lang="en" b="1"/>
              <a:t>Don’t start it</a:t>
            </a:r>
            <a:endParaRPr b="1"/>
          </a:p>
        </p:txBody>
      </p:sp>
      <p:grpSp>
        <p:nvGrpSpPr>
          <p:cNvPr id="10215" name="Google Shape;10215;p397"/>
          <p:cNvGrpSpPr/>
          <p:nvPr/>
        </p:nvGrpSpPr>
        <p:grpSpPr>
          <a:xfrm>
            <a:off x="8288007" y="119108"/>
            <a:ext cx="777812" cy="1308384"/>
            <a:chOff x="3984500" y="1006480"/>
            <a:chExt cx="2195350" cy="3692872"/>
          </a:xfrm>
        </p:grpSpPr>
        <p:pic>
          <p:nvPicPr>
            <p:cNvPr id="10216" name="Google Shape;10216;p397"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10217" name="Google Shape;10217;p397"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10218" name="Google Shape;10218;p397"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222"/>
        <p:cNvGrpSpPr/>
        <p:nvPr/>
      </p:nvGrpSpPr>
      <p:grpSpPr>
        <a:xfrm>
          <a:off x="0" y="0"/>
          <a:ext cx="0" cy="0"/>
          <a:chOff x="0" y="0"/>
          <a:chExt cx="0" cy="0"/>
        </a:xfrm>
      </p:grpSpPr>
      <p:pic>
        <p:nvPicPr>
          <p:cNvPr id="10223" name="Google Shape;10223;p398" descr="A close up of a sign&#10;&#10;Description automatically generated"/>
          <p:cNvPicPr preferRelativeResize="0"/>
          <p:nvPr/>
        </p:nvPicPr>
        <p:blipFill rotWithShape="1">
          <a:blip r:embed="rId3">
            <a:alphaModFix/>
          </a:blip>
          <a:srcRect/>
          <a:stretch/>
        </p:blipFill>
        <p:spPr>
          <a:xfrm>
            <a:off x="4847217" y="717793"/>
            <a:ext cx="2338494" cy="1633996"/>
          </a:xfrm>
          <a:prstGeom prst="rect">
            <a:avLst/>
          </a:prstGeom>
          <a:noFill/>
          <a:ln>
            <a:noFill/>
          </a:ln>
        </p:spPr>
      </p:pic>
      <p:pic>
        <p:nvPicPr>
          <p:cNvPr id="10224" name="Google Shape;10224;p398" descr="clipped result image"/>
          <p:cNvPicPr preferRelativeResize="0"/>
          <p:nvPr/>
        </p:nvPicPr>
        <p:blipFill rotWithShape="1">
          <a:blip r:embed="rId4">
            <a:alphaModFix amt="50000"/>
          </a:blip>
          <a:srcRect/>
          <a:stretch/>
        </p:blipFill>
        <p:spPr>
          <a:xfrm rot="1592146">
            <a:off x="5160641" y="1211011"/>
            <a:ext cx="202075" cy="269336"/>
          </a:xfrm>
          <a:prstGeom prst="rect">
            <a:avLst/>
          </a:prstGeom>
          <a:noFill/>
          <a:ln>
            <a:noFill/>
          </a:ln>
        </p:spPr>
      </p:pic>
      <p:pic>
        <p:nvPicPr>
          <p:cNvPr id="10225" name="Google Shape;10225;p398" descr="clipped result image"/>
          <p:cNvPicPr preferRelativeResize="0"/>
          <p:nvPr/>
        </p:nvPicPr>
        <p:blipFill rotWithShape="1">
          <a:blip r:embed="rId5">
            <a:alphaModFix amt="50000"/>
          </a:blip>
          <a:srcRect r="-4329"/>
          <a:stretch/>
        </p:blipFill>
        <p:spPr>
          <a:xfrm rot="-1562961" flipH="1">
            <a:off x="5081140" y="1579043"/>
            <a:ext cx="169398" cy="243422"/>
          </a:xfrm>
          <a:prstGeom prst="rect">
            <a:avLst/>
          </a:prstGeom>
          <a:noFill/>
          <a:ln>
            <a:noFill/>
          </a:ln>
        </p:spPr>
      </p:pic>
      <p:pic>
        <p:nvPicPr>
          <p:cNvPr id="10226" name="Google Shape;10226;p398"/>
          <p:cNvPicPr preferRelativeResize="0"/>
          <p:nvPr/>
        </p:nvPicPr>
        <p:blipFill rotWithShape="1">
          <a:blip r:embed="rId6">
            <a:alphaModFix/>
          </a:blip>
          <a:srcRect/>
          <a:stretch/>
        </p:blipFill>
        <p:spPr>
          <a:xfrm>
            <a:off x="3825575" y="649715"/>
            <a:ext cx="1034463" cy="2096713"/>
          </a:xfrm>
          <a:prstGeom prst="rect">
            <a:avLst/>
          </a:prstGeom>
          <a:noFill/>
          <a:ln>
            <a:noFill/>
          </a:ln>
        </p:spPr>
      </p:pic>
      <p:pic>
        <p:nvPicPr>
          <p:cNvPr id="10227" name="Google Shape;10227;p398" descr="clipped result image"/>
          <p:cNvPicPr preferRelativeResize="0"/>
          <p:nvPr/>
        </p:nvPicPr>
        <p:blipFill rotWithShape="1">
          <a:blip r:embed="rId4">
            <a:alphaModFix amt="50000"/>
          </a:blip>
          <a:srcRect r="44815"/>
          <a:stretch/>
        </p:blipFill>
        <p:spPr>
          <a:xfrm rot="1592152">
            <a:off x="4103382" y="1266025"/>
            <a:ext cx="111514" cy="269336"/>
          </a:xfrm>
          <a:prstGeom prst="rect">
            <a:avLst/>
          </a:prstGeom>
          <a:noFill/>
          <a:ln>
            <a:noFill/>
          </a:ln>
        </p:spPr>
      </p:pic>
      <p:pic>
        <p:nvPicPr>
          <p:cNvPr id="10228" name="Google Shape;10228;p398" descr="A close up of a sign&#10;&#10;Description automatically generated"/>
          <p:cNvPicPr preferRelativeResize="0"/>
          <p:nvPr/>
        </p:nvPicPr>
        <p:blipFill rotWithShape="1">
          <a:blip r:embed="rId7">
            <a:alphaModFix/>
          </a:blip>
          <a:srcRect/>
          <a:stretch/>
        </p:blipFill>
        <p:spPr>
          <a:xfrm>
            <a:off x="5471468" y="2576379"/>
            <a:ext cx="1655888" cy="2176944"/>
          </a:xfrm>
          <a:prstGeom prst="rect">
            <a:avLst/>
          </a:prstGeom>
          <a:noFill/>
          <a:ln>
            <a:noFill/>
          </a:ln>
        </p:spPr>
      </p:pic>
      <p:pic>
        <p:nvPicPr>
          <p:cNvPr id="10229" name="Google Shape;10229;p398" descr="clipped result image"/>
          <p:cNvPicPr preferRelativeResize="0"/>
          <p:nvPr/>
        </p:nvPicPr>
        <p:blipFill rotWithShape="1">
          <a:blip r:embed="rId4">
            <a:alphaModFix amt="50000"/>
          </a:blip>
          <a:srcRect/>
          <a:stretch/>
        </p:blipFill>
        <p:spPr>
          <a:xfrm rot="2441527">
            <a:off x="5733333" y="3526783"/>
            <a:ext cx="125517" cy="167294"/>
          </a:xfrm>
          <a:prstGeom prst="rect">
            <a:avLst/>
          </a:prstGeom>
          <a:noFill/>
          <a:ln>
            <a:noFill/>
          </a:ln>
        </p:spPr>
      </p:pic>
      <p:pic>
        <p:nvPicPr>
          <p:cNvPr id="10230" name="Google Shape;10230;p398" descr="clipped result image"/>
          <p:cNvPicPr preferRelativeResize="0"/>
          <p:nvPr/>
        </p:nvPicPr>
        <p:blipFill rotWithShape="1">
          <a:blip r:embed="rId5">
            <a:alphaModFix amt="50000"/>
          </a:blip>
          <a:srcRect r="13748"/>
          <a:stretch/>
        </p:blipFill>
        <p:spPr>
          <a:xfrm rot="-1562963" flipH="1">
            <a:off x="5659399" y="3764743"/>
            <a:ext cx="140044" cy="243422"/>
          </a:xfrm>
          <a:prstGeom prst="rect">
            <a:avLst/>
          </a:prstGeom>
          <a:noFill/>
          <a:ln>
            <a:noFill/>
          </a:ln>
        </p:spPr>
      </p:pic>
      <p:pic>
        <p:nvPicPr>
          <p:cNvPr id="10231" name="Google Shape;10231;p398" descr="A close up of a sign&#10;&#10;Description automatically generated"/>
          <p:cNvPicPr preferRelativeResize="0"/>
          <p:nvPr/>
        </p:nvPicPr>
        <p:blipFill rotWithShape="1">
          <a:blip r:embed="rId8">
            <a:alphaModFix/>
          </a:blip>
          <a:srcRect/>
          <a:stretch/>
        </p:blipFill>
        <p:spPr>
          <a:xfrm>
            <a:off x="3843120" y="2427207"/>
            <a:ext cx="1698637" cy="2279893"/>
          </a:xfrm>
          <a:prstGeom prst="rect">
            <a:avLst/>
          </a:prstGeom>
          <a:noFill/>
          <a:ln>
            <a:noFill/>
          </a:ln>
        </p:spPr>
      </p:pic>
      <p:pic>
        <p:nvPicPr>
          <p:cNvPr id="10232" name="Google Shape;10232;p398" descr="clipped result image"/>
          <p:cNvPicPr preferRelativeResize="0"/>
          <p:nvPr/>
        </p:nvPicPr>
        <p:blipFill rotWithShape="1">
          <a:blip r:embed="rId4">
            <a:alphaModFix amt="50000"/>
          </a:blip>
          <a:srcRect/>
          <a:stretch/>
        </p:blipFill>
        <p:spPr>
          <a:xfrm rot="770666">
            <a:off x="4255107" y="3842150"/>
            <a:ext cx="135910" cy="181147"/>
          </a:xfrm>
          <a:prstGeom prst="rect">
            <a:avLst/>
          </a:prstGeom>
          <a:noFill/>
          <a:ln>
            <a:noFill/>
          </a:ln>
        </p:spPr>
      </p:pic>
      <p:pic>
        <p:nvPicPr>
          <p:cNvPr id="10233" name="Google Shape;10233;p398" descr="clipped result image"/>
          <p:cNvPicPr preferRelativeResize="0"/>
          <p:nvPr/>
        </p:nvPicPr>
        <p:blipFill rotWithShape="1">
          <a:blip r:embed="rId5">
            <a:alphaModFix amt="50000"/>
          </a:blip>
          <a:srcRect l="5" r="47188"/>
          <a:stretch/>
        </p:blipFill>
        <p:spPr>
          <a:xfrm rot="-1562956" flipH="1">
            <a:off x="4302231" y="4099629"/>
            <a:ext cx="92837" cy="263578"/>
          </a:xfrm>
          <a:prstGeom prst="rect">
            <a:avLst/>
          </a:prstGeom>
          <a:noFill/>
          <a:ln>
            <a:noFill/>
          </a:ln>
        </p:spPr>
      </p:pic>
      <p:sp>
        <p:nvSpPr>
          <p:cNvPr id="10234" name="Google Shape;10234;p398"/>
          <p:cNvSpPr/>
          <p:nvPr/>
        </p:nvSpPr>
        <p:spPr>
          <a:xfrm rot="-1172554">
            <a:off x="4795359" y="3015036"/>
            <a:ext cx="353356" cy="74049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0235" name="Google Shape;10235;p398" descr="A close up of a logo&#10;&#10;Description automatically generated"/>
          <p:cNvPicPr preferRelativeResize="0"/>
          <p:nvPr/>
        </p:nvPicPr>
        <p:blipFill rotWithShape="1">
          <a:blip r:embed="rId9">
            <a:alphaModFix/>
          </a:blip>
          <a:srcRect/>
          <a:stretch/>
        </p:blipFill>
        <p:spPr>
          <a:xfrm>
            <a:off x="4814677" y="2255789"/>
            <a:ext cx="1024820" cy="981280"/>
          </a:xfrm>
          <a:prstGeom prst="rect">
            <a:avLst/>
          </a:prstGeom>
          <a:noFill/>
          <a:ln>
            <a:noFill/>
          </a:ln>
        </p:spPr>
      </p:pic>
      <p:sp>
        <p:nvSpPr>
          <p:cNvPr id="10236" name="Google Shape;10236;p398"/>
          <p:cNvSpPr txBox="1"/>
          <p:nvPr/>
        </p:nvSpPr>
        <p:spPr>
          <a:xfrm>
            <a:off x="2560973" y="990250"/>
            <a:ext cx="1540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Lightheadedness</a:t>
            </a:r>
            <a:endParaRPr b="0" i="0" u="none" strike="noStrike" cap="none">
              <a:solidFill>
                <a:srgbClr val="FFFFFF"/>
              </a:solidFill>
              <a:latin typeface="Arial"/>
              <a:ea typeface="Arial"/>
              <a:cs typeface="Arial"/>
              <a:sym typeface="Arial"/>
            </a:endParaRPr>
          </a:p>
        </p:txBody>
      </p:sp>
      <p:sp>
        <p:nvSpPr>
          <p:cNvPr id="10237" name="Google Shape;10237;p398"/>
          <p:cNvSpPr txBox="1"/>
          <p:nvPr/>
        </p:nvSpPr>
        <p:spPr>
          <a:xfrm>
            <a:off x="6247675" y="762450"/>
            <a:ext cx="19629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Paresthesias </a:t>
            </a:r>
            <a:r>
              <a:rPr lang="en">
                <a:solidFill>
                  <a:schemeClr val="dk1"/>
                </a:solidFill>
              </a:rPr>
              <a:t>(pins-and-needles tingling)</a:t>
            </a:r>
            <a:endParaRPr b="0" i="0" u="none" strike="noStrike" cap="none">
              <a:solidFill>
                <a:srgbClr val="FFFFFF"/>
              </a:solidFill>
              <a:latin typeface="Arial"/>
              <a:ea typeface="Arial"/>
              <a:cs typeface="Arial"/>
              <a:sym typeface="Arial"/>
            </a:endParaRPr>
          </a:p>
        </p:txBody>
      </p:sp>
      <p:sp>
        <p:nvSpPr>
          <p:cNvPr id="10238" name="Google Shape;10238;p398"/>
          <p:cNvSpPr txBox="1"/>
          <p:nvPr/>
        </p:nvSpPr>
        <p:spPr>
          <a:xfrm>
            <a:off x="5655158" y="4636864"/>
            <a:ext cx="1288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Irritability</a:t>
            </a:r>
            <a:endParaRPr b="0" i="0" u="none" strike="noStrike" cap="none">
              <a:solidFill>
                <a:srgbClr val="FFFFFF"/>
              </a:solidFill>
              <a:latin typeface="Arial"/>
              <a:ea typeface="Arial"/>
              <a:cs typeface="Arial"/>
              <a:sym typeface="Arial"/>
            </a:endParaRPr>
          </a:p>
        </p:txBody>
      </p:sp>
      <p:sp>
        <p:nvSpPr>
          <p:cNvPr id="10239" name="Google Shape;10239;p398"/>
          <p:cNvSpPr txBox="1"/>
          <p:nvPr/>
        </p:nvSpPr>
        <p:spPr>
          <a:xfrm>
            <a:off x="4935434" y="3143195"/>
            <a:ext cx="1288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Nausea</a:t>
            </a:r>
            <a:endParaRPr b="0" i="0" u="none" strike="noStrike" cap="none">
              <a:solidFill>
                <a:srgbClr val="FFFFFF"/>
              </a:solidFill>
              <a:latin typeface="Arial"/>
              <a:ea typeface="Arial"/>
              <a:cs typeface="Arial"/>
              <a:sym typeface="Arial"/>
            </a:endParaRPr>
          </a:p>
        </p:txBody>
      </p:sp>
      <p:sp>
        <p:nvSpPr>
          <p:cNvPr id="10240" name="Google Shape;10240;p398"/>
          <p:cNvSpPr txBox="1"/>
          <p:nvPr/>
        </p:nvSpPr>
        <p:spPr>
          <a:xfrm>
            <a:off x="4249074" y="4636874"/>
            <a:ext cx="1288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Fatigue</a:t>
            </a:r>
            <a:endParaRPr b="0" i="0" u="none" strike="noStrike" cap="none">
              <a:solidFill>
                <a:srgbClr val="FFFFFF"/>
              </a:solidFill>
              <a:latin typeface="Arial"/>
              <a:ea typeface="Arial"/>
              <a:cs typeface="Arial"/>
              <a:sym typeface="Arial"/>
            </a:endParaRPr>
          </a:p>
        </p:txBody>
      </p:sp>
      <p:sp>
        <p:nvSpPr>
          <p:cNvPr id="10241" name="Google Shape;10241;p398"/>
          <p:cNvSpPr txBox="1"/>
          <p:nvPr/>
        </p:nvSpPr>
        <p:spPr>
          <a:xfrm>
            <a:off x="78200" y="99700"/>
            <a:ext cx="2338500" cy="4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2100" b="1" i="0" u="none" strike="noStrike" cap="none">
                <a:solidFill>
                  <a:srgbClr val="000000"/>
                </a:solidFill>
              </a:rPr>
              <a:t>Serotonin Discontinuation Syndrome</a:t>
            </a:r>
            <a:endParaRPr sz="2100" b="1" i="0" u="none" strike="noStrike" cap="none">
              <a:solidFill>
                <a:srgbClr val="000000"/>
              </a:solidFill>
            </a:endParaRPr>
          </a:p>
          <a:p>
            <a:pPr marL="0" marR="0" lvl="0" indent="0" algn="l" rtl="0">
              <a:lnSpc>
                <a:spcPct val="100000"/>
              </a:lnSpc>
              <a:spcBef>
                <a:spcPts val="0"/>
              </a:spcBef>
              <a:spcAft>
                <a:spcPts val="0"/>
              </a:spcAft>
              <a:buClr>
                <a:srgbClr val="000000"/>
              </a:buClr>
              <a:buSzPts val="1300"/>
              <a:buFont typeface="Arial"/>
              <a:buNone/>
            </a:pPr>
            <a:endParaRPr sz="800" b="1"/>
          </a:p>
          <a:p>
            <a:pPr marL="0" marR="0" lvl="0" indent="0" algn="l" rtl="0">
              <a:lnSpc>
                <a:spcPct val="100000"/>
              </a:lnSpc>
              <a:spcBef>
                <a:spcPts val="0"/>
              </a:spcBef>
              <a:spcAft>
                <a:spcPts val="0"/>
              </a:spcAft>
              <a:buClr>
                <a:srgbClr val="000000"/>
              </a:buClr>
              <a:buSzPts val="800"/>
              <a:buFont typeface="Arial"/>
              <a:buNone/>
            </a:pPr>
            <a:r>
              <a:rPr lang="en" sz="1700" b="0" i="0" u="none" strike="noStrike" cap="none">
                <a:solidFill>
                  <a:srgbClr val="000000"/>
                </a:solidFill>
                <a:latin typeface="Arial"/>
                <a:ea typeface="Arial"/>
                <a:cs typeface="Arial"/>
                <a:sym typeface="Arial"/>
              </a:rPr>
              <a:t>“withdrawal” if an antidepressant is stopped abruptly</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700" b="0" i="0" u="none" strike="noStrike" cap="none">
                <a:solidFill>
                  <a:srgbClr val="000000"/>
                </a:solidFill>
                <a:latin typeface="Arial"/>
                <a:ea typeface="Arial"/>
                <a:cs typeface="Arial"/>
                <a:sym typeface="Arial"/>
              </a:rPr>
              <a:t>                 </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700" b="0" i="0" u="none" strike="noStrike" cap="none">
                <a:solidFill>
                  <a:srgbClr val="000000"/>
                </a:solidFill>
                <a:latin typeface="Arial"/>
                <a:ea typeface="Arial"/>
                <a:cs typeface="Arial"/>
                <a:sym typeface="Arial"/>
              </a:rPr>
              <a:t>     </a:t>
            </a:r>
            <a:endParaRPr sz="1700" b="0" i="0" u="none" strike="noStrike" cap="none">
              <a:solidFill>
                <a:srgbClr val="000000"/>
              </a:solidFill>
              <a:latin typeface="Arial"/>
              <a:ea typeface="Arial"/>
              <a:cs typeface="Arial"/>
              <a:sym typeface="Arial"/>
            </a:endParaRPr>
          </a:p>
        </p:txBody>
      </p:sp>
      <p:sp>
        <p:nvSpPr>
          <p:cNvPr id="10242" name="Google Shape;10242;p398"/>
          <p:cNvSpPr txBox="1"/>
          <p:nvPr/>
        </p:nvSpPr>
        <p:spPr>
          <a:xfrm>
            <a:off x="4530775" y="164925"/>
            <a:ext cx="2236800" cy="352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600" b="1"/>
              <a:t>Paroxetine (Paxil)</a:t>
            </a:r>
            <a:endParaRPr sz="1600" b="0" i="0" u="none" strike="noStrike" cap="none">
              <a:solidFill>
                <a:srgbClr val="FFFFFF"/>
              </a:solidFill>
              <a:latin typeface="Arial"/>
              <a:ea typeface="Arial"/>
              <a:cs typeface="Arial"/>
              <a:sym typeface="Arial"/>
            </a:endParaRPr>
          </a:p>
        </p:txBody>
      </p:sp>
      <p:grpSp>
        <p:nvGrpSpPr>
          <p:cNvPr id="10243" name="Google Shape;10243;p398"/>
          <p:cNvGrpSpPr/>
          <p:nvPr/>
        </p:nvGrpSpPr>
        <p:grpSpPr>
          <a:xfrm>
            <a:off x="8288007" y="119108"/>
            <a:ext cx="777812" cy="1308384"/>
            <a:chOff x="3984500" y="1006480"/>
            <a:chExt cx="2195350" cy="3692872"/>
          </a:xfrm>
        </p:grpSpPr>
        <p:pic>
          <p:nvPicPr>
            <p:cNvPr id="10244" name="Google Shape;10244;p398" descr="A close up of a mask&#10;&#10;Description automatically generated"/>
            <p:cNvPicPr preferRelativeResize="0"/>
            <p:nvPr/>
          </p:nvPicPr>
          <p:blipFill rotWithShape="1">
            <a:blip r:embed="rId10">
              <a:alphaModFix/>
            </a:blip>
            <a:srcRect/>
            <a:stretch/>
          </p:blipFill>
          <p:spPr>
            <a:xfrm>
              <a:off x="3984500" y="1006480"/>
              <a:ext cx="2195350" cy="3692872"/>
            </a:xfrm>
            <a:prstGeom prst="rect">
              <a:avLst/>
            </a:prstGeom>
            <a:noFill/>
            <a:ln>
              <a:noFill/>
            </a:ln>
          </p:spPr>
        </p:pic>
        <p:pic>
          <p:nvPicPr>
            <p:cNvPr id="10245" name="Google Shape;10245;p398" descr="clipped result image"/>
            <p:cNvPicPr preferRelativeResize="0"/>
            <p:nvPr/>
          </p:nvPicPr>
          <p:blipFill rotWithShape="1">
            <a:blip r:embed="rId4">
              <a:alphaModFix amt="50000"/>
            </a:blip>
            <a:srcRect/>
            <a:stretch/>
          </p:blipFill>
          <p:spPr>
            <a:xfrm rot="-1799991">
              <a:off x="4525538" y="2360240"/>
              <a:ext cx="318345" cy="424305"/>
            </a:xfrm>
            <a:prstGeom prst="rect">
              <a:avLst/>
            </a:prstGeom>
            <a:noFill/>
            <a:ln>
              <a:noFill/>
            </a:ln>
          </p:spPr>
        </p:pic>
        <p:pic>
          <p:nvPicPr>
            <p:cNvPr id="10246" name="Google Shape;10246;p398" descr="clipped result image"/>
            <p:cNvPicPr preferRelativeResize="0"/>
            <p:nvPr/>
          </p:nvPicPr>
          <p:blipFill rotWithShape="1">
            <a:blip r:embed="rId5">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grpSp>
        <p:nvGrpSpPr>
          <p:cNvPr id="385" name="Google Shape;385;p40"/>
          <p:cNvGrpSpPr/>
          <p:nvPr/>
        </p:nvGrpSpPr>
        <p:grpSpPr>
          <a:xfrm>
            <a:off x="1460900" y="249318"/>
            <a:ext cx="6344899" cy="4712172"/>
            <a:chOff x="1439790" y="-959852"/>
            <a:chExt cx="6344899" cy="4712172"/>
          </a:xfrm>
        </p:grpSpPr>
        <p:pic>
          <p:nvPicPr>
            <p:cNvPr id="386" name="Google Shape;386;p40"/>
            <p:cNvPicPr preferRelativeResize="0"/>
            <p:nvPr/>
          </p:nvPicPr>
          <p:blipFill>
            <a:blip r:embed="rId3">
              <a:alphaModFix/>
            </a:blip>
            <a:stretch>
              <a:fillRect/>
            </a:stretch>
          </p:blipFill>
          <p:spPr>
            <a:xfrm>
              <a:off x="1439790" y="-959852"/>
              <a:ext cx="6344899" cy="4712172"/>
            </a:xfrm>
            <a:prstGeom prst="rect">
              <a:avLst/>
            </a:prstGeom>
            <a:noFill/>
            <a:ln>
              <a:noFill/>
            </a:ln>
          </p:spPr>
        </p:pic>
        <p:pic>
          <p:nvPicPr>
            <p:cNvPr id="387" name="Google Shape;387;p40"/>
            <p:cNvPicPr preferRelativeResize="0"/>
            <p:nvPr/>
          </p:nvPicPr>
          <p:blipFill>
            <a:blip r:embed="rId4">
              <a:alphaModFix/>
            </a:blip>
            <a:stretch>
              <a:fillRect/>
            </a:stretch>
          </p:blipFill>
          <p:spPr>
            <a:xfrm>
              <a:off x="3654986" y="-788554"/>
              <a:ext cx="1794423" cy="385735"/>
            </a:xfrm>
            <a:prstGeom prst="rect">
              <a:avLst/>
            </a:prstGeom>
            <a:noFill/>
            <a:ln>
              <a:noFill/>
            </a:ln>
          </p:spPr>
        </p:pic>
      </p:grpSp>
      <p:sp>
        <p:nvSpPr>
          <p:cNvPr id="388" name="Google Shape;388;p40"/>
          <p:cNvSpPr txBox="1"/>
          <p:nvPr/>
        </p:nvSpPr>
        <p:spPr>
          <a:xfrm>
            <a:off x="193175" y="93025"/>
            <a:ext cx="20322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Early gene product is 5th messenger</a:t>
            </a:r>
            <a:endParaRPr sz="1900" b="1"/>
          </a:p>
        </p:txBody>
      </p:sp>
      <p:pic>
        <p:nvPicPr>
          <p:cNvPr id="389" name="Google Shape;389;p40"/>
          <p:cNvPicPr preferRelativeResize="0"/>
          <p:nvPr/>
        </p:nvPicPr>
        <p:blipFill rotWithShape="1">
          <a:blip r:embed="rId5">
            <a:alphaModFix/>
          </a:blip>
          <a:srcRect b="-29769"/>
          <a:stretch/>
        </p:blipFill>
        <p:spPr>
          <a:xfrm>
            <a:off x="4032096" y="933721"/>
            <a:ext cx="1341250" cy="559425"/>
          </a:xfrm>
          <a:prstGeom prst="rect">
            <a:avLst/>
          </a:prstGeom>
          <a:noFill/>
          <a:ln>
            <a:noFill/>
          </a:ln>
        </p:spPr>
      </p:pic>
      <p:pic>
        <p:nvPicPr>
          <p:cNvPr id="390" name="Google Shape;390;p40"/>
          <p:cNvPicPr preferRelativeResize="0"/>
          <p:nvPr/>
        </p:nvPicPr>
        <p:blipFill>
          <a:blip r:embed="rId5">
            <a:alphaModFix/>
          </a:blip>
          <a:stretch>
            <a:fillRect/>
          </a:stretch>
        </p:blipFill>
        <p:spPr>
          <a:xfrm>
            <a:off x="4032096" y="400321"/>
            <a:ext cx="1341250" cy="559425"/>
          </a:xfrm>
          <a:prstGeom prst="rect">
            <a:avLst/>
          </a:prstGeom>
          <a:noFill/>
          <a:ln>
            <a:noFill/>
          </a:ln>
        </p:spPr>
      </p:pic>
      <p:pic>
        <p:nvPicPr>
          <p:cNvPr id="391" name="Google Shape;391;p40"/>
          <p:cNvPicPr preferRelativeResize="0"/>
          <p:nvPr/>
        </p:nvPicPr>
        <p:blipFill>
          <a:blip r:embed="rId4">
            <a:alphaModFix/>
          </a:blip>
          <a:stretch>
            <a:fillRect/>
          </a:stretch>
        </p:blipFill>
        <p:spPr>
          <a:xfrm>
            <a:off x="3805511" y="933721"/>
            <a:ext cx="1794423" cy="385735"/>
          </a:xfrm>
          <a:prstGeom prst="rect">
            <a:avLst/>
          </a:prstGeom>
          <a:noFill/>
          <a:ln>
            <a:noFill/>
          </a:ln>
        </p:spPr>
      </p:pic>
      <p:sp>
        <p:nvSpPr>
          <p:cNvPr id="392" name="Google Shape;392;p40"/>
          <p:cNvSpPr txBox="1"/>
          <p:nvPr/>
        </p:nvSpPr>
        <p:spPr>
          <a:xfrm>
            <a:off x="3550975" y="3479350"/>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transcription</a:t>
            </a:r>
            <a:endParaRPr sz="800"/>
          </a:p>
        </p:txBody>
      </p:sp>
      <p:sp>
        <p:nvSpPr>
          <p:cNvPr id="393" name="Google Shape;393;p40"/>
          <p:cNvSpPr txBox="1"/>
          <p:nvPr/>
        </p:nvSpPr>
        <p:spPr>
          <a:xfrm>
            <a:off x="4572000" y="4032425"/>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translation</a:t>
            </a:r>
            <a:endParaRPr sz="800"/>
          </a:p>
        </p:txBody>
      </p:sp>
      <p:sp>
        <p:nvSpPr>
          <p:cNvPr id="394" name="Google Shape;394;p40"/>
          <p:cNvSpPr txBox="1"/>
          <p:nvPr/>
        </p:nvSpPr>
        <p:spPr>
          <a:xfrm>
            <a:off x="6002225" y="4614400"/>
            <a:ext cx="3141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(5th messenger, early gene product)</a:t>
            </a:r>
            <a:endParaRPr sz="1300"/>
          </a:p>
        </p:txBody>
      </p:sp>
      <p:sp>
        <p:nvSpPr>
          <p:cNvPr id="395" name="Google Shape;395;p4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96" name="Google Shape;396;p40"/>
          <p:cNvSpPr/>
          <p:nvPr/>
        </p:nvSpPr>
        <p:spPr>
          <a:xfrm rot="273309">
            <a:off x="4790502" y="4566953"/>
            <a:ext cx="657276" cy="47979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txBox="1"/>
          <p:nvPr/>
        </p:nvSpPr>
        <p:spPr>
          <a:xfrm>
            <a:off x="4997299" y="4637500"/>
            <a:ext cx="20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5</a:t>
            </a:r>
            <a:endParaRPr sz="1000" b="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60"/>
        <p:cNvGrpSpPr/>
        <p:nvPr/>
      </p:nvGrpSpPr>
      <p:grpSpPr>
        <a:xfrm>
          <a:off x="0" y="0"/>
          <a:ext cx="0" cy="0"/>
          <a:chOff x="0" y="0"/>
          <a:chExt cx="0" cy="0"/>
        </a:xfrm>
      </p:grpSpPr>
      <p:sp>
        <p:nvSpPr>
          <p:cNvPr id="10261" name="Google Shape;10261;p401"/>
          <p:cNvSpPr txBox="1"/>
          <p:nvPr/>
        </p:nvSpPr>
        <p:spPr>
          <a:xfrm>
            <a:off x="7315195" y="22860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a:solidFill>
                  <a:schemeClr val="dk1"/>
                </a:solidFill>
              </a:rPr>
              <a:t>1996</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$20–$120</a:t>
            </a:r>
            <a:endParaRPr/>
          </a:p>
        </p:txBody>
      </p:sp>
      <p:sp>
        <p:nvSpPr>
          <p:cNvPr id="10262" name="Google Shape;10262;p401"/>
          <p:cNvSpPr txBox="1"/>
          <p:nvPr/>
        </p:nvSpPr>
        <p:spPr>
          <a:xfrm>
            <a:off x="7946773" y="3679025"/>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25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0263" name="Google Shape;10263;p401"/>
          <p:cNvCxnSpPr/>
          <p:nvPr/>
        </p:nvCxnSpPr>
        <p:spPr>
          <a:xfrm>
            <a:off x="68104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0264" name="Google Shape;10264;p40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Fluvoxamine (LUVOX)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flu VOX a meen / LU vox</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“Glove-ox”</a:t>
            </a:r>
            <a:endParaRPr sz="2200"/>
          </a:p>
        </p:txBody>
      </p:sp>
      <p:sp>
        <p:nvSpPr>
          <p:cNvPr id="10265" name="Google Shape;10265;p401"/>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Selective serotonin </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t>
            </a:r>
            <a:r>
              <a:rPr lang="en">
                <a:solidFill>
                  <a:schemeClr val="dk1"/>
                </a:solidFill>
                <a:highlight>
                  <a:srgbClr val="FFFF00"/>
                </a:highlight>
              </a:rPr>
              <a:t>OCD medication</a:t>
            </a:r>
            <a:endParaRPr>
              <a:solidFill>
                <a:schemeClr val="dk1"/>
              </a:solidFill>
              <a:highlight>
                <a:srgbClr val="FFFF00"/>
              </a:highlight>
            </a:endParaRPr>
          </a:p>
          <a:p>
            <a:pPr marL="0" lvl="0" indent="0" algn="l" rtl="0">
              <a:spcBef>
                <a:spcPts val="0"/>
              </a:spcBef>
              <a:spcAft>
                <a:spcPts val="0"/>
              </a:spcAft>
              <a:buClr>
                <a:schemeClr val="dk1"/>
              </a:buClr>
              <a:buFont typeface="Arial"/>
              <a:buNone/>
            </a:pPr>
            <a:r>
              <a:rPr lang="en">
                <a:solidFill>
                  <a:schemeClr val="dk1"/>
                </a:solidFill>
              </a:rPr>
              <a:t>❖ Potent CYP in</a:t>
            </a:r>
            <a:r>
              <a:rPr lang="en" u="sng">
                <a:solidFill>
                  <a:schemeClr val="dk1"/>
                </a:solidFill>
              </a:rPr>
              <a:t>H</a:t>
            </a:r>
            <a:r>
              <a:rPr lang="en">
                <a:solidFill>
                  <a:schemeClr val="dk1"/>
                </a:solidFill>
              </a:rPr>
              <a:t>ibitor</a:t>
            </a:r>
            <a:endParaRPr/>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10266" name="Google Shape;10266;p401"/>
          <p:cNvSpPr txBox="1"/>
          <p:nvPr/>
        </p:nvSpPr>
        <p:spPr>
          <a:xfrm>
            <a:off x="79658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10267" name="Google Shape;10267;p401" descr="clipped result image"/>
          <p:cNvPicPr preferRelativeResize="0"/>
          <p:nvPr/>
        </p:nvPicPr>
        <p:blipFill>
          <a:blip r:embed="rId3">
            <a:alphaModFix/>
          </a:blip>
          <a:stretch>
            <a:fillRect/>
          </a:stretch>
        </p:blipFill>
        <p:spPr>
          <a:xfrm>
            <a:off x="7490553" y="2754890"/>
            <a:ext cx="275189" cy="590000"/>
          </a:xfrm>
          <a:prstGeom prst="rect">
            <a:avLst/>
          </a:prstGeom>
          <a:noFill/>
          <a:ln>
            <a:noFill/>
          </a:ln>
        </p:spPr>
      </p:pic>
      <p:pic>
        <p:nvPicPr>
          <p:cNvPr id="10268" name="Google Shape;10268;p401" descr="Fluvoxamine.svg"/>
          <p:cNvPicPr preferRelativeResize="0"/>
          <p:nvPr/>
        </p:nvPicPr>
        <p:blipFill rotWithShape="1">
          <a:blip r:embed="rId4">
            <a:alphaModFix/>
          </a:blip>
          <a:srcRect/>
          <a:stretch/>
        </p:blipFill>
        <p:spPr>
          <a:xfrm>
            <a:off x="6895450" y="979475"/>
            <a:ext cx="1970675" cy="1522800"/>
          </a:xfrm>
          <a:prstGeom prst="rect">
            <a:avLst/>
          </a:prstGeom>
          <a:noFill/>
          <a:ln>
            <a:noFill/>
          </a:ln>
        </p:spPr>
      </p:pic>
      <p:pic>
        <p:nvPicPr>
          <p:cNvPr id="10269" name="Google Shape;10269;p401" descr="clipped result image"/>
          <p:cNvPicPr preferRelativeResize="0"/>
          <p:nvPr/>
        </p:nvPicPr>
        <p:blipFill rotWithShape="1">
          <a:blip r:embed="rId5">
            <a:alphaModFix/>
          </a:blip>
          <a:srcRect/>
          <a:stretch/>
        </p:blipFill>
        <p:spPr>
          <a:xfrm rot="-5400000">
            <a:off x="7304426" y="4071301"/>
            <a:ext cx="647450" cy="407900"/>
          </a:xfrm>
          <a:prstGeom prst="rect">
            <a:avLst/>
          </a:prstGeom>
          <a:noFill/>
          <a:ln>
            <a:noFill/>
          </a:ln>
          <a:effectLst>
            <a:outerShdw blurRad="14288" dist="9525" dir="2700000" algn="tl" rotWithShape="0">
              <a:srgbClr val="000000">
                <a:alpha val="27000"/>
              </a:srgbClr>
            </a:outerShdw>
          </a:effectLst>
        </p:spPr>
      </p:pic>
      <p:pic>
        <p:nvPicPr>
          <p:cNvPr id="10270" name="Google Shape;10270;p401"/>
          <p:cNvPicPr preferRelativeResize="0"/>
          <p:nvPr/>
        </p:nvPicPr>
        <p:blipFill rotWithShape="1">
          <a:blip r:embed="rId6">
            <a:alphaModFix/>
          </a:blip>
          <a:srcRect/>
          <a:stretch/>
        </p:blipFill>
        <p:spPr>
          <a:xfrm>
            <a:off x="3068277" y="546726"/>
            <a:ext cx="3570023" cy="4596768"/>
          </a:xfrm>
          <a:prstGeom prst="rect">
            <a:avLst/>
          </a:prstGeom>
          <a:noFill/>
          <a:ln>
            <a:noFill/>
          </a:ln>
        </p:spPr>
      </p:pic>
      <p:pic>
        <p:nvPicPr>
          <p:cNvPr id="10271" name="Google Shape;10271;p401"/>
          <p:cNvPicPr preferRelativeResize="0"/>
          <p:nvPr/>
        </p:nvPicPr>
        <p:blipFill rotWithShape="1">
          <a:blip r:embed="rId7">
            <a:alphaModFix/>
          </a:blip>
          <a:srcRect/>
          <a:stretch/>
        </p:blipFill>
        <p:spPr>
          <a:xfrm>
            <a:off x="3910056" y="287138"/>
            <a:ext cx="977701" cy="485388"/>
          </a:xfrm>
          <a:prstGeom prst="rect">
            <a:avLst/>
          </a:prstGeom>
          <a:noFill/>
          <a:ln>
            <a:noFill/>
          </a:ln>
        </p:spPr>
      </p:pic>
      <p:pic>
        <p:nvPicPr>
          <p:cNvPr id="10272" name="Google Shape;10272;p401"/>
          <p:cNvPicPr preferRelativeResize="0"/>
          <p:nvPr/>
        </p:nvPicPr>
        <p:blipFill rotWithShape="1">
          <a:blip r:embed="rId8">
            <a:alphaModFix/>
          </a:blip>
          <a:srcRect/>
          <a:stretch/>
        </p:blipFill>
        <p:spPr>
          <a:xfrm flipH="1">
            <a:off x="3946944" y="413909"/>
            <a:ext cx="1037274" cy="930527"/>
          </a:xfrm>
          <a:prstGeom prst="rect">
            <a:avLst/>
          </a:prstGeom>
          <a:noFill/>
          <a:ln>
            <a:noFill/>
          </a:ln>
        </p:spPr>
      </p:pic>
      <p:sp>
        <p:nvSpPr>
          <p:cNvPr id="10273" name="Google Shape;10273;p401"/>
          <p:cNvSpPr/>
          <p:nvPr/>
        </p:nvSpPr>
        <p:spPr>
          <a:xfrm>
            <a:off x="109550" y="2283350"/>
            <a:ext cx="2646000" cy="27696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4" name="Google Shape;10274;p401"/>
          <p:cNvSpPr txBox="1"/>
          <p:nvPr/>
        </p:nvSpPr>
        <p:spPr>
          <a:xfrm>
            <a:off x="1451077" y="3663775"/>
            <a:ext cx="810900" cy="1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short</a:t>
            </a:r>
            <a:endParaRPr b="0" i="0" u="none" strike="noStrike" cap="none">
              <a:solidFill>
                <a:srgbClr val="000000"/>
              </a:solidFill>
              <a:latin typeface="Arial"/>
              <a:ea typeface="Arial"/>
              <a:cs typeface="Arial"/>
              <a:sym typeface="Arial"/>
            </a:endParaRPr>
          </a:p>
        </p:txBody>
      </p:sp>
      <p:sp>
        <p:nvSpPr>
          <p:cNvPr id="10275" name="Google Shape;10275;p401"/>
          <p:cNvSpPr txBox="1"/>
          <p:nvPr/>
        </p:nvSpPr>
        <p:spPr>
          <a:xfrm>
            <a:off x="619225" y="2348025"/>
            <a:ext cx="2035800" cy="5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a:t>For maintenance, Luvox is dosed BID because it </a:t>
            </a:r>
            <a:r>
              <a:rPr lang="en" b="0" i="0" u="none" strike="noStrike" cap="none">
                <a:solidFill>
                  <a:srgbClr val="000000"/>
                </a:solidFill>
                <a:latin typeface="Arial"/>
                <a:ea typeface="Arial"/>
                <a:cs typeface="Arial"/>
                <a:sym typeface="Arial"/>
              </a:rPr>
              <a:t>has the shortest half-</a:t>
            </a:r>
            <a:r>
              <a:rPr lang="en"/>
              <a:t>life</a:t>
            </a:r>
            <a:r>
              <a:rPr lang="en" b="0" i="0" u="none" strike="noStrike" cap="none">
                <a:solidFill>
                  <a:srgbClr val="000000"/>
                </a:solidFill>
                <a:latin typeface="Arial"/>
                <a:ea typeface="Arial"/>
                <a:cs typeface="Arial"/>
                <a:sym typeface="Arial"/>
              </a:rPr>
              <a:t> </a:t>
            </a:r>
            <a:r>
              <a:rPr lang="en"/>
              <a:t>among </a:t>
            </a:r>
            <a:r>
              <a:rPr lang="en" b="0" i="0" u="none" strike="noStrike" cap="none">
                <a:solidFill>
                  <a:srgbClr val="000000"/>
                </a:solidFill>
                <a:latin typeface="Arial"/>
                <a:ea typeface="Arial"/>
                <a:cs typeface="Arial"/>
                <a:sym typeface="Arial"/>
              </a:rPr>
              <a:t>SSRIs (15 hr).</a:t>
            </a:r>
            <a:endParaRPr b="0" i="0" u="none" strike="noStrike" cap="none">
              <a:solidFill>
                <a:srgbClr val="000000"/>
              </a:solidFill>
              <a:latin typeface="Arial"/>
              <a:ea typeface="Arial"/>
              <a:cs typeface="Arial"/>
              <a:sym typeface="Arial"/>
            </a:endParaRPr>
          </a:p>
        </p:txBody>
      </p:sp>
      <p:grpSp>
        <p:nvGrpSpPr>
          <p:cNvPr id="10276" name="Google Shape;10276;p401"/>
          <p:cNvGrpSpPr/>
          <p:nvPr/>
        </p:nvGrpSpPr>
        <p:grpSpPr>
          <a:xfrm>
            <a:off x="280578" y="2366226"/>
            <a:ext cx="1208586" cy="2666700"/>
            <a:chOff x="280578" y="2366226"/>
            <a:chExt cx="1208586" cy="2666700"/>
          </a:xfrm>
        </p:grpSpPr>
        <p:pic>
          <p:nvPicPr>
            <p:cNvPr id="10277" name="Google Shape;10277;p401"/>
            <p:cNvPicPr preferRelativeResize="0"/>
            <p:nvPr/>
          </p:nvPicPr>
          <p:blipFill rotWithShape="1">
            <a:blip r:embed="rId9">
              <a:alphaModFix/>
            </a:blip>
            <a:srcRect l="54617"/>
            <a:stretch/>
          </p:blipFill>
          <p:spPr>
            <a:xfrm rot="-5400000" flipH="1">
              <a:off x="-965076" y="3611879"/>
              <a:ext cx="2647907" cy="156600"/>
            </a:xfrm>
            <a:prstGeom prst="rect">
              <a:avLst/>
            </a:prstGeom>
            <a:noFill/>
            <a:ln>
              <a:noFill/>
            </a:ln>
          </p:spPr>
        </p:pic>
        <p:sp>
          <p:nvSpPr>
            <p:cNvPr id="10278" name="Google Shape;10278;p401"/>
            <p:cNvSpPr/>
            <p:nvPr/>
          </p:nvSpPr>
          <p:spPr>
            <a:xfrm>
              <a:off x="430464" y="3688688"/>
              <a:ext cx="1058700" cy="165300"/>
            </a:xfrm>
            <a:prstGeom prst="rtTriangl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79" name="Google Shape;10279;p401" descr="clipped result image"/>
            <p:cNvPicPr preferRelativeResize="0"/>
            <p:nvPr/>
          </p:nvPicPr>
          <p:blipFill rotWithShape="1">
            <a:blip r:embed="rId10">
              <a:alphaModFix/>
            </a:blip>
            <a:srcRect/>
            <a:stretch/>
          </p:blipFill>
          <p:spPr>
            <a:xfrm flipH="1">
              <a:off x="344111" y="3882589"/>
              <a:ext cx="714009" cy="1150337"/>
            </a:xfrm>
            <a:prstGeom prst="rect">
              <a:avLst/>
            </a:prstGeom>
            <a:noFill/>
            <a:ln>
              <a:noFill/>
            </a:ln>
          </p:spPr>
        </p:pic>
      </p:grpSp>
      <p:sp>
        <p:nvSpPr>
          <p:cNvPr id="10280" name="Google Shape;10280;p401"/>
          <p:cNvSpPr txBox="1"/>
          <p:nvPr/>
        </p:nvSpPr>
        <p:spPr>
          <a:xfrm>
            <a:off x="4148256" y="198863"/>
            <a:ext cx="556200" cy="69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3200" b="0" i="0" u="none" strike="noStrike" cap="none">
                <a:solidFill>
                  <a:srgbClr val="000000"/>
                </a:solidFill>
                <a:latin typeface="Times New Roman"/>
                <a:ea typeface="Times New Roman"/>
                <a:cs typeface="Times New Roman"/>
                <a:sym typeface="Times New Roman"/>
              </a:rPr>
              <a:t>*</a:t>
            </a:r>
            <a:endParaRPr sz="3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875"/>
        <p:cNvGrpSpPr/>
        <p:nvPr/>
      </p:nvGrpSpPr>
      <p:grpSpPr>
        <a:xfrm>
          <a:off x="0" y="0"/>
          <a:ext cx="0" cy="0"/>
          <a:chOff x="0" y="0"/>
          <a:chExt cx="0" cy="0"/>
        </a:xfrm>
      </p:grpSpPr>
      <p:cxnSp>
        <p:nvCxnSpPr>
          <p:cNvPr id="10876" name="Google Shape;10876;p418"/>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877" name="Google Shape;10877;p418"/>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878" name="Google Shape;10878;p418"/>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879" name="Google Shape;10879;p418"/>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880" name="Google Shape;10880;p418"/>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881" name="Google Shape;10881;p418"/>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882" name="Google Shape;10882;p418"/>
          <p:cNvGrpSpPr/>
          <p:nvPr/>
        </p:nvGrpSpPr>
        <p:grpSpPr>
          <a:xfrm>
            <a:off x="2818225" y="93112"/>
            <a:ext cx="4971824" cy="4834364"/>
            <a:chOff x="2132425" y="93112"/>
            <a:chExt cx="4971824" cy="4834364"/>
          </a:xfrm>
        </p:grpSpPr>
        <p:grpSp>
          <p:nvGrpSpPr>
            <p:cNvPr id="10883" name="Google Shape;10883;p418"/>
            <p:cNvGrpSpPr/>
            <p:nvPr/>
          </p:nvGrpSpPr>
          <p:grpSpPr>
            <a:xfrm>
              <a:off x="2976560" y="93112"/>
              <a:ext cx="2552234" cy="2133110"/>
              <a:chOff x="-2521759" y="897403"/>
              <a:chExt cx="1477500" cy="1089600"/>
            </a:xfrm>
          </p:grpSpPr>
          <p:sp>
            <p:nvSpPr>
              <p:cNvPr id="10884" name="Google Shape;10884;p41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85" name="Google Shape;10885;p418"/>
              <p:cNvGrpSpPr/>
              <p:nvPr/>
            </p:nvGrpSpPr>
            <p:grpSpPr>
              <a:xfrm>
                <a:off x="-2127414" y="1275205"/>
                <a:ext cx="688733" cy="700658"/>
                <a:chOff x="40123" y="-1583761"/>
                <a:chExt cx="688733" cy="1109689"/>
              </a:xfrm>
            </p:grpSpPr>
            <p:grpSp>
              <p:nvGrpSpPr>
                <p:cNvPr id="10886" name="Google Shape;10886;p418"/>
                <p:cNvGrpSpPr/>
                <p:nvPr/>
              </p:nvGrpSpPr>
              <p:grpSpPr>
                <a:xfrm>
                  <a:off x="45124" y="-1327179"/>
                  <a:ext cx="683733" cy="853107"/>
                  <a:chOff x="597574" y="1930371"/>
                  <a:chExt cx="683733" cy="853107"/>
                </a:xfrm>
              </p:grpSpPr>
              <p:grpSp>
                <p:nvGrpSpPr>
                  <p:cNvPr id="10887" name="Google Shape;10887;p418"/>
                  <p:cNvGrpSpPr/>
                  <p:nvPr/>
                </p:nvGrpSpPr>
                <p:grpSpPr>
                  <a:xfrm rot="-5400000">
                    <a:off x="640721" y="2142893"/>
                    <a:ext cx="600335" cy="680836"/>
                    <a:chOff x="15239716" y="-12996420"/>
                    <a:chExt cx="1868456" cy="2463229"/>
                  </a:xfrm>
                </p:grpSpPr>
                <p:pic>
                  <p:nvPicPr>
                    <p:cNvPr id="10888" name="Google Shape;10888;p41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889" name="Google Shape;10889;p41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890" name="Google Shape;10890;p41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891" name="Google Shape;10891;p41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892" name="Google Shape;10892;p418"/>
            <p:cNvGrpSpPr/>
            <p:nvPr/>
          </p:nvGrpSpPr>
          <p:grpSpPr>
            <a:xfrm>
              <a:off x="2132425" y="1974775"/>
              <a:ext cx="4971824" cy="2952700"/>
              <a:chOff x="3634925" y="1008225"/>
              <a:chExt cx="4971824" cy="2952700"/>
            </a:xfrm>
          </p:grpSpPr>
          <p:pic>
            <p:nvPicPr>
              <p:cNvPr id="10893" name="Google Shape;10893;p418"/>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894" name="Google Shape;10894;p418"/>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895" name="Google Shape;10895;p418"/>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896" name="Google Shape;10896;p418"/>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897" name="Google Shape;10897;p418"/>
          <p:cNvSpPr txBox="1"/>
          <p:nvPr/>
        </p:nvSpPr>
        <p:spPr>
          <a:xfrm>
            <a:off x="329125" y="119100"/>
            <a:ext cx="3029100" cy="311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“Fluffer” in</a:t>
            </a:r>
            <a:r>
              <a:rPr lang="en" b="1" u="sng"/>
              <a:t>H</a:t>
            </a:r>
            <a:r>
              <a:rPr lang="en" b="1"/>
              <a:t>ibitor</a:t>
            </a:r>
            <a:endParaRPr b="1"/>
          </a:p>
          <a:p>
            <a:pPr marL="914400" lvl="1" indent="-317500" algn="l" rtl="0">
              <a:spcBef>
                <a:spcPts val="0"/>
              </a:spcBef>
              <a:spcAft>
                <a:spcPts val="0"/>
              </a:spcAft>
              <a:buSzPts val="1400"/>
              <a:buChar char="○"/>
            </a:pPr>
            <a:r>
              <a:rPr lang="en" b="1"/>
              <a:t>Don’t prescribe it unless you know the interactions!!</a:t>
            </a:r>
            <a:endParaRPr b="1"/>
          </a:p>
          <a:p>
            <a:pPr marL="914400" lvl="1" indent="-317500" algn="l" rtl="0">
              <a:spcBef>
                <a:spcPts val="0"/>
              </a:spcBef>
              <a:spcAft>
                <a:spcPts val="0"/>
              </a:spcAft>
              <a:buSzPts val="1400"/>
              <a:buChar char="○"/>
            </a:pPr>
            <a:r>
              <a:rPr lang="en" b="1"/>
              <a:t>Run an interaction check!!</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Shortest half-life of SSRIs</a:t>
            </a:r>
            <a:endParaRPr b="1">
              <a:solidFill>
                <a:schemeClr val="dk1"/>
              </a:solidFill>
            </a:endParaRPr>
          </a:p>
          <a:p>
            <a:pPr marL="914400" lvl="1" indent="-317500" algn="l" rtl="0">
              <a:spcBef>
                <a:spcPts val="0"/>
              </a:spcBef>
              <a:spcAft>
                <a:spcPts val="0"/>
              </a:spcAft>
              <a:buClr>
                <a:schemeClr val="dk1"/>
              </a:buClr>
              <a:buSzPts val="1400"/>
              <a:buChar char="○"/>
            </a:pPr>
            <a:r>
              <a:rPr lang="en" b="1">
                <a:solidFill>
                  <a:schemeClr val="dk1"/>
                </a:solidFill>
              </a:rPr>
              <a:t>BID dosing</a:t>
            </a:r>
            <a:endParaRPr b="1">
              <a:solidFill>
                <a:schemeClr val="dk1"/>
              </a:solidFill>
            </a:endParaRPr>
          </a:p>
          <a:p>
            <a:pPr marL="914400" lvl="1" indent="-317500" algn="l" rtl="0">
              <a:spcBef>
                <a:spcPts val="0"/>
              </a:spcBef>
              <a:spcAft>
                <a:spcPts val="0"/>
              </a:spcAft>
              <a:buClr>
                <a:schemeClr val="dk1"/>
              </a:buClr>
              <a:buSzPts val="1400"/>
              <a:buChar char="○"/>
            </a:pPr>
            <a:r>
              <a:rPr lang="en" b="1">
                <a:solidFill>
                  <a:schemeClr val="dk1"/>
                </a:solidFill>
              </a:rPr>
              <a:t>5HT withdrawal</a:t>
            </a:r>
            <a:endParaRPr b="1">
              <a:solidFill>
                <a:schemeClr val="dk1"/>
              </a:solidFill>
            </a:endParaRPr>
          </a:p>
          <a:p>
            <a:pPr marL="0" lvl="0" indent="0" algn="l" rtl="0">
              <a:spcBef>
                <a:spcPts val="0"/>
              </a:spcBef>
              <a:spcAft>
                <a:spcPts val="0"/>
              </a:spcAft>
              <a:buNone/>
            </a:pPr>
            <a:endParaRPr b="1"/>
          </a:p>
        </p:txBody>
      </p:sp>
      <p:sp>
        <p:nvSpPr>
          <p:cNvPr id="10898" name="Google Shape;10898;p418"/>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899" name="Google Shape;10899;p418"/>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900" name="Google Shape;10900;p418"/>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901" name="Google Shape;10901;p418"/>
          <p:cNvGrpSpPr/>
          <p:nvPr/>
        </p:nvGrpSpPr>
        <p:grpSpPr>
          <a:xfrm>
            <a:off x="7803909" y="93090"/>
            <a:ext cx="1168865" cy="1209290"/>
            <a:chOff x="-1014016" y="1186965"/>
            <a:chExt cx="1168865" cy="1209290"/>
          </a:xfrm>
        </p:grpSpPr>
        <p:pic>
          <p:nvPicPr>
            <p:cNvPr id="10902" name="Google Shape;10902;p418"/>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903" name="Google Shape;10903;p418"/>
            <p:cNvGrpSpPr/>
            <p:nvPr/>
          </p:nvGrpSpPr>
          <p:grpSpPr>
            <a:xfrm>
              <a:off x="-506336" y="1186965"/>
              <a:ext cx="335369" cy="280292"/>
              <a:chOff x="944110" y="-41910000"/>
              <a:chExt cx="3515400" cy="2592900"/>
            </a:xfrm>
          </p:grpSpPr>
          <p:sp>
            <p:nvSpPr>
              <p:cNvPr id="10904" name="Google Shape;10904;p418"/>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05" name="Google Shape;10905;p418"/>
              <p:cNvGrpSpPr/>
              <p:nvPr/>
            </p:nvGrpSpPr>
            <p:grpSpPr>
              <a:xfrm>
                <a:off x="1882458" y="-41011055"/>
                <a:ext cx="1638845" cy="1667151"/>
                <a:chOff x="4049994" y="-68555981"/>
                <a:chExt cx="1638845" cy="2640404"/>
              </a:xfrm>
            </p:grpSpPr>
            <p:grpSp>
              <p:nvGrpSpPr>
                <p:cNvPr id="10906" name="Google Shape;10906;p418"/>
                <p:cNvGrpSpPr/>
                <p:nvPr/>
              </p:nvGrpSpPr>
              <p:grpSpPr>
                <a:xfrm>
                  <a:off x="4061893" y="-67945467"/>
                  <a:ext cx="1626947" cy="2029889"/>
                  <a:chOff x="4614343" y="-64687917"/>
                  <a:chExt cx="1626947" cy="2029889"/>
                </a:xfrm>
              </p:grpSpPr>
              <p:grpSp>
                <p:nvGrpSpPr>
                  <p:cNvPr id="10907" name="Google Shape;10907;p418"/>
                  <p:cNvGrpSpPr/>
                  <p:nvPr/>
                </p:nvGrpSpPr>
                <p:grpSpPr>
                  <a:xfrm rot="-5400000">
                    <a:off x="4717042" y="-64182276"/>
                    <a:ext cx="1428441" cy="1620055"/>
                    <a:chOff x="218916984" y="1550486"/>
                    <a:chExt cx="4445818" cy="5861270"/>
                  </a:xfrm>
                </p:grpSpPr>
                <p:pic>
                  <p:nvPicPr>
                    <p:cNvPr id="10908" name="Google Shape;10908;p418"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909" name="Google Shape;10909;p418"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910" name="Google Shape;10910;p418"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911" name="Google Shape;10911;p418"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15"/>
        <p:cNvGrpSpPr/>
        <p:nvPr/>
      </p:nvGrpSpPr>
      <p:grpSpPr>
        <a:xfrm>
          <a:off x="0" y="0"/>
          <a:ext cx="0" cy="0"/>
          <a:chOff x="0" y="0"/>
          <a:chExt cx="0" cy="0"/>
        </a:xfrm>
      </p:grpSpPr>
      <p:pic>
        <p:nvPicPr>
          <p:cNvPr id="10916" name="Google Shape;10916;p419" descr="A close up of a sign&#10;&#10;Description automatically generated"/>
          <p:cNvPicPr preferRelativeResize="0"/>
          <p:nvPr/>
        </p:nvPicPr>
        <p:blipFill rotWithShape="1">
          <a:blip r:embed="rId3">
            <a:alphaModFix/>
          </a:blip>
          <a:srcRect/>
          <a:stretch/>
        </p:blipFill>
        <p:spPr>
          <a:xfrm rot="-988375">
            <a:off x="5497829" y="610803"/>
            <a:ext cx="2181298" cy="1918055"/>
          </a:xfrm>
          <a:prstGeom prst="rect">
            <a:avLst/>
          </a:prstGeom>
          <a:noFill/>
          <a:ln>
            <a:noFill/>
          </a:ln>
        </p:spPr>
      </p:pic>
      <p:pic>
        <p:nvPicPr>
          <p:cNvPr id="10917" name="Google Shape;10917;p419" descr="A close up of a sign&#10;&#10;Description automatically generated"/>
          <p:cNvPicPr preferRelativeResize="0"/>
          <p:nvPr/>
        </p:nvPicPr>
        <p:blipFill rotWithShape="1">
          <a:blip r:embed="rId4">
            <a:alphaModFix/>
          </a:blip>
          <a:srcRect/>
          <a:stretch/>
        </p:blipFill>
        <p:spPr>
          <a:xfrm>
            <a:off x="6000980" y="2393265"/>
            <a:ext cx="1796908" cy="2325665"/>
          </a:xfrm>
          <a:prstGeom prst="rect">
            <a:avLst/>
          </a:prstGeom>
          <a:noFill/>
          <a:ln>
            <a:noFill/>
          </a:ln>
        </p:spPr>
      </p:pic>
      <p:pic>
        <p:nvPicPr>
          <p:cNvPr id="10918" name="Google Shape;10918;p419"/>
          <p:cNvPicPr preferRelativeResize="0"/>
          <p:nvPr/>
        </p:nvPicPr>
        <p:blipFill rotWithShape="1">
          <a:blip r:embed="rId5">
            <a:alphaModFix/>
          </a:blip>
          <a:srcRect/>
          <a:stretch/>
        </p:blipFill>
        <p:spPr>
          <a:xfrm>
            <a:off x="3770706" y="726923"/>
            <a:ext cx="1237664" cy="2143820"/>
          </a:xfrm>
          <a:prstGeom prst="rect">
            <a:avLst/>
          </a:prstGeom>
          <a:noFill/>
          <a:ln>
            <a:noFill/>
          </a:ln>
        </p:spPr>
      </p:pic>
      <p:pic>
        <p:nvPicPr>
          <p:cNvPr id="10919" name="Google Shape;10919;p419" descr="A close up of a sign&#10;&#10;Description automatically generated"/>
          <p:cNvPicPr preferRelativeResize="0"/>
          <p:nvPr/>
        </p:nvPicPr>
        <p:blipFill rotWithShape="1">
          <a:blip r:embed="rId6">
            <a:alphaModFix/>
          </a:blip>
          <a:srcRect/>
          <a:stretch/>
        </p:blipFill>
        <p:spPr>
          <a:xfrm flipH="1">
            <a:off x="3767963" y="2523650"/>
            <a:ext cx="2202646" cy="2318233"/>
          </a:xfrm>
          <a:prstGeom prst="rect">
            <a:avLst/>
          </a:prstGeom>
          <a:noFill/>
          <a:ln>
            <a:noFill/>
          </a:ln>
        </p:spPr>
      </p:pic>
      <p:pic>
        <p:nvPicPr>
          <p:cNvPr id="10920" name="Google Shape;10920;p419" descr="A close up of a sign&#10;&#10;Description automatically generated"/>
          <p:cNvPicPr preferRelativeResize="0"/>
          <p:nvPr/>
        </p:nvPicPr>
        <p:blipFill rotWithShape="1">
          <a:blip r:embed="rId3">
            <a:alphaModFix/>
          </a:blip>
          <a:srcRect l="67113" t="54122" r="6" b="2350"/>
          <a:stretch/>
        </p:blipFill>
        <p:spPr>
          <a:xfrm rot="-5400000">
            <a:off x="3733998" y="2449958"/>
            <a:ext cx="814528" cy="893772"/>
          </a:xfrm>
          <a:prstGeom prst="rect">
            <a:avLst/>
          </a:prstGeom>
          <a:noFill/>
          <a:ln>
            <a:noFill/>
          </a:ln>
        </p:spPr>
      </p:pic>
      <p:sp>
        <p:nvSpPr>
          <p:cNvPr id="10921" name="Google Shape;10921;p419"/>
          <p:cNvSpPr/>
          <p:nvPr/>
        </p:nvSpPr>
        <p:spPr>
          <a:xfrm rot="-433313">
            <a:off x="4500310" y="3314711"/>
            <a:ext cx="396143" cy="51893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0922" name="Google Shape;10922;p419" descr="A close up of a logo&#10;&#10;Description automatically generated"/>
          <p:cNvPicPr preferRelativeResize="0"/>
          <p:nvPr/>
        </p:nvPicPr>
        <p:blipFill rotWithShape="1">
          <a:blip r:embed="rId7">
            <a:alphaModFix/>
          </a:blip>
          <a:srcRect/>
          <a:stretch/>
        </p:blipFill>
        <p:spPr>
          <a:xfrm>
            <a:off x="4868152" y="2526283"/>
            <a:ext cx="1057286" cy="1284343"/>
          </a:xfrm>
          <a:prstGeom prst="rect">
            <a:avLst/>
          </a:prstGeom>
          <a:noFill/>
          <a:ln>
            <a:noFill/>
          </a:ln>
        </p:spPr>
      </p:pic>
      <p:sp>
        <p:nvSpPr>
          <p:cNvPr id="10923" name="Google Shape;10923;p419"/>
          <p:cNvSpPr txBox="1"/>
          <p:nvPr/>
        </p:nvSpPr>
        <p:spPr>
          <a:xfrm>
            <a:off x="2321373" y="1011200"/>
            <a:ext cx="16458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Lightheadedness</a:t>
            </a:r>
            <a:endParaRPr b="0" i="0" u="none" strike="noStrike" cap="none">
              <a:solidFill>
                <a:srgbClr val="FFFFFF"/>
              </a:solidFill>
              <a:latin typeface="Arial"/>
              <a:ea typeface="Arial"/>
              <a:cs typeface="Arial"/>
              <a:sym typeface="Arial"/>
            </a:endParaRPr>
          </a:p>
        </p:txBody>
      </p:sp>
      <p:sp>
        <p:nvSpPr>
          <p:cNvPr id="10924" name="Google Shape;10924;p419"/>
          <p:cNvSpPr txBox="1"/>
          <p:nvPr/>
        </p:nvSpPr>
        <p:spPr>
          <a:xfrm>
            <a:off x="6445790" y="1011209"/>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Paresthesias</a:t>
            </a:r>
            <a:endParaRPr b="0" i="0" u="none" strike="noStrike" cap="none">
              <a:solidFill>
                <a:srgbClr val="FFFFFF"/>
              </a:solidFill>
              <a:latin typeface="Arial"/>
              <a:ea typeface="Arial"/>
              <a:cs typeface="Arial"/>
              <a:sym typeface="Arial"/>
            </a:endParaRPr>
          </a:p>
        </p:txBody>
      </p:sp>
      <p:sp>
        <p:nvSpPr>
          <p:cNvPr id="10925" name="Google Shape;10925;p419"/>
          <p:cNvSpPr txBox="1"/>
          <p:nvPr/>
        </p:nvSpPr>
        <p:spPr>
          <a:xfrm>
            <a:off x="6528891" y="4756666"/>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Irritability</a:t>
            </a:r>
            <a:endParaRPr b="0" i="0" u="none" strike="noStrike" cap="none">
              <a:solidFill>
                <a:srgbClr val="FFFFFF"/>
              </a:solidFill>
              <a:latin typeface="Arial"/>
              <a:ea typeface="Arial"/>
              <a:cs typeface="Arial"/>
              <a:sym typeface="Arial"/>
            </a:endParaRPr>
          </a:p>
        </p:txBody>
      </p:sp>
      <p:sp>
        <p:nvSpPr>
          <p:cNvPr id="10926" name="Google Shape;10926;p419"/>
          <p:cNvSpPr txBox="1"/>
          <p:nvPr/>
        </p:nvSpPr>
        <p:spPr>
          <a:xfrm>
            <a:off x="4986281" y="3628540"/>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Nausea</a:t>
            </a:r>
            <a:endParaRPr b="0" i="0" u="none" strike="noStrike" cap="none">
              <a:solidFill>
                <a:srgbClr val="FFFFFF"/>
              </a:solidFill>
              <a:latin typeface="Arial"/>
              <a:ea typeface="Arial"/>
              <a:cs typeface="Arial"/>
              <a:sym typeface="Arial"/>
            </a:endParaRPr>
          </a:p>
        </p:txBody>
      </p:sp>
      <p:sp>
        <p:nvSpPr>
          <p:cNvPr id="10927" name="Google Shape;10927;p419"/>
          <p:cNvSpPr txBox="1"/>
          <p:nvPr/>
        </p:nvSpPr>
        <p:spPr>
          <a:xfrm>
            <a:off x="4366296" y="4756685"/>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Fatigue</a:t>
            </a:r>
            <a:endParaRPr b="0" i="0" u="none" strike="noStrike" cap="none">
              <a:solidFill>
                <a:srgbClr val="FFFFFF"/>
              </a:solidFill>
              <a:latin typeface="Arial"/>
              <a:ea typeface="Arial"/>
              <a:cs typeface="Arial"/>
              <a:sym typeface="Arial"/>
            </a:endParaRPr>
          </a:p>
        </p:txBody>
      </p:sp>
      <p:sp>
        <p:nvSpPr>
          <p:cNvPr id="10928" name="Google Shape;10928;p419"/>
          <p:cNvSpPr txBox="1"/>
          <p:nvPr/>
        </p:nvSpPr>
        <p:spPr>
          <a:xfrm>
            <a:off x="78200" y="99700"/>
            <a:ext cx="2341200" cy="4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2100" b="1" i="0" u="none" strike="noStrike" cap="none">
                <a:solidFill>
                  <a:srgbClr val="000000"/>
                </a:solidFill>
              </a:rPr>
              <a:t>Serotonin Discontinuation Syndrome</a:t>
            </a:r>
            <a:endParaRPr sz="2100" b="1" i="0" u="none" strike="noStrike" cap="none">
              <a:solidFill>
                <a:srgbClr val="000000"/>
              </a:solidFill>
            </a:endParaRPr>
          </a:p>
          <a:p>
            <a:pPr marL="0" marR="0" lvl="0" indent="0" algn="l" rtl="0">
              <a:lnSpc>
                <a:spcPct val="100000"/>
              </a:lnSpc>
              <a:spcBef>
                <a:spcPts val="0"/>
              </a:spcBef>
              <a:spcAft>
                <a:spcPts val="0"/>
              </a:spcAft>
              <a:buClr>
                <a:srgbClr val="000000"/>
              </a:buClr>
              <a:buSzPts val="1300"/>
              <a:buFont typeface="Arial"/>
              <a:buNone/>
            </a:pPr>
            <a:endParaRPr sz="2100" b="1"/>
          </a:p>
          <a:p>
            <a:pPr marL="0" marR="0" lvl="0" indent="0" algn="l" rtl="0">
              <a:lnSpc>
                <a:spcPct val="100000"/>
              </a:lnSpc>
              <a:spcBef>
                <a:spcPts val="0"/>
              </a:spcBef>
              <a:spcAft>
                <a:spcPts val="0"/>
              </a:spcAft>
              <a:buClr>
                <a:srgbClr val="000000"/>
              </a:buClr>
              <a:buSzPts val="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p:txBody>
      </p:sp>
      <p:sp>
        <p:nvSpPr>
          <p:cNvPr id="10929" name="Google Shape;10929;p419"/>
          <p:cNvSpPr txBox="1"/>
          <p:nvPr/>
        </p:nvSpPr>
        <p:spPr>
          <a:xfrm>
            <a:off x="3797350" y="164925"/>
            <a:ext cx="2236800" cy="352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600" b="1"/>
              <a:t>Fluvoxamine (Luvox)</a:t>
            </a:r>
            <a:endParaRPr sz="1600" b="0" i="0" u="none" strike="noStrike" cap="none">
              <a:solidFill>
                <a:srgbClr val="FFFFFF"/>
              </a:solidFill>
              <a:latin typeface="Arial"/>
              <a:ea typeface="Arial"/>
              <a:cs typeface="Arial"/>
              <a:sym typeface="Arial"/>
            </a:endParaRPr>
          </a:p>
        </p:txBody>
      </p:sp>
      <p:grpSp>
        <p:nvGrpSpPr>
          <p:cNvPr id="10930" name="Google Shape;10930;p419"/>
          <p:cNvGrpSpPr/>
          <p:nvPr/>
        </p:nvGrpSpPr>
        <p:grpSpPr>
          <a:xfrm>
            <a:off x="7803909" y="93090"/>
            <a:ext cx="1168865" cy="1209290"/>
            <a:chOff x="-1014016" y="1186965"/>
            <a:chExt cx="1168865" cy="1209290"/>
          </a:xfrm>
        </p:grpSpPr>
        <p:pic>
          <p:nvPicPr>
            <p:cNvPr id="10931" name="Google Shape;10931;p419"/>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932" name="Google Shape;10932;p419"/>
            <p:cNvGrpSpPr/>
            <p:nvPr/>
          </p:nvGrpSpPr>
          <p:grpSpPr>
            <a:xfrm>
              <a:off x="-506336" y="1186965"/>
              <a:ext cx="335369" cy="280292"/>
              <a:chOff x="944110" y="-41910000"/>
              <a:chExt cx="3515400" cy="2592900"/>
            </a:xfrm>
          </p:grpSpPr>
          <p:sp>
            <p:nvSpPr>
              <p:cNvPr id="10933" name="Google Shape;10933;p419"/>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34" name="Google Shape;10934;p419"/>
              <p:cNvGrpSpPr/>
              <p:nvPr/>
            </p:nvGrpSpPr>
            <p:grpSpPr>
              <a:xfrm>
                <a:off x="1882458" y="-41011055"/>
                <a:ext cx="1638845" cy="1667151"/>
                <a:chOff x="4049994" y="-68555981"/>
                <a:chExt cx="1638845" cy="2640404"/>
              </a:xfrm>
            </p:grpSpPr>
            <p:grpSp>
              <p:nvGrpSpPr>
                <p:cNvPr id="10935" name="Google Shape;10935;p419"/>
                <p:cNvGrpSpPr/>
                <p:nvPr/>
              </p:nvGrpSpPr>
              <p:grpSpPr>
                <a:xfrm>
                  <a:off x="4061893" y="-67945467"/>
                  <a:ext cx="1626947" cy="2029889"/>
                  <a:chOff x="4614343" y="-64687917"/>
                  <a:chExt cx="1626947" cy="2029889"/>
                </a:xfrm>
              </p:grpSpPr>
              <p:grpSp>
                <p:nvGrpSpPr>
                  <p:cNvPr id="10936" name="Google Shape;10936;p419"/>
                  <p:cNvGrpSpPr/>
                  <p:nvPr/>
                </p:nvGrpSpPr>
                <p:grpSpPr>
                  <a:xfrm rot="-5400000">
                    <a:off x="4717042" y="-64182276"/>
                    <a:ext cx="1428441" cy="1620055"/>
                    <a:chOff x="218916984" y="1550486"/>
                    <a:chExt cx="4445818" cy="5861270"/>
                  </a:xfrm>
                </p:grpSpPr>
                <p:pic>
                  <p:nvPicPr>
                    <p:cNvPr id="10937" name="Google Shape;10937;p419" descr="clipped result image"/>
                    <p:cNvPicPr preferRelativeResize="0"/>
                    <p:nvPr/>
                  </p:nvPicPr>
                  <p:blipFill rotWithShape="1">
                    <a:blip r:embed="rId9">
                      <a:alphaModFix/>
                    </a:blip>
                    <a:srcRect/>
                    <a:stretch/>
                  </p:blipFill>
                  <p:spPr>
                    <a:xfrm>
                      <a:off x="220749908" y="1550486"/>
                      <a:ext cx="2612893" cy="5850010"/>
                    </a:xfrm>
                    <a:prstGeom prst="rect">
                      <a:avLst/>
                    </a:prstGeom>
                    <a:noFill/>
                    <a:ln>
                      <a:noFill/>
                    </a:ln>
                  </p:spPr>
                </p:pic>
                <p:pic>
                  <p:nvPicPr>
                    <p:cNvPr id="10938" name="Google Shape;10938;p419" descr="clipped result image"/>
                    <p:cNvPicPr preferRelativeResize="0"/>
                    <p:nvPr/>
                  </p:nvPicPr>
                  <p:blipFill rotWithShape="1">
                    <a:blip r:embed="rId10">
                      <a:alphaModFix/>
                    </a:blip>
                    <a:srcRect/>
                    <a:stretch/>
                  </p:blipFill>
                  <p:spPr>
                    <a:xfrm>
                      <a:off x="218916984" y="1561746"/>
                      <a:ext cx="2632392" cy="5850010"/>
                    </a:xfrm>
                    <a:prstGeom prst="rect">
                      <a:avLst/>
                    </a:prstGeom>
                    <a:noFill/>
                    <a:ln>
                      <a:noFill/>
                    </a:ln>
                  </p:spPr>
                </p:pic>
              </p:grpSp>
              <p:pic>
                <p:nvPicPr>
                  <p:cNvPr id="10939" name="Google Shape;10939;p419" descr="clipped result image"/>
                  <p:cNvPicPr preferRelativeResize="0"/>
                  <p:nvPr/>
                </p:nvPicPr>
                <p:blipFill rotWithShape="1">
                  <a:blip r:embed="rId11">
                    <a:alphaModFix/>
                  </a:blip>
                  <a:srcRect/>
                  <a:stretch/>
                </p:blipFill>
                <p:spPr>
                  <a:xfrm rot="-5400000">
                    <a:off x="5003054" y="-65076627"/>
                    <a:ext cx="839522" cy="1616943"/>
                  </a:xfrm>
                  <a:prstGeom prst="rect">
                    <a:avLst/>
                  </a:prstGeom>
                  <a:noFill/>
                  <a:ln>
                    <a:noFill/>
                  </a:ln>
                </p:spPr>
              </p:pic>
            </p:grpSp>
            <p:pic>
              <p:nvPicPr>
                <p:cNvPr id="10940" name="Google Shape;10940;p419" descr="clipped result image"/>
                <p:cNvPicPr preferRelativeResize="0"/>
                <p:nvPr/>
              </p:nvPicPr>
              <p:blipFill rotWithShape="1">
                <a:blip r:embed="rId12">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32"/>
        <p:cNvGrpSpPr/>
        <p:nvPr/>
      </p:nvGrpSpPr>
      <p:grpSpPr>
        <a:xfrm>
          <a:off x="0" y="0"/>
          <a:ext cx="0" cy="0"/>
          <a:chOff x="0" y="0"/>
          <a:chExt cx="0" cy="0"/>
        </a:xfrm>
      </p:grpSpPr>
      <p:sp>
        <p:nvSpPr>
          <p:cNvPr id="11033" name="Google Shape;11033;p421"/>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SSRIs</a:t>
            </a:r>
            <a:endParaRPr b="1">
              <a:highlight>
                <a:srgbClr val="FFFF00"/>
              </a:highlight>
            </a:endParaRPr>
          </a:p>
        </p:txBody>
      </p:sp>
      <p:grpSp>
        <p:nvGrpSpPr>
          <p:cNvPr id="11034" name="Google Shape;11034;p421"/>
          <p:cNvGrpSpPr/>
          <p:nvPr/>
        </p:nvGrpSpPr>
        <p:grpSpPr>
          <a:xfrm>
            <a:off x="6209587" y="2416340"/>
            <a:ext cx="2696717" cy="2622159"/>
            <a:chOff x="2132425" y="93112"/>
            <a:chExt cx="4971824" cy="4834364"/>
          </a:xfrm>
        </p:grpSpPr>
        <p:grpSp>
          <p:nvGrpSpPr>
            <p:cNvPr id="11035" name="Google Shape;11035;p421"/>
            <p:cNvGrpSpPr/>
            <p:nvPr/>
          </p:nvGrpSpPr>
          <p:grpSpPr>
            <a:xfrm>
              <a:off x="2976560" y="93112"/>
              <a:ext cx="2552234" cy="2133110"/>
              <a:chOff x="-2521759" y="897403"/>
              <a:chExt cx="1477500" cy="1089600"/>
            </a:xfrm>
          </p:grpSpPr>
          <p:sp>
            <p:nvSpPr>
              <p:cNvPr id="11036" name="Google Shape;11036;p42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37" name="Google Shape;11037;p421"/>
              <p:cNvGrpSpPr/>
              <p:nvPr/>
            </p:nvGrpSpPr>
            <p:grpSpPr>
              <a:xfrm>
                <a:off x="-2127414" y="1275205"/>
                <a:ext cx="688733" cy="700658"/>
                <a:chOff x="40123" y="-1583761"/>
                <a:chExt cx="688733" cy="1109689"/>
              </a:xfrm>
            </p:grpSpPr>
            <p:grpSp>
              <p:nvGrpSpPr>
                <p:cNvPr id="11038" name="Google Shape;11038;p421"/>
                <p:cNvGrpSpPr/>
                <p:nvPr/>
              </p:nvGrpSpPr>
              <p:grpSpPr>
                <a:xfrm>
                  <a:off x="45124" y="-1327179"/>
                  <a:ext cx="683733" cy="853107"/>
                  <a:chOff x="597574" y="1930371"/>
                  <a:chExt cx="683733" cy="853107"/>
                </a:xfrm>
              </p:grpSpPr>
              <p:grpSp>
                <p:nvGrpSpPr>
                  <p:cNvPr id="11039" name="Google Shape;11039;p421"/>
                  <p:cNvGrpSpPr/>
                  <p:nvPr/>
                </p:nvGrpSpPr>
                <p:grpSpPr>
                  <a:xfrm rot="-5400000">
                    <a:off x="640721" y="2142893"/>
                    <a:ext cx="600335" cy="680836"/>
                    <a:chOff x="15239716" y="-12996420"/>
                    <a:chExt cx="1868456" cy="2463229"/>
                  </a:xfrm>
                </p:grpSpPr>
                <p:pic>
                  <p:nvPicPr>
                    <p:cNvPr id="11040" name="Google Shape;11040;p42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041" name="Google Shape;11041;p42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042" name="Google Shape;11042;p42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043" name="Google Shape;11043;p42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044" name="Google Shape;11044;p421"/>
            <p:cNvGrpSpPr/>
            <p:nvPr/>
          </p:nvGrpSpPr>
          <p:grpSpPr>
            <a:xfrm>
              <a:off x="2132425" y="1974775"/>
              <a:ext cx="4971824" cy="2952700"/>
              <a:chOff x="3634925" y="1008225"/>
              <a:chExt cx="4971824" cy="2952700"/>
            </a:xfrm>
          </p:grpSpPr>
          <p:pic>
            <p:nvPicPr>
              <p:cNvPr id="11045" name="Google Shape;11045;p421"/>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046" name="Google Shape;11046;p421"/>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047" name="Google Shape;11047;p421"/>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048" name="Google Shape;11048;p421"/>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049" name="Google Shape;11049;p421"/>
          <p:cNvGrpSpPr/>
          <p:nvPr/>
        </p:nvGrpSpPr>
        <p:grpSpPr>
          <a:xfrm>
            <a:off x="3326167" y="2716203"/>
            <a:ext cx="2595233" cy="2322422"/>
            <a:chOff x="2728451" y="807760"/>
            <a:chExt cx="4243350" cy="3797289"/>
          </a:xfrm>
        </p:grpSpPr>
        <p:grpSp>
          <p:nvGrpSpPr>
            <p:cNvPr id="11050" name="Google Shape;11050;p421"/>
            <p:cNvGrpSpPr/>
            <p:nvPr/>
          </p:nvGrpSpPr>
          <p:grpSpPr>
            <a:xfrm>
              <a:off x="2728451" y="807760"/>
              <a:ext cx="4243350" cy="3797289"/>
              <a:chOff x="2728451" y="1112560"/>
              <a:chExt cx="4243350" cy="3797289"/>
            </a:xfrm>
          </p:grpSpPr>
          <p:grpSp>
            <p:nvGrpSpPr>
              <p:cNvPr id="11051" name="Google Shape;11051;p421"/>
              <p:cNvGrpSpPr/>
              <p:nvPr/>
            </p:nvGrpSpPr>
            <p:grpSpPr>
              <a:xfrm>
                <a:off x="3548625" y="1112560"/>
                <a:ext cx="2095342" cy="1415608"/>
                <a:chOff x="3548625" y="1112560"/>
                <a:chExt cx="2095342" cy="1415608"/>
              </a:xfrm>
            </p:grpSpPr>
            <p:grpSp>
              <p:nvGrpSpPr>
                <p:cNvPr id="11052" name="Google Shape;11052;p421"/>
                <p:cNvGrpSpPr/>
                <p:nvPr/>
              </p:nvGrpSpPr>
              <p:grpSpPr>
                <a:xfrm>
                  <a:off x="3548625" y="1112560"/>
                  <a:ext cx="1693806" cy="1415608"/>
                  <a:chOff x="-2521759" y="897403"/>
                  <a:chExt cx="1477500" cy="1089600"/>
                </a:xfrm>
              </p:grpSpPr>
              <p:sp>
                <p:nvSpPr>
                  <p:cNvPr id="11053" name="Google Shape;11053;p42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54" name="Google Shape;11054;p421"/>
                  <p:cNvGrpSpPr/>
                  <p:nvPr/>
                </p:nvGrpSpPr>
                <p:grpSpPr>
                  <a:xfrm>
                    <a:off x="-2127414" y="1275205"/>
                    <a:ext cx="688733" cy="700658"/>
                    <a:chOff x="40123" y="-1583761"/>
                    <a:chExt cx="688733" cy="1109689"/>
                  </a:xfrm>
                </p:grpSpPr>
                <p:grpSp>
                  <p:nvGrpSpPr>
                    <p:cNvPr id="11055" name="Google Shape;11055;p421"/>
                    <p:cNvGrpSpPr/>
                    <p:nvPr/>
                  </p:nvGrpSpPr>
                  <p:grpSpPr>
                    <a:xfrm>
                      <a:off x="45124" y="-1327179"/>
                      <a:ext cx="683733" cy="853107"/>
                      <a:chOff x="597574" y="1930371"/>
                      <a:chExt cx="683733" cy="853107"/>
                    </a:xfrm>
                  </p:grpSpPr>
                  <p:grpSp>
                    <p:nvGrpSpPr>
                      <p:cNvPr id="11056" name="Google Shape;11056;p421"/>
                      <p:cNvGrpSpPr/>
                      <p:nvPr/>
                    </p:nvGrpSpPr>
                    <p:grpSpPr>
                      <a:xfrm rot="-5400000">
                        <a:off x="640721" y="2142893"/>
                        <a:ext cx="600335" cy="680836"/>
                        <a:chOff x="15239716" y="-12996420"/>
                        <a:chExt cx="1868456" cy="2463229"/>
                      </a:xfrm>
                    </p:grpSpPr>
                    <p:pic>
                      <p:nvPicPr>
                        <p:cNvPr id="11057" name="Google Shape;11057;p42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058" name="Google Shape;11058;p42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059" name="Google Shape;11059;p42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060" name="Google Shape;11060;p42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061" name="Google Shape;11061;p421"/>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062" name="Google Shape;11062;p421"/>
              <p:cNvGrpSpPr/>
              <p:nvPr/>
            </p:nvGrpSpPr>
            <p:grpSpPr>
              <a:xfrm>
                <a:off x="2728451" y="2175925"/>
                <a:ext cx="4243350" cy="2733924"/>
                <a:chOff x="2958951" y="1256250"/>
                <a:chExt cx="4243350" cy="2733924"/>
              </a:xfrm>
            </p:grpSpPr>
            <p:pic>
              <p:nvPicPr>
                <p:cNvPr id="11063" name="Google Shape;11063;p421"/>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064" name="Google Shape;11064;p421"/>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065" name="Google Shape;11065;p421"/>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066" name="Google Shape;11066;p421"/>
          <p:cNvGrpSpPr/>
          <p:nvPr/>
        </p:nvGrpSpPr>
        <p:grpSpPr>
          <a:xfrm>
            <a:off x="527993" y="631283"/>
            <a:ext cx="2523464" cy="1702042"/>
            <a:chOff x="1078553" y="1406852"/>
            <a:chExt cx="3191834" cy="2152848"/>
          </a:xfrm>
        </p:grpSpPr>
        <p:grpSp>
          <p:nvGrpSpPr>
            <p:cNvPr id="11067" name="Google Shape;11067;p421"/>
            <p:cNvGrpSpPr/>
            <p:nvPr/>
          </p:nvGrpSpPr>
          <p:grpSpPr>
            <a:xfrm>
              <a:off x="1078553" y="1406852"/>
              <a:ext cx="3191834" cy="2152848"/>
              <a:chOff x="861075" y="1457642"/>
              <a:chExt cx="4419599" cy="2980958"/>
            </a:xfrm>
          </p:grpSpPr>
          <p:pic>
            <p:nvPicPr>
              <p:cNvPr id="11068" name="Google Shape;11068;p421"/>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069" name="Google Shape;11069;p42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070" name="Google Shape;11070;p421"/>
            <p:cNvGrpSpPr/>
            <p:nvPr/>
          </p:nvGrpSpPr>
          <p:grpSpPr>
            <a:xfrm>
              <a:off x="1980041" y="1481287"/>
              <a:ext cx="308764" cy="2020121"/>
              <a:chOff x="4198133" y="1585860"/>
              <a:chExt cx="434023" cy="2787912"/>
            </a:xfrm>
          </p:grpSpPr>
          <p:cxnSp>
            <p:nvCxnSpPr>
              <p:cNvPr id="11071" name="Google Shape;11071;p42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072" name="Google Shape;11072;p42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073" name="Google Shape;11073;p421"/>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074" name="Google Shape;11074;p421"/>
          <p:cNvGrpSpPr/>
          <p:nvPr/>
        </p:nvGrpSpPr>
        <p:grpSpPr>
          <a:xfrm>
            <a:off x="6127382" y="347119"/>
            <a:ext cx="2775450" cy="2026082"/>
            <a:chOff x="4539758" y="527583"/>
            <a:chExt cx="2775450" cy="2026082"/>
          </a:xfrm>
        </p:grpSpPr>
        <p:grpSp>
          <p:nvGrpSpPr>
            <p:cNvPr id="11075" name="Google Shape;11075;p421"/>
            <p:cNvGrpSpPr/>
            <p:nvPr/>
          </p:nvGrpSpPr>
          <p:grpSpPr>
            <a:xfrm>
              <a:off x="4539758" y="566729"/>
              <a:ext cx="2775450" cy="1986936"/>
              <a:chOff x="4902894" y="1042215"/>
              <a:chExt cx="3586316" cy="2567432"/>
            </a:xfrm>
          </p:grpSpPr>
          <p:grpSp>
            <p:nvGrpSpPr>
              <p:cNvPr id="11076" name="Google Shape;11076;p421"/>
              <p:cNvGrpSpPr/>
              <p:nvPr/>
            </p:nvGrpSpPr>
            <p:grpSpPr>
              <a:xfrm>
                <a:off x="6099641" y="1042215"/>
                <a:ext cx="574895" cy="480514"/>
                <a:chOff x="-2521759" y="897403"/>
                <a:chExt cx="1477500" cy="1089600"/>
              </a:xfrm>
            </p:grpSpPr>
            <p:sp>
              <p:nvSpPr>
                <p:cNvPr id="11077" name="Google Shape;11077;p42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78" name="Google Shape;11078;p421"/>
                <p:cNvGrpSpPr/>
                <p:nvPr/>
              </p:nvGrpSpPr>
              <p:grpSpPr>
                <a:xfrm>
                  <a:off x="-2127414" y="1275205"/>
                  <a:ext cx="688733" cy="700658"/>
                  <a:chOff x="40123" y="-1583761"/>
                  <a:chExt cx="688733" cy="1109689"/>
                </a:xfrm>
              </p:grpSpPr>
              <p:grpSp>
                <p:nvGrpSpPr>
                  <p:cNvPr id="11079" name="Google Shape;11079;p421"/>
                  <p:cNvGrpSpPr/>
                  <p:nvPr/>
                </p:nvGrpSpPr>
                <p:grpSpPr>
                  <a:xfrm>
                    <a:off x="45124" y="-1327179"/>
                    <a:ext cx="683733" cy="853107"/>
                    <a:chOff x="597574" y="1930371"/>
                    <a:chExt cx="683733" cy="853107"/>
                  </a:xfrm>
                </p:grpSpPr>
                <p:grpSp>
                  <p:nvGrpSpPr>
                    <p:cNvPr id="11080" name="Google Shape;11080;p421"/>
                    <p:cNvGrpSpPr/>
                    <p:nvPr/>
                  </p:nvGrpSpPr>
                  <p:grpSpPr>
                    <a:xfrm rot="-5400000">
                      <a:off x="640721" y="2142893"/>
                      <a:ext cx="600335" cy="680836"/>
                      <a:chOff x="15239716" y="-12996420"/>
                      <a:chExt cx="1868456" cy="2463229"/>
                    </a:xfrm>
                  </p:grpSpPr>
                  <p:pic>
                    <p:nvPicPr>
                      <p:cNvPr id="11081" name="Google Shape;11081;p42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082" name="Google Shape;11082;p42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083" name="Google Shape;11083;p42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084" name="Google Shape;11084;p42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085" name="Google Shape;11085;p421"/>
              <p:cNvGrpSpPr/>
              <p:nvPr/>
            </p:nvGrpSpPr>
            <p:grpSpPr>
              <a:xfrm>
                <a:off x="4902894" y="1104366"/>
                <a:ext cx="3586316" cy="2505281"/>
                <a:chOff x="2696950" y="1678663"/>
                <a:chExt cx="4760176" cy="3325300"/>
              </a:xfrm>
            </p:grpSpPr>
            <p:grpSp>
              <p:nvGrpSpPr>
                <p:cNvPr id="11086" name="Google Shape;11086;p421"/>
                <p:cNvGrpSpPr/>
                <p:nvPr/>
              </p:nvGrpSpPr>
              <p:grpSpPr>
                <a:xfrm>
                  <a:off x="2696950" y="1678663"/>
                  <a:ext cx="4760176" cy="3325300"/>
                  <a:chOff x="2586350" y="1168975"/>
                  <a:chExt cx="4760176" cy="3325300"/>
                </a:xfrm>
              </p:grpSpPr>
              <p:pic>
                <p:nvPicPr>
                  <p:cNvPr id="11087" name="Google Shape;11087;p421"/>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088" name="Google Shape;11088;p421"/>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089" name="Google Shape;11089;p421"/>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090" name="Google Shape;11090;p421"/>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091" name="Google Shape;11091;p421"/>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092" name="Google Shape;11092;p421"/>
          <p:cNvGrpSpPr/>
          <p:nvPr/>
        </p:nvGrpSpPr>
        <p:grpSpPr>
          <a:xfrm>
            <a:off x="312467" y="2851630"/>
            <a:ext cx="2707879" cy="1954173"/>
            <a:chOff x="441300" y="2554780"/>
            <a:chExt cx="2707879" cy="1954173"/>
          </a:xfrm>
        </p:grpSpPr>
        <p:pic>
          <p:nvPicPr>
            <p:cNvPr id="11093" name="Google Shape;11093;p421"/>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094" name="Google Shape;11094;p421"/>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095" name="Google Shape;11095;p421"/>
            <p:cNvGrpSpPr/>
            <p:nvPr/>
          </p:nvGrpSpPr>
          <p:grpSpPr>
            <a:xfrm>
              <a:off x="625714" y="2806908"/>
              <a:ext cx="2523464" cy="1702042"/>
              <a:chOff x="1078553" y="1406852"/>
              <a:chExt cx="3191834" cy="2152848"/>
            </a:xfrm>
          </p:grpSpPr>
          <p:grpSp>
            <p:nvGrpSpPr>
              <p:cNvPr id="11096" name="Google Shape;11096;p421"/>
              <p:cNvGrpSpPr/>
              <p:nvPr/>
            </p:nvGrpSpPr>
            <p:grpSpPr>
              <a:xfrm>
                <a:off x="1078553" y="1406852"/>
                <a:ext cx="3191834" cy="2152848"/>
                <a:chOff x="861075" y="1457642"/>
                <a:chExt cx="4419599" cy="2980958"/>
              </a:xfrm>
            </p:grpSpPr>
            <p:pic>
              <p:nvPicPr>
                <p:cNvPr id="11097" name="Google Shape;11097;p421"/>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098" name="Google Shape;11098;p42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099" name="Google Shape;11099;p421"/>
              <p:cNvGrpSpPr/>
              <p:nvPr/>
            </p:nvGrpSpPr>
            <p:grpSpPr>
              <a:xfrm>
                <a:off x="1980041" y="1481287"/>
                <a:ext cx="308764" cy="2020121"/>
                <a:chOff x="4198133" y="1585860"/>
                <a:chExt cx="434023" cy="2787912"/>
              </a:xfrm>
            </p:grpSpPr>
            <p:cxnSp>
              <p:nvCxnSpPr>
                <p:cNvPr id="11100" name="Google Shape;11100;p42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101" name="Google Shape;11101;p42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102" name="Google Shape;11102;p421"/>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103" name="Google Shape;11103;p421"/>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104" name="Google Shape;11104;p421"/>
          <p:cNvGrpSpPr/>
          <p:nvPr/>
        </p:nvGrpSpPr>
        <p:grpSpPr>
          <a:xfrm>
            <a:off x="3304419" y="11"/>
            <a:ext cx="2652183" cy="2622142"/>
            <a:chOff x="3050443" y="551620"/>
            <a:chExt cx="4522051" cy="4470830"/>
          </a:xfrm>
        </p:grpSpPr>
        <p:grpSp>
          <p:nvGrpSpPr>
            <p:cNvPr id="11105" name="Google Shape;11105;p421"/>
            <p:cNvGrpSpPr/>
            <p:nvPr/>
          </p:nvGrpSpPr>
          <p:grpSpPr>
            <a:xfrm>
              <a:off x="3050443" y="551620"/>
              <a:ext cx="4522051" cy="4470830"/>
              <a:chOff x="3050443" y="551620"/>
              <a:chExt cx="4522051" cy="4470830"/>
            </a:xfrm>
          </p:grpSpPr>
          <p:sp>
            <p:nvSpPr>
              <p:cNvPr id="11106" name="Google Shape;11106;p421"/>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07" name="Google Shape;11107;p421"/>
              <p:cNvGrpSpPr/>
              <p:nvPr/>
            </p:nvGrpSpPr>
            <p:grpSpPr>
              <a:xfrm>
                <a:off x="4403945" y="1498365"/>
                <a:ext cx="1058145" cy="944731"/>
                <a:chOff x="515373" y="1930371"/>
                <a:chExt cx="683733" cy="853107"/>
              </a:xfrm>
            </p:grpSpPr>
            <p:grpSp>
              <p:nvGrpSpPr>
                <p:cNvPr id="11108" name="Google Shape;11108;p421"/>
                <p:cNvGrpSpPr/>
                <p:nvPr/>
              </p:nvGrpSpPr>
              <p:grpSpPr>
                <a:xfrm rot="-5400000">
                  <a:off x="558520" y="2142893"/>
                  <a:ext cx="600335" cy="680836"/>
                  <a:chOff x="15239716" y="-13293819"/>
                  <a:chExt cx="1868456" cy="2463229"/>
                </a:xfrm>
              </p:grpSpPr>
              <p:pic>
                <p:nvPicPr>
                  <p:cNvPr id="11109" name="Google Shape;11109;p421"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110" name="Google Shape;11110;p421"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111" name="Google Shape;11111;p421"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112" name="Google Shape;11112;p421"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113" name="Google Shape;11113;p421"/>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114" name="Google Shape;11114;p421"/>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115" name="Google Shape;11115;p421"/>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116" name="Google Shape;11116;p421"/>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117" name="Google Shape;11117;p421"/>
          <p:cNvSpPr/>
          <p:nvPr/>
        </p:nvSpPr>
        <p:spPr>
          <a:xfrm rot="848">
            <a:off x="2008274" y="1042776"/>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421"/>
          <p:cNvSpPr/>
          <p:nvPr/>
        </p:nvSpPr>
        <p:spPr>
          <a:xfrm rot="848">
            <a:off x="1961724" y="3512613"/>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421"/>
          <p:cNvSpPr/>
          <p:nvPr/>
        </p:nvSpPr>
        <p:spPr>
          <a:xfrm rot="848">
            <a:off x="4910874" y="1377551"/>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421"/>
          <p:cNvSpPr/>
          <p:nvPr/>
        </p:nvSpPr>
        <p:spPr>
          <a:xfrm rot="848">
            <a:off x="4864324" y="3797648"/>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421"/>
          <p:cNvSpPr/>
          <p:nvPr/>
        </p:nvSpPr>
        <p:spPr>
          <a:xfrm rot="848">
            <a:off x="7821652" y="1132733"/>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421"/>
          <p:cNvSpPr/>
          <p:nvPr/>
        </p:nvSpPr>
        <p:spPr>
          <a:xfrm rot="848">
            <a:off x="7815988" y="3814816"/>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26"/>
        <p:cNvGrpSpPr/>
        <p:nvPr/>
      </p:nvGrpSpPr>
      <p:grpSpPr>
        <a:xfrm>
          <a:off x="0" y="0"/>
          <a:ext cx="0" cy="0"/>
          <a:chOff x="0" y="0"/>
          <a:chExt cx="0" cy="0"/>
        </a:xfrm>
      </p:grpSpPr>
      <p:sp>
        <p:nvSpPr>
          <p:cNvPr id="11127" name="Google Shape;11127;p422"/>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128" name="Google Shape;11128;p422"/>
          <p:cNvGrpSpPr/>
          <p:nvPr/>
        </p:nvGrpSpPr>
        <p:grpSpPr>
          <a:xfrm>
            <a:off x="6209587" y="2416340"/>
            <a:ext cx="2696717" cy="2622159"/>
            <a:chOff x="2132425" y="93112"/>
            <a:chExt cx="4971824" cy="4834364"/>
          </a:xfrm>
        </p:grpSpPr>
        <p:grpSp>
          <p:nvGrpSpPr>
            <p:cNvPr id="11129" name="Google Shape;11129;p422"/>
            <p:cNvGrpSpPr/>
            <p:nvPr/>
          </p:nvGrpSpPr>
          <p:grpSpPr>
            <a:xfrm>
              <a:off x="2976560" y="93112"/>
              <a:ext cx="2552234" cy="2133110"/>
              <a:chOff x="-2521759" y="897403"/>
              <a:chExt cx="1477500" cy="1089600"/>
            </a:xfrm>
          </p:grpSpPr>
          <p:sp>
            <p:nvSpPr>
              <p:cNvPr id="11130" name="Google Shape;11130;p4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31" name="Google Shape;11131;p422"/>
              <p:cNvGrpSpPr/>
              <p:nvPr/>
            </p:nvGrpSpPr>
            <p:grpSpPr>
              <a:xfrm>
                <a:off x="-2127414" y="1275205"/>
                <a:ext cx="688733" cy="700658"/>
                <a:chOff x="40123" y="-1583761"/>
                <a:chExt cx="688733" cy="1109689"/>
              </a:xfrm>
            </p:grpSpPr>
            <p:grpSp>
              <p:nvGrpSpPr>
                <p:cNvPr id="11132" name="Google Shape;11132;p422"/>
                <p:cNvGrpSpPr/>
                <p:nvPr/>
              </p:nvGrpSpPr>
              <p:grpSpPr>
                <a:xfrm>
                  <a:off x="45124" y="-1327179"/>
                  <a:ext cx="683733" cy="853107"/>
                  <a:chOff x="597574" y="1930371"/>
                  <a:chExt cx="683733" cy="853107"/>
                </a:xfrm>
              </p:grpSpPr>
              <p:grpSp>
                <p:nvGrpSpPr>
                  <p:cNvPr id="11133" name="Google Shape;11133;p422"/>
                  <p:cNvGrpSpPr/>
                  <p:nvPr/>
                </p:nvGrpSpPr>
                <p:grpSpPr>
                  <a:xfrm rot="-5400000">
                    <a:off x="640721" y="2142893"/>
                    <a:ext cx="600335" cy="680836"/>
                    <a:chOff x="15239716" y="-12996420"/>
                    <a:chExt cx="1868456" cy="2463229"/>
                  </a:xfrm>
                </p:grpSpPr>
                <p:pic>
                  <p:nvPicPr>
                    <p:cNvPr id="11134" name="Google Shape;11134;p42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135" name="Google Shape;11135;p42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136" name="Google Shape;11136;p42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137" name="Google Shape;11137;p42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138" name="Google Shape;11138;p422"/>
            <p:cNvGrpSpPr/>
            <p:nvPr/>
          </p:nvGrpSpPr>
          <p:grpSpPr>
            <a:xfrm>
              <a:off x="2132425" y="1974775"/>
              <a:ext cx="4971824" cy="2952700"/>
              <a:chOff x="3634925" y="1008225"/>
              <a:chExt cx="4971824" cy="2952700"/>
            </a:xfrm>
          </p:grpSpPr>
          <p:pic>
            <p:nvPicPr>
              <p:cNvPr id="11139" name="Google Shape;11139;p422"/>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140" name="Google Shape;11140;p422"/>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141" name="Google Shape;11141;p422"/>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142" name="Google Shape;11142;p422"/>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143" name="Google Shape;11143;p422"/>
          <p:cNvGrpSpPr/>
          <p:nvPr/>
        </p:nvGrpSpPr>
        <p:grpSpPr>
          <a:xfrm>
            <a:off x="3326167" y="2716203"/>
            <a:ext cx="2595233" cy="2322422"/>
            <a:chOff x="2728451" y="807760"/>
            <a:chExt cx="4243350" cy="3797289"/>
          </a:xfrm>
        </p:grpSpPr>
        <p:grpSp>
          <p:nvGrpSpPr>
            <p:cNvPr id="11144" name="Google Shape;11144;p422"/>
            <p:cNvGrpSpPr/>
            <p:nvPr/>
          </p:nvGrpSpPr>
          <p:grpSpPr>
            <a:xfrm>
              <a:off x="2728451" y="807760"/>
              <a:ext cx="4243350" cy="3797289"/>
              <a:chOff x="2728451" y="1112560"/>
              <a:chExt cx="4243350" cy="3797289"/>
            </a:xfrm>
          </p:grpSpPr>
          <p:grpSp>
            <p:nvGrpSpPr>
              <p:cNvPr id="11145" name="Google Shape;11145;p422"/>
              <p:cNvGrpSpPr/>
              <p:nvPr/>
            </p:nvGrpSpPr>
            <p:grpSpPr>
              <a:xfrm>
                <a:off x="3548625" y="1112560"/>
                <a:ext cx="2095342" cy="1415608"/>
                <a:chOff x="3548625" y="1112560"/>
                <a:chExt cx="2095342" cy="1415608"/>
              </a:xfrm>
            </p:grpSpPr>
            <p:grpSp>
              <p:nvGrpSpPr>
                <p:cNvPr id="11146" name="Google Shape;11146;p422"/>
                <p:cNvGrpSpPr/>
                <p:nvPr/>
              </p:nvGrpSpPr>
              <p:grpSpPr>
                <a:xfrm>
                  <a:off x="3548625" y="1112560"/>
                  <a:ext cx="1693806" cy="1415608"/>
                  <a:chOff x="-2521759" y="897403"/>
                  <a:chExt cx="1477500" cy="1089600"/>
                </a:xfrm>
              </p:grpSpPr>
              <p:sp>
                <p:nvSpPr>
                  <p:cNvPr id="11147" name="Google Shape;11147;p4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48" name="Google Shape;11148;p422"/>
                  <p:cNvGrpSpPr/>
                  <p:nvPr/>
                </p:nvGrpSpPr>
                <p:grpSpPr>
                  <a:xfrm>
                    <a:off x="-2127414" y="1275205"/>
                    <a:ext cx="688733" cy="700658"/>
                    <a:chOff x="40123" y="-1583761"/>
                    <a:chExt cx="688733" cy="1109689"/>
                  </a:xfrm>
                </p:grpSpPr>
                <p:grpSp>
                  <p:nvGrpSpPr>
                    <p:cNvPr id="11149" name="Google Shape;11149;p422"/>
                    <p:cNvGrpSpPr/>
                    <p:nvPr/>
                  </p:nvGrpSpPr>
                  <p:grpSpPr>
                    <a:xfrm>
                      <a:off x="45124" y="-1327179"/>
                      <a:ext cx="683733" cy="853107"/>
                      <a:chOff x="597574" y="1930371"/>
                      <a:chExt cx="683733" cy="853107"/>
                    </a:xfrm>
                  </p:grpSpPr>
                  <p:grpSp>
                    <p:nvGrpSpPr>
                      <p:cNvPr id="11150" name="Google Shape;11150;p422"/>
                      <p:cNvGrpSpPr/>
                      <p:nvPr/>
                    </p:nvGrpSpPr>
                    <p:grpSpPr>
                      <a:xfrm rot="-5400000">
                        <a:off x="640721" y="2142893"/>
                        <a:ext cx="600335" cy="680836"/>
                        <a:chOff x="15239716" y="-12996420"/>
                        <a:chExt cx="1868456" cy="2463229"/>
                      </a:xfrm>
                    </p:grpSpPr>
                    <p:pic>
                      <p:nvPicPr>
                        <p:cNvPr id="11151" name="Google Shape;11151;p42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152" name="Google Shape;11152;p42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153" name="Google Shape;11153;p42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154" name="Google Shape;11154;p42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155" name="Google Shape;11155;p422"/>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156" name="Google Shape;11156;p422"/>
              <p:cNvGrpSpPr/>
              <p:nvPr/>
            </p:nvGrpSpPr>
            <p:grpSpPr>
              <a:xfrm>
                <a:off x="2728451" y="2175925"/>
                <a:ext cx="4243350" cy="2733924"/>
                <a:chOff x="2958951" y="1256250"/>
                <a:chExt cx="4243350" cy="2733924"/>
              </a:xfrm>
            </p:grpSpPr>
            <p:pic>
              <p:nvPicPr>
                <p:cNvPr id="11157" name="Google Shape;11157;p422"/>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158" name="Google Shape;11158;p422"/>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159" name="Google Shape;11159;p422"/>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160" name="Google Shape;11160;p422"/>
          <p:cNvGrpSpPr/>
          <p:nvPr/>
        </p:nvGrpSpPr>
        <p:grpSpPr>
          <a:xfrm>
            <a:off x="527993" y="631283"/>
            <a:ext cx="2523464" cy="1702042"/>
            <a:chOff x="1078553" y="1406852"/>
            <a:chExt cx="3191834" cy="2152848"/>
          </a:xfrm>
        </p:grpSpPr>
        <p:grpSp>
          <p:nvGrpSpPr>
            <p:cNvPr id="11161" name="Google Shape;11161;p422"/>
            <p:cNvGrpSpPr/>
            <p:nvPr/>
          </p:nvGrpSpPr>
          <p:grpSpPr>
            <a:xfrm>
              <a:off x="1078553" y="1406852"/>
              <a:ext cx="3191834" cy="2152848"/>
              <a:chOff x="861075" y="1457642"/>
              <a:chExt cx="4419599" cy="2980958"/>
            </a:xfrm>
          </p:grpSpPr>
          <p:pic>
            <p:nvPicPr>
              <p:cNvPr id="11162" name="Google Shape;11162;p422"/>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163" name="Google Shape;11163;p42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164" name="Google Shape;11164;p422"/>
            <p:cNvGrpSpPr/>
            <p:nvPr/>
          </p:nvGrpSpPr>
          <p:grpSpPr>
            <a:xfrm>
              <a:off x="1980041" y="1481287"/>
              <a:ext cx="308764" cy="2020121"/>
              <a:chOff x="4198133" y="1585860"/>
              <a:chExt cx="434023" cy="2787912"/>
            </a:xfrm>
          </p:grpSpPr>
          <p:cxnSp>
            <p:nvCxnSpPr>
              <p:cNvPr id="11165" name="Google Shape;11165;p422"/>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166" name="Google Shape;11166;p422"/>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167" name="Google Shape;11167;p422"/>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168" name="Google Shape;11168;p422"/>
          <p:cNvGrpSpPr/>
          <p:nvPr/>
        </p:nvGrpSpPr>
        <p:grpSpPr>
          <a:xfrm>
            <a:off x="6127382" y="347119"/>
            <a:ext cx="2775450" cy="2026082"/>
            <a:chOff x="4539758" y="527583"/>
            <a:chExt cx="2775450" cy="2026082"/>
          </a:xfrm>
        </p:grpSpPr>
        <p:grpSp>
          <p:nvGrpSpPr>
            <p:cNvPr id="11169" name="Google Shape;11169;p422"/>
            <p:cNvGrpSpPr/>
            <p:nvPr/>
          </p:nvGrpSpPr>
          <p:grpSpPr>
            <a:xfrm>
              <a:off x="4539758" y="566729"/>
              <a:ext cx="2775450" cy="1986936"/>
              <a:chOff x="4902894" y="1042215"/>
              <a:chExt cx="3586316" cy="2567432"/>
            </a:xfrm>
          </p:grpSpPr>
          <p:grpSp>
            <p:nvGrpSpPr>
              <p:cNvPr id="11170" name="Google Shape;11170;p422"/>
              <p:cNvGrpSpPr/>
              <p:nvPr/>
            </p:nvGrpSpPr>
            <p:grpSpPr>
              <a:xfrm>
                <a:off x="6099641" y="1042215"/>
                <a:ext cx="574895" cy="480514"/>
                <a:chOff x="-2521759" y="897403"/>
                <a:chExt cx="1477500" cy="1089600"/>
              </a:xfrm>
            </p:grpSpPr>
            <p:sp>
              <p:nvSpPr>
                <p:cNvPr id="11171" name="Google Shape;11171;p4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72" name="Google Shape;11172;p422"/>
                <p:cNvGrpSpPr/>
                <p:nvPr/>
              </p:nvGrpSpPr>
              <p:grpSpPr>
                <a:xfrm>
                  <a:off x="-2127414" y="1275205"/>
                  <a:ext cx="688733" cy="700658"/>
                  <a:chOff x="40123" y="-1583761"/>
                  <a:chExt cx="688733" cy="1109689"/>
                </a:xfrm>
              </p:grpSpPr>
              <p:grpSp>
                <p:nvGrpSpPr>
                  <p:cNvPr id="11173" name="Google Shape;11173;p422"/>
                  <p:cNvGrpSpPr/>
                  <p:nvPr/>
                </p:nvGrpSpPr>
                <p:grpSpPr>
                  <a:xfrm>
                    <a:off x="45124" y="-1327179"/>
                    <a:ext cx="683733" cy="853107"/>
                    <a:chOff x="597574" y="1930371"/>
                    <a:chExt cx="683733" cy="853107"/>
                  </a:xfrm>
                </p:grpSpPr>
                <p:grpSp>
                  <p:nvGrpSpPr>
                    <p:cNvPr id="11174" name="Google Shape;11174;p422"/>
                    <p:cNvGrpSpPr/>
                    <p:nvPr/>
                  </p:nvGrpSpPr>
                  <p:grpSpPr>
                    <a:xfrm rot="-5400000">
                      <a:off x="640721" y="2142893"/>
                      <a:ext cx="600335" cy="680836"/>
                      <a:chOff x="15239716" y="-12996420"/>
                      <a:chExt cx="1868456" cy="2463229"/>
                    </a:xfrm>
                  </p:grpSpPr>
                  <p:pic>
                    <p:nvPicPr>
                      <p:cNvPr id="11175" name="Google Shape;11175;p42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176" name="Google Shape;11176;p42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177" name="Google Shape;11177;p42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178" name="Google Shape;11178;p42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179" name="Google Shape;11179;p422"/>
              <p:cNvGrpSpPr/>
              <p:nvPr/>
            </p:nvGrpSpPr>
            <p:grpSpPr>
              <a:xfrm>
                <a:off x="4902894" y="1104366"/>
                <a:ext cx="3586316" cy="2505281"/>
                <a:chOff x="2696950" y="1678663"/>
                <a:chExt cx="4760176" cy="3325300"/>
              </a:xfrm>
            </p:grpSpPr>
            <p:grpSp>
              <p:nvGrpSpPr>
                <p:cNvPr id="11180" name="Google Shape;11180;p422"/>
                <p:cNvGrpSpPr/>
                <p:nvPr/>
              </p:nvGrpSpPr>
              <p:grpSpPr>
                <a:xfrm>
                  <a:off x="2696950" y="1678663"/>
                  <a:ext cx="4760176" cy="3325300"/>
                  <a:chOff x="2586350" y="1168975"/>
                  <a:chExt cx="4760176" cy="3325300"/>
                </a:xfrm>
              </p:grpSpPr>
              <p:pic>
                <p:nvPicPr>
                  <p:cNvPr id="11181" name="Google Shape;11181;p422"/>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182" name="Google Shape;11182;p422"/>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183" name="Google Shape;11183;p422"/>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184" name="Google Shape;11184;p422"/>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185" name="Google Shape;11185;p422"/>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186" name="Google Shape;11186;p422"/>
          <p:cNvGrpSpPr/>
          <p:nvPr/>
        </p:nvGrpSpPr>
        <p:grpSpPr>
          <a:xfrm>
            <a:off x="312467" y="2851630"/>
            <a:ext cx="2707879" cy="1954173"/>
            <a:chOff x="441300" y="2554780"/>
            <a:chExt cx="2707879" cy="1954173"/>
          </a:xfrm>
        </p:grpSpPr>
        <p:pic>
          <p:nvPicPr>
            <p:cNvPr id="11187" name="Google Shape;11187;p422"/>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188" name="Google Shape;11188;p422"/>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189" name="Google Shape;11189;p422"/>
            <p:cNvGrpSpPr/>
            <p:nvPr/>
          </p:nvGrpSpPr>
          <p:grpSpPr>
            <a:xfrm>
              <a:off x="625714" y="2806908"/>
              <a:ext cx="2523464" cy="1702042"/>
              <a:chOff x="1078553" y="1406852"/>
              <a:chExt cx="3191834" cy="2152848"/>
            </a:xfrm>
          </p:grpSpPr>
          <p:grpSp>
            <p:nvGrpSpPr>
              <p:cNvPr id="11190" name="Google Shape;11190;p422"/>
              <p:cNvGrpSpPr/>
              <p:nvPr/>
            </p:nvGrpSpPr>
            <p:grpSpPr>
              <a:xfrm>
                <a:off x="1078553" y="1406852"/>
                <a:ext cx="3191834" cy="2152848"/>
                <a:chOff x="861075" y="1457642"/>
                <a:chExt cx="4419599" cy="2980958"/>
              </a:xfrm>
            </p:grpSpPr>
            <p:pic>
              <p:nvPicPr>
                <p:cNvPr id="11191" name="Google Shape;11191;p422"/>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192" name="Google Shape;11192;p42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193" name="Google Shape;11193;p422"/>
              <p:cNvGrpSpPr/>
              <p:nvPr/>
            </p:nvGrpSpPr>
            <p:grpSpPr>
              <a:xfrm>
                <a:off x="1980041" y="1481287"/>
                <a:ext cx="308764" cy="2020121"/>
                <a:chOff x="4198133" y="1585860"/>
                <a:chExt cx="434023" cy="2787912"/>
              </a:xfrm>
            </p:grpSpPr>
            <p:cxnSp>
              <p:nvCxnSpPr>
                <p:cNvPr id="11194" name="Google Shape;11194;p422"/>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195" name="Google Shape;11195;p422"/>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196" name="Google Shape;11196;p422"/>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197" name="Google Shape;11197;p422"/>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198" name="Google Shape;11198;p422"/>
          <p:cNvGrpSpPr/>
          <p:nvPr/>
        </p:nvGrpSpPr>
        <p:grpSpPr>
          <a:xfrm>
            <a:off x="3304419" y="11"/>
            <a:ext cx="2652183" cy="2622142"/>
            <a:chOff x="3050443" y="551620"/>
            <a:chExt cx="4522051" cy="4470830"/>
          </a:xfrm>
        </p:grpSpPr>
        <p:grpSp>
          <p:nvGrpSpPr>
            <p:cNvPr id="11199" name="Google Shape;11199;p422"/>
            <p:cNvGrpSpPr/>
            <p:nvPr/>
          </p:nvGrpSpPr>
          <p:grpSpPr>
            <a:xfrm>
              <a:off x="3050443" y="551620"/>
              <a:ext cx="4522051" cy="4470830"/>
              <a:chOff x="3050443" y="551620"/>
              <a:chExt cx="4522051" cy="4470830"/>
            </a:xfrm>
          </p:grpSpPr>
          <p:sp>
            <p:nvSpPr>
              <p:cNvPr id="11200" name="Google Shape;11200;p422"/>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01" name="Google Shape;11201;p422"/>
              <p:cNvGrpSpPr/>
              <p:nvPr/>
            </p:nvGrpSpPr>
            <p:grpSpPr>
              <a:xfrm>
                <a:off x="4403945" y="1498365"/>
                <a:ext cx="1058145" cy="944731"/>
                <a:chOff x="515373" y="1930371"/>
                <a:chExt cx="683733" cy="853107"/>
              </a:xfrm>
            </p:grpSpPr>
            <p:grpSp>
              <p:nvGrpSpPr>
                <p:cNvPr id="11202" name="Google Shape;11202;p422"/>
                <p:cNvGrpSpPr/>
                <p:nvPr/>
              </p:nvGrpSpPr>
              <p:grpSpPr>
                <a:xfrm rot="-5400000">
                  <a:off x="558520" y="2142893"/>
                  <a:ext cx="600335" cy="680836"/>
                  <a:chOff x="15239716" y="-13293819"/>
                  <a:chExt cx="1868456" cy="2463229"/>
                </a:xfrm>
              </p:grpSpPr>
              <p:pic>
                <p:nvPicPr>
                  <p:cNvPr id="11203" name="Google Shape;11203;p422"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204" name="Google Shape;11204;p422"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205" name="Google Shape;11205;p422"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206" name="Google Shape;11206;p422"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207" name="Google Shape;11207;p422"/>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208" name="Google Shape;11208;p422"/>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209" name="Google Shape;11209;p422"/>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210" name="Google Shape;11210;p422"/>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211" name="Google Shape;11211;p422"/>
          <p:cNvSpPr/>
          <p:nvPr/>
        </p:nvSpPr>
        <p:spPr>
          <a:xfrm rot="-2079465">
            <a:off x="4882771" y="99173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422"/>
          <p:cNvSpPr txBox="1"/>
          <p:nvPr/>
        </p:nvSpPr>
        <p:spPr>
          <a:xfrm>
            <a:off x="5236300" y="2216475"/>
            <a:ext cx="1658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not entirely selective for serotonin</a:t>
            </a:r>
            <a:endParaRPr b="1">
              <a:highlight>
                <a:srgbClr val="FFFF00"/>
              </a:highlight>
            </a:endParaRPr>
          </a:p>
        </p:txBody>
      </p:sp>
      <p:sp>
        <p:nvSpPr>
          <p:cNvPr id="11213" name="Google Shape;11213;p422"/>
          <p:cNvSpPr/>
          <p:nvPr/>
        </p:nvSpPr>
        <p:spPr>
          <a:xfrm rot="-3707721">
            <a:off x="7398314" y="416331"/>
            <a:ext cx="581437" cy="4574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422"/>
          <p:cNvSpPr/>
          <p:nvPr/>
        </p:nvSpPr>
        <p:spPr>
          <a:xfrm rot="-2079465">
            <a:off x="4830746" y="343378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18"/>
        <p:cNvGrpSpPr/>
        <p:nvPr/>
      </p:nvGrpSpPr>
      <p:grpSpPr>
        <a:xfrm>
          <a:off x="0" y="0"/>
          <a:ext cx="0" cy="0"/>
          <a:chOff x="0" y="0"/>
          <a:chExt cx="0" cy="0"/>
        </a:xfrm>
      </p:grpSpPr>
      <p:sp>
        <p:nvSpPr>
          <p:cNvPr id="11219" name="Google Shape;11219;p423"/>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220" name="Google Shape;11220;p423"/>
          <p:cNvGrpSpPr/>
          <p:nvPr/>
        </p:nvGrpSpPr>
        <p:grpSpPr>
          <a:xfrm>
            <a:off x="6209587" y="2416340"/>
            <a:ext cx="2696717" cy="2622159"/>
            <a:chOff x="2132425" y="93112"/>
            <a:chExt cx="4971824" cy="4834364"/>
          </a:xfrm>
        </p:grpSpPr>
        <p:grpSp>
          <p:nvGrpSpPr>
            <p:cNvPr id="11221" name="Google Shape;11221;p423"/>
            <p:cNvGrpSpPr/>
            <p:nvPr/>
          </p:nvGrpSpPr>
          <p:grpSpPr>
            <a:xfrm>
              <a:off x="2976560" y="93112"/>
              <a:ext cx="2552234" cy="2133110"/>
              <a:chOff x="-2521759" y="897403"/>
              <a:chExt cx="1477500" cy="1089600"/>
            </a:xfrm>
          </p:grpSpPr>
          <p:sp>
            <p:nvSpPr>
              <p:cNvPr id="11222" name="Google Shape;11222;p42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23" name="Google Shape;11223;p423"/>
              <p:cNvGrpSpPr/>
              <p:nvPr/>
            </p:nvGrpSpPr>
            <p:grpSpPr>
              <a:xfrm>
                <a:off x="-2127414" y="1275205"/>
                <a:ext cx="688733" cy="700658"/>
                <a:chOff x="40123" y="-1583761"/>
                <a:chExt cx="688733" cy="1109689"/>
              </a:xfrm>
            </p:grpSpPr>
            <p:grpSp>
              <p:nvGrpSpPr>
                <p:cNvPr id="11224" name="Google Shape;11224;p423"/>
                <p:cNvGrpSpPr/>
                <p:nvPr/>
              </p:nvGrpSpPr>
              <p:grpSpPr>
                <a:xfrm>
                  <a:off x="45124" y="-1327179"/>
                  <a:ext cx="683733" cy="853107"/>
                  <a:chOff x="597574" y="1930371"/>
                  <a:chExt cx="683733" cy="853107"/>
                </a:xfrm>
              </p:grpSpPr>
              <p:grpSp>
                <p:nvGrpSpPr>
                  <p:cNvPr id="11225" name="Google Shape;11225;p423"/>
                  <p:cNvGrpSpPr/>
                  <p:nvPr/>
                </p:nvGrpSpPr>
                <p:grpSpPr>
                  <a:xfrm rot="-5400000">
                    <a:off x="640721" y="2142893"/>
                    <a:ext cx="600335" cy="680836"/>
                    <a:chOff x="15239716" y="-12996420"/>
                    <a:chExt cx="1868456" cy="2463229"/>
                  </a:xfrm>
                </p:grpSpPr>
                <p:pic>
                  <p:nvPicPr>
                    <p:cNvPr id="11226" name="Google Shape;11226;p42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227" name="Google Shape;11227;p42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228" name="Google Shape;11228;p42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229" name="Google Shape;11229;p42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230" name="Google Shape;11230;p423"/>
            <p:cNvGrpSpPr/>
            <p:nvPr/>
          </p:nvGrpSpPr>
          <p:grpSpPr>
            <a:xfrm>
              <a:off x="2132425" y="1974775"/>
              <a:ext cx="4971824" cy="2952700"/>
              <a:chOff x="3634925" y="1008225"/>
              <a:chExt cx="4971824" cy="2952700"/>
            </a:xfrm>
          </p:grpSpPr>
          <p:pic>
            <p:nvPicPr>
              <p:cNvPr id="11231" name="Google Shape;11231;p423"/>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232" name="Google Shape;11232;p423"/>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233" name="Google Shape;11233;p423"/>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234" name="Google Shape;11234;p423"/>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235" name="Google Shape;11235;p423"/>
          <p:cNvGrpSpPr/>
          <p:nvPr/>
        </p:nvGrpSpPr>
        <p:grpSpPr>
          <a:xfrm>
            <a:off x="3326167" y="2716203"/>
            <a:ext cx="2595233" cy="2322422"/>
            <a:chOff x="2728451" y="807760"/>
            <a:chExt cx="4243350" cy="3797289"/>
          </a:xfrm>
        </p:grpSpPr>
        <p:grpSp>
          <p:nvGrpSpPr>
            <p:cNvPr id="11236" name="Google Shape;11236;p423"/>
            <p:cNvGrpSpPr/>
            <p:nvPr/>
          </p:nvGrpSpPr>
          <p:grpSpPr>
            <a:xfrm>
              <a:off x="2728451" y="807760"/>
              <a:ext cx="4243350" cy="3797289"/>
              <a:chOff x="2728451" y="1112560"/>
              <a:chExt cx="4243350" cy="3797289"/>
            </a:xfrm>
          </p:grpSpPr>
          <p:grpSp>
            <p:nvGrpSpPr>
              <p:cNvPr id="11237" name="Google Shape;11237;p423"/>
              <p:cNvGrpSpPr/>
              <p:nvPr/>
            </p:nvGrpSpPr>
            <p:grpSpPr>
              <a:xfrm>
                <a:off x="3548625" y="1112560"/>
                <a:ext cx="2095342" cy="1415608"/>
                <a:chOff x="3548625" y="1112560"/>
                <a:chExt cx="2095342" cy="1415608"/>
              </a:xfrm>
            </p:grpSpPr>
            <p:grpSp>
              <p:nvGrpSpPr>
                <p:cNvPr id="11238" name="Google Shape;11238;p423"/>
                <p:cNvGrpSpPr/>
                <p:nvPr/>
              </p:nvGrpSpPr>
              <p:grpSpPr>
                <a:xfrm>
                  <a:off x="3548625" y="1112560"/>
                  <a:ext cx="1693806" cy="1415608"/>
                  <a:chOff x="-2521759" y="897403"/>
                  <a:chExt cx="1477500" cy="1089600"/>
                </a:xfrm>
              </p:grpSpPr>
              <p:sp>
                <p:nvSpPr>
                  <p:cNvPr id="11239" name="Google Shape;11239;p42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40" name="Google Shape;11240;p423"/>
                  <p:cNvGrpSpPr/>
                  <p:nvPr/>
                </p:nvGrpSpPr>
                <p:grpSpPr>
                  <a:xfrm>
                    <a:off x="-2127414" y="1275205"/>
                    <a:ext cx="688733" cy="700658"/>
                    <a:chOff x="40123" y="-1583761"/>
                    <a:chExt cx="688733" cy="1109689"/>
                  </a:xfrm>
                </p:grpSpPr>
                <p:grpSp>
                  <p:nvGrpSpPr>
                    <p:cNvPr id="11241" name="Google Shape;11241;p423"/>
                    <p:cNvGrpSpPr/>
                    <p:nvPr/>
                  </p:nvGrpSpPr>
                  <p:grpSpPr>
                    <a:xfrm>
                      <a:off x="45124" y="-1327179"/>
                      <a:ext cx="683733" cy="853107"/>
                      <a:chOff x="597574" y="1930371"/>
                      <a:chExt cx="683733" cy="853107"/>
                    </a:xfrm>
                  </p:grpSpPr>
                  <p:grpSp>
                    <p:nvGrpSpPr>
                      <p:cNvPr id="11242" name="Google Shape;11242;p423"/>
                      <p:cNvGrpSpPr/>
                      <p:nvPr/>
                    </p:nvGrpSpPr>
                    <p:grpSpPr>
                      <a:xfrm rot="-5400000">
                        <a:off x="640721" y="2142893"/>
                        <a:ext cx="600335" cy="680836"/>
                        <a:chOff x="15239716" y="-12996420"/>
                        <a:chExt cx="1868456" cy="2463229"/>
                      </a:xfrm>
                    </p:grpSpPr>
                    <p:pic>
                      <p:nvPicPr>
                        <p:cNvPr id="11243" name="Google Shape;11243;p42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244" name="Google Shape;11244;p42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245" name="Google Shape;11245;p42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246" name="Google Shape;11246;p42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247" name="Google Shape;11247;p423"/>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248" name="Google Shape;11248;p423"/>
              <p:cNvGrpSpPr/>
              <p:nvPr/>
            </p:nvGrpSpPr>
            <p:grpSpPr>
              <a:xfrm>
                <a:off x="2728451" y="2175925"/>
                <a:ext cx="4243350" cy="2733924"/>
                <a:chOff x="2958951" y="1256250"/>
                <a:chExt cx="4243350" cy="2733924"/>
              </a:xfrm>
            </p:grpSpPr>
            <p:pic>
              <p:nvPicPr>
                <p:cNvPr id="11249" name="Google Shape;11249;p423"/>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250" name="Google Shape;11250;p423"/>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251" name="Google Shape;11251;p423"/>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252" name="Google Shape;11252;p423"/>
          <p:cNvGrpSpPr/>
          <p:nvPr/>
        </p:nvGrpSpPr>
        <p:grpSpPr>
          <a:xfrm>
            <a:off x="527993" y="631283"/>
            <a:ext cx="2523464" cy="1702042"/>
            <a:chOff x="1078553" y="1406852"/>
            <a:chExt cx="3191834" cy="2152848"/>
          </a:xfrm>
        </p:grpSpPr>
        <p:grpSp>
          <p:nvGrpSpPr>
            <p:cNvPr id="11253" name="Google Shape;11253;p423"/>
            <p:cNvGrpSpPr/>
            <p:nvPr/>
          </p:nvGrpSpPr>
          <p:grpSpPr>
            <a:xfrm>
              <a:off x="1078553" y="1406852"/>
              <a:ext cx="3191834" cy="2152848"/>
              <a:chOff x="861075" y="1457642"/>
              <a:chExt cx="4419599" cy="2980958"/>
            </a:xfrm>
          </p:grpSpPr>
          <p:pic>
            <p:nvPicPr>
              <p:cNvPr id="11254" name="Google Shape;11254;p423"/>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255" name="Google Shape;11255;p42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256" name="Google Shape;11256;p423"/>
            <p:cNvGrpSpPr/>
            <p:nvPr/>
          </p:nvGrpSpPr>
          <p:grpSpPr>
            <a:xfrm>
              <a:off x="1980041" y="1481287"/>
              <a:ext cx="308764" cy="2020121"/>
              <a:chOff x="4198133" y="1585860"/>
              <a:chExt cx="434023" cy="2787912"/>
            </a:xfrm>
          </p:grpSpPr>
          <p:cxnSp>
            <p:nvCxnSpPr>
              <p:cNvPr id="11257" name="Google Shape;11257;p423"/>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258" name="Google Shape;11258;p423"/>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259" name="Google Shape;11259;p423"/>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260" name="Google Shape;11260;p423"/>
          <p:cNvGrpSpPr/>
          <p:nvPr/>
        </p:nvGrpSpPr>
        <p:grpSpPr>
          <a:xfrm>
            <a:off x="6127382" y="347119"/>
            <a:ext cx="2775450" cy="2026082"/>
            <a:chOff x="4539758" y="527583"/>
            <a:chExt cx="2775450" cy="2026082"/>
          </a:xfrm>
        </p:grpSpPr>
        <p:grpSp>
          <p:nvGrpSpPr>
            <p:cNvPr id="11261" name="Google Shape;11261;p423"/>
            <p:cNvGrpSpPr/>
            <p:nvPr/>
          </p:nvGrpSpPr>
          <p:grpSpPr>
            <a:xfrm>
              <a:off x="4539758" y="566729"/>
              <a:ext cx="2775450" cy="1986936"/>
              <a:chOff x="4902894" y="1042215"/>
              <a:chExt cx="3586316" cy="2567432"/>
            </a:xfrm>
          </p:grpSpPr>
          <p:grpSp>
            <p:nvGrpSpPr>
              <p:cNvPr id="11262" name="Google Shape;11262;p423"/>
              <p:cNvGrpSpPr/>
              <p:nvPr/>
            </p:nvGrpSpPr>
            <p:grpSpPr>
              <a:xfrm>
                <a:off x="6099641" y="1042215"/>
                <a:ext cx="574895" cy="480514"/>
                <a:chOff x="-2521759" y="897403"/>
                <a:chExt cx="1477500" cy="1089600"/>
              </a:xfrm>
            </p:grpSpPr>
            <p:sp>
              <p:nvSpPr>
                <p:cNvPr id="11263" name="Google Shape;11263;p42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64" name="Google Shape;11264;p423"/>
                <p:cNvGrpSpPr/>
                <p:nvPr/>
              </p:nvGrpSpPr>
              <p:grpSpPr>
                <a:xfrm>
                  <a:off x="-2127414" y="1275205"/>
                  <a:ext cx="688733" cy="700658"/>
                  <a:chOff x="40123" y="-1583761"/>
                  <a:chExt cx="688733" cy="1109689"/>
                </a:xfrm>
              </p:grpSpPr>
              <p:grpSp>
                <p:nvGrpSpPr>
                  <p:cNvPr id="11265" name="Google Shape;11265;p423"/>
                  <p:cNvGrpSpPr/>
                  <p:nvPr/>
                </p:nvGrpSpPr>
                <p:grpSpPr>
                  <a:xfrm>
                    <a:off x="45124" y="-1327179"/>
                    <a:ext cx="683733" cy="853107"/>
                    <a:chOff x="597574" y="1930371"/>
                    <a:chExt cx="683733" cy="853107"/>
                  </a:xfrm>
                </p:grpSpPr>
                <p:grpSp>
                  <p:nvGrpSpPr>
                    <p:cNvPr id="11266" name="Google Shape;11266;p423"/>
                    <p:cNvGrpSpPr/>
                    <p:nvPr/>
                  </p:nvGrpSpPr>
                  <p:grpSpPr>
                    <a:xfrm rot="-5400000">
                      <a:off x="640721" y="2142893"/>
                      <a:ext cx="600335" cy="680836"/>
                      <a:chOff x="15239716" y="-12996420"/>
                      <a:chExt cx="1868456" cy="2463229"/>
                    </a:xfrm>
                  </p:grpSpPr>
                  <p:pic>
                    <p:nvPicPr>
                      <p:cNvPr id="11267" name="Google Shape;11267;p42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268" name="Google Shape;11268;p42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269" name="Google Shape;11269;p42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270" name="Google Shape;11270;p42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271" name="Google Shape;11271;p423"/>
              <p:cNvGrpSpPr/>
              <p:nvPr/>
            </p:nvGrpSpPr>
            <p:grpSpPr>
              <a:xfrm>
                <a:off x="4902894" y="1104366"/>
                <a:ext cx="3586316" cy="2505281"/>
                <a:chOff x="2696950" y="1678663"/>
                <a:chExt cx="4760176" cy="3325300"/>
              </a:xfrm>
            </p:grpSpPr>
            <p:grpSp>
              <p:nvGrpSpPr>
                <p:cNvPr id="11272" name="Google Shape;11272;p423"/>
                <p:cNvGrpSpPr/>
                <p:nvPr/>
              </p:nvGrpSpPr>
              <p:grpSpPr>
                <a:xfrm>
                  <a:off x="2696950" y="1678663"/>
                  <a:ext cx="4760176" cy="3325300"/>
                  <a:chOff x="2586350" y="1168975"/>
                  <a:chExt cx="4760176" cy="3325300"/>
                </a:xfrm>
              </p:grpSpPr>
              <p:pic>
                <p:nvPicPr>
                  <p:cNvPr id="11273" name="Google Shape;11273;p423"/>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274" name="Google Shape;11274;p423"/>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275" name="Google Shape;11275;p423"/>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276" name="Google Shape;11276;p423"/>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277" name="Google Shape;11277;p423"/>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278" name="Google Shape;11278;p423"/>
          <p:cNvGrpSpPr/>
          <p:nvPr/>
        </p:nvGrpSpPr>
        <p:grpSpPr>
          <a:xfrm>
            <a:off x="312467" y="2851630"/>
            <a:ext cx="2707879" cy="1954173"/>
            <a:chOff x="441300" y="2554780"/>
            <a:chExt cx="2707879" cy="1954173"/>
          </a:xfrm>
        </p:grpSpPr>
        <p:pic>
          <p:nvPicPr>
            <p:cNvPr id="11279" name="Google Shape;11279;p423"/>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280" name="Google Shape;11280;p423"/>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281" name="Google Shape;11281;p423"/>
            <p:cNvGrpSpPr/>
            <p:nvPr/>
          </p:nvGrpSpPr>
          <p:grpSpPr>
            <a:xfrm>
              <a:off x="625714" y="2806908"/>
              <a:ext cx="2523464" cy="1702042"/>
              <a:chOff x="1078553" y="1406852"/>
              <a:chExt cx="3191834" cy="2152848"/>
            </a:xfrm>
          </p:grpSpPr>
          <p:grpSp>
            <p:nvGrpSpPr>
              <p:cNvPr id="11282" name="Google Shape;11282;p423"/>
              <p:cNvGrpSpPr/>
              <p:nvPr/>
            </p:nvGrpSpPr>
            <p:grpSpPr>
              <a:xfrm>
                <a:off x="1078553" y="1406852"/>
                <a:ext cx="3191834" cy="2152848"/>
                <a:chOff x="861075" y="1457642"/>
                <a:chExt cx="4419599" cy="2980958"/>
              </a:xfrm>
            </p:grpSpPr>
            <p:pic>
              <p:nvPicPr>
                <p:cNvPr id="11283" name="Google Shape;11283;p423"/>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284" name="Google Shape;11284;p42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285" name="Google Shape;11285;p423"/>
              <p:cNvGrpSpPr/>
              <p:nvPr/>
            </p:nvGrpSpPr>
            <p:grpSpPr>
              <a:xfrm>
                <a:off x="1980041" y="1481287"/>
                <a:ext cx="308764" cy="2020121"/>
                <a:chOff x="4198133" y="1585860"/>
                <a:chExt cx="434023" cy="2787912"/>
              </a:xfrm>
            </p:grpSpPr>
            <p:cxnSp>
              <p:nvCxnSpPr>
                <p:cNvPr id="11286" name="Google Shape;11286;p423"/>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287" name="Google Shape;11287;p423"/>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288" name="Google Shape;11288;p423"/>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289" name="Google Shape;11289;p423"/>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290" name="Google Shape;11290;p423"/>
          <p:cNvGrpSpPr/>
          <p:nvPr/>
        </p:nvGrpSpPr>
        <p:grpSpPr>
          <a:xfrm>
            <a:off x="3304419" y="11"/>
            <a:ext cx="2652183" cy="2622142"/>
            <a:chOff x="3050443" y="551620"/>
            <a:chExt cx="4522051" cy="4470830"/>
          </a:xfrm>
        </p:grpSpPr>
        <p:grpSp>
          <p:nvGrpSpPr>
            <p:cNvPr id="11291" name="Google Shape;11291;p423"/>
            <p:cNvGrpSpPr/>
            <p:nvPr/>
          </p:nvGrpSpPr>
          <p:grpSpPr>
            <a:xfrm>
              <a:off x="3050443" y="551620"/>
              <a:ext cx="4522051" cy="4470830"/>
              <a:chOff x="3050443" y="551620"/>
              <a:chExt cx="4522051" cy="4470830"/>
            </a:xfrm>
          </p:grpSpPr>
          <p:sp>
            <p:nvSpPr>
              <p:cNvPr id="11292" name="Google Shape;11292;p423"/>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93" name="Google Shape;11293;p423"/>
              <p:cNvGrpSpPr/>
              <p:nvPr/>
            </p:nvGrpSpPr>
            <p:grpSpPr>
              <a:xfrm>
                <a:off x="4403945" y="1498365"/>
                <a:ext cx="1058145" cy="944731"/>
                <a:chOff x="515373" y="1930371"/>
                <a:chExt cx="683733" cy="853107"/>
              </a:xfrm>
            </p:grpSpPr>
            <p:grpSp>
              <p:nvGrpSpPr>
                <p:cNvPr id="11294" name="Google Shape;11294;p423"/>
                <p:cNvGrpSpPr/>
                <p:nvPr/>
              </p:nvGrpSpPr>
              <p:grpSpPr>
                <a:xfrm rot="-5400000">
                  <a:off x="558520" y="2142893"/>
                  <a:ext cx="600335" cy="680836"/>
                  <a:chOff x="15239716" y="-13293819"/>
                  <a:chExt cx="1868456" cy="2463229"/>
                </a:xfrm>
              </p:grpSpPr>
              <p:pic>
                <p:nvPicPr>
                  <p:cNvPr id="11295" name="Google Shape;11295;p423"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296" name="Google Shape;11296;p423"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297" name="Google Shape;11297;p423"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298" name="Google Shape;11298;p423"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299" name="Google Shape;11299;p423"/>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300" name="Google Shape;11300;p423"/>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301" name="Google Shape;11301;p423"/>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302" name="Google Shape;11302;p423"/>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303" name="Google Shape;11303;p423"/>
          <p:cNvSpPr/>
          <p:nvPr/>
        </p:nvSpPr>
        <p:spPr>
          <a:xfrm rot="714">
            <a:off x="3683650" y="150"/>
            <a:ext cx="1444500" cy="1136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423"/>
          <p:cNvSpPr/>
          <p:nvPr/>
        </p:nvSpPr>
        <p:spPr>
          <a:xfrm rot="872">
            <a:off x="3749050" y="2655024"/>
            <a:ext cx="1182900" cy="930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423"/>
          <p:cNvSpPr/>
          <p:nvPr/>
        </p:nvSpPr>
        <p:spPr>
          <a:xfrm rot="714">
            <a:off x="6640850" y="2416500"/>
            <a:ext cx="1444500" cy="1136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423"/>
          <p:cNvSpPr/>
          <p:nvPr/>
        </p:nvSpPr>
        <p:spPr>
          <a:xfrm rot="1704">
            <a:off x="6967925" y="330303"/>
            <a:ext cx="605100" cy="476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423"/>
          <p:cNvSpPr txBox="1"/>
          <p:nvPr/>
        </p:nvSpPr>
        <p:spPr>
          <a:xfrm>
            <a:off x="5257875" y="2333325"/>
            <a:ext cx="148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CYP in</a:t>
            </a:r>
            <a:r>
              <a:rPr lang="en" b="1" u="sng">
                <a:highlight>
                  <a:srgbClr val="FFFF00"/>
                </a:highlight>
              </a:rPr>
              <a:t>H</a:t>
            </a:r>
            <a:r>
              <a:rPr lang="en" b="1">
                <a:highlight>
                  <a:srgbClr val="FFFF00"/>
                </a:highlight>
              </a:rPr>
              <a:t>ibitors</a:t>
            </a:r>
            <a:endParaRPr b="1">
              <a:highlight>
                <a:srgbClr val="FFFF00"/>
              </a:highligh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11"/>
        <p:cNvGrpSpPr/>
        <p:nvPr/>
      </p:nvGrpSpPr>
      <p:grpSpPr>
        <a:xfrm>
          <a:off x="0" y="0"/>
          <a:ext cx="0" cy="0"/>
          <a:chOff x="0" y="0"/>
          <a:chExt cx="0" cy="0"/>
        </a:xfrm>
      </p:grpSpPr>
      <p:sp>
        <p:nvSpPr>
          <p:cNvPr id="11312" name="Google Shape;11312;p424"/>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313" name="Google Shape;11313;p424"/>
          <p:cNvGrpSpPr/>
          <p:nvPr/>
        </p:nvGrpSpPr>
        <p:grpSpPr>
          <a:xfrm>
            <a:off x="6209587" y="2416340"/>
            <a:ext cx="2696717" cy="2622159"/>
            <a:chOff x="2132425" y="93112"/>
            <a:chExt cx="4971824" cy="4834364"/>
          </a:xfrm>
        </p:grpSpPr>
        <p:grpSp>
          <p:nvGrpSpPr>
            <p:cNvPr id="11314" name="Google Shape;11314;p424"/>
            <p:cNvGrpSpPr/>
            <p:nvPr/>
          </p:nvGrpSpPr>
          <p:grpSpPr>
            <a:xfrm>
              <a:off x="2976560" y="93112"/>
              <a:ext cx="2552234" cy="2133110"/>
              <a:chOff x="-2521759" y="897403"/>
              <a:chExt cx="1477500" cy="1089600"/>
            </a:xfrm>
          </p:grpSpPr>
          <p:sp>
            <p:nvSpPr>
              <p:cNvPr id="11315" name="Google Shape;11315;p42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16" name="Google Shape;11316;p424"/>
              <p:cNvGrpSpPr/>
              <p:nvPr/>
            </p:nvGrpSpPr>
            <p:grpSpPr>
              <a:xfrm>
                <a:off x="-2127414" y="1275205"/>
                <a:ext cx="688733" cy="700658"/>
                <a:chOff x="40123" y="-1583761"/>
                <a:chExt cx="688733" cy="1109689"/>
              </a:xfrm>
            </p:grpSpPr>
            <p:grpSp>
              <p:nvGrpSpPr>
                <p:cNvPr id="11317" name="Google Shape;11317;p424"/>
                <p:cNvGrpSpPr/>
                <p:nvPr/>
              </p:nvGrpSpPr>
              <p:grpSpPr>
                <a:xfrm>
                  <a:off x="45124" y="-1327179"/>
                  <a:ext cx="683733" cy="853107"/>
                  <a:chOff x="597574" y="1930371"/>
                  <a:chExt cx="683733" cy="853107"/>
                </a:xfrm>
              </p:grpSpPr>
              <p:grpSp>
                <p:nvGrpSpPr>
                  <p:cNvPr id="11318" name="Google Shape;11318;p424"/>
                  <p:cNvGrpSpPr/>
                  <p:nvPr/>
                </p:nvGrpSpPr>
                <p:grpSpPr>
                  <a:xfrm rot="-5400000">
                    <a:off x="640721" y="2142893"/>
                    <a:ext cx="600335" cy="680836"/>
                    <a:chOff x="15239716" y="-12996420"/>
                    <a:chExt cx="1868456" cy="2463229"/>
                  </a:xfrm>
                </p:grpSpPr>
                <p:pic>
                  <p:nvPicPr>
                    <p:cNvPr id="11319" name="Google Shape;11319;p42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320" name="Google Shape;11320;p42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321" name="Google Shape;11321;p42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322" name="Google Shape;11322;p42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323" name="Google Shape;11323;p424"/>
            <p:cNvGrpSpPr/>
            <p:nvPr/>
          </p:nvGrpSpPr>
          <p:grpSpPr>
            <a:xfrm>
              <a:off x="2132425" y="1974775"/>
              <a:ext cx="4971824" cy="2952700"/>
              <a:chOff x="3634925" y="1008225"/>
              <a:chExt cx="4971824" cy="2952700"/>
            </a:xfrm>
          </p:grpSpPr>
          <p:pic>
            <p:nvPicPr>
              <p:cNvPr id="11324" name="Google Shape;11324;p424"/>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325" name="Google Shape;11325;p424"/>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326" name="Google Shape;11326;p424"/>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327" name="Google Shape;11327;p424"/>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328" name="Google Shape;11328;p424"/>
          <p:cNvGrpSpPr/>
          <p:nvPr/>
        </p:nvGrpSpPr>
        <p:grpSpPr>
          <a:xfrm>
            <a:off x="3326167" y="2716203"/>
            <a:ext cx="2595233" cy="2322422"/>
            <a:chOff x="2728451" y="807760"/>
            <a:chExt cx="4243350" cy="3797289"/>
          </a:xfrm>
        </p:grpSpPr>
        <p:grpSp>
          <p:nvGrpSpPr>
            <p:cNvPr id="11329" name="Google Shape;11329;p424"/>
            <p:cNvGrpSpPr/>
            <p:nvPr/>
          </p:nvGrpSpPr>
          <p:grpSpPr>
            <a:xfrm>
              <a:off x="2728451" y="807760"/>
              <a:ext cx="4243350" cy="3797289"/>
              <a:chOff x="2728451" y="1112560"/>
              <a:chExt cx="4243350" cy="3797289"/>
            </a:xfrm>
          </p:grpSpPr>
          <p:grpSp>
            <p:nvGrpSpPr>
              <p:cNvPr id="11330" name="Google Shape;11330;p424"/>
              <p:cNvGrpSpPr/>
              <p:nvPr/>
            </p:nvGrpSpPr>
            <p:grpSpPr>
              <a:xfrm>
                <a:off x="3548625" y="1112560"/>
                <a:ext cx="2095342" cy="1415608"/>
                <a:chOff x="3548625" y="1112560"/>
                <a:chExt cx="2095342" cy="1415608"/>
              </a:xfrm>
            </p:grpSpPr>
            <p:grpSp>
              <p:nvGrpSpPr>
                <p:cNvPr id="11331" name="Google Shape;11331;p424"/>
                <p:cNvGrpSpPr/>
                <p:nvPr/>
              </p:nvGrpSpPr>
              <p:grpSpPr>
                <a:xfrm>
                  <a:off x="3548625" y="1112560"/>
                  <a:ext cx="1693806" cy="1415608"/>
                  <a:chOff x="-2521759" y="897403"/>
                  <a:chExt cx="1477500" cy="1089600"/>
                </a:xfrm>
              </p:grpSpPr>
              <p:sp>
                <p:nvSpPr>
                  <p:cNvPr id="11332" name="Google Shape;11332;p42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33" name="Google Shape;11333;p424"/>
                  <p:cNvGrpSpPr/>
                  <p:nvPr/>
                </p:nvGrpSpPr>
                <p:grpSpPr>
                  <a:xfrm>
                    <a:off x="-2127414" y="1275205"/>
                    <a:ext cx="688733" cy="700658"/>
                    <a:chOff x="40123" y="-1583761"/>
                    <a:chExt cx="688733" cy="1109689"/>
                  </a:xfrm>
                </p:grpSpPr>
                <p:grpSp>
                  <p:nvGrpSpPr>
                    <p:cNvPr id="11334" name="Google Shape;11334;p424"/>
                    <p:cNvGrpSpPr/>
                    <p:nvPr/>
                  </p:nvGrpSpPr>
                  <p:grpSpPr>
                    <a:xfrm>
                      <a:off x="45124" y="-1327179"/>
                      <a:ext cx="683733" cy="853107"/>
                      <a:chOff x="597574" y="1930371"/>
                      <a:chExt cx="683733" cy="853107"/>
                    </a:xfrm>
                  </p:grpSpPr>
                  <p:grpSp>
                    <p:nvGrpSpPr>
                      <p:cNvPr id="11335" name="Google Shape;11335;p424"/>
                      <p:cNvGrpSpPr/>
                      <p:nvPr/>
                    </p:nvGrpSpPr>
                    <p:grpSpPr>
                      <a:xfrm rot="-5400000">
                        <a:off x="640721" y="2142893"/>
                        <a:ext cx="600335" cy="680836"/>
                        <a:chOff x="15239716" y="-12996420"/>
                        <a:chExt cx="1868456" cy="2463229"/>
                      </a:xfrm>
                    </p:grpSpPr>
                    <p:pic>
                      <p:nvPicPr>
                        <p:cNvPr id="11336" name="Google Shape;11336;p42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337" name="Google Shape;11337;p42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338" name="Google Shape;11338;p42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339" name="Google Shape;11339;p42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340" name="Google Shape;11340;p424"/>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341" name="Google Shape;11341;p424"/>
              <p:cNvGrpSpPr/>
              <p:nvPr/>
            </p:nvGrpSpPr>
            <p:grpSpPr>
              <a:xfrm>
                <a:off x="2728451" y="2175925"/>
                <a:ext cx="4243350" cy="2733924"/>
                <a:chOff x="2958951" y="1256250"/>
                <a:chExt cx="4243350" cy="2733924"/>
              </a:xfrm>
            </p:grpSpPr>
            <p:pic>
              <p:nvPicPr>
                <p:cNvPr id="11342" name="Google Shape;11342;p424"/>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343" name="Google Shape;11343;p424"/>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344" name="Google Shape;11344;p424"/>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345" name="Google Shape;11345;p424"/>
          <p:cNvGrpSpPr/>
          <p:nvPr/>
        </p:nvGrpSpPr>
        <p:grpSpPr>
          <a:xfrm>
            <a:off x="527993" y="631283"/>
            <a:ext cx="2523464" cy="1702042"/>
            <a:chOff x="1078553" y="1406852"/>
            <a:chExt cx="3191834" cy="2152848"/>
          </a:xfrm>
        </p:grpSpPr>
        <p:grpSp>
          <p:nvGrpSpPr>
            <p:cNvPr id="11346" name="Google Shape;11346;p424"/>
            <p:cNvGrpSpPr/>
            <p:nvPr/>
          </p:nvGrpSpPr>
          <p:grpSpPr>
            <a:xfrm>
              <a:off x="1078553" y="1406852"/>
              <a:ext cx="3191834" cy="2152848"/>
              <a:chOff x="861075" y="1457642"/>
              <a:chExt cx="4419599" cy="2980958"/>
            </a:xfrm>
          </p:grpSpPr>
          <p:pic>
            <p:nvPicPr>
              <p:cNvPr id="11347" name="Google Shape;11347;p42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348" name="Google Shape;11348;p42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349" name="Google Shape;11349;p424"/>
            <p:cNvGrpSpPr/>
            <p:nvPr/>
          </p:nvGrpSpPr>
          <p:grpSpPr>
            <a:xfrm>
              <a:off x="1980041" y="1481287"/>
              <a:ext cx="308764" cy="2020121"/>
              <a:chOff x="4198133" y="1585860"/>
              <a:chExt cx="434023" cy="2787912"/>
            </a:xfrm>
          </p:grpSpPr>
          <p:cxnSp>
            <p:nvCxnSpPr>
              <p:cNvPr id="11350" name="Google Shape;11350;p42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351" name="Google Shape;11351;p42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352" name="Google Shape;11352;p42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353" name="Google Shape;11353;p424"/>
          <p:cNvGrpSpPr/>
          <p:nvPr/>
        </p:nvGrpSpPr>
        <p:grpSpPr>
          <a:xfrm>
            <a:off x="6127382" y="347119"/>
            <a:ext cx="2775450" cy="2026082"/>
            <a:chOff x="4539758" y="527583"/>
            <a:chExt cx="2775450" cy="2026082"/>
          </a:xfrm>
        </p:grpSpPr>
        <p:grpSp>
          <p:nvGrpSpPr>
            <p:cNvPr id="11354" name="Google Shape;11354;p424"/>
            <p:cNvGrpSpPr/>
            <p:nvPr/>
          </p:nvGrpSpPr>
          <p:grpSpPr>
            <a:xfrm>
              <a:off x="4539758" y="566729"/>
              <a:ext cx="2775450" cy="1986936"/>
              <a:chOff x="4902894" y="1042215"/>
              <a:chExt cx="3586316" cy="2567432"/>
            </a:xfrm>
          </p:grpSpPr>
          <p:grpSp>
            <p:nvGrpSpPr>
              <p:cNvPr id="11355" name="Google Shape;11355;p424"/>
              <p:cNvGrpSpPr/>
              <p:nvPr/>
            </p:nvGrpSpPr>
            <p:grpSpPr>
              <a:xfrm>
                <a:off x="6099641" y="1042215"/>
                <a:ext cx="574895" cy="480514"/>
                <a:chOff x="-2521759" y="897403"/>
                <a:chExt cx="1477500" cy="1089600"/>
              </a:xfrm>
            </p:grpSpPr>
            <p:sp>
              <p:nvSpPr>
                <p:cNvPr id="11356" name="Google Shape;11356;p42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57" name="Google Shape;11357;p424"/>
                <p:cNvGrpSpPr/>
                <p:nvPr/>
              </p:nvGrpSpPr>
              <p:grpSpPr>
                <a:xfrm>
                  <a:off x="-2127414" y="1275205"/>
                  <a:ext cx="688733" cy="700658"/>
                  <a:chOff x="40123" y="-1583761"/>
                  <a:chExt cx="688733" cy="1109689"/>
                </a:xfrm>
              </p:grpSpPr>
              <p:grpSp>
                <p:nvGrpSpPr>
                  <p:cNvPr id="11358" name="Google Shape;11358;p424"/>
                  <p:cNvGrpSpPr/>
                  <p:nvPr/>
                </p:nvGrpSpPr>
                <p:grpSpPr>
                  <a:xfrm>
                    <a:off x="45124" y="-1327179"/>
                    <a:ext cx="683733" cy="853107"/>
                    <a:chOff x="597574" y="1930371"/>
                    <a:chExt cx="683733" cy="853107"/>
                  </a:xfrm>
                </p:grpSpPr>
                <p:grpSp>
                  <p:nvGrpSpPr>
                    <p:cNvPr id="11359" name="Google Shape;11359;p424"/>
                    <p:cNvGrpSpPr/>
                    <p:nvPr/>
                  </p:nvGrpSpPr>
                  <p:grpSpPr>
                    <a:xfrm rot="-5400000">
                      <a:off x="640721" y="2142893"/>
                      <a:ext cx="600335" cy="680836"/>
                      <a:chOff x="15239716" y="-12996420"/>
                      <a:chExt cx="1868456" cy="2463229"/>
                    </a:xfrm>
                  </p:grpSpPr>
                  <p:pic>
                    <p:nvPicPr>
                      <p:cNvPr id="11360" name="Google Shape;11360;p42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361" name="Google Shape;11361;p42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362" name="Google Shape;11362;p42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363" name="Google Shape;11363;p42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364" name="Google Shape;11364;p424"/>
              <p:cNvGrpSpPr/>
              <p:nvPr/>
            </p:nvGrpSpPr>
            <p:grpSpPr>
              <a:xfrm>
                <a:off x="4902894" y="1104366"/>
                <a:ext cx="3586316" cy="2505281"/>
                <a:chOff x="2696950" y="1678663"/>
                <a:chExt cx="4760176" cy="3325300"/>
              </a:xfrm>
            </p:grpSpPr>
            <p:grpSp>
              <p:nvGrpSpPr>
                <p:cNvPr id="11365" name="Google Shape;11365;p424"/>
                <p:cNvGrpSpPr/>
                <p:nvPr/>
              </p:nvGrpSpPr>
              <p:grpSpPr>
                <a:xfrm>
                  <a:off x="2696950" y="1678663"/>
                  <a:ext cx="4760176" cy="3325300"/>
                  <a:chOff x="2586350" y="1168975"/>
                  <a:chExt cx="4760176" cy="3325300"/>
                </a:xfrm>
              </p:grpSpPr>
              <p:pic>
                <p:nvPicPr>
                  <p:cNvPr id="11366" name="Google Shape;11366;p424"/>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367" name="Google Shape;11367;p424"/>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368" name="Google Shape;11368;p424"/>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369" name="Google Shape;11369;p424"/>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370" name="Google Shape;11370;p424"/>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371" name="Google Shape;11371;p424"/>
          <p:cNvGrpSpPr/>
          <p:nvPr/>
        </p:nvGrpSpPr>
        <p:grpSpPr>
          <a:xfrm>
            <a:off x="312467" y="2851630"/>
            <a:ext cx="2707879" cy="1954173"/>
            <a:chOff x="441300" y="2554780"/>
            <a:chExt cx="2707879" cy="1954173"/>
          </a:xfrm>
        </p:grpSpPr>
        <p:pic>
          <p:nvPicPr>
            <p:cNvPr id="11372" name="Google Shape;11372;p424"/>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373" name="Google Shape;11373;p424"/>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374" name="Google Shape;11374;p424"/>
            <p:cNvGrpSpPr/>
            <p:nvPr/>
          </p:nvGrpSpPr>
          <p:grpSpPr>
            <a:xfrm>
              <a:off x="625714" y="2806908"/>
              <a:ext cx="2523464" cy="1702042"/>
              <a:chOff x="1078553" y="1406852"/>
              <a:chExt cx="3191834" cy="2152848"/>
            </a:xfrm>
          </p:grpSpPr>
          <p:grpSp>
            <p:nvGrpSpPr>
              <p:cNvPr id="11375" name="Google Shape;11375;p424"/>
              <p:cNvGrpSpPr/>
              <p:nvPr/>
            </p:nvGrpSpPr>
            <p:grpSpPr>
              <a:xfrm>
                <a:off x="1078553" y="1406852"/>
                <a:ext cx="3191834" cy="2152848"/>
                <a:chOff x="861075" y="1457642"/>
                <a:chExt cx="4419599" cy="2980958"/>
              </a:xfrm>
            </p:grpSpPr>
            <p:pic>
              <p:nvPicPr>
                <p:cNvPr id="11376" name="Google Shape;11376;p42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377" name="Google Shape;11377;p42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378" name="Google Shape;11378;p424"/>
              <p:cNvGrpSpPr/>
              <p:nvPr/>
            </p:nvGrpSpPr>
            <p:grpSpPr>
              <a:xfrm>
                <a:off x="1980041" y="1481287"/>
                <a:ext cx="308764" cy="2020121"/>
                <a:chOff x="4198133" y="1585860"/>
                <a:chExt cx="434023" cy="2787912"/>
              </a:xfrm>
            </p:grpSpPr>
            <p:cxnSp>
              <p:nvCxnSpPr>
                <p:cNvPr id="11379" name="Google Shape;11379;p42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380" name="Google Shape;11380;p42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381" name="Google Shape;11381;p42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382" name="Google Shape;11382;p424"/>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383" name="Google Shape;11383;p424"/>
          <p:cNvGrpSpPr/>
          <p:nvPr/>
        </p:nvGrpSpPr>
        <p:grpSpPr>
          <a:xfrm>
            <a:off x="3304419" y="11"/>
            <a:ext cx="2652183" cy="2622142"/>
            <a:chOff x="3050443" y="551620"/>
            <a:chExt cx="4522051" cy="4470830"/>
          </a:xfrm>
        </p:grpSpPr>
        <p:grpSp>
          <p:nvGrpSpPr>
            <p:cNvPr id="11384" name="Google Shape;11384;p424"/>
            <p:cNvGrpSpPr/>
            <p:nvPr/>
          </p:nvGrpSpPr>
          <p:grpSpPr>
            <a:xfrm>
              <a:off x="3050443" y="551620"/>
              <a:ext cx="4522051" cy="4470830"/>
              <a:chOff x="3050443" y="551620"/>
              <a:chExt cx="4522051" cy="4470830"/>
            </a:xfrm>
          </p:grpSpPr>
          <p:sp>
            <p:nvSpPr>
              <p:cNvPr id="11385" name="Google Shape;11385;p424"/>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86" name="Google Shape;11386;p424"/>
              <p:cNvGrpSpPr/>
              <p:nvPr/>
            </p:nvGrpSpPr>
            <p:grpSpPr>
              <a:xfrm>
                <a:off x="4403945" y="1498365"/>
                <a:ext cx="1058145" cy="944731"/>
                <a:chOff x="515373" y="1930371"/>
                <a:chExt cx="683733" cy="853107"/>
              </a:xfrm>
            </p:grpSpPr>
            <p:grpSp>
              <p:nvGrpSpPr>
                <p:cNvPr id="11387" name="Google Shape;11387;p424"/>
                <p:cNvGrpSpPr/>
                <p:nvPr/>
              </p:nvGrpSpPr>
              <p:grpSpPr>
                <a:xfrm rot="-5400000">
                  <a:off x="558520" y="2142893"/>
                  <a:ext cx="600335" cy="680836"/>
                  <a:chOff x="15239716" y="-13293819"/>
                  <a:chExt cx="1868456" cy="2463229"/>
                </a:xfrm>
              </p:grpSpPr>
              <p:pic>
                <p:nvPicPr>
                  <p:cNvPr id="11388" name="Google Shape;11388;p424"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389" name="Google Shape;11389;p424"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390" name="Google Shape;11390;p424"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391" name="Google Shape;11391;p424"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392" name="Google Shape;11392;p424"/>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393" name="Google Shape;11393;p424"/>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394" name="Google Shape;11394;p424"/>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395" name="Google Shape;11395;p424"/>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396" name="Google Shape;11396;p424"/>
          <p:cNvSpPr/>
          <p:nvPr/>
        </p:nvSpPr>
        <p:spPr>
          <a:xfrm>
            <a:off x="1099625" y="2146256"/>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424"/>
          <p:cNvSpPr txBox="1"/>
          <p:nvPr/>
        </p:nvSpPr>
        <p:spPr>
          <a:xfrm>
            <a:off x="5037513" y="2263100"/>
            <a:ext cx="1865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No antidepressants are in</a:t>
            </a:r>
            <a:r>
              <a:rPr lang="en" b="1" u="sng">
                <a:highlight>
                  <a:srgbClr val="FFFF00"/>
                </a:highlight>
              </a:rPr>
              <a:t>D</a:t>
            </a:r>
            <a:r>
              <a:rPr lang="en" b="1">
                <a:highlight>
                  <a:srgbClr val="FFFF00"/>
                </a:highlight>
              </a:rPr>
              <a:t>ucers</a:t>
            </a:r>
            <a:endParaRPr b="1">
              <a:highlight>
                <a:srgbClr val="FFFF00"/>
              </a:highlight>
            </a:endParaRPr>
          </a:p>
        </p:txBody>
      </p:sp>
      <p:sp>
        <p:nvSpPr>
          <p:cNvPr id="11398" name="Google Shape;11398;p424"/>
          <p:cNvSpPr/>
          <p:nvPr/>
        </p:nvSpPr>
        <p:spPr>
          <a:xfrm>
            <a:off x="1063950" y="4661881"/>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424"/>
          <p:cNvSpPr/>
          <p:nvPr/>
        </p:nvSpPr>
        <p:spPr>
          <a:xfrm>
            <a:off x="4104088" y="2449256"/>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424"/>
          <p:cNvSpPr/>
          <p:nvPr/>
        </p:nvSpPr>
        <p:spPr>
          <a:xfrm>
            <a:off x="4068413" y="4839617"/>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424"/>
          <p:cNvSpPr/>
          <p:nvPr/>
        </p:nvSpPr>
        <p:spPr>
          <a:xfrm>
            <a:off x="7072900" y="4839631"/>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424"/>
          <p:cNvSpPr/>
          <p:nvPr/>
        </p:nvSpPr>
        <p:spPr>
          <a:xfrm>
            <a:off x="7016213" y="2205942"/>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06"/>
        <p:cNvGrpSpPr/>
        <p:nvPr/>
      </p:nvGrpSpPr>
      <p:grpSpPr>
        <a:xfrm>
          <a:off x="0" y="0"/>
          <a:ext cx="0" cy="0"/>
          <a:chOff x="0" y="0"/>
          <a:chExt cx="0" cy="0"/>
        </a:xfrm>
      </p:grpSpPr>
      <p:sp>
        <p:nvSpPr>
          <p:cNvPr id="11407" name="Google Shape;11407;p425"/>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408" name="Google Shape;11408;p425"/>
          <p:cNvGrpSpPr/>
          <p:nvPr/>
        </p:nvGrpSpPr>
        <p:grpSpPr>
          <a:xfrm>
            <a:off x="6209587" y="2416340"/>
            <a:ext cx="2696717" cy="2622159"/>
            <a:chOff x="2132425" y="93112"/>
            <a:chExt cx="4971824" cy="4834364"/>
          </a:xfrm>
        </p:grpSpPr>
        <p:grpSp>
          <p:nvGrpSpPr>
            <p:cNvPr id="11409" name="Google Shape;11409;p425"/>
            <p:cNvGrpSpPr/>
            <p:nvPr/>
          </p:nvGrpSpPr>
          <p:grpSpPr>
            <a:xfrm>
              <a:off x="2976560" y="93112"/>
              <a:ext cx="2552234" cy="2133110"/>
              <a:chOff x="-2521759" y="897403"/>
              <a:chExt cx="1477500" cy="1089600"/>
            </a:xfrm>
          </p:grpSpPr>
          <p:sp>
            <p:nvSpPr>
              <p:cNvPr id="11410" name="Google Shape;11410;p42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11" name="Google Shape;11411;p425"/>
              <p:cNvGrpSpPr/>
              <p:nvPr/>
            </p:nvGrpSpPr>
            <p:grpSpPr>
              <a:xfrm>
                <a:off x="-2127414" y="1275205"/>
                <a:ext cx="688733" cy="700658"/>
                <a:chOff x="40123" y="-1583761"/>
                <a:chExt cx="688733" cy="1109689"/>
              </a:xfrm>
            </p:grpSpPr>
            <p:grpSp>
              <p:nvGrpSpPr>
                <p:cNvPr id="11412" name="Google Shape;11412;p425"/>
                <p:cNvGrpSpPr/>
                <p:nvPr/>
              </p:nvGrpSpPr>
              <p:grpSpPr>
                <a:xfrm>
                  <a:off x="45124" y="-1327179"/>
                  <a:ext cx="683733" cy="853107"/>
                  <a:chOff x="597574" y="1930371"/>
                  <a:chExt cx="683733" cy="853107"/>
                </a:xfrm>
              </p:grpSpPr>
              <p:grpSp>
                <p:nvGrpSpPr>
                  <p:cNvPr id="11413" name="Google Shape;11413;p425"/>
                  <p:cNvGrpSpPr/>
                  <p:nvPr/>
                </p:nvGrpSpPr>
                <p:grpSpPr>
                  <a:xfrm rot="-5400000">
                    <a:off x="640721" y="2142893"/>
                    <a:ext cx="600335" cy="680836"/>
                    <a:chOff x="15239716" y="-12996420"/>
                    <a:chExt cx="1868456" cy="2463229"/>
                  </a:xfrm>
                </p:grpSpPr>
                <p:pic>
                  <p:nvPicPr>
                    <p:cNvPr id="11414" name="Google Shape;11414;p42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415" name="Google Shape;11415;p42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416" name="Google Shape;11416;p42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417" name="Google Shape;11417;p42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418" name="Google Shape;11418;p425"/>
            <p:cNvGrpSpPr/>
            <p:nvPr/>
          </p:nvGrpSpPr>
          <p:grpSpPr>
            <a:xfrm>
              <a:off x="2132425" y="1974775"/>
              <a:ext cx="4971824" cy="2952700"/>
              <a:chOff x="3634925" y="1008225"/>
              <a:chExt cx="4971824" cy="2952700"/>
            </a:xfrm>
          </p:grpSpPr>
          <p:pic>
            <p:nvPicPr>
              <p:cNvPr id="11419" name="Google Shape;11419;p425"/>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420" name="Google Shape;11420;p425"/>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421" name="Google Shape;11421;p425"/>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422" name="Google Shape;11422;p425"/>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423" name="Google Shape;11423;p425"/>
          <p:cNvGrpSpPr/>
          <p:nvPr/>
        </p:nvGrpSpPr>
        <p:grpSpPr>
          <a:xfrm>
            <a:off x="3326167" y="2716203"/>
            <a:ext cx="2595233" cy="2322422"/>
            <a:chOff x="2728451" y="807760"/>
            <a:chExt cx="4243350" cy="3797289"/>
          </a:xfrm>
        </p:grpSpPr>
        <p:grpSp>
          <p:nvGrpSpPr>
            <p:cNvPr id="11424" name="Google Shape;11424;p425"/>
            <p:cNvGrpSpPr/>
            <p:nvPr/>
          </p:nvGrpSpPr>
          <p:grpSpPr>
            <a:xfrm>
              <a:off x="2728451" y="807760"/>
              <a:ext cx="4243350" cy="3797289"/>
              <a:chOff x="2728451" y="1112560"/>
              <a:chExt cx="4243350" cy="3797289"/>
            </a:xfrm>
          </p:grpSpPr>
          <p:grpSp>
            <p:nvGrpSpPr>
              <p:cNvPr id="11425" name="Google Shape;11425;p425"/>
              <p:cNvGrpSpPr/>
              <p:nvPr/>
            </p:nvGrpSpPr>
            <p:grpSpPr>
              <a:xfrm>
                <a:off x="3548625" y="1112560"/>
                <a:ext cx="2095342" cy="1415608"/>
                <a:chOff x="3548625" y="1112560"/>
                <a:chExt cx="2095342" cy="1415608"/>
              </a:xfrm>
            </p:grpSpPr>
            <p:grpSp>
              <p:nvGrpSpPr>
                <p:cNvPr id="11426" name="Google Shape;11426;p425"/>
                <p:cNvGrpSpPr/>
                <p:nvPr/>
              </p:nvGrpSpPr>
              <p:grpSpPr>
                <a:xfrm>
                  <a:off x="3548625" y="1112560"/>
                  <a:ext cx="1693806" cy="1415608"/>
                  <a:chOff x="-2521759" y="897403"/>
                  <a:chExt cx="1477500" cy="1089600"/>
                </a:xfrm>
              </p:grpSpPr>
              <p:sp>
                <p:nvSpPr>
                  <p:cNvPr id="11427" name="Google Shape;11427;p42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28" name="Google Shape;11428;p425"/>
                  <p:cNvGrpSpPr/>
                  <p:nvPr/>
                </p:nvGrpSpPr>
                <p:grpSpPr>
                  <a:xfrm>
                    <a:off x="-2127414" y="1275205"/>
                    <a:ext cx="688733" cy="700658"/>
                    <a:chOff x="40123" y="-1583761"/>
                    <a:chExt cx="688733" cy="1109689"/>
                  </a:xfrm>
                </p:grpSpPr>
                <p:grpSp>
                  <p:nvGrpSpPr>
                    <p:cNvPr id="11429" name="Google Shape;11429;p425"/>
                    <p:cNvGrpSpPr/>
                    <p:nvPr/>
                  </p:nvGrpSpPr>
                  <p:grpSpPr>
                    <a:xfrm>
                      <a:off x="45124" y="-1327179"/>
                      <a:ext cx="683733" cy="853107"/>
                      <a:chOff x="597574" y="1930371"/>
                      <a:chExt cx="683733" cy="853107"/>
                    </a:xfrm>
                  </p:grpSpPr>
                  <p:grpSp>
                    <p:nvGrpSpPr>
                      <p:cNvPr id="11430" name="Google Shape;11430;p425"/>
                      <p:cNvGrpSpPr/>
                      <p:nvPr/>
                    </p:nvGrpSpPr>
                    <p:grpSpPr>
                      <a:xfrm rot="-5400000">
                        <a:off x="640721" y="2142893"/>
                        <a:ext cx="600335" cy="680836"/>
                        <a:chOff x="15239716" y="-12996420"/>
                        <a:chExt cx="1868456" cy="2463229"/>
                      </a:xfrm>
                    </p:grpSpPr>
                    <p:pic>
                      <p:nvPicPr>
                        <p:cNvPr id="11431" name="Google Shape;11431;p42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432" name="Google Shape;11432;p42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433" name="Google Shape;11433;p42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434" name="Google Shape;11434;p42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435" name="Google Shape;11435;p425"/>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436" name="Google Shape;11436;p425"/>
              <p:cNvGrpSpPr/>
              <p:nvPr/>
            </p:nvGrpSpPr>
            <p:grpSpPr>
              <a:xfrm>
                <a:off x="2728451" y="2175925"/>
                <a:ext cx="4243350" cy="2733924"/>
                <a:chOff x="2958951" y="1256250"/>
                <a:chExt cx="4243350" cy="2733924"/>
              </a:xfrm>
            </p:grpSpPr>
            <p:pic>
              <p:nvPicPr>
                <p:cNvPr id="11437" name="Google Shape;11437;p425"/>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438" name="Google Shape;11438;p425"/>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439" name="Google Shape;11439;p425"/>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440" name="Google Shape;11440;p425"/>
          <p:cNvGrpSpPr/>
          <p:nvPr/>
        </p:nvGrpSpPr>
        <p:grpSpPr>
          <a:xfrm>
            <a:off x="527993" y="631283"/>
            <a:ext cx="2523464" cy="1702042"/>
            <a:chOff x="1078553" y="1406852"/>
            <a:chExt cx="3191834" cy="2152848"/>
          </a:xfrm>
        </p:grpSpPr>
        <p:grpSp>
          <p:nvGrpSpPr>
            <p:cNvPr id="11441" name="Google Shape;11441;p425"/>
            <p:cNvGrpSpPr/>
            <p:nvPr/>
          </p:nvGrpSpPr>
          <p:grpSpPr>
            <a:xfrm>
              <a:off x="1078553" y="1406852"/>
              <a:ext cx="3191834" cy="2152848"/>
              <a:chOff x="861075" y="1457642"/>
              <a:chExt cx="4419599" cy="2980958"/>
            </a:xfrm>
          </p:grpSpPr>
          <p:pic>
            <p:nvPicPr>
              <p:cNvPr id="11442" name="Google Shape;11442;p42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443" name="Google Shape;11443;p42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444" name="Google Shape;11444;p425"/>
            <p:cNvGrpSpPr/>
            <p:nvPr/>
          </p:nvGrpSpPr>
          <p:grpSpPr>
            <a:xfrm>
              <a:off x="1980041" y="1481287"/>
              <a:ext cx="308764" cy="2020121"/>
              <a:chOff x="4198133" y="1585860"/>
              <a:chExt cx="434023" cy="2787912"/>
            </a:xfrm>
          </p:grpSpPr>
          <p:cxnSp>
            <p:nvCxnSpPr>
              <p:cNvPr id="11445" name="Google Shape;11445;p42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446" name="Google Shape;11446;p42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447" name="Google Shape;11447;p42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448" name="Google Shape;11448;p425"/>
          <p:cNvGrpSpPr/>
          <p:nvPr/>
        </p:nvGrpSpPr>
        <p:grpSpPr>
          <a:xfrm>
            <a:off x="6127382" y="347119"/>
            <a:ext cx="2775450" cy="2026082"/>
            <a:chOff x="4539758" y="527583"/>
            <a:chExt cx="2775450" cy="2026082"/>
          </a:xfrm>
        </p:grpSpPr>
        <p:grpSp>
          <p:nvGrpSpPr>
            <p:cNvPr id="11449" name="Google Shape;11449;p425"/>
            <p:cNvGrpSpPr/>
            <p:nvPr/>
          </p:nvGrpSpPr>
          <p:grpSpPr>
            <a:xfrm>
              <a:off x="4539758" y="566729"/>
              <a:ext cx="2775450" cy="1986936"/>
              <a:chOff x="4902894" y="1042215"/>
              <a:chExt cx="3586316" cy="2567432"/>
            </a:xfrm>
          </p:grpSpPr>
          <p:grpSp>
            <p:nvGrpSpPr>
              <p:cNvPr id="11450" name="Google Shape;11450;p425"/>
              <p:cNvGrpSpPr/>
              <p:nvPr/>
            </p:nvGrpSpPr>
            <p:grpSpPr>
              <a:xfrm>
                <a:off x="6099641" y="1042215"/>
                <a:ext cx="574895" cy="480514"/>
                <a:chOff x="-2521759" y="897403"/>
                <a:chExt cx="1477500" cy="1089600"/>
              </a:xfrm>
            </p:grpSpPr>
            <p:sp>
              <p:nvSpPr>
                <p:cNvPr id="11451" name="Google Shape;11451;p42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52" name="Google Shape;11452;p425"/>
                <p:cNvGrpSpPr/>
                <p:nvPr/>
              </p:nvGrpSpPr>
              <p:grpSpPr>
                <a:xfrm>
                  <a:off x="-2127414" y="1275205"/>
                  <a:ext cx="688733" cy="700658"/>
                  <a:chOff x="40123" y="-1583761"/>
                  <a:chExt cx="688733" cy="1109689"/>
                </a:xfrm>
              </p:grpSpPr>
              <p:grpSp>
                <p:nvGrpSpPr>
                  <p:cNvPr id="11453" name="Google Shape;11453;p425"/>
                  <p:cNvGrpSpPr/>
                  <p:nvPr/>
                </p:nvGrpSpPr>
                <p:grpSpPr>
                  <a:xfrm>
                    <a:off x="45124" y="-1327179"/>
                    <a:ext cx="683733" cy="853107"/>
                    <a:chOff x="597574" y="1930371"/>
                    <a:chExt cx="683733" cy="853107"/>
                  </a:xfrm>
                </p:grpSpPr>
                <p:grpSp>
                  <p:nvGrpSpPr>
                    <p:cNvPr id="11454" name="Google Shape;11454;p425"/>
                    <p:cNvGrpSpPr/>
                    <p:nvPr/>
                  </p:nvGrpSpPr>
                  <p:grpSpPr>
                    <a:xfrm rot="-5400000">
                      <a:off x="640721" y="2142893"/>
                      <a:ext cx="600335" cy="680836"/>
                      <a:chOff x="15239716" y="-12996420"/>
                      <a:chExt cx="1868456" cy="2463229"/>
                    </a:xfrm>
                  </p:grpSpPr>
                  <p:pic>
                    <p:nvPicPr>
                      <p:cNvPr id="11455" name="Google Shape;11455;p42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456" name="Google Shape;11456;p42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457" name="Google Shape;11457;p42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458" name="Google Shape;11458;p42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459" name="Google Shape;11459;p425"/>
              <p:cNvGrpSpPr/>
              <p:nvPr/>
            </p:nvGrpSpPr>
            <p:grpSpPr>
              <a:xfrm>
                <a:off x="4902894" y="1104366"/>
                <a:ext cx="3586316" cy="2505281"/>
                <a:chOff x="2696950" y="1678663"/>
                <a:chExt cx="4760176" cy="3325300"/>
              </a:xfrm>
            </p:grpSpPr>
            <p:grpSp>
              <p:nvGrpSpPr>
                <p:cNvPr id="11460" name="Google Shape;11460;p425"/>
                <p:cNvGrpSpPr/>
                <p:nvPr/>
              </p:nvGrpSpPr>
              <p:grpSpPr>
                <a:xfrm>
                  <a:off x="2696950" y="1678663"/>
                  <a:ext cx="4760176" cy="3325300"/>
                  <a:chOff x="2586350" y="1168975"/>
                  <a:chExt cx="4760176" cy="3325300"/>
                </a:xfrm>
              </p:grpSpPr>
              <p:pic>
                <p:nvPicPr>
                  <p:cNvPr id="11461" name="Google Shape;11461;p425"/>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462" name="Google Shape;11462;p425"/>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463" name="Google Shape;11463;p425"/>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464" name="Google Shape;11464;p425"/>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465" name="Google Shape;11465;p425"/>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466" name="Google Shape;11466;p425"/>
          <p:cNvGrpSpPr/>
          <p:nvPr/>
        </p:nvGrpSpPr>
        <p:grpSpPr>
          <a:xfrm>
            <a:off x="312467" y="2851630"/>
            <a:ext cx="2707879" cy="1954173"/>
            <a:chOff x="441300" y="2554780"/>
            <a:chExt cx="2707879" cy="1954173"/>
          </a:xfrm>
        </p:grpSpPr>
        <p:pic>
          <p:nvPicPr>
            <p:cNvPr id="11467" name="Google Shape;11467;p425"/>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468" name="Google Shape;11468;p425"/>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469" name="Google Shape;11469;p425"/>
            <p:cNvGrpSpPr/>
            <p:nvPr/>
          </p:nvGrpSpPr>
          <p:grpSpPr>
            <a:xfrm>
              <a:off x="625714" y="2806908"/>
              <a:ext cx="2523464" cy="1702042"/>
              <a:chOff x="1078553" y="1406852"/>
              <a:chExt cx="3191834" cy="2152848"/>
            </a:xfrm>
          </p:grpSpPr>
          <p:grpSp>
            <p:nvGrpSpPr>
              <p:cNvPr id="11470" name="Google Shape;11470;p425"/>
              <p:cNvGrpSpPr/>
              <p:nvPr/>
            </p:nvGrpSpPr>
            <p:grpSpPr>
              <a:xfrm>
                <a:off x="1078553" y="1406852"/>
                <a:ext cx="3191834" cy="2152848"/>
                <a:chOff x="861075" y="1457642"/>
                <a:chExt cx="4419599" cy="2980958"/>
              </a:xfrm>
            </p:grpSpPr>
            <p:pic>
              <p:nvPicPr>
                <p:cNvPr id="11471" name="Google Shape;11471;p42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472" name="Google Shape;11472;p42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473" name="Google Shape;11473;p425"/>
              <p:cNvGrpSpPr/>
              <p:nvPr/>
            </p:nvGrpSpPr>
            <p:grpSpPr>
              <a:xfrm>
                <a:off x="1980041" y="1481287"/>
                <a:ext cx="308764" cy="2020121"/>
                <a:chOff x="4198133" y="1585860"/>
                <a:chExt cx="434023" cy="2787912"/>
              </a:xfrm>
            </p:grpSpPr>
            <p:cxnSp>
              <p:nvCxnSpPr>
                <p:cNvPr id="11474" name="Google Shape;11474;p42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475" name="Google Shape;11475;p42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476" name="Google Shape;11476;p42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477" name="Google Shape;11477;p425"/>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478" name="Google Shape;11478;p425"/>
          <p:cNvGrpSpPr/>
          <p:nvPr/>
        </p:nvGrpSpPr>
        <p:grpSpPr>
          <a:xfrm>
            <a:off x="3304419" y="11"/>
            <a:ext cx="2652183" cy="2622142"/>
            <a:chOff x="3050443" y="551620"/>
            <a:chExt cx="4522051" cy="4470830"/>
          </a:xfrm>
        </p:grpSpPr>
        <p:grpSp>
          <p:nvGrpSpPr>
            <p:cNvPr id="11479" name="Google Shape;11479;p425"/>
            <p:cNvGrpSpPr/>
            <p:nvPr/>
          </p:nvGrpSpPr>
          <p:grpSpPr>
            <a:xfrm>
              <a:off x="3050443" y="551620"/>
              <a:ext cx="4522051" cy="4470830"/>
              <a:chOff x="3050443" y="551620"/>
              <a:chExt cx="4522051" cy="4470830"/>
            </a:xfrm>
          </p:grpSpPr>
          <p:sp>
            <p:nvSpPr>
              <p:cNvPr id="11480" name="Google Shape;11480;p425"/>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81" name="Google Shape;11481;p425"/>
              <p:cNvGrpSpPr/>
              <p:nvPr/>
            </p:nvGrpSpPr>
            <p:grpSpPr>
              <a:xfrm>
                <a:off x="4403945" y="1498365"/>
                <a:ext cx="1058145" cy="944731"/>
                <a:chOff x="515373" y="1930371"/>
                <a:chExt cx="683733" cy="853107"/>
              </a:xfrm>
            </p:grpSpPr>
            <p:grpSp>
              <p:nvGrpSpPr>
                <p:cNvPr id="11482" name="Google Shape;11482;p425"/>
                <p:cNvGrpSpPr/>
                <p:nvPr/>
              </p:nvGrpSpPr>
              <p:grpSpPr>
                <a:xfrm rot="-5400000">
                  <a:off x="558520" y="2142893"/>
                  <a:ext cx="600335" cy="680836"/>
                  <a:chOff x="15239716" y="-13293819"/>
                  <a:chExt cx="1868456" cy="2463229"/>
                </a:xfrm>
              </p:grpSpPr>
              <p:pic>
                <p:nvPicPr>
                  <p:cNvPr id="11483" name="Google Shape;11483;p425"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484" name="Google Shape;11484;p425"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485" name="Google Shape;11485;p425"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486" name="Google Shape;11486;p425"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487" name="Google Shape;11487;p425"/>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488" name="Google Shape;11488;p425"/>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489" name="Google Shape;11489;p425"/>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490" name="Google Shape;11490;p425"/>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491" name="Google Shape;11491;p425"/>
          <p:cNvSpPr/>
          <p:nvPr/>
        </p:nvSpPr>
        <p:spPr>
          <a:xfrm rot="1333">
            <a:off x="420925" y="277650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425"/>
          <p:cNvSpPr/>
          <p:nvPr/>
        </p:nvSpPr>
        <p:spPr>
          <a:xfrm rot="1333">
            <a:off x="3214600" y="32641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425"/>
          <p:cNvSpPr/>
          <p:nvPr/>
        </p:nvSpPr>
        <p:spPr>
          <a:xfrm rot="1333">
            <a:off x="3154400" y="43896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425"/>
          <p:cNvSpPr txBox="1"/>
          <p:nvPr/>
        </p:nvSpPr>
        <p:spPr>
          <a:xfrm>
            <a:off x="2210700" y="2347288"/>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side effects</a:t>
            </a:r>
            <a:endParaRPr b="1">
              <a:highlight>
                <a:srgbClr val="FFFF00"/>
              </a:highligh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498"/>
        <p:cNvGrpSpPr/>
        <p:nvPr/>
      </p:nvGrpSpPr>
      <p:grpSpPr>
        <a:xfrm>
          <a:off x="0" y="0"/>
          <a:ext cx="0" cy="0"/>
          <a:chOff x="0" y="0"/>
          <a:chExt cx="0" cy="0"/>
        </a:xfrm>
      </p:grpSpPr>
      <p:sp>
        <p:nvSpPr>
          <p:cNvPr id="11499" name="Google Shape;11499;p426"/>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500" name="Google Shape;11500;p426"/>
          <p:cNvGrpSpPr/>
          <p:nvPr/>
        </p:nvGrpSpPr>
        <p:grpSpPr>
          <a:xfrm>
            <a:off x="6209587" y="2416340"/>
            <a:ext cx="2696717" cy="2622159"/>
            <a:chOff x="2132425" y="93112"/>
            <a:chExt cx="4971824" cy="4834364"/>
          </a:xfrm>
        </p:grpSpPr>
        <p:grpSp>
          <p:nvGrpSpPr>
            <p:cNvPr id="11501" name="Google Shape;11501;p426"/>
            <p:cNvGrpSpPr/>
            <p:nvPr/>
          </p:nvGrpSpPr>
          <p:grpSpPr>
            <a:xfrm>
              <a:off x="2976560" y="93112"/>
              <a:ext cx="2552234" cy="2133110"/>
              <a:chOff x="-2521759" y="897403"/>
              <a:chExt cx="1477500" cy="1089600"/>
            </a:xfrm>
          </p:grpSpPr>
          <p:sp>
            <p:nvSpPr>
              <p:cNvPr id="11502" name="Google Shape;11502;p42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03" name="Google Shape;11503;p426"/>
              <p:cNvGrpSpPr/>
              <p:nvPr/>
            </p:nvGrpSpPr>
            <p:grpSpPr>
              <a:xfrm>
                <a:off x="-2127414" y="1275205"/>
                <a:ext cx="688733" cy="700658"/>
                <a:chOff x="40123" y="-1583761"/>
                <a:chExt cx="688733" cy="1109689"/>
              </a:xfrm>
            </p:grpSpPr>
            <p:grpSp>
              <p:nvGrpSpPr>
                <p:cNvPr id="11504" name="Google Shape;11504;p426"/>
                <p:cNvGrpSpPr/>
                <p:nvPr/>
              </p:nvGrpSpPr>
              <p:grpSpPr>
                <a:xfrm>
                  <a:off x="45124" y="-1327179"/>
                  <a:ext cx="683733" cy="853107"/>
                  <a:chOff x="597574" y="1930371"/>
                  <a:chExt cx="683733" cy="853107"/>
                </a:xfrm>
              </p:grpSpPr>
              <p:grpSp>
                <p:nvGrpSpPr>
                  <p:cNvPr id="11505" name="Google Shape;11505;p426"/>
                  <p:cNvGrpSpPr/>
                  <p:nvPr/>
                </p:nvGrpSpPr>
                <p:grpSpPr>
                  <a:xfrm rot="-5400000">
                    <a:off x="640721" y="2142893"/>
                    <a:ext cx="600335" cy="680836"/>
                    <a:chOff x="15239716" y="-12996420"/>
                    <a:chExt cx="1868456" cy="2463229"/>
                  </a:xfrm>
                </p:grpSpPr>
                <p:pic>
                  <p:nvPicPr>
                    <p:cNvPr id="11506" name="Google Shape;11506;p42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07" name="Google Shape;11507;p42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08" name="Google Shape;11508;p42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09" name="Google Shape;11509;p42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510" name="Google Shape;11510;p426"/>
            <p:cNvGrpSpPr/>
            <p:nvPr/>
          </p:nvGrpSpPr>
          <p:grpSpPr>
            <a:xfrm>
              <a:off x="2132425" y="1974775"/>
              <a:ext cx="4971824" cy="2952700"/>
              <a:chOff x="3634925" y="1008225"/>
              <a:chExt cx="4971824" cy="2952700"/>
            </a:xfrm>
          </p:grpSpPr>
          <p:pic>
            <p:nvPicPr>
              <p:cNvPr id="11511" name="Google Shape;11511;p426"/>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512" name="Google Shape;11512;p426"/>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513" name="Google Shape;11513;p426"/>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514" name="Google Shape;11514;p426"/>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515" name="Google Shape;11515;p426"/>
          <p:cNvGrpSpPr/>
          <p:nvPr/>
        </p:nvGrpSpPr>
        <p:grpSpPr>
          <a:xfrm>
            <a:off x="3326167" y="2716203"/>
            <a:ext cx="2595233" cy="2322422"/>
            <a:chOff x="2728451" y="807760"/>
            <a:chExt cx="4243350" cy="3797289"/>
          </a:xfrm>
        </p:grpSpPr>
        <p:grpSp>
          <p:nvGrpSpPr>
            <p:cNvPr id="11516" name="Google Shape;11516;p426"/>
            <p:cNvGrpSpPr/>
            <p:nvPr/>
          </p:nvGrpSpPr>
          <p:grpSpPr>
            <a:xfrm>
              <a:off x="2728451" y="807760"/>
              <a:ext cx="4243350" cy="3797289"/>
              <a:chOff x="2728451" y="1112560"/>
              <a:chExt cx="4243350" cy="3797289"/>
            </a:xfrm>
          </p:grpSpPr>
          <p:grpSp>
            <p:nvGrpSpPr>
              <p:cNvPr id="11517" name="Google Shape;11517;p426"/>
              <p:cNvGrpSpPr/>
              <p:nvPr/>
            </p:nvGrpSpPr>
            <p:grpSpPr>
              <a:xfrm>
                <a:off x="3548625" y="1112560"/>
                <a:ext cx="2095342" cy="1415608"/>
                <a:chOff x="3548625" y="1112560"/>
                <a:chExt cx="2095342" cy="1415608"/>
              </a:xfrm>
            </p:grpSpPr>
            <p:grpSp>
              <p:nvGrpSpPr>
                <p:cNvPr id="11518" name="Google Shape;11518;p426"/>
                <p:cNvGrpSpPr/>
                <p:nvPr/>
              </p:nvGrpSpPr>
              <p:grpSpPr>
                <a:xfrm>
                  <a:off x="3548625" y="1112560"/>
                  <a:ext cx="1693806" cy="1415608"/>
                  <a:chOff x="-2521759" y="897403"/>
                  <a:chExt cx="1477500" cy="1089600"/>
                </a:xfrm>
              </p:grpSpPr>
              <p:sp>
                <p:nvSpPr>
                  <p:cNvPr id="11519" name="Google Shape;11519;p42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20" name="Google Shape;11520;p426"/>
                  <p:cNvGrpSpPr/>
                  <p:nvPr/>
                </p:nvGrpSpPr>
                <p:grpSpPr>
                  <a:xfrm>
                    <a:off x="-2127414" y="1275205"/>
                    <a:ext cx="688733" cy="700658"/>
                    <a:chOff x="40123" y="-1583761"/>
                    <a:chExt cx="688733" cy="1109689"/>
                  </a:xfrm>
                </p:grpSpPr>
                <p:grpSp>
                  <p:nvGrpSpPr>
                    <p:cNvPr id="11521" name="Google Shape;11521;p426"/>
                    <p:cNvGrpSpPr/>
                    <p:nvPr/>
                  </p:nvGrpSpPr>
                  <p:grpSpPr>
                    <a:xfrm>
                      <a:off x="45124" y="-1327179"/>
                      <a:ext cx="683733" cy="853107"/>
                      <a:chOff x="597574" y="1930371"/>
                      <a:chExt cx="683733" cy="853107"/>
                    </a:xfrm>
                  </p:grpSpPr>
                  <p:grpSp>
                    <p:nvGrpSpPr>
                      <p:cNvPr id="11522" name="Google Shape;11522;p426"/>
                      <p:cNvGrpSpPr/>
                      <p:nvPr/>
                    </p:nvGrpSpPr>
                    <p:grpSpPr>
                      <a:xfrm rot="-5400000">
                        <a:off x="640721" y="2142893"/>
                        <a:ext cx="600335" cy="680836"/>
                        <a:chOff x="15239716" y="-12996420"/>
                        <a:chExt cx="1868456" cy="2463229"/>
                      </a:xfrm>
                    </p:grpSpPr>
                    <p:pic>
                      <p:nvPicPr>
                        <p:cNvPr id="11523" name="Google Shape;11523;p42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24" name="Google Shape;11524;p42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25" name="Google Shape;11525;p42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26" name="Google Shape;11526;p42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527" name="Google Shape;11527;p426"/>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528" name="Google Shape;11528;p426"/>
              <p:cNvGrpSpPr/>
              <p:nvPr/>
            </p:nvGrpSpPr>
            <p:grpSpPr>
              <a:xfrm>
                <a:off x="2728451" y="2175925"/>
                <a:ext cx="4243350" cy="2733924"/>
                <a:chOff x="2958951" y="1256250"/>
                <a:chExt cx="4243350" cy="2733924"/>
              </a:xfrm>
            </p:grpSpPr>
            <p:pic>
              <p:nvPicPr>
                <p:cNvPr id="11529" name="Google Shape;11529;p426"/>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530" name="Google Shape;11530;p426"/>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531" name="Google Shape;11531;p426"/>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532" name="Google Shape;11532;p426"/>
          <p:cNvGrpSpPr/>
          <p:nvPr/>
        </p:nvGrpSpPr>
        <p:grpSpPr>
          <a:xfrm>
            <a:off x="527993" y="631283"/>
            <a:ext cx="2523464" cy="1702042"/>
            <a:chOff x="1078553" y="1406852"/>
            <a:chExt cx="3191834" cy="2152848"/>
          </a:xfrm>
        </p:grpSpPr>
        <p:grpSp>
          <p:nvGrpSpPr>
            <p:cNvPr id="11533" name="Google Shape;11533;p426"/>
            <p:cNvGrpSpPr/>
            <p:nvPr/>
          </p:nvGrpSpPr>
          <p:grpSpPr>
            <a:xfrm>
              <a:off x="1078553" y="1406852"/>
              <a:ext cx="3191834" cy="2152848"/>
              <a:chOff x="861075" y="1457642"/>
              <a:chExt cx="4419599" cy="2980958"/>
            </a:xfrm>
          </p:grpSpPr>
          <p:pic>
            <p:nvPicPr>
              <p:cNvPr id="11534" name="Google Shape;11534;p426"/>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535" name="Google Shape;11535;p42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536" name="Google Shape;11536;p426"/>
            <p:cNvGrpSpPr/>
            <p:nvPr/>
          </p:nvGrpSpPr>
          <p:grpSpPr>
            <a:xfrm>
              <a:off x="1980041" y="1481287"/>
              <a:ext cx="308764" cy="2020121"/>
              <a:chOff x="4198133" y="1585860"/>
              <a:chExt cx="434023" cy="2787912"/>
            </a:xfrm>
          </p:grpSpPr>
          <p:cxnSp>
            <p:nvCxnSpPr>
              <p:cNvPr id="11537" name="Google Shape;11537;p426"/>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538" name="Google Shape;11538;p426"/>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539" name="Google Shape;11539;p426"/>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540" name="Google Shape;11540;p426"/>
          <p:cNvGrpSpPr/>
          <p:nvPr/>
        </p:nvGrpSpPr>
        <p:grpSpPr>
          <a:xfrm>
            <a:off x="6127382" y="347119"/>
            <a:ext cx="2775450" cy="2026082"/>
            <a:chOff x="4539758" y="527583"/>
            <a:chExt cx="2775450" cy="2026082"/>
          </a:xfrm>
        </p:grpSpPr>
        <p:grpSp>
          <p:nvGrpSpPr>
            <p:cNvPr id="11541" name="Google Shape;11541;p426"/>
            <p:cNvGrpSpPr/>
            <p:nvPr/>
          </p:nvGrpSpPr>
          <p:grpSpPr>
            <a:xfrm>
              <a:off x="4539758" y="566729"/>
              <a:ext cx="2775450" cy="1986936"/>
              <a:chOff x="4902894" y="1042215"/>
              <a:chExt cx="3586316" cy="2567432"/>
            </a:xfrm>
          </p:grpSpPr>
          <p:grpSp>
            <p:nvGrpSpPr>
              <p:cNvPr id="11542" name="Google Shape;11542;p426"/>
              <p:cNvGrpSpPr/>
              <p:nvPr/>
            </p:nvGrpSpPr>
            <p:grpSpPr>
              <a:xfrm>
                <a:off x="6099641" y="1042215"/>
                <a:ext cx="574895" cy="480514"/>
                <a:chOff x="-2521759" y="897403"/>
                <a:chExt cx="1477500" cy="1089600"/>
              </a:xfrm>
            </p:grpSpPr>
            <p:sp>
              <p:nvSpPr>
                <p:cNvPr id="11543" name="Google Shape;11543;p42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44" name="Google Shape;11544;p426"/>
                <p:cNvGrpSpPr/>
                <p:nvPr/>
              </p:nvGrpSpPr>
              <p:grpSpPr>
                <a:xfrm>
                  <a:off x="-2127414" y="1275205"/>
                  <a:ext cx="688733" cy="700658"/>
                  <a:chOff x="40123" y="-1583761"/>
                  <a:chExt cx="688733" cy="1109689"/>
                </a:xfrm>
              </p:grpSpPr>
              <p:grpSp>
                <p:nvGrpSpPr>
                  <p:cNvPr id="11545" name="Google Shape;11545;p426"/>
                  <p:cNvGrpSpPr/>
                  <p:nvPr/>
                </p:nvGrpSpPr>
                <p:grpSpPr>
                  <a:xfrm>
                    <a:off x="45124" y="-1327179"/>
                    <a:ext cx="683733" cy="853107"/>
                    <a:chOff x="597574" y="1930371"/>
                    <a:chExt cx="683733" cy="853107"/>
                  </a:xfrm>
                </p:grpSpPr>
                <p:grpSp>
                  <p:nvGrpSpPr>
                    <p:cNvPr id="11546" name="Google Shape;11546;p426"/>
                    <p:cNvGrpSpPr/>
                    <p:nvPr/>
                  </p:nvGrpSpPr>
                  <p:grpSpPr>
                    <a:xfrm rot="-5400000">
                      <a:off x="640721" y="2142893"/>
                      <a:ext cx="600335" cy="680836"/>
                      <a:chOff x="15239716" y="-12996420"/>
                      <a:chExt cx="1868456" cy="2463229"/>
                    </a:xfrm>
                  </p:grpSpPr>
                  <p:pic>
                    <p:nvPicPr>
                      <p:cNvPr id="11547" name="Google Shape;11547;p42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48" name="Google Shape;11548;p42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49" name="Google Shape;11549;p42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50" name="Google Shape;11550;p42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551" name="Google Shape;11551;p426"/>
              <p:cNvGrpSpPr/>
              <p:nvPr/>
            </p:nvGrpSpPr>
            <p:grpSpPr>
              <a:xfrm>
                <a:off x="4902894" y="1104366"/>
                <a:ext cx="3586316" cy="2505281"/>
                <a:chOff x="2696950" y="1678663"/>
                <a:chExt cx="4760176" cy="3325300"/>
              </a:xfrm>
            </p:grpSpPr>
            <p:grpSp>
              <p:nvGrpSpPr>
                <p:cNvPr id="11552" name="Google Shape;11552;p426"/>
                <p:cNvGrpSpPr/>
                <p:nvPr/>
              </p:nvGrpSpPr>
              <p:grpSpPr>
                <a:xfrm>
                  <a:off x="2696950" y="1678663"/>
                  <a:ext cx="4760176" cy="3325300"/>
                  <a:chOff x="2586350" y="1168975"/>
                  <a:chExt cx="4760176" cy="3325300"/>
                </a:xfrm>
              </p:grpSpPr>
              <p:pic>
                <p:nvPicPr>
                  <p:cNvPr id="11553" name="Google Shape;11553;p426"/>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554" name="Google Shape;11554;p426"/>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555" name="Google Shape;11555;p426"/>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556" name="Google Shape;11556;p426"/>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557" name="Google Shape;11557;p426"/>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558" name="Google Shape;11558;p426"/>
          <p:cNvGrpSpPr/>
          <p:nvPr/>
        </p:nvGrpSpPr>
        <p:grpSpPr>
          <a:xfrm>
            <a:off x="312467" y="2851630"/>
            <a:ext cx="2707879" cy="1954173"/>
            <a:chOff x="441300" y="2554780"/>
            <a:chExt cx="2707879" cy="1954173"/>
          </a:xfrm>
        </p:grpSpPr>
        <p:pic>
          <p:nvPicPr>
            <p:cNvPr id="11559" name="Google Shape;11559;p426"/>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560" name="Google Shape;11560;p426"/>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561" name="Google Shape;11561;p426"/>
            <p:cNvGrpSpPr/>
            <p:nvPr/>
          </p:nvGrpSpPr>
          <p:grpSpPr>
            <a:xfrm>
              <a:off x="625714" y="2806908"/>
              <a:ext cx="2523464" cy="1702042"/>
              <a:chOff x="1078553" y="1406852"/>
              <a:chExt cx="3191834" cy="2152848"/>
            </a:xfrm>
          </p:grpSpPr>
          <p:grpSp>
            <p:nvGrpSpPr>
              <p:cNvPr id="11562" name="Google Shape;11562;p426"/>
              <p:cNvGrpSpPr/>
              <p:nvPr/>
            </p:nvGrpSpPr>
            <p:grpSpPr>
              <a:xfrm>
                <a:off x="1078553" y="1406852"/>
                <a:ext cx="3191834" cy="2152848"/>
                <a:chOff x="861075" y="1457642"/>
                <a:chExt cx="4419599" cy="2980958"/>
              </a:xfrm>
            </p:grpSpPr>
            <p:pic>
              <p:nvPicPr>
                <p:cNvPr id="11563" name="Google Shape;11563;p426"/>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564" name="Google Shape;11564;p42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565" name="Google Shape;11565;p426"/>
              <p:cNvGrpSpPr/>
              <p:nvPr/>
            </p:nvGrpSpPr>
            <p:grpSpPr>
              <a:xfrm>
                <a:off x="1980041" y="1481287"/>
                <a:ext cx="308764" cy="2020121"/>
                <a:chOff x="4198133" y="1585860"/>
                <a:chExt cx="434023" cy="2787912"/>
              </a:xfrm>
            </p:grpSpPr>
            <p:cxnSp>
              <p:nvCxnSpPr>
                <p:cNvPr id="11566" name="Google Shape;11566;p426"/>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567" name="Google Shape;11567;p426"/>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568" name="Google Shape;11568;p426"/>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569" name="Google Shape;11569;p426"/>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570" name="Google Shape;11570;p426"/>
          <p:cNvGrpSpPr/>
          <p:nvPr/>
        </p:nvGrpSpPr>
        <p:grpSpPr>
          <a:xfrm>
            <a:off x="3304419" y="11"/>
            <a:ext cx="2652183" cy="2622142"/>
            <a:chOff x="3050443" y="551620"/>
            <a:chExt cx="4522051" cy="4470830"/>
          </a:xfrm>
        </p:grpSpPr>
        <p:grpSp>
          <p:nvGrpSpPr>
            <p:cNvPr id="11571" name="Google Shape;11571;p426"/>
            <p:cNvGrpSpPr/>
            <p:nvPr/>
          </p:nvGrpSpPr>
          <p:grpSpPr>
            <a:xfrm>
              <a:off x="3050443" y="551620"/>
              <a:ext cx="4522051" cy="4470830"/>
              <a:chOff x="3050443" y="551620"/>
              <a:chExt cx="4522051" cy="4470830"/>
            </a:xfrm>
          </p:grpSpPr>
          <p:sp>
            <p:nvSpPr>
              <p:cNvPr id="11572" name="Google Shape;11572;p426"/>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73" name="Google Shape;11573;p426"/>
              <p:cNvGrpSpPr/>
              <p:nvPr/>
            </p:nvGrpSpPr>
            <p:grpSpPr>
              <a:xfrm>
                <a:off x="4403945" y="1498365"/>
                <a:ext cx="1058145" cy="944731"/>
                <a:chOff x="515373" y="1930371"/>
                <a:chExt cx="683733" cy="853107"/>
              </a:xfrm>
            </p:grpSpPr>
            <p:grpSp>
              <p:nvGrpSpPr>
                <p:cNvPr id="11574" name="Google Shape;11574;p426"/>
                <p:cNvGrpSpPr/>
                <p:nvPr/>
              </p:nvGrpSpPr>
              <p:grpSpPr>
                <a:xfrm rot="-5400000">
                  <a:off x="558520" y="2142893"/>
                  <a:ext cx="600335" cy="680836"/>
                  <a:chOff x="15239716" y="-13293819"/>
                  <a:chExt cx="1868456" cy="2463229"/>
                </a:xfrm>
              </p:grpSpPr>
              <p:pic>
                <p:nvPicPr>
                  <p:cNvPr id="11575" name="Google Shape;11575;p426"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576" name="Google Shape;11576;p426"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577" name="Google Shape;11577;p426"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578" name="Google Shape;11578;p426"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579" name="Google Shape;11579;p426"/>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580" name="Google Shape;11580;p426"/>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581" name="Google Shape;11581;p426"/>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582" name="Google Shape;11582;p426"/>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583" name="Google Shape;11583;p426"/>
          <p:cNvSpPr/>
          <p:nvPr/>
        </p:nvSpPr>
        <p:spPr>
          <a:xfrm rot="1333">
            <a:off x="159250" y="42647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426"/>
          <p:cNvSpPr txBox="1"/>
          <p:nvPr/>
        </p:nvSpPr>
        <p:spPr>
          <a:xfrm>
            <a:off x="2088050" y="2298225"/>
            <a:ext cx="140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risk of QT prolongation</a:t>
            </a:r>
            <a:endParaRPr b="1">
              <a:highlight>
                <a:srgbClr val="FFFF00"/>
              </a:highligh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588"/>
        <p:cNvGrpSpPr/>
        <p:nvPr/>
      </p:nvGrpSpPr>
      <p:grpSpPr>
        <a:xfrm>
          <a:off x="0" y="0"/>
          <a:ext cx="0" cy="0"/>
          <a:chOff x="0" y="0"/>
          <a:chExt cx="0" cy="0"/>
        </a:xfrm>
      </p:grpSpPr>
      <p:sp>
        <p:nvSpPr>
          <p:cNvPr id="11589" name="Google Shape;11589;p427"/>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590" name="Google Shape;11590;p427"/>
          <p:cNvGrpSpPr/>
          <p:nvPr/>
        </p:nvGrpSpPr>
        <p:grpSpPr>
          <a:xfrm>
            <a:off x="6209587" y="2416340"/>
            <a:ext cx="2696717" cy="2622159"/>
            <a:chOff x="2132425" y="93112"/>
            <a:chExt cx="4971824" cy="4834364"/>
          </a:xfrm>
        </p:grpSpPr>
        <p:grpSp>
          <p:nvGrpSpPr>
            <p:cNvPr id="11591" name="Google Shape;11591;p427"/>
            <p:cNvGrpSpPr/>
            <p:nvPr/>
          </p:nvGrpSpPr>
          <p:grpSpPr>
            <a:xfrm>
              <a:off x="2976560" y="93112"/>
              <a:ext cx="2552234" cy="2133110"/>
              <a:chOff x="-2521759" y="897403"/>
              <a:chExt cx="1477500" cy="1089600"/>
            </a:xfrm>
          </p:grpSpPr>
          <p:sp>
            <p:nvSpPr>
              <p:cNvPr id="11592" name="Google Shape;11592;p42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93" name="Google Shape;11593;p427"/>
              <p:cNvGrpSpPr/>
              <p:nvPr/>
            </p:nvGrpSpPr>
            <p:grpSpPr>
              <a:xfrm>
                <a:off x="-2127414" y="1275205"/>
                <a:ext cx="688733" cy="700658"/>
                <a:chOff x="40123" y="-1583761"/>
                <a:chExt cx="688733" cy="1109689"/>
              </a:xfrm>
            </p:grpSpPr>
            <p:grpSp>
              <p:nvGrpSpPr>
                <p:cNvPr id="11594" name="Google Shape;11594;p427"/>
                <p:cNvGrpSpPr/>
                <p:nvPr/>
              </p:nvGrpSpPr>
              <p:grpSpPr>
                <a:xfrm>
                  <a:off x="45124" y="-1327179"/>
                  <a:ext cx="683733" cy="853107"/>
                  <a:chOff x="597574" y="1930371"/>
                  <a:chExt cx="683733" cy="853107"/>
                </a:xfrm>
              </p:grpSpPr>
              <p:grpSp>
                <p:nvGrpSpPr>
                  <p:cNvPr id="11595" name="Google Shape;11595;p427"/>
                  <p:cNvGrpSpPr/>
                  <p:nvPr/>
                </p:nvGrpSpPr>
                <p:grpSpPr>
                  <a:xfrm rot="-5400000">
                    <a:off x="640721" y="2142893"/>
                    <a:ext cx="600335" cy="680836"/>
                    <a:chOff x="15239716" y="-12996420"/>
                    <a:chExt cx="1868456" cy="2463229"/>
                  </a:xfrm>
                </p:grpSpPr>
                <p:pic>
                  <p:nvPicPr>
                    <p:cNvPr id="11596" name="Google Shape;11596;p42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97" name="Google Shape;11597;p42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98" name="Google Shape;11598;p42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99" name="Google Shape;11599;p42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600" name="Google Shape;11600;p427"/>
            <p:cNvGrpSpPr/>
            <p:nvPr/>
          </p:nvGrpSpPr>
          <p:grpSpPr>
            <a:xfrm>
              <a:off x="2132425" y="1974775"/>
              <a:ext cx="4971824" cy="2952700"/>
              <a:chOff x="3634925" y="1008225"/>
              <a:chExt cx="4971824" cy="2952700"/>
            </a:xfrm>
          </p:grpSpPr>
          <p:pic>
            <p:nvPicPr>
              <p:cNvPr id="11601" name="Google Shape;11601;p427"/>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602" name="Google Shape;11602;p427"/>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603" name="Google Shape;11603;p427"/>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604" name="Google Shape;11604;p427"/>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605" name="Google Shape;11605;p427"/>
          <p:cNvGrpSpPr/>
          <p:nvPr/>
        </p:nvGrpSpPr>
        <p:grpSpPr>
          <a:xfrm>
            <a:off x="3326167" y="2716203"/>
            <a:ext cx="2595233" cy="2322422"/>
            <a:chOff x="2728451" y="807760"/>
            <a:chExt cx="4243350" cy="3797289"/>
          </a:xfrm>
        </p:grpSpPr>
        <p:grpSp>
          <p:nvGrpSpPr>
            <p:cNvPr id="11606" name="Google Shape;11606;p427"/>
            <p:cNvGrpSpPr/>
            <p:nvPr/>
          </p:nvGrpSpPr>
          <p:grpSpPr>
            <a:xfrm>
              <a:off x="2728451" y="807760"/>
              <a:ext cx="4243350" cy="3797289"/>
              <a:chOff x="2728451" y="1112560"/>
              <a:chExt cx="4243350" cy="3797289"/>
            </a:xfrm>
          </p:grpSpPr>
          <p:grpSp>
            <p:nvGrpSpPr>
              <p:cNvPr id="11607" name="Google Shape;11607;p427"/>
              <p:cNvGrpSpPr/>
              <p:nvPr/>
            </p:nvGrpSpPr>
            <p:grpSpPr>
              <a:xfrm>
                <a:off x="3548625" y="1112560"/>
                <a:ext cx="2095342" cy="1415608"/>
                <a:chOff x="3548625" y="1112560"/>
                <a:chExt cx="2095342" cy="1415608"/>
              </a:xfrm>
            </p:grpSpPr>
            <p:grpSp>
              <p:nvGrpSpPr>
                <p:cNvPr id="11608" name="Google Shape;11608;p427"/>
                <p:cNvGrpSpPr/>
                <p:nvPr/>
              </p:nvGrpSpPr>
              <p:grpSpPr>
                <a:xfrm>
                  <a:off x="3548625" y="1112560"/>
                  <a:ext cx="1693806" cy="1415608"/>
                  <a:chOff x="-2521759" y="897403"/>
                  <a:chExt cx="1477500" cy="1089600"/>
                </a:xfrm>
              </p:grpSpPr>
              <p:sp>
                <p:nvSpPr>
                  <p:cNvPr id="11609" name="Google Shape;11609;p42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10" name="Google Shape;11610;p427"/>
                  <p:cNvGrpSpPr/>
                  <p:nvPr/>
                </p:nvGrpSpPr>
                <p:grpSpPr>
                  <a:xfrm>
                    <a:off x="-2127414" y="1275205"/>
                    <a:ext cx="688733" cy="700658"/>
                    <a:chOff x="40123" y="-1583761"/>
                    <a:chExt cx="688733" cy="1109689"/>
                  </a:xfrm>
                </p:grpSpPr>
                <p:grpSp>
                  <p:nvGrpSpPr>
                    <p:cNvPr id="11611" name="Google Shape;11611;p427"/>
                    <p:cNvGrpSpPr/>
                    <p:nvPr/>
                  </p:nvGrpSpPr>
                  <p:grpSpPr>
                    <a:xfrm>
                      <a:off x="45124" y="-1327179"/>
                      <a:ext cx="683733" cy="853107"/>
                      <a:chOff x="597574" y="1930371"/>
                      <a:chExt cx="683733" cy="853107"/>
                    </a:xfrm>
                  </p:grpSpPr>
                  <p:grpSp>
                    <p:nvGrpSpPr>
                      <p:cNvPr id="11612" name="Google Shape;11612;p427"/>
                      <p:cNvGrpSpPr/>
                      <p:nvPr/>
                    </p:nvGrpSpPr>
                    <p:grpSpPr>
                      <a:xfrm rot="-5400000">
                        <a:off x="640721" y="2142893"/>
                        <a:ext cx="600335" cy="680836"/>
                        <a:chOff x="15239716" y="-12996420"/>
                        <a:chExt cx="1868456" cy="2463229"/>
                      </a:xfrm>
                    </p:grpSpPr>
                    <p:pic>
                      <p:nvPicPr>
                        <p:cNvPr id="11613" name="Google Shape;11613;p42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614" name="Google Shape;11614;p42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615" name="Google Shape;11615;p42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616" name="Google Shape;11616;p42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617" name="Google Shape;11617;p427"/>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618" name="Google Shape;11618;p427"/>
              <p:cNvGrpSpPr/>
              <p:nvPr/>
            </p:nvGrpSpPr>
            <p:grpSpPr>
              <a:xfrm>
                <a:off x="2728451" y="2175925"/>
                <a:ext cx="4243350" cy="2733924"/>
                <a:chOff x="2958951" y="1256250"/>
                <a:chExt cx="4243350" cy="2733924"/>
              </a:xfrm>
            </p:grpSpPr>
            <p:pic>
              <p:nvPicPr>
                <p:cNvPr id="11619" name="Google Shape;11619;p427"/>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620" name="Google Shape;11620;p427"/>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621" name="Google Shape;11621;p427"/>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622" name="Google Shape;11622;p427"/>
          <p:cNvGrpSpPr/>
          <p:nvPr/>
        </p:nvGrpSpPr>
        <p:grpSpPr>
          <a:xfrm>
            <a:off x="527993" y="631283"/>
            <a:ext cx="2523464" cy="1702042"/>
            <a:chOff x="1078553" y="1406852"/>
            <a:chExt cx="3191834" cy="2152848"/>
          </a:xfrm>
        </p:grpSpPr>
        <p:grpSp>
          <p:nvGrpSpPr>
            <p:cNvPr id="11623" name="Google Shape;11623;p427"/>
            <p:cNvGrpSpPr/>
            <p:nvPr/>
          </p:nvGrpSpPr>
          <p:grpSpPr>
            <a:xfrm>
              <a:off x="1078553" y="1406852"/>
              <a:ext cx="3191834" cy="2152848"/>
              <a:chOff x="861075" y="1457642"/>
              <a:chExt cx="4419599" cy="2980958"/>
            </a:xfrm>
          </p:grpSpPr>
          <p:pic>
            <p:nvPicPr>
              <p:cNvPr id="11624" name="Google Shape;11624;p427"/>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625" name="Google Shape;11625;p42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626" name="Google Shape;11626;p427"/>
            <p:cNvGrpSpPr/>
            <p:nvPr/>
          </p:nvGrpSpPr>
          <p:grpSpPr>
            <a:xfrm>
              <a:off x="1980041" y="1481287"/>
              <a:ext cx="308764" cy="2020121"/>
              <a:chOff x="4198133" y="1585860"/>
              <a:chExt cx="434023" cy="2787912"/>
            </a:xfrm>
          </p:grpSpPr>
          <p:cxnSp>
            <p:nvCxnSpPr>
              <p:cNvPr id="11627" name="Google Shape;11627;p427"/>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628" name="Google Shape;11628;p427"/>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629" name="Google Shape;11629;p427"/>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630" name="Google Shape;11630;p427"/>
          <p:cNvGrpSpPr/>
          <p:nvPr/>
        </p:nvGrpSpPr>
        <p:grpSpPr>
          <a:xfrm>
            <a:off x="6127382" y="347119"/>
            <a:ext cx="2775450" cy="2026082"/>
            <a:chOff x="4539758" y="527583"/>
            <a:chExt cx="2775450" cy="2026082"/>
          </a:xfrm>
        </p:grpSpPr>
        <p:grpSp>
          <p:nvGrpSpPr>
            <p:cNvPr id="11631" name="Google Shape;11631;p427"/>
            <p:cNvGrpSpPr/>
            <p:nvPr/>
          </p:nvGrpSpPr>
          <p:grpSpPr>
            <a:xfrm>
              <a:off x="4539758" y="566729"/>
              <a:ext cx="2775450" cy="1986936"/>
              <a:chOff x="4902894" y="1042215"/>
              <a:chExt cx="3586316" cy="2567432"/>
            </a:xfrm>
          </p:grpSpPr>
          <p:grpSp>
            <p:nvGrpSpPr>
              <p:cNvPr id="11632" name="Google Shape;11632;p427"/>
              <p:cNvGrpSpPr/>
              <p:nvPr/>
            </p:nvGrpSpPr>
            <p:grpSpPr>
              <a:xfrm>
                <a:off x="6099641" y="1042215"/>
                <a:ext cx="574895" cy="480514"/>
                <a:chOff x="-2521759" y="897403"/>
                <a:chExt cx="1477500" cy="1089600"/>
              </a:xfrm>
            </p:grpSpPr>
            <p:sp>
              <p:nvSpPr>
                <p:cNvPr id="11633" name="Google Shape;11633;p42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34" name="Google Shape;11634;p427"/>
                <p:cNvGrpSpPr/>
                <p:nvPr/>
              </p:nvGrpSpPr>
              <p:grpSpPr>
                <a:xfrm>
                  <a:off x="-2127414" y="1275205"/>
                  <a:ext cx="688733" cy="700658"/>
                  <a:chOff x="40123" y="-1583761"/>
                  <a:chExt cx="688733" cy="1109689"/>
                </a:xfrm>
              </p:grpSpPr>
              <p:grpSp>
                <p:nvGrpSpPr>
                  <p:cNvPr id="11635" name="Google Shape;11635;p427"/>
                  <p:cNvGrpSpPr/>
                  <p:nvPr/>
                </p:nvGrpSpPr>
                <p:grpSpPr>
                  <a:xfrm>
                    <a:off x="45124" y="-1327179"/>
                    <a:ext cx="683733" cy="853107"/>
                    <a:chOff x="597574" y="1930371"/>
                    <a:chExt cx="683733" cy="853107"/>
                  </a:xfrm>
                </p:grpSpPr>
                <p:grpSp>
                  <p:nvGrpSpPr>
                    <p:cNvPr id="11636" name="Google Shape;11636;p427"/>
                    <p:cNvGrpSpPr/>
                    <p:nvPr/>
                  </p:nvGrpSpPr>
                  <p:grpSpPr>
                    <a:xfrm rot="-5400000">
                      <a:off x="640721" y="2142893"/>
                      <a:ext cx="600335" cy="680836"/>
                      <a:chOff x="15239716" y="-12996420"/>
                      <a:chExt cx="1868456" cy="2463229"/>
                    </a:xfrm>
                  </p:grpSpPr>
                  <p:pic>
                    <p:nvPicPr>
                      <p:cNvPr id="11637" name="Google Shape;11637;p42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638" name="Google Shape;11638;p42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639" name="Google Shape;11639;p42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640" name="Google Shape;11640;p42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641" name="Google Shape;11641;p427"/>
              <p:cNvGrpSpPr/>
              <p:nvPr/>
            </p:nvGrpSpPr>
            <p:grpSpPr>
              <a:xfrm>
                <a:off x="4902894" y="1104366"/>
                <a:ext cx="3586316" cy="2505281"/>
                <a:chOff x="2696950" y="1678663"/>
                <a:chExt cx="4760176" cy="3325300"/>
              </a:xfrm>
            </p:grpSpPr>
            <p:grpSp>
              <p:nvGrpSpPr>
                <p:cNvPr id="11642" name="Google Shape;11642;p427"/>
                <p:cNvGrpSpPr/>
                <p:nvPr/>
              </p:nvGrpSpPr>
              <p:grpSpPr>
                <a:xfrm>
                  <a:off x="2696950" y="1678663"/>
                  <a:ext cx="4760176" cy="3325300"/>
                  <a:chOff x="2586350" y="1168975"/>
                  <a:chExt cx="4760176" cy="3325300"/>
                </a:xfrm>
              </p:grpSpPr>
              <p:pic>
                <p:nvPicPr>
                  <p:cNvPr id="11643" name="Google Shape;11643;p427"/>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644" name="Google Shape;11644;p427"/>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645" name="Google Shape;11645;p427"/>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646" name="Google Shape;11646;p427"/>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647" name="Google Shape;11647;p427"/>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648" name="Google Shape;11648;p427"/>
          <p:cNvGrpSpPr/>
          <p:nvPr/>
        </p:nvGrpSpPr>
        <p:grpSpPr>
          <a:xfrm>
            <a:off x="312467" y="2851630"/>
            <a:ext cx="2707879" cy="1954173"/>
            <a:chOff x="441300" y="2554780"/>
            <a:chExt cx="2707879" cy="1954173"/>
          </a:xfrm>
        </p:grpSpPr>
        <p:pic>
          <p:nvPicPr>
            <p:cNvPr id="11649" name="Google Shape;11649;p427"/>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650" name="Google Shape;11650;p427"/>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651" name="Google Shape;11651;p427"/>
            <p:cNvGrpSpPr/>
            <p:nvPr/>
          </p:nvGrpSpPr>
          <p:grpSpPr>
            <a:xfrm>
              <a:off x="625714" y="2806908"/>
              <a:ext cx="2523464" cy="1702042"/>
              <a:chOff x="1078553" y="1406852"/>
              <a:chExt cx="3191834" cy="2152848"/>
            </a:xfrm>
          </p:grpSpPr>
          <p:grpSp>
            <p:nvGrpSpPr>
              <p:cNvPr id="11652" name="Google Shape;11652;p427"/>
              <p:cNvGrpSpPr/>
              <p:nvPr/>
            </p:nvGrpSpPr>
            <p:grpSpPr>
              <a:xfrm>
                <a:off x="1078553" y="1406852"/>
                <a:ext cx="3191834" cy="2152848"/>
                <a:chOff x="861075" y="1457642"/>
                <a:chExt cx="4419599" cy="2980958"/>
              </a:xfrm>
            </p:grpSpPr>
            <p:pic>
              <p:nvPicPr>
                <p:cNvPr id="11653" name="Google Shape;11653;p427"/>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654" name="Google Shape;11654;p42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655" name="Google Shape;11655;p427"/>
              <p:cNvGrpSpPr/>
              <p:nvPr/>
            </p:nvGrpSpPr>
            <p:grpSpPr>
              <a:xfrm>
                <a:off x="1980041" y="1481287"/>
                <a:ext cx="308764" cy="2020121"/>
                <a:chOff x="4198133" y="1585860"/>
                <a:chExt cx="434023" cy="2787912"/>
              </a:xfrm>
            </p:grpSpPr>
            <p:cxnSp>
              <p:nvCxnSpPr>
                <p:cNvPr id="11656" name="Google Shape;11656;p427"/>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657" name="Google Shape;11657;p427"/>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658" name="Google Shape;11658;p427"/>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659" name="Google Shape;11659;p427"/>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660" name="Google Shape;11660;p427"/>
          <p:cNvGrpSpPr/>
          <p:nvPr/>
        </p:nvGrpSpPr>
        <p:grpSpPr>
          <a:xfrm>
            <a:off x="3304419" y="11"/>
            <a:ext cx="2652183" cy="2622142"/>
            <a:chOff x="3050443" y="551620"/>
            <a:chExt cx="4522051" cy="4470830"/>
          </a:xfrm>
        </p:grpSpPr>
        <p:grpSp>
          <p:nvGrpSpPr>
            <p:cNvPr id="11661" name="Google Shape;11661;p427"/>
            <p:cNvGrpSpPr/>
            <p:nvPr/>
          </p:nvGrpSpPr>
          <p:grpSpPr>
            <a:xfrm>
              <a:off x="3050443" y="551620"/>
              <a:ext cx="4522051" cy="4470830"/>
              <a:chOff x="3050443" y="551620"/>
              <a:chExt cx="4522051" cy="4470830"/>
            </a:xfrm>
          </p:grpSpPr>
          <p:sp>
            <p:nvSpPr>
              <p:cNvPr id="11662" name="Google Shape;11662;p427"/>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63" name="Google Shape;11663;p427"/>
              <p:cNvGrpSpPr/>
              <p:nvPr/>
            </p:nvGrpSpPr>
            <p:grpSpPr>
              <a:xfrm>
                <a:off x="4403945" y="1498365"/>
                <a:ext cx="1058145" cy="944731"/>
                <a:chOff x="515373" y="1930371"/>
                <a:chExt cx="683733" cy="853107"/>
              </a:xfrm>
            </p:grpSpPr>
            <p:grpSp>
              <p:nvGrpSpPr>
                <p:cNvPr id="11664" name="Google Shape;11664;p427"/>
                <p:cNvGrpSpPr/>
                <p:nvPr/>
              </p:nvGrpSpPr>
              <p:grpSpPr>
                <a:xfrm rot="-5400000">
                  <a:off x="558520" y="2142893"/>
                  <a:ext cx="600335" cy="680836"/>
                  <a:chOff x="15239716" y="-13293819"/>
                  <a:chExt cx="1868456" cy="2463229"/>
                </a:xfrm>
              </p:grpSpPr>
              <p:pic>
                <p:nvPicPr>
                  <p:cNvPr id="11665" name="Google Shape;11665;p427"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666" name="Google Shape;11666;p427"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667" name="Google Shape;11667;p427"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668" name="Google Shape;11668;p427"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669" name="Google Shape;11669;p427"/>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670" name="Google Shape;11670;p427"/>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671" name="Google Shape;11671;p427"/>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672" name="Google Shape;11672;p427"/>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673" name="Google Shape;11673;p427"/>
          <p:cNvSpPr/>
          <p:nvPr/>
        </p:nvSpPr>
        <p:spPr>
          <a:xfrm rot="864804">
            <a:off x="3154379" y="823964"/>
            <a:ext cx="773754" cy="60858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427"/>
          <p:cNvSpPr/>
          <p:nvPr/>
        </p:nvSpPr>
        <p:spPr>
          <a:xfrm rot="-2079465">
            <a:off x="4882771" y="99173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427"/>
          <p:cNvSpPr txBox="1"/>
          <p:nvPr/>
        </p:nvSpPr>
        <p:spPr>
          <a:xfrm>
            <a:off x="5195400" y="2298250"/>
            <a:ext cx="1658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potential therapeutic effects</a:t>
            </a:r>
            <a:endParaRPr b="1">
              <a:highlight>
                <a:srgbClr val="FFFF00"/>
              </a:highlight>
            </a:endParaRPr>
          </a:p>
        </p:txBody>
      </p:sp>
      <p:sp>
        <p:nvSpPr>
          <p:cNvPr id="11676" name="Google Shape;11676;p427"/>
          <p:cNvSpPr/>
          <p:nvPr/>
        </p:nvSpPr>
        <p:spPr>
          <a:xfrm rot="-3707721">
            <a:off x="7398314" y="416331"/>
            <a:ext cx="581437" cy="4574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427"/>
          <p:cNvSpPr/>
          <p:nvPr/>
        </p:nvSpPr>
        <p:spPr>
          <a:xfrm rot="-3708521">
            <a:off x="6120116" y="1230773"/>
            <a:ext cx="468019" cy="50304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427"/>
          <p:cNvSpPr/>
          <p:nvPr/>
        </p:nvSpPr>
        <p:spPr>
          <a:xfrm rot="-3708521">
            <a:off x="6190741" y="3901773"/>
            <a:ext cx="468019" cy="50304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427"/>
          <p:cNvSpPr/>
          <p:nvPr/>
        </p:nvSpPr>
        <p:spPr>
          <a:xfrm rot="-2079465">
            <a:off x="4830746" y="343378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6556</Words>
  <Application>Microsoft Office PowerPoint</Application>
  <PresentationFormat>On-screen Show (16:9)</PresentationFormat>
  <Paragraphs>1758</Paragraphs>
  <Slides>168</Slides>
  <Notes>167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168</vt:i4>
      </vt:variant>
    </vt:vector>
  </HeadingPairs>
  <TitlesOfParts>
    <vt:vector size="171" baseType="lpstr">
      <vt:lpstr>Times New Roman</vt:lpstr>
      <vt:lpstr>Arial</vt:lpstr>
      <vt:lpstr>Simple Light</vt:lpstr>
      <vt:lpstr>Antidepressants Jason Cafer, 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Jason Cafer</cp:lastModifiedBy>
  <cp:revision>3</cp:revision>
  <dcterms:modified xsi:type="dcterms:W3CDTF">2023-07-07T00:09:57Z</dcterms:modified>
</cp:coreProperties>
</file>