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68"/>
  </p:notesMasterIdLst>
  <p:sldIdLst>
    <p:sldId id="256" r:id="rId3"/>
    <p:sldId id="261" r:id="rId4"/>
    <p:sldId id="263" r:id="rId5"/>
    <p:sldId id="264" r:id="rId6"/>
    <p:sldId id="265" r:id="rId7"/>
    <p:sldId id="266" r:id="rId8"/>
    <p:sldId id="267" r:id="rId9"/>
    <p:sldId id="268" r:id="rId10"/>
    <p:sldId id="269" r:id="rId11"/>
    <p:sldId id="270" r:id="rId12"/>
    <p:sldId id="277" r:id="rId13"/>
    <p:sldId id="283" r:id="rId14"/>
    <p:sldId id="284" r:id="rId15"/>
    <p:sldId id="289" r:id="rId16"/>
    <p:sldId id="290" r:id="rId17"/>
    <p:sldId id="291" r:id="rId18"/>
    <p:sldId id="292" r:id="rId19"/>
    <p:sldId id="293" r:id="rId20"/>
    <p:sldId id="295" r:id="rId21"/>
    <p:sldId id="298" r:id="rId22"/>
    <p:sldId id="299" r:id="rId23"/>
    <p:sldId id="303" r:id="rId24"/>
    <p:sldId id="304" r:id="rId25"/>
    <p:sldId id="305" r:id="rId26"/>
    <p:sldId id="306" r:id="rId27"/>
    <p:sldId id="307" r:id="rId28"/>
    <p:sldId id="308" r:id="rId29"/>
    <p:sldId id="310" r:id="rId30"/>
    <p:sldId id="316" r:id="rId31"/>
    <p:sldId id="317" r:id="rId32"/>
    <p:sldId id="327" r:id="rId33"/>
    <p:sldId id="328" r:id="rId34"/>
    <p:sldId id="329" r:id="rId35"/>
    <p:sldId id="330" r:id="rId36"/>
    <p:sldId id="333" r:id="rId37"/>
    <p:sldId id="334" r:id="rId38"/>
    <p:sldId id="335" r:id="rId39"/>
    <p:sldId id="336" r:id="rId40"/>
    <p:sldId id="337" r:id="rId41"/>
    <p:sldId id="338" r:id="rId42"/>
    <p:sldId id="339" r:id="rId43"/>
    <p:sldId id="340" r:id="rId44"/>
    <p:sldId id="341" r:id="rId45"/>
    <p:sldId id="342" r:id="rId46"/>
    <p:sldId id="343" r:id="rId47"/>
    <p:sldId id="344" r:id="rId48"/>
    <p:sldId id="345" r:id="rId49"/>
    <p:sldId id="346" r:id="rId50"/>
    <p:sldId id="347" r:id="rId51"/>
    <p:sldId id="348" r:id="rId52"/>
    <p:sldId id="349" r:id="rId53"/>
    <p:sldId id="350" r:id="rId54"/>
    <p:sldId id="351" r:id="rId55"/>
    <p:sldId id="352" r:id="rId56"/>
    <p:sldId id="353" r:id="rId57"/>
    <p:sldId id="364" r:id="rId58"/>
    <p:sldId id="366" r:id="rId59"/>
    <p:sldId id="367" r:id="rId60"/>
    <p:sldId id="368" r:id="rId61"/>
    <p:sldId id="369" r:id="rId62"/>
    <p:sldId id="371" r:id="rId63"/>
    <p:sldId id="372" r:id="rId64"/>
    <p:sldId id="384" r:id="rId65"/>
    <p:sldId id="391" r:id="rId66"/>
    <p:sldId id="407" r:id="rId67"/>
    <p:sldId id="409" r:id="rId68"/>
    <p:sldId id="413" r:id="rId69"/>
    <p:sldId id="416" r:id="rId70"/>
    <p:sldId id="417" r:id="rId71"/>
    <p:sldId id="418" r:id="rId72"/>
    <p:sldId id="419" r:id="rId73"/>
    <p:sldId id="420" r:id="rId74"/>
    <p:sldId id="421" r:id="rId75"/>
    <p:sldId id="422" r:id="rId76"/>
    <p:sldId id="423" r:id="rId77"/>
    <p:sldId id="424" r:id="rId78"/>
    <p:sldId id="426" r:id="rId79"/>
    <p:sldId id="427" r:id="rId80"/>
    <p:sldId id="428" r:id="rId81"/>
    <p:sldId id="431" r:id="rId82"/>
    <p:sldId id="432" r:id="rId83"/>
    <p:sldId id="433" r:id="rId84"/>
    <p:sldId id="436" r:id="rId85"/>
    <p:sldId id="439" r:id="rId86"/>
    <p:sldId id="440" r:id="rId87"/>
    <p:sldId id="446" r:id="rId88"/>
    <p:sldId id="447" r:id="rId89"/>
    <p:sldId id="448" r:id="rId90"/>
    <p:sldId id="449" r:id="rId91"/>
    <p:sldId id="451" r:id="rId92"/>
    <p:sldId id="453" r:id="rId93"/>
    <p:sldId id="454" r:id="rId94"/>
    <p:sldId id="455" r:id="rId95"/>
    <p:sldId id="457" r:id="rId96"/>
    <p:sldId id="458" r:id="rId97"/>
    <p:sldId id="459" r:id="rId98"/>
    <p:sldId id="460" r:id="rId99"/>
    <p:sldId id="462" r:id="rId100"/>
    <p:sldId id="463" r:id="rId101"/>
    <p:sldId id="464" r:id="rId102"/>
    <p:sldId id="465" r:id="rId103"/>
    <p:sldId id="466" r:id="rId104"/>
    <p:sldId id="467" r:id="rId105"/>
    <p:sldId id="468" r:id="rId106"/>
    <p:sldId id="469" r:id="rId107"/>
    <p:sldId id="470" r:id="rId108"/>
    <p:sldId id="482" r:id="rId109"/>
    <p:sldId id="483" r:id="rId110"/>
    <p:sldId id="484" r:id="rId111"/>
    <p:sldId id="486" r:id="rId112"/>
    <p:sldId id="492" r:id="rId113"/>
    <p:sldId id="493" r:id="rId114"/>
    <p:sldId id="494" r:id="rId115"/>
    <p:sldId id="495" r:id="rId116"/>
    <p:sldId id="496" r:id="rId117"/>
    <p:sldId id="500" r:id="rId118"/>
    <p:sldId id="501" r:id="rId119"/>
    <p:sldId id="502" r:id="rId120"/>
    <p:sldId id="503" r:id="rId121"/>
    <p:sldId id="504" r:id="rId122"/>
    <p:sldId id="510" r:id="rId123"/>
    <p:sldId id="512" r:id="rId124"/>
    <p:sldId id="516" r:id="rId125"/>
    <p:sldId id="518" r:id="rId126"/>
    <p:sldId id="522" r:id="rId127"/>
    <p:sldId id="531" r:id="rId128"/>
    <p:sldId id="535" r:id="rId129"/>
    <p:sldId id="539" r:id="rId130"/>
    <p:sldId id="544" r:id="rId131"/>
    <p:sldId id="553" r:id="rId132"/>
    <p:sldId id="558" r:id="rId133"/>
    <p:sldId id="559" r:id="rId134"/>
    <p:sldId id="560" r:id="rId135"/>
    <p:sldId id="561" r:id="rId136"/>
    <p:sldId id="562" r:id="rId137"/>
    <p:sldId id="563" r:id="rId138"/>
    <p:sldId id="577" r:id="rId139"/>
    <p:sldId id="590" r:id="rId140"/>
    <p:sldId id="591" r:id="rId141"/>
    <p:sldId id="592" r:id="rId142"/>
    <p:sldId id="593" r:id="rId143"/>
    <p:sldId id="596" r:id="rId144"/>
    <p:sldId id="597" r:id="rId145"/>
    <p:sldId id="598" r:id="rId146"/>
    <p:sldId id="599" r:id="rId147"/>
    <p:sldId id="600" r:id="rId148"/>
    <p:sldId id="601" r:id="rId149"/>
    <p:sldId id="602" r:id="rId150"/>
    <p:sldId id="603" r:id="rId151"/>
    <p:sldId id="604" r:id="rId152"/>
    <p:sldId id="605" r:id="rId153"/>
    <p:sldId id="606" r:id="rId154"/>
    <p:sldId id="615" r:id="rId155"/>
    <p:sldId id="616" r:id="rId156"/>
    <p:sldId id="619" r:id="rId157"/>
    <p:sldId id="620" r:id="rId158"/>
    <p:sldId id="630" r:id="rId159"/>
    <p:sldId id="631" r:id="rId160"/>
    <p:sldId id="633" r:id="rId161"/>
    <p:sldId id="635" r:id="rId162"/>
    <p:sldId id="638" r:id="rId163"/>
    <p:sldId id="662" r:id="rId164"/>
    <p:sldId id="668" r:id="rId165"/>
    <p:sldId id="678" r:id="rId166"/>
    <p:sldId id="679" r:id="rId167"/>
  </p:sldIdLst>
  <p:sldSz cx="9144000" cy="5143500" type="screen16x9"/>
  <p:notesSz cx="6858000" cy="9144000"/>
  <p:embeddedFontLst>
    <p:embeddedFont>
      <p:font typeface="Calibri" panose="020F0502020204030204" pitchFamily="34" charset="0"/>
      <p:regular r:id="rId169"/>
      <p:bold r:id="rId170"/>
      <p:italic r:id="rId171"/>
      <p:boldItalic r:id="rId172"/>
    </p:embeddedFont>
    <p:embeddedFont>
      <p:font typeface="Georgia" panose="02040502050405020303" pitchFamily="18" charset="0"/>
      <p:regular r:id="rId173"/>
      <p:bold r:id="rId174"/>
      <p:italic r:id="rId175"/>
      <p:boldItalic r:id="rId176"/>
    </p:embeddedFont>
    <p:embeddedFont>
      <p:font typeface="Roboto" panose="02000000000000000000" pitchFamily="2" charset="0"/>
      <p:regular r:id="rId177"/>
      <p:bold r:id="rId178"/>
      <p:italic r:id="rId179"/>
      <p:boldItalic r:id="rId180"/>
    </p:embeddedFont>
    <p:embeddedFont>
      <p:font typeface="Trebuchet MS" panose="020B0603020202020204" pitchFamily="34" charset="0"/>
      <p:regular r:id="rId181"/>
      <p:bold r:id="rId182"/>
      <p:italic r:id="rId183"/>
      <p:boldItalic r:id="rId1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6" roundtripDataSignature="AMtx7mhYTSvru1RA9LQO77C2VGNJWoux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58F90F-CA0F-45DF-9684-D84EFA2C0E53}">
  <a:tblStyle styleId="{1258F90F-CA0F-45DF-9684-D84EFA2C0E5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99" autoAdjust="0"/>
  </p:normalViewPr>
  <p:slideViewPr>
    <p:cSldViewPr snapToGrid="0">
      <p:cViewPr varScale="1">
        <p:scale>
          <a:sx n="137" d="100"/>
          <a:sy n="137" d="100"/>
        </p:scale>
        <p:origin x="786"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font" Target="fonts/font7.fntdata"/><Relationship Id="rId170" Type="http://schemas.openxmlformats.org/officeDocument/2006/relationships/font" Target="fonts/font2.fntdata"/><Relationship Id="rId438"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font" Target="fonts/font1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font" Target="fonts/font3.fntdata"/><Relationship Id="rId176" Type="http://schemas.openxmlformats.org/officeDocument/2006/relationships/font" Target="fonts/font8.fntdata"/><Relationship Id="rId439"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440"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font" Target="fonts/font9.fntdata"/><Relationship Id="rId172" Type="http://schemas.openxmlformats.org/officeDocument/2006/relationships/font" Target="fonts/font4.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10.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5.fntdata"/><Relationship Id="rId436" Type="http://customschemas.google.com/relationships/presentationmetadata" Target="meta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16.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font" Target="fonts/font6.fntdata"/><Relationship Id="rId179" Type="http://schemas.openxmlformats.org/officeDocument/2006/relationships/font" Target="fonts/font11.fntdata"/><Relationship Id="rId437"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p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1" name="Google Shape;3251;p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0"/>
        <p:cNvGrpSpPr/>
        <p:nvPr/>
      </p:nvGrpSpPr>
      <p:grpSpPr>
        <a:xfrm>
          <a:off x="0" y="0"/>
          <a:ext cx="0" cy="0"/>
          <a:chOff x="0" y="0"/>
          <a:chExt cx="0" cy="0"/>
        </a:xfrm>
      </p:grpSpPr>
      <p:sp>
        <p:nvSpPr>
          <p:cNvPr id="3271" name="Google Shape;3271;p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2" name="Google Shape;3272;p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7"/>
        <p:cNvGrpSpPr/>
        <p:nvPr/>
      </p:nvGrpSpPr>
      <p:grpSpPr>
        <a:xfrm>
          <a:off x="0" y="0"/>
          <a:ext cx="0" cy="0"/>
          <a:chOff x="0" y="0"/>
          <a:chExt cx="0" cy="0"/>
        </a:xfrm>
      </p:grpSpPr>
      <p:sp>
        <p:nvSpPr>
          <p:cNvPr id="3298" name="Google Shape;3298;p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9" name="Google Shape;3299;p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5"/>
        <p:cNvGrpSpPr/>
        <p:nvPr/>
      </p:nvGrpSpPr>
      <p:grpSpPr>
        <a:xfrm>
          <a:off x="0" y="0"/>
          <a:ext cx="0" cy="0"/>
          <a:chOff x="0" y="0"/>
          <a:chExt cx="0" cy="0"/>
        </a:xfrm>
      </p:grpSpPr>
      <p:sp>
        <p:nvSpPr>
          <p:cNvPr id="3346" name="Google Shape;3346;p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7" name="Google Shape;3347;p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8"/>
        <p:cNvGrpSpPr/>
        <p:nvPr/>
      </p:nvGrpSpPr>
      <p:grpSpPr>
        <a:xfrm>
          <a:off x="0" y="0"/>
          <a:ext cx="0" cy="0"/>
          <a:chOff x="0" y="0"/>
          <a:chExt cx="0" cy="0"/>
        </a:xfrm>
      </p:grpSpPr>
      <p:sp>
        <p:nvSpPr>
          <p:cNvPr id="3389" name="Google Shape;3389;p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0" name="Google Shape;339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p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4" name="Google Shape;3434;p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4"/>
        <p:cNvGrpSpPr/>
        <p:nvPr/>
      </p:nvGrpSpPr>
      <p:grpSpPr>
        <a:xfrm>
          <a:off x="0" y="0"/>
          <a:ext cx="0" cy="0"/>
          <a:chOff x="0" y="0"/>
          <a:chExt cx="0" cy="0"/>
        </a:xfrm>
      </p:grpSpPr>
      <p:sp>
        <p:nvSpPr>
          <p:cNvPr id="3475" name="Google Shape;3475;p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76" name="Google Shape;3476;p2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5"/>
        <p:cNvGrpSpPr/>
        <p:nvPr/>
      </p:nvGrpSpPr>
      <p:grpSpPr>
        <a:xfrm>
          <a:off x="0" y="0"/>
          <a:ext cx="0" cy="0"/>
          <a:chOff x="0" y="0"/>
          <a:chExt cx="0" cy="0"/>
        </a:xfrm>
      </p:grpSpPr>
      <p:sp>
        <p:nvSpPr>
          <p:cNvPr id="3596" name="Google Shape;3596;p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7" name="Google Shape;3597;p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5"/>
        <p:cNvGrpSpPr/>
        <p:nvPr/>
      </p:nvGrpSpPr>
      <p:grpSpPr>
        <a:xfrm>
          <a:off x="0" y="0"/>
          <a:ext cx="0" cy="0"/>
          <a:chOff x="0" y="0"/>
          <a:chExt cx="0" cy="0"/>
        </a:xfrm>
      </p:grpSpPr>
      <p:sp>
        <p:nvSpPr>
          <p:cNvPr id="3606" name="Google Shape;3606;p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7" name="Google Shape;3607;p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p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4" name="Google Shape;3614;p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 sz="1200" dirty="0">
                <a:solidFill>
                  <a:schemeClr val="dk1"/>
                </a:solidFill>
              </a:rPr>
              <a:t>Most important thing  to remember about carbamazepine </a:t>
            </a: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0"/>
        <p:cNvGrpSpPr/>
        <p:nvPr/>
      </p:nvGrpSpPr>
      <p:grpSpPr>
        <a:xfrm>
          <a:off x="0" y="0"/>
          <a:ext cx="0" cy="0"/>
          <a:chOff x="0" y="0"/>
          <a:chExt cx="0" cy="0"/>
        </a:xfrm>
      </p:grpSpPr>
      <p:sp>
        <p:nvSpPr>
          <p:cNvPr id="3641" name="Google Shape;3641;p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2" name="Google Shape;3642;p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2"/>
        <p:cNvGrpSpPr/>
        <p:nvPr/>
      </p:nvGrpSpPr>
      <p:grpSpPr>
        <a:xfrm>
          <a:off x="0" y="0"/>
          <a:ext cx="0" cy="0"/>
          <a:chOff x="0" y="0"/>
          <a:chExt cx="0" cy="0"/>
        </a:xfrm>
      </p:grpSpPr>
      <p:sp>
        <p:nvSpPr>
          <p:cNvPr id="3873" name="Google Shape;3873;p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4" name="Google Shape;3874;p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p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8" name="Google Shape;3918;p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2"/>
        <p:cNvGrpSpPr/>
        <p:nvPr/>
      </p:nvGrpSpPr>
      <p:grpSpPr>
        <a:xfrm>
          <a:off x="0" y="0"/>
          <a:ext cx="0" cy="0"/>
          <a:chOff x="0" y="0"/>
          <a:chExt cx="0" cy="0"/>
        </a:xfrm>
      </p:grpSpPr>
      <p:sp>
        <p:nvSpPr>
          <p:cNvPr id="3943" name="Google Shape;3943;p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4" name="Google Shape;3944;p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9"/>
        <p:cNvGrpSpPr/>
        <p:nvPr/>
      </p:nvGrpSpPr>
      <p:grpSpPr>
        <a:xfrm>
          <a:off x="0" y="0"/>
          <a:ext cx="0" cy="0"/>
          <a:chOff x="0" y="0"/>
          <a:chExt cx="0" cy="0"/>
        </a:xfrm>
      </p:grpSpPr>
      <p:sp>
        <p:nvSpPr>
          <p:cNvPr id="3970" name="Google Shape;3970;p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1" name="Google Shape;3971;p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6"/>
        <p:cNvGrpSpPr/>
        <p:nvPr/>
      </p:nvGrpSpPr>
      <p:grpSpPr>
        <a:xfrm>
          <a:off x="0" y="0"/>
          <a:ext cx="0" cy="0"/>
          <a:chOff x="0" y="0"/>
          <a:chExt cx="0" cy="0"/>
        </a:xfrm>
      </p:grpSpPr>
      <p:sp>
        <p:nvSpPr>
          <p:cNvPr id="3997" name="Google Shape;3997;p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8" name="Google Shape;3998;p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0"/>
        <p:cNvGrpSpPr/>
        <p:nvPr/>
      </p:nvGrpSpPr>
      <p:grpSpPr>
        <a:xfrm>
          <a:off x="0" y="0"/>
          <a:ext cx="0" cy="0"/>
          <a:chOff x="0" y="0"/>
          <a:chExt cx="0" cy="0"/>
        </a:xfrm>
      </p:grpSpPr>
      <p:sp>
        <p:nvSpPr>
          <p:cNvPr id="4051" name="Google Shape;4051;p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2" name="Google Shape;4052;p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8"/>
        <p:cNvGrpSpPr/>
        <p:nvPr/>
      </p:nvGrpSpPr>
      <p:grpSpPr>
        <a:xfrm>
          <a:off x="0" y="0"/>
          <a:ext cx="0" cy="0"/>
          <a:chOff x="0" y="0"/>
          <a:chExt cx="0" cy="0"/>
        </a:xfrm>
      </p:grpSpPr>
      <p:sp>
        <p:nvSpPr>
          <p:cNvPr id="4069" name="Google Shape;4069;p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0" name="Google Shape;4070;p2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p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1" name="Google Shape;4081;p2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0"/>
        <p:cNvGrpSpPr/>
        <p:nvPr/>
      </p:nvGrpSpPr>
      <p:grpSpPr>
        <a:xfrm>
          <a:off x="0" y="0"/>
          <a:ext cx="0" cy="0"/>
          <a:chOff x="0" y="0"/>
          <a:chExt cx="0" cy="0"/>
        </a:xfrm>
      </p:grpSpPr>
      <p:sp>
        <p:nvSpPr>
          <p:cNvPr id="4091" name="Google Shape;4091;p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2" name="Google Shape;4092;p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This mnemonic accomplishes everything I’m going for - pairs trade name with the generic-- TIGER TAIL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1"/>
        <p:cNvGrpSpPr/>
        <p:nvPr/>
      </p:nvGrpSpPr>
      <p:grpSpPr>
        <a:xfrm>
          <a:off x="0" y="0"/>
          <a:ext cx="0" cy="0"/>
          <a:chOff x="0" y="0"/>
          <a:chExt cx="0" cy="0"/>
        </a:xfrm>
      </p:grpSpPr>
      <p:sp>
        <p:nvSpPr>
          <p:cNvPr id="4112" name="Google Shape;4112;p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3" name="Google Shape;4113;p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7"/>
        <p:cNvGrpSpPr/>
        <p:nvPr/>
      </p:nvGrpSpPr>
      <p:grpSpPr>
        <a:xfrm>
          <a:off x="0" y="0"/>
          <a:ext cx="0" cy="0"/>
          <a:chOff x="0" y="0"/>
          <a:chExt cx="0" cy="0"/>
        </a:xfrm>
      </p:grpSpPr>
      <p:sp>
        <p:nvSpPr>
          <p:cNvPr id="4178" name="Google Shape;4178;p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9" name="Google Shape;4179;p2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2"/>
        <p:cNvGrpSpPr/>
        <p:nvPr/>
      </p:nvGrpSpPr>
      <p:grpSpPr>
        <a:xfrm>
          <a:off x="0" y="0"/>
          <a:ext cx="0" cy="0"/>
          <a:chOff x="0" y="0"/>
          <a:chExt cx="0" cy="0"/>
        </a:xfrm>
      </p:grpSpPr>
      <p:sp>
        <p:nvSpPr>
          <p:cNvPr id="4233" name="Google Shape;4233;p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4" name="Google Shape;4234;p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most typically neural tube defects, pretty much contraindicated in women of childbearing age</a:t>
            </a:r>
            <a:endParaRPr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5" name="Google Shape;4425;p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8"/>
        <p:cNvGrpSpPr/>
        <p:nvPr/>
      </p:nvGrpSpPr>
      <p:grpSpPr>
        <a:xfrm>
          <a:off x="0" y="0"/>
          <a:ext cx="0" cy="0"/>
          <a:chOff x="0" y="0"/>
          <a:chExt cx="0" cy="0"/>
        </a:xfrm>
      </p:grpSpPr>
      <p:sp>
        <p:nvSpPr>
          <p:cNvPr id="4519" name="Google Shape;4519;p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0" name="Google Shape;4520;p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Shredder inducer</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4"/>
        <p:cNvGrpSpPr/>
        <p:nvPr/>
      </p:nvGrpSpPr>
      <p:grpSpPr>
        <a:xfrm>
          <a:off x="0" y="0"/>
          <a:ext cx="0" cy="0"/>
          <a:chOff x="0" y="0"/>
          <a:chExt cx="0" cy="0"/>
        </a:xfrm>
      </p:grpSpPr>
      <p:sp>
        <p:nvSpPr>
          <p:cNvPr id="4635" name="Google Shape;4635;p267: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6" name="Google Shape;4636;p267: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6"/>
        <p:cNvGrpSpPr/>
        <p:nvPr/>
      </p:nvGrpSpPr>
      <p:grpSpPr>
        <a:xfrm>
          <a:off x="0" y="0"/>
          <a:ext cx="0" cy="0"/>
          <a:chOff x="0" y="0"/>
          <a:chExt cx="0" cy="0"/>
        </a:xfrm>
      </p:grpSpPr>
      <p:sp>
        <p:nvSpPr>
          <p:cNvPr id="4727" name="Google Shape;4727;p276: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8" name="Google Shape;4728;p276: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9"/>
        <p:cNvGrpSpPr/>
        <p:nvPr/>
      </p:nvGrpSpPr>
      <p:grpSpPr>
        <a:xfrm>
          <a:off x="0" y="0"/>
          <a:ext cx="0" cy="0"/>
          <a:chOff x="0" y="0"/>
          <a:chExt cx="0" cy="0"/>
        </a:xfrm>
      </p:grpSpPr>
      <p:sp>
        <p:nvSpPr>
          <p:cNvPr id="4760" name="Google Shape;4760;p280: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1" name="Google Shape;4761;p280: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r>
              <a:rPr lang="en" dirty="0"/>
              <a:t>relieve alcohol withdrawal symptoms and assist in maintaining sobriety (off-label)</a:t>
            </a:r>
            <a:endParaRPr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1"/>
        <p:cNvGrpSpPr/>
        <p:nvPr/>
      </p:nvGrpSpPr>
      <p:grpSpPr>
        <a:xfrm>
          <a:off x="0" y="0"/>
          <a:ext cx="0" cy="0"/>
          <a:chOff x="0" y="0"/>
          <a:chExt cx="0" cy="0"/>
        </a:xfrm>
      </p:grpSpPr>
      <p:sp>
        <p:nvSpPr>
          <p:cNvPr id="4812" name="Google Shape;4812;p284: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3" name="Google Shape;4813;p284: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6"/>
        <p:cNvGrpSpPr/>
        <p:nvPr/>
      </p:nvGrpSpPr>
      <p:grpSpPr>
        <a:xfrm>
          <a:off x="0" y="0"/>
          <a:ext cx="0" cy="0"/>
          <a:chOff x="0" y="0"/>
          <a:chExt cx="0" cy="0"/>
        </a:xfrm>
      </p:grpSpPr>
      <p:sp>
        <p:nvSpPr>
          <p:cNvPr id="4887" name="Google Shape;4887;p289:notes"/>
          <p:cNvSpPr>
            <a:spLocks noGrp="1" noRot="1" noChangeAspect="1"/>
          </p:cNvSpPr>
          <p:nvPr>
            <p:ph type="sldImg" idx="2"/>
          </p:nvPr>
        </p:nvSpPr>
        <p:spPr>
          <a:xfrm>
            <a:off x="381000" y="684213"/>
            <a:ext cx="6096000"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8" name="Google Shape;4888;p289:notes"/>
          <p:cNvSpPr txBox="1">
            <a:spLocks noGrp="1"/>
          </p:cNvSpPr>
          <p:nvPr>
            <p:ph type="body" idx="1"/>
          </p:nvPr>
        </p:nvSpPr>
        <p:spPr>
          <a:xfrm>
            <a:off x="685800" y="4343401"/>
            <a:ext cx="5486400" cy="4114800"/>
          </a:xfrm>
          <a:prstGeom prst="rect">
            <a:avLst/>
          </a:prstGeom>
          <a:noFill/>
          <a:ln>
            <a:noFill/>
          </a:ln>
        </p:spPr>
        <p:txBody>
          <a:bodyPr spcFirstLastPara="1" wrap="square" lIns="91125" tIns="91125" rIns="91125" bIns="911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8"/>
        <p:cNvGrpSpPr/>
        <p:nvPr/>
      </p:nvGrpSpPr>
      <p:grpSpPr>
        <a:xfrm>
          <a:off x="0" y="0"/>
          <a:ext cx="0" cy="0"/>
          <a:chOff x="0" y="0"/>
          <a:chExt cx="0" cy="0"/>
        </a:xfrm>
      </p:grpSpPr>
      <p:sp>
        <p:nvSpPr>
          <p:cNvPr id="4959" name="Google Shape;4959;p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0" name="Google Shape;4960;p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5"/>
        <p:cNvGrpSpPr/>
        <p:nvPr/>
      </p:nvGrpSpPr>
      <p:grpSpPr>
        <a:xfrm>
          <a:off x="0" y="0"/>
          <a:ext cx="0" cy="0"/>
          <a:chOff x="0" y="0"/>
          <a:chExt cx="0" cy="0"/>
        </a:xfrm>
      </p:grpSpPr>
      <p:sp>
        <p:nvSpPr>
          <p:cNvPr id="5066" name="Google Shape;5066;p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7" name="Google Shape;5067;p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5"/>
        <p:cNvGrpSpPr/>
        <p:nvPr/>
      </p:nvGrpSpPr>
      <p:grpSpPr>
        <a:xfrm>
          <a:off x="0" y="0"/>
          <a:ext cx="0" cy="0"/>
          <a:chOff x="0" y="0"/>
          <a:chExt cx="0" cy="0"/>
        </a:xfrm>
      </p:grpSpPr>
      <p:sp>
        <p:nvSpPr>
          <p:cNvPr id="5096" name="Google Shape;5096;p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7" name="Google Shape;5097;p3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2"/>
        <p:cNvGrpSpPr/>
        <p:nvPr/>
      </p:nvGrpSpPr>
      <p:grpSpPr>
        <a:xfrm>
          <a:off x="0" y="0"/>
          <a:ext cx="0" cy="0"/>
          <a:chOff x="0" y="0"/>
          <a:chExt cx="0" cy="0"/>
        </a:xfrm>
      </p:grpSpPr>
      <p:sp>
        <p:nvSpPr>
          <p:cNvPr id="5103" name="Google Shape;5103;p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4" name="Google Shape;5104;p3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Anvils </a:t>
            </a:r>
            <a:endParaRPr/>
          </a:p>
          <a:p>
            <a:pPr marL="0" lvl="0" indent="0" algn="l" rtl="0">
              <a:lnSpc>
                <a:spcPct val="100000"/>
              </a:lnSpc>
              <a:spcBef>
                <a:spcPts val="0"/>
              </a:spcBef>
              <a:spcAft>
                <a:spcPts val="0"/>
              </a:spcAft>
              <a:buSzPts val="1100"/>
              <a:buNone/>
            </a:pPr>
            <a:r>
              <a:rPr lang="en"/>
              <a:t>drop </a:t>
            </a:r>
            <a:endParaRPr/>
          </a:p>
          <a:p>
            <a:pPr marL="0" lvl="0" indent="0" algn="l" rtl="0">
              <a:lnSpc>
                <a:spcPct val="100000"/>
              </a:lnSpc>
              <a:spcBef>
                <a:spcPts val="0"/>
              </a:spcBef>
              <a:spcAft>
                <a:spcPts val="0"/>
              </a:spcAft>
              <a:buSzPts val="1100"/>
              <a:buNone/>
            </a:pPr>
            <a:r>
              <a:rPr lang="en"/>
              <a:t>the blood levels</a:t>
            </a:r>
            <a:endParaRPr/>
          </a:p>
          <a:p>
            <a:pPr marL="0" lvl="0" indent="0" algn="l" rtl="0">
              <a:lnSpc>
                <a:spcPct val="100000"/>
              </a:lnSpc>
              <a:spcBef>
                <a:spcPts val="0"/>
              </a:spcBef>
              <a:spcAft>
                <a:spcPts val="0"/>
              </a:spcAft>
              <a:buSzPts val="1100"/>
              <a:buNone/>
            </a:pPr>
            <a:r>
              <a:rPr lang="en"/>
              <a:t>of fish</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2"/>
        <p:cNvGrpSpPr/>
        <p:nvPr/>
      </p:nvGrpSpPr>
      <p:grpSpPr>
        <a:xfrm>
          <a:off x="0" y="0"/>
          <a:ext cx="0" cy="0"/>
          <a:chOff x="0" y="0"/>
          <a:chExt cx="0" cy="0"/>
        </a:xfrm>
      </p:grpSpPr>
      <p:sp>
        <p:nvSpPr>
          <p:cNvPr id="5153" name="Google Shape;5153;p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4" name="Google Shape;5154;p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“Tiger Tail” </a:t>
            </a:r>
            <a:endParaRPr/>
          </a:p>
          <a:p>
            <a:pPr marL="0" lvl="0" indent="0" algn="l" rtl="0">
              <a:lnSpc>
                <a:spcPct val="100000"/>
              </a:lnSpc>
              <a:spcBef>
                <a:spcPts val="0"/>
              </a:spcBef>
              <a:spcAft>
                <a:spcPts val="0"/>
              </a:spcAft>
              <a:buSzPts val="1100"/>
              <a:buNone/>
            </a:pPr>
            <a:r>
              <a:rPr lang="en"/>
              <a:t>is </a:t>
            </a:r>
            <a:endParaRPr/>
          </a:p>
          <a:p>
            <a:pPr marL="0" lvl="0" indent="0" algn="l" rtl="0">
              <a:lnSpc>
                <a:spcPct val="100000"/>
              </a:lnSpc>
              <a:spcBef>
                <a:spcPts val="0"/>
              </a:spcBef>
              <a:spcAft>
                <a:spcPts val="0"/>
              </a:spcAft>
              <a:buSzPts val="1100"/>
              <a:buNone/>
            </a:pPr>
            <a:r>
              <a:rPr lang="en"/>
              <a:t>an anvil</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6"/>
        <p:cNvGrpSpPr/>
        <p:nvPr/>
      </p:nvGrpSpPr>
      <p:grpSpPr>
        <a:xfrm>
          <a:off x="0" y="0"/>
          <a:ext cx="0" cy="0"/>
          <a:chOff x="0" y="0"/>
          <a:chExt cx="0" cy="0"/>
        </a:xfrm>
      </p:grpSpPr>
      <p:sp>
        <p:nvSpPr>
          <p:cNvPr id="5197" name="Google Shape;5197;p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8" name="Google Shape;5198;p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Which decreases </a:t>
            </a:r>
            <a:endParaRPr/>
          </a:p>
          <a:p>
            <a:pPr marL="0" lvl="0" indent="0" algn="l" rtl="0">
              <a:lnSpc>
                <a:spcPct val="100000"/>
              </a:lnSpc>
              <a:spcBef>
                <a:spcPts val="0"/>
              </a:spcBef>
              <a:spcAft>
                <a:spcPts val="0"/>
              </a:spcAft>
              <a:buSzPts val="1100"/>
              <a:buNone/>
            </a:pPr>
            <a:r>
              <a:rPr lang="en"/>
              <a:t>“Quit Typing, Sera!”  </a:t>
            </a:r>
            <a:endParaRPr/>
          </a:p>
          <a:p>
            <a:pPr marL="0" lvl="0" indent="0" algn="l" rtl="0">
              <a:lnSpc>
                <a:spcPct val="100000"/>
              </a:lnSpc>
              <a:spcBef>
                <a:spcPts val="0"/>
              </a:spcBef>
              <a:spcAft>
                <a:spcPts val="0"/>
              </a:spcAft>
              <a:buSzPts val="1100"/>
              <a:buNone/>
            </a:pPr>
            <a:r>
              <a:rPr lang="en"/>
              <a:t>6-fold</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0"/>
        <p:cNvGrpSpPr/>
        <p:nvPr/>
      </p:nvGrpSpPr>
      <p:grpSpPr>
        <a:xfrm>
          <a:off x="0" y="0"/>
          <a:ext cx="0" cy="0"/>
          <a:chOff x="0" y="0"/>
          <a:chExt cx="0" cy="0"/>
        </a:xfrm>
      </p:grpSpPr>
      <p:sp>
        <p:nvSpPr>
          <p:cNvPr id="5241" name="Google Shape;5241;p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2" name="Google Shape;5242;p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“Cap Lighter” </a:t>
            </a:r>
            <a:endParaRPr dirty="0"/>
          </a:p>
          <a:p>
            <a:pPr marL="0" lvl="0" indent="0" algn="l" rtl="0">
              <a:lnSpc>
                <a:spcPct val="100000"/>
              </a:lnSpc>
              <a:spcBef>
                <a:spcPts val="0"/>
              </a:spcBef>
              <a:spcAft>
                <a:spcPts val="0"/>
              </a:spcAft>
              <a:buSzPts val="1100"/>
              <a:buNone/>
            </a:pPr>
            <a:r>
              <a:rPr lang="en" dirty="0"/>
              <a:t>levels decrease 95%...</a:t>
            </a:r>
            <a:endParaRPr dirty="0"/>
          </a:p>
          <a:p>
            <a:pPr marL="0" lvl="0" indent="0" algn="l" rtl="0">
              <a:lnSpc>
                <a:spcPct val="100000"/>
              </a:lnSpc>
              <a:spcBef>
                <a:spcPts val="0"/>
              </a:spcBef>
              <a:spcAft>
                <a:spcPts val="0"/>
              </a:spcAft>
              <a:buSzPts val="1100"/>
              <a:buNone/>
            </a:pPr>
            <a:r>
              <a:rPr lang="en" dirty="0"/>
              <a:t>That’s an $1,800 drug </a:t>
            </a:r>
            <a:endParaRPr dirty="0"/>
          </a:p>
          <a:p>
            <a:pPr marL="0" lvl="0" indent="0" algn="l" rtl="0">
              <a:lnSpc>
                <a:spcPct val="100000"/>
              </a:lnSpc>
              <a:spcBef>
                <a:spcPts val="0"/>
              </a:spcBef>
              <a:spcAft>
                <a:spcPts val="0"/>
              </a:spcAft>
              <a:buSzPts val="1100"/>
              <a:buNone/>
            </a:pPr>
            <a:r>
              <a:rPr lang="en" dirty="0"/>
              <a:t>made useless…and many psychiatrists </a:t>
            </a:r>
            <a:endParaRPr dirty="0"/>
          </a:p>
          <a:p>
            <a:pPr marL="0" lvl="0" indent="0" algn="l" rtl="0">
              <a:lnSpc>
                <a:spcPct val="100000"/>
              </a:lnSpc>
              <a:spcBef>
                <a:spcPts val="0"/>
              </a:spcBef>
              <a:spcAft>
                <a:spcPts val="0"/>
              </a:spcAft>
              <a:buSzPts val="1100"/>
              <a:buNone/>
            </a:pPr>
            <a:r>
              <a:rPr lang="en" dirty="0"/>
              <a:t>are unaware of this effect.</a:t>
            </a:r>
            <a:endParaRPr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6"/>
        <p:cNvGrpSpPr/>
        <p:nvPr/>
      </p:nvGrpSpPr>
      <p:grpSpPr>
        <a:xfrm>
          <a:off x="0" y="0"/>
          <a:ext cx="0" cy="0"/>
          <a:chOff x="0" y="0"/>
          <a:chExt cx="0" cy="0"/>
        </a:xfrm>
      </p:grpSpPr>
      <p:sp>
        <p:nvSpPr>
          <p:cNvPr id="5477" name="Google Shape;5477;p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8" name="Google Shape;5478;p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r>
              <a:rPr lang="en" sz="900">
                <a:solidFill>
                  <a:schemeClr val="dk1"/>
                </a:solidFill>
              </a:rPr>
              <a:t>a shredder.</a:t>
            </a:r>
            <a:endParaRPr sz="900">
              <a:solidFill>
                <a:schemeClr val="dk1"/>
              </a:solidFill>
            </a:endParaRPr>
          </a:p>
          <a:p>
            <a:pPr marL="45720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4"/>
        <p:cNvGrpSpPr/>
        <p:nvPr/>
      </p:nvGrpSpPr>
      <p:grpSpPr>
        <a:xfrm>
          <a:off x="0" y="0"/>
          <a:ext cx="0" cy="0"/>
          <a:chOff x="0" y="0"/>
          <a:chExt cx="0" cy="0"/>
        </a:xfrm>
      </p:grpSpPr>
      <p:sp>
        <p:nvSpPr>
          <p:cNvPr id="5885" name="Google Shape;5885;p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86" name="Google Shape;5886;p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8"/>
        <p:cNvGrpSpPr/>
        <p:nvPr/>
      </p:nvGrpSpPr>
      <p:grpSpPr>
        <a:xfrm>
          <a:off x="0" y="0"/>
          <a:ext cx="0" cy="0"/>
          <a:chOff x="0" y="0"/>
          <a:chExt cx="0" cy="0"/>
        </a:xfrm>
      </p:grpSpPr>
      <p:sp>
        <p:nvSpPr>
          <p:cNvPr id="5899" name="Google Shape;5899;p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00" name="Google Shape;5900;p3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 sz="1200">
                <a:solidFill>
                  <a:schemeClr val="dk1"/>
                </a:solidFill>
              </a:rPr>
              <a:t>While Tegretal, up next, is a Shredder inducer, which is the opposite effect.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7"/>
        <p:cNvGrpSpPr/>
        <p:nvPr/>
      </p:nvGrpSpPr>
      <p:grpSpPr>
        <a:xfrm>
          <a:off x="0" y="0"/>
          <a:ext cx="0" cy="0"/>
          <a:chOff x="0" y="0"/>
          <a:chExt cx="0" cy="0"/>
        </a:xfrm>
      </p:grpSpPr>
      <p:sp>
        <p:nvSpPr>
          <p:cNvPr id="5918" name="Google Shape;5918;p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9" name="Google Shape;5919;p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7"/>
        <p:cNvGrpSpPr/>
        <p:nvPr/>
      </p:nvGrpSpPr>
      <p:grpSpPr>
        <a:xfrm>
          <a:off x="0" y="0"/>
          <a:ext cx="0" cy="0"/>
          <a:chOff x="0" y="0"/>
          <a:chExt cx="0" cy="0"/>
        </a:xfrm>
      </p:grpSpPr>
      <p:sp>
        <p:nvSpPr>
          <p:cNvPr id="5928" name="Google Shape;5928;p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9" name="Google Shape;5929;p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9"/>
        <p:cNvGrpSpPr/>
        <p:nvPr/>
      </p:nvGrpSpPr>
      <p:grpSpPr>
        <a:xfrm>
          <a:off x="0" y="0"/>
          <a:ext cx="0" cy="0"/>
          <a:chOff x="0" y="0"/>
          <a:chExt cx="0" cy="0"/>
        </a:xfrm>
      </p:grpSpPr>
      <p:sp>
        <p:nvSpPr>
          <p:cNvPr id="5970" name="Google Shape;5970;p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1" name="Google Shape;5971;p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8"/>
        <p:cNvGrpSpPr/>
        <p:nvPr/>
      </p:nvGrpSpPr>
      <p:grpSpPr>
        <a:xfrm>
          <a:off x="0" y="0"/>
          <a:ext cx="0" cy="0"/>
          <a:chOff x="0" y="0"/>
          <a:chExt cx="0" cy="0"/>
        </a:xfrm>
      </p:grpSpPr>
      <p:sp>
        <p:nvSpPr>
          <p:cNvPr id="5989" name="Google Shape;5989;p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0" name="Google Shape;5990;p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4"/>
        <p:cNvGrpSpPr/>
        <p:nvPr/>
      </p:nvGrpSpPr>
      <p:grpSpPr>
        <a:xfrm>
          <a:off x="0" y="0"/>
          <a:ext cx="0" cy="0"/>
          <a:chOff x="0" y="0"/>
          <a:chExt cx="0" cy="0"/>
        </a:xfrm>
      </p:grpSpPr>
      <p:sp>
        <p:nvSpPr>
          <p:cNvPr id="6015" name="Google Shape;6015;p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6" name="Google Shape;6016;p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2"/>
        <p:cNvGrpSpPr/>
        <p:nvPr/>
      </p:nvGrpSpPr>
      <p:grpSpPr>
        <a:xfrm>
          <a:off x="0" y="0"/>
          <a:ext cx="0" cy="0"/>
          <a:chOff x="0" y="0"/>
          <a:chExt cx="0" cy="0"/>
        </a:xfrm>
      </p:grpSpPr>
      <p:sp>
        <p:nvSpPr>
          <p:cNvPr id="6033" name="Google Shape;6033;p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4" name="Google Shape;6034;p3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7"/>
        <p:cNvGrpSpPr/>
        <p:nvPr/>
      </p:nvGrpSpPr>
      <p:grpSpPr>
        <a:xfrm>
          <a:off x="0" y="0"/>
          <a:ext cx="0" cy="0"/>
          <a:chOff x="0" y="0"/>
          <a:chExt cx="0" cy="0"/>
        </a:xfrm>
      </p:grpSpPr>
      <p:sp>
        <p:nvSpPr>
          <p:cNvPr id="6058" name="Google Shape;6058;p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9" name="Google Shape;6059;p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5"/>
        <p:cNvGrpSpPr/>
        <p:nvPr/>
      </p:nvGrpSpPr>
      <p:grpSpPr>
        <a:xfrm>
          <a:off x="0" y="0"/>
          <a:ext cx="0" cy="0"/>
          <a:chOff x="0" y="0"/>
          <a:chExt cx="0" cy="0"/>
        </a:xfrm>
      </p:grpSpPr>
      <p:sp>
        <p:nvSpPr>
          <p:cNvPr id="6076" name="Google Shape;6076;p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7" name="Google Shape;6077;p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3"/>
        <p:cNvGrpSpPr/>
        <p:nvPr/>
      </p:nvGrpSpPr>
      <p:grpSpPr>
        <a:xfrm>
          <a:off x="0" y="0"/>
          <a:ext cx="0" cy="0"/>
          <a:chOff x="0" y="0"/>
          <a:chExt cx="0" cy="0"/>
        </a:xfrm>
      </p:grpSpPr>
      <p:sp>
        <p:nvSpPr>
          <p:cNvPr id="6094" name="Google Shape;6094;p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5" name="Google Shape;6095;p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2"/>
        <p:cNvGrpSpPr/>
        <p:nvPr/>
      </p:nvGrpSpPr>
      <p:grpSpPr>
        <a:xfrm>
          <a:off x="0" y="0"/>
          <a:ext cx="0" cy="0"/>
          <a:chOff x="0" y="0"/>
          <a:chExt cx="0" cy="0"/>
        </a:xfrm>
      </p:grpSpPr>
      <p:sp>
        <p:nvSpPr>
          <p:cNvPr id="6113" name="Google Shape;6113;p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4" name="Google Shape;6114;p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1"/>
        <p:cNvGrpSpPr/>
        <p:nvPr/>
      </p:nvGrpSpPr>
      <p:grpSpPr>
        <a:xfrm>
          <a:off x="0" y="0"/>
          <a:ext cx="0" cy="0"/>
          <a:chOff x="0" y="0"/>
          <a:chExt cx="0" cy="0"/>
        </a:xfrm>
      </p:grpSpPr>
      <p:sp>
        <p:nvSpPr>
          <p:cNvPr id="6162" name="Google Shape;6162;p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63" name="Google Shape;6163;p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1"/>
        <p:cNvGrpSpPr/>
        <p:nvPr/>
      </p:nvGrpSpPr>
      <p:grpSpPr>
        <a:xfrm>
          <a:off x="0" y="0"/>
          <a:ext cx="0" cy="0"/>
          <a:chOff x="0" y="0"/>
          <a:chExt cx="0" cy="0"/>
        </a:xfrm>
      </p:grpSpPr>
      <p:sp>
        <p:nvSpPr>
          <p:cNvPr id="6182" name="Google Shape;6182;p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3" name="Google Shape;6183;p3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9"/>
        <p:cNvGrpSpPr/>
        <p:nvPr/>
      </p:nvGrpSpPr>
      <p:grpSpPr>
        <a:xfrm>
          <a:off x="0" y="0"/>
          <a:ext cx="0" cy="0"/>
          <a:chOff x="0" y="0"/>
          <a:chExt cx="0" cy="0"/>
        </a:xfrm>
      </p:grpSpPr>
      <p:sp>
        <p:nvSpPr>
          <p:cNvPr id="6200" name="Google Shape;6200;p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1" name="Google Shape;6201;p3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8"/>
        <p:cNvGrpSpPr/>
        <p:nvPr/>
      </p:nvGrpSpPr>
      <p:grpSpPr>
        <a:xfrm>
          <a:off x="0" y="0"/>
          <a:ext cx="0" cy="0"/>
          <a:chOff x="0" y="0"/>
          <a:chExt cx="0" cy="0"/>
        </a:xfrm>
      </p:grpSpPr>
      <p:sp>
        <p:nvSpPr>
          <p:cNvPr id="6339" name="Google Shape;6339;p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0" name="Google Shape;6340;p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3"/>
        <p:cNvGrpSpPr/>
        <p:nvPr/>
      </p:nvGrpSpPr>
      <p:grpSpPr>
        <a:xfrm>
          <a:off x="0" y="0"/>
          <a:ext cx="0" cy="0"/>
          <a:chOff x="0" y="0"/>
          <a:chExt cx="0" cy="0"/>
        </a:xfrm>
      </p:grpSpPr>
      <p:sp>
        <p:nvSpPr>
          <p:cNvPr id="6354" name="Google Shape;6354;p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5" name="Google Shape;6355;p3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Nobel prize territory if it’s real</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4"/>
        <p:cNvGrpSpPr/>
        <p:nvPr/>
      </p:nvGrpSpPr>
      <p:grpSpPr>
        <a:xfrm>
          <a:off x="0" y="0"/>
          <a:ext cx="0" cy="0"/>
          <a:chOff x="0" y="0"/>
          <a:chExt cx="0" cy="0"/>
        </a:xfrm>
      </p:grpSpPr>
      <p:sp>
        <p:nvSpPr>
          <p:cNvPr id="6415" name="Google Shape;6415;p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6" name="Google Shape;6416;p3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8"/>
        <p:cNvGrpSpPr/>
        <p:nvPr/>
      </p:nvGrpSpPr>
      <p:grpSpPr>
        <a:xfrm>
          <a:off x="0" y="0"/>
          <a:ext cx="0" cy="0"/>
          <a:chOff x="0" y="0"/>
          <a:chExt cx="0" cy="0"/>
        </a:xfrm>
      </p:grpSpPr>
      <p:sp>
        <p:nvSpPr>
          <p:cNvPr id="6449" name="Google Shape;6449;p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50" name="Google Shape;6450;p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3"/>
        <p:cNvGrpSpPr/>
        <p:nvPr/>
      </p:nvGrpSpPr>
      <p:grpSpPr>
        <a:xfrm>
          <a:off x="0" y="0"/>
          <a:ext cx="0" cy="0"/>
          <a:chOff x="0" y="0"/>
          <a:chExt cx="0" cy="0"/>
        </a:xfrm>
      </p:grpSpPr>
      <p:sp>
        <p:nvSpPr>
          <p:cNvPr id="6824" name="Google Shape;6824;p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25" name="Google Shape;6825;p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7"/>
        <p:cNvGrpSpPr/>
        <p:nvPr/>
      </p:nvGrpSpPr>
      <p:grpSpPr>
        <a:xfrm>
          <a:off x="0" y="0"/>
          <a:ext cx="0" cy="0"/>
          <a:chOff x="0" y="0"/>
          <a:chExt cx="0" cy="0"/>
        </a:xfrm>
      </p:grpSpPr>
      <p:sp>
        <p:nvSpPr>
          <p:cNvPr id="6868" name="Google Shape;6868;p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9" name="Google Shape;6869;p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4"/>
        <p:cNvGrpSpPr/>
        <p:nvPr/>
      </p:nvGrpSpPr>
      <p:grpSpPr>
        <a:xfrm>
          <a:off x="0" y="0"/>
          <a:ext cx="0" cy="0"/>
          <a:chOff x="0" y="0"/>
          <a:chExt cx="0" cy="0"/>
        </a:xfrm>
      </p:grpSpPr>
      <p:sp>
        <p:nvSpPr>
          <p:cNvPr id="6915" name="Google Shape;6915;p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6" name="Google Shape;6916;p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4"/>
        <p:cNvGrpSpPr/>
        <p:nvPr/>
      </p:nvGrpSpPr>
      <p:grpSpPr>
        <a:xfrm>
          <a:off x="0" y="0"/>
          <a:ext cx="0" cy="0"/>
          <a:chOff x="0" y="0"/>
          <a:chExt cx="0" cy="0"/>
        </a:xfrm>
      </p:grpSpPr>
      <p:sp>
        <p:nvSpPr>
          <p:cNvPr id="6955" name="Google Shape;6955;p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6" name="Google Shape;6956;p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2"/>
        <p:cNvGrpSpPr/>
        <p:nvPr/>
      </p:nvGrpSpPr>
      <p:grpSpPr>
        <a:xfrm>
          <a:off x="0" y="0"/>
          <a:ext cx="0" cy="0"/>
          <a:chOff x="0" y="0"/>
          <a:chExt cx="0" cy="0"/>
        </a:xfrm>
      </p:grpSpPr>
      <p:sp>
        <p:nvSpPr>
          <p:cNvPr id="7003" name="Google Shape;7003;p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4" name="Google Shape;7004;p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5"/>
        <p:cNvGrpSpPr/>
        <p:nvPr/>
      </p:nvGrpSpPr>
      <p:grpSpPr>
        <a:xfrm>
          <a:off x="0" y="0"/>
          <a:ext cx="0" cy="0"/>
          <a:chOff x="0" y="0"/>
          <a:chExt cx="0" cy="0"/>
        </a:xfrm>
      </p:grpSpPr>
      <p:sp>
        <p:nvSpPr>
          <p:cNvPr id="7796" name="Google Shape;7796;p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97" name="Google Shape;7797;p4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7"/>
        <p:cNvGrpSpPr/>
        <p:nvPr/>
      </p:nvGrpSpPr>
      <p:grpSpPr>
        <a:xfrm>
          <a:off x="0" y="0"/>
          <a:ext cx="0" cy="0"/>
          <a:chOff x="0" y="0"/>
          <a:chExt cx="0" cy="0"/>
        </a:xfrm>
      </p:grpSpPr>
      <p:sp>
        <p:nvSpPr>
          <p:cNvPr id="7938" name="Google Shape;7938;p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39" name="Google Shape;7939;p4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9"/>
        <p:cNvGrpSpPr/>
        <p:nvPr/>
      </p:nvGrpSpPr>
      <p:grpSpPr>
        <a:xfrm>
          <a:off x="0" y="0"/>
          <a:ext cx="0" cy="0"/>
          <a:chOff x="0" y="0"/>
          <a:chExt cx="0" cy="0"/>
        </a:xfrm>
      </p:grpSpPr>
      <p:sp>
        <p:nvSpPr>
          <p:cNvPr id="8040" name="Google Shape;8040;p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41" name="Google Shape;8041;p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1"/>
        <p:cNvGrpSpPr/>
        <p:nvPr/>
      </p:nvGrpSpPr>
      <p:grpSpPr>
        <a:xfrm>
          <a:off x="0" y="0"/>
          <a:ext cx="0" cy="0"/>
          <a:chOff x="0" y="0"/>
          <a:chExt cx="0" cy="0"/>
        </a:xfrm>
      </p:grpSpPr>
      <p:sp>
        <p:nvSpPr>
          <p:cNvPr id="8052" name="Google Shape;8052;p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3" name="Google Shape;8053;p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rgbClr val="1C1D1E"/>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2" name="Google Shape;60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rgbClr val="1C1D1E"/>
              </a:solidFill>
              <a:highlight>
                <a:srgbClr val="FFFFFF"/>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rgbClr val="1C1D1E"/>
              </a:solidFill>
              <a:highlight>
                <a:srgbClr val="FFFFFF"/>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rgbClr val="1C1D1E"/>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7" name="Google Shape;64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rgbClr val="1C1D1E"/>
              </a:solidFill>
              <a:highlight>
                <a:srgbClr val="FFFFFF"/>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50" dirty="0">
              <a:solidFill>
                <a:srgbClr val="1C1D1E"/>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0" name="Google Shape;76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3" name="Google Shape;863;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Denmark has a robust system for measuring trace metals and other contaminants in their water supply.</a:t>
            </a:r>
            <a:endParaRPr sz="120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Amount of lithium in water around here is low.   Many places have 10x more lithium in water, especially northern texas.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dirty="0">
                <a:solidFill>
                  <a:srgbClr val="333333"/>
                </a:solidFill>
                <a:highlight>
                  <a:srgbClr val="FCFCFC"/>
                </a:highlight>
                <a:latin typeface="Roboto"/>
                <a:ea typeface="Roboto"/>
                <a:cs typeface="Roboto"/>
                <a:sym typeface="Roboto"/>
              </a:rPr>
              <a:t>Lithium may not only prevent aging of the brain, but aging throughout.  It extended the lifespan and health span of yeast and fruit flies.  Mice too but less dramatically.</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0" name="Google Shape;950;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solidFill>
                  <a:schemeClr val="dk1"/>
                </a:solidFill>
              </a:rPr>
              <a:t>Some things accelerate the aging process, like Type 2 diabetes, obesity, even lack of sleep. Some things slow the aging process, including calorie restriction, exercise and certain chemicals. </a:t>
            </a:r>
            <a:r>
              <a:rPr lang="en" dirty="0"/>
              <a:t>We age because every one of our cells age. Cells age when damaged mitochondria accumulate.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9" name="Google Shape;95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50" dirty="0">
                <a:solidFill>
                  <a:srgbClr val="1C1D1E"/>
                </a:solidFill>
                <a:highlight>
                  <a:srgbClr val="FFFFFF"/>
                </a:highlight>
              </a:rPr>
              <a:t>Lithium improves mitochondrial dysfunction in cells throughout the body, not just in the brain. </a:t>
            </a:r>
            <a:endParaRPr sz="1050" dirty="0">
              <a:solidFill>
                <a:srgbClr val="1C1D1E"/>
              </a:solidFill>
              <a:highlight>
                <a:srgbClr val="FFFFFF"/>
              </a:high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3" name="Google Shape;973;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3" name="Google Shape;983;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Greater urgency in giving lithium to those with bipolar to preserve brain function and overall health</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3" name="Google Shape;993;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4" name="Google Shape;1004;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6" name="Google Shape;1016;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7" name="Google Shape;1027;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6" name="Google Shape;1036;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6" name="Google Shape;1046;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6" name="Google Shape;105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9" name="Google Shape;1069;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2" name="Google Shape;1082;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3" name="Google Shape;1093;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4" name="Google Shape;1104;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5" name="Google Shape;1115;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3" name="Google Shape;1123;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1" name="Google Shape;1141;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1" name="Google Shape;1161;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4" name="Google Shape;1244;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8" name="Google Shape;1268;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Indomethacin is the worse so I should have made him indigo.</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8" name="Google Shape;128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6" name="Google Shape;1306;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5" name="Google Shape;1345;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6" name="Google Shape;1386;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1" name="Google Shape;1411;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7"/>
        <p:cNvGrpSpPr/>
        <p:nvPr/>
      </p:nvGrpSpPr>
      <p:grpSpPr>
        <a:xfrm>
          <a:off x="0" y="0"/>
          <a:ext cx="0" cy="0"/>
          <a:chOff x="0" y="0"/>
          <a:chExt cx="0" cy="0"/>
        </a:xfrm>
      </p:grpSpPr>
      <p:sp>
        <p:nvSpPr>
          <p:cNvPr id="1608" name="Google Shape;1608;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9" name="Google Shape;1609;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3" name="Google Shape;1753;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p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5" name="Google Shape;2115;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5" name="Google Shape;2145;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4" name="Google Shape;2174;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p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5" name="Google Shape;2195;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0"/>
        <p:cNvGrpSpPr/>
        <p:nvPr/>
      </p:nvGrpSpPr>
      <p:grpSpPr>
        <a:xfrm>
          <a:off x="0" y="0"/>
          <a:ext cx="0" cy="0"/>
          <a:chOff x="0" y="0"/>
          <a:chExt cx="0" cy="0"/>
        </a:xfrm>
      </p:grpSpPr>
      <p:sp>
        <p:nvSpPr>
          <p:cNvPr id="2201" name="Google Shape;2201;p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2" name="Google Shape;2202;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3" name="Google Shape;2223;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p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1" name="Google Shape;2251;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dirty="0"/>
              <a:t>“Subs” are the “victim” drugs in PK interactions. </a:t>
            </a:r>
            <a:endParaRPr sz="1200" dirty="0"/>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Subs are modified by specific enzymes </a:t>
            </a:r>
            <a:endParaRPr dirty="0"/>
          </a:p>
          <a:p>
            <a:pPr marL="0" lvl="0" indent="0" algn="l" rtl="0">
              <a:lnSpc>
                <a:spcPct val="100000"/>
              </a:lnSpc>
              <a:spcBef>
                <a:spcPts val="0"/>
              </a:spcBef>
              <a:spcAft>
                <a:spcPts val="0"/>
              </a:spcAft>
              <a:buClr>
                <a:schemeClr val="dk1"/>
              </a:buClr>
              <a:buSzPts val="1100"/>
              <a:buFont typeface="Arial"/>
              <a:buNone/>
            </a:pPr>
            <a:r>
              <a:rPr lang="en" sz="1200" dirty="0">
                <a:solidFill>
                  <a:schemeClr val="dk1"/>
                </a:solidFill>
              </a:rPr>
              <a:t>en route to being cleared from the body.</a:t>
            </a:r>
            <a:endParaRPr sz="1200" dirty="0"/>
          </a:p>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4" name="Google Shape;2264;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I emphasize the H in inHibition</a:t>
            </a:r>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 for HIGH and HURRIED,</a:t>
            </a:r>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 an immediate effect.</a:t>
            </a:r>
            <a:endParaRPr sz="1200">
              <a:solidFill>
                <a:schemeClr val="dk1"/>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6"/>
        <p:cNvGrpSpPr/>
        <p:nvPr/>
      </p:nvGrpSpPr>
      <p:grpSpPr>
        <a:xfrm>
          <a:off x="0" y="0"/>
          <a:ext cx="0" cy="0"/>
          <a:chOff x="0" y="0"/>
          <a:chExt cx="0" cy="0"/>
        </a:xfrm>
      </p:grpSpPr>
      <p:sp>
        <p:nvSpPr>
          <p:cNvPr id="2287" name="Google Shape;2287;p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8" name="Google Shape;2288;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An example: A patient is maintained on clozapine for schizophrenia.</a:t>
            </a:r>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Fluvoxamine is added for obsessiveness. </a:t>
            </a:r>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Profound sedation results because blood </a:t>
            </a:r>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levels of clozapine TRIPLE  due to enzyme inHibition. </a:t>
            </a:r>
            <a:endParaRPr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p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1" name="Google Shape;2301;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2 actions are </a:t>
            </a:r>
            <a:endParaRPr/>
          </a:p>
          <a:p>
            <a:pPr marL="0" lvl="0" indent="0" algn="l" rtl="0">
              <a:lnSpc>
                <a:spcPct val="100000"/>
              </a:lnSpc>
              <a:spcBef>
                <a:spcPts val="0"/>
              </a:spcBef>
              <a:spcAft>
                <a:spcPts val="0"/>
              </a:spcAft>
              <a:buSzPts val="1100"/>
              <a:buNone/>
            </a:pPr>
            <a:r>
              <a:rPr lang="en"/>
              <a:t>inHibition and inDuction </a:t>
            </a:r>
            <a:endParaRPr/>
          </a:p>
          <a:p>
            <a:pPr marL="0" lvl="0" indent="0" algn="l" rtl="0">
              <a:lnSpc>
                <a:spcPct val="100000"/>
              </a:lnSpc>
              <a:spcBef>
                <a:spcPts val="0"/>
              </a:spcBef>
              <a:spcAft>
                <a:spcPts val="0"/>
              </a:spcAft>
              <a:buSzPts val="1100"/>
              <a:buNone/>
            </a:pPr>
            <a:r>
              <a:rPr lang="en"/>
              <a:t>(up and down)</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p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0" name="Google Shape;2320;p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inDuction is “Down and Delayed”,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causing a gradual decrease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of the victim drug </a:t>
            </a:r>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due to increased enzyme production. </a:t>
            </a:r>
            <a:endParaRPr>
              <a:solidFill>
                <a:schemeClr val="dk1"/>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p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7" name="Google Shape;2337;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In our example, a patient is taking lurasidone. </a:t>
            </a:r>
            <a:endParaRPr dirty="0"/>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The doctor adds carbamazepine for mood stabilization.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Nothing is noticeable for a couple of weeks, but the liver is ramping up enzyme production.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After a couple of weeks, lurasidone stops working, and the patient’s mood destabilizes.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The prescriber may have no idea why things went poorly. </a:t>
            </a: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p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4" name="Google Shape;2374;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3" name="Google Shape;2393;p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Razors decrease levels of lamb medications , such as lamotrigine (Lamictal)</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7"/>
        <p:cNvGrpSpPr/>
        <p:nvPr/>
      </p:nvGrpSpPr>
      <p:grpSpPr>
        <a:xfrm>
          <a:off x="0" y="0"/>
          <a:ext cx="0" cy="0"/>
          <a:chOff x="0" y="0"/>
          <a:chExt cx="0" cy="0"/>
        </a:xfrm>
      </p:grpSpPr>
      <p:sp>
        <p:nvSpPr>
          <p:cNvPr id="2408" name="Google Shape;2408;p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9" name="Google Shape;2409;p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Carbamazepine is a shaver.</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p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4" name="Google Shape;2484;p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p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1" name="Google Shape;2511;p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2"/>
        <p:cNvGrpSpPr/>
        <p:nvPr/>
      </p:nvGrpSpPr>
      <p:grpSpPr>
        <a:xfrm>
          <a:off x="0" y="0"/>
          <a:ext cx="0" cy="0"/>
          <a:chOff x="0" y="0"/>
          <a:chExt cx="0" cy="0"/>
        </a:xfrm>
      </p:grpSpPr>
      <p:sp>
        <p:nvSpPr>
          <p:cNvPr id="2583" name="Google Shape;2583;p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4" name="Google Shape;2584;p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p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6" name="Google Shape;2696;p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6"/>
        <p:cNvGrpSpPr/>
        <p:nvPr/>
      </p:nvGrpSpPr>
      <p:grpSpPr>
        <a:xfrm>
          <a:off x="0" y="0"/>
          <a:ext cx="0" cy="0"/>
          <a:chOff x="0" y="0"/>
          <a:chExt cx="0" cy="0"/>
        </a:xfrm>
      </p:grpSpPr>
      <p:sp>
        <p:nvSpPr>
          <p:cNvPr id="2747" name="Google Shape;2747;p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8" name="Google Shape;2748;p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p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4" name="Google Shape;2754;p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2"/>
        <p:cNvGrpSpPr/>
        <p:nvPr/>
      </p:nvGrpSpPr>
      <p:grpSpPr>
        <a:xfrm>
          <a:off x="0" y="0"/>
          <a:ext cx="0" cy="0"/>
          <a:chOff x="0" y="0"/>
          <a:chExt cx="0" cy="0"/>
        </a:xfrm>
      </p:grpSpPr>
      <p:sp>
        <p:nvSpPr>
          <p:cNvPr id="2813" name="Google Shape;2813;p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4" name="Google Shape;2814;p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9"/>
        <p:cNvGrpSpPr/>
        <p:nvPr/>
      </p:nvGrpSpPr>
      <p:grpSpPr>
        <a:xfrm>
          <a:off x="0" y="0"/>
          <a:ext cx="0" cy="0"/>
          <a:chOff x="0" y="0"/>
          <a:chExt cx="0" cy="0"/>
        </a:xfrm>
      </p:grpSpPr>
      <p:sp>
        <p:nvSpPr>
          <p:cNvPr id="2830" name="Google Shape;2830;p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1" name="Google Shape;2831;p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p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5" name="Google Shape;2845;p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2"/>
        <p:cNvGrpSpPr/>
        <p:nvPr/>
      </p:nvGrpSpPr>
      <p:grpSpPr>
        <a:xfrm>
          <a:off x="0" y="0"/>
          <a:ext cx="0" cy="0"/>
          <a:chOff x="0" y="0"/>
          <a:chExt cx="0" cy="0"/>
        </a:xfrm>
      </p:grpSpPr>
      <p:sp>
        <p:nvSpPr>
          <p:cNvPr id="2863" name="Google Shape;2863;p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4" name="Google Shape;2864;p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9"/>
        <p:cNvGrpSpPr/>
        <p:nvPr/>
      </p:nvGrpSpPr>
      <p:grpSpPr>
        <a:xfrm>
          <a:off x="0" y="0"/>
          <a:ext cx="0" cy="0"/>
          <a:chOff x="0" y="0"/>
          <a:chExt cx="0" cy="0"/>
        </a:xfrm>
      </p:grpSpPr>
      <p:sp>
        <p:nvSpPr>
          <p:cNvPr id="2900" name="Google Shape;2900;p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1" name="Google Shape;2901;p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5"/>
        <p:cNvGrpSpPr/>
        <p:nvPr/>
      </p:nvGrpSpPr>
      <p:grpSpPr>
        <a:xfrm>
          <a:off x="0" y="0"/>
          <a:ext cx="0" cy="0"/>
          <a:chOff x="0" y="0"/>
          <a:chExt cx="0" cy="0"/>
        </a:xfrm>
      </p:grpSpPr>
      <p:sp>
        <p:nvSpPr>
          <p:cNvPr id="2956" name="Google Shape;2956;p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7" name="Google Shape;2957;p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p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3" name="Google Shape;2983;p1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2"/>
        <p:cNvGrpSpPr/>
        <p:nvPr/>
      </p:nvGrpSpPr>
      <p:grpSpPr>
        <a:xfrm>
          <a:off x="0" y="0"/>
          <a:ext cx="0" cy="0"/>
          <a:chOff x="0" y="0"/>
          <a:chExt cx="0" cy="0"/>
        </a:xfrm>
      </p:grpSpPr>
      <p:sp>
        <p:nvSpPr>
          <p:cNvPr id="2993" name="Google Shape;2993;p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4" name="Google Shape;2994;p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4"/>
        <p:cNvGrpSpPr/>
        <p:nvPr/>
      </p:nvGrpSpPr>
      <p:grpSpPr>
        <a:xfrm>
          <a:off x="0" y="0"/>
          <a:ext cx="0" cy="0"/>
          <a:chOff x="0" y="0"/>
          <a:chExt cx="0" cy="0"/>
        </a:xfrm>
      </p:grpSpPr>
      <p:sp>
        <p:nvSpPr>
          <p:cNvPr id="3025" name="Google Shape;3025;p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6" name="Google Shape;3026;p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p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3" name="Google Shape;3053;p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5"/>
        <p:cNvGrpSpPr/>
        <p:nvPr/>
      </p:nvGrpSpPr>
      <p:grpSpPr>
        <a:xfrm>
          <a:off x="0" y="0"/>
          <a:ext cx="0" cy="0"/>
          <a:chOff x="0" y="0"/>
          <a:chExt cx="0" cy="0"/>
        </a:xfrm>
      </p:grpSpPr>
      <p:sp>
        <p:nvSpPr>
          <p:cNvPr id="3096" name="Google Shape;3096;p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7" name="Google Shape;3097;p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p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3" name="Google Shape;3143;p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2"/>
        <p:cNvGrpSpPr/>
        <p:nvPr/>
      </p:nvGrpSpPr>
      <p:grpSpPr>
        <a:xfrm>
          <a:off x="0" y="0"/>
          <a:ext cx="0" cy="0"/>
          <a:chOff x="0" y="0"/>
          <a:chExt cx="0" cy="0"/>
        </a:xfrm>
      </p:grpSpPr>
      <p:sp>
        <p:nvSpPr>
          <p:cNvPr id="3203" name="Google Shape;3203;p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4" name="Google Shape;3204;p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9"/>
        <p:cNvGrpSpPr/>
        <p:nvPr/>
      </p:nvGrpSpPr>
      <p:grpSpPr>
        <a:xfrm>
          <a:off x="0" y="0"/>
          <a:ext cx="0" cy="0"/>
          <a:chOff x="0" y="0"/>
          <a:chExt cx="0" cy="0"/>
        </a:xfrm>
      </p:grpSpPr>
      <p:sp>
        <p:nvSpPr>
          <p:cNvPr id="3230" name="Google Shape;3230;p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1" name="Google Shape;3231;p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2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2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4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42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4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4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4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4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4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4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4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5" name="Google Shape;65;p4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6" name="Google Shape;66;p4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4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4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0"/>
        <p:cNvGrpSpPr/>
        <p:nvPr/>
      </p:nvGrpSpPr>
      <p:grpSpPr>
        <a:xfrm>
          <a:off x="0" y="0"/>
          <a:ext cx="0" cy="0"/>
          <a:chOff x="0" y="0"/>
          <a:chExt cx="0" cy="0"/>
        </a:xfrm>
      </p:grpSpPr>
      <p:sp>
        <p:nvSpPr>
          <p:cNvPr id="71" name="Google Shape;71;p44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2" name="Google Shape;72;p44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3" name="Google Shape;73;p4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p44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6" name="Google Shape;76;p4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
        <p:cNvGrpSpPr/>
        <p:nvPr/>
      </p:nvGrpSpPr>
      <p:grpSpPr>
        <a:xfrm>
          <a:off x="0" y="0"/>
          <a:ext cx="0" cy="0"/>
          <a:chOff x="0" y="0"/>
          <a:chExt cx="0" cy="0"/>
        </a:xfrm>
      </p:grpSpPr>
      <p:sp>
        <p:nvSpPr>
          <p:cNvPr id="78" name="Google Shape;78;p4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4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0" name="Google Shape;80;p44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 name="Google Shape;81;p44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2" name="Google Shape;82;p4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
        <p:cNvGrpSpPr/>
        <p:nvPr/>
      </p:nvGrpSpPr>
      <p:grpSpPr>
        <a:xfrm>
          <a:off x="0" y="0"/>
          <a:ext cx="0" cy="0"/>
          <a:chOff x="0" y="0"/>
          <a:chExt cx="0" cy="0"/>
        </a:xfrm>
      </p:grpSpPr>
      <p:sp>
        <p:nvSpPr>
          <p:cNvPr id="84" name="Google Shape;84;p44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5" name="Google Shape;85;p4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6"/>
        <p:cNvGrpSpPr/>
        <p:nvPr/>
      </p:nvGrpSpPr>
      <p:grpSpPr>
        <a:xfrm>
          <a:off x="0" y="0"/>
          <a:ext cx="0" cy="0"/>
          <a:chOff x="0" y="0"/>
          <a:chExt cx="0" cy="0"/>
        </a:xfrm>
      </p:grpSpPr>
      <p:sp>
        <p:nvSpPr>
          <p:cNvPr id="87" name="Google Shape;87;p44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8" name="Google Shape;88;p44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89" name="Google Shape;89;p4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4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4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4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4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39.png"/><Relationship Id="rId7" Type="http://schemas.openxmlformats.org/officeDocument/2006/relationships/image" Target="../media/image163.png"/><Relationship Id="rId2" Type="http://schemas.openxmlformats.org/officeDocument/2006/relationships/notesSlide" Target="../notesSlides/notesSlide100.xml"/><Relationship Id="rId1" Type="http://schemas.openxmlformats.org/officeDocument/2006/relationships/slideLayout" Target="../slideLayouts/slideLayout12.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5.png"/><Relationship Id="rId4" Type="http://schemas.openxmlformats.org/officeDocument/2006/relationships/image" Target="../media/image160.png"/><Relationship Id="rId9" Type="http://schemas.openxmlformats.org/officeDocument/2006/relationships/image" Target="../media/image159.png"/></Relationships>
</file>

<file path=ppt/slides/_rels/slide10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9.png"/><Relationship Id="rId7" Type="http://schemas.openxmlformats.org/officeDocument/2006/relationships/image" Target="../media/image112.png"/><Relationship Id="rId2" Type="http://schemas.openxmlformats.org/officeDocument/2006/relationships/notesSlide" Target="../notesSlides/notesSlide101.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59.png"/></Relationships>
</file>

<file path=ppt/slides/_rels/slide102.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55.png"/><Relationship Id="rId3" Type="http://schemas.openxmlformats.org/officeDocument/2006/relationships/image" Target="../media/image153.png"/><Relationship Id="rId7" Type="http://schemas.openxmlformats.org/officeDocument/2006/relationships/image" Target="../media/image154.png"/><Relationship Id="rId12" Type="http://schemas.openxmlformats.org/officeDocument/2006/relationships/image" Target="../media/image151.png"/><Relationship Id="rId17" Type="http://schemas.openxmlformats.org/officeDocument/2006/relationships/image" Target="../media/image158.png"/><Relationship Id="rId2" Type="http://schemas.openxmlformats.org/officeDocument/2006/relationships/notesSlide" Target="../notesSlides/notesSlide102.xml"/><Relationship Id="rId16" Type="http://schemas.openxmlformats.org/officeDocument/2006/relationships/image" Target="../media/image157.png"/><Relationship Id="rId1" Type="http://schemas.openxmlformats.org/officeDocument/2006/relationships/slideLayout" Target="../slideLayouts/slideLayout12.xml"/><Relationship Id="rId6" Type="http://schemas.openxmlformats.org/officeDocument/2006/relationships/image" Target="../media/image142.png"/><Relationship Id="rId11" Type="http://schemas.openxmlformats.org/officeDocument/2006/relationships/image" Target="../media/image112.png"/><Relationship Id="rId5" Type="http://schemas.openxmlformats.org/officeDocument/2006/relationships/image" Target="../media/image140.png"/><Relationship Id="rId15" Type="http://schemas.openxmlformats.org/officeDocument/2006/relationships/image" Target="../media/image94.png"/><Relationship Id="rId10" Type="http://schemas.openxmlformats.org/officeDocument/2006/relationships/image" Target="../media/image111.png"/><Relationship Id="rId4" Type="http://schemas.openxmlformats.org/officeDocument/2006/relationships/image" Target="../media/image139.png"/><Relationship Id="rId9" Type="http://schemas.openxmlformats.org/officeDocument/2006/relationships/image" Target="../media/image110.png"/><Relationship Id="rId1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11.png"/><Relationship Id="rId3" Type="http://schemas.openxmlformats.org/officeDocument/2006/relationships/image" Target="../media/image153.png"/><Relationship Id="rId7" Type="http://schemas.openxmlformats.org/officeDocument/2006/relationships/image" Target="../media/image167.png"/><Relationship Id="rId12" Type="http://schemas.openxmlformats.org/officeDocument/2006/relationships/image" Target="../media/image110.png"/><Relationship Id="rId2" Type="http://schemas.openxmlformats.org/officeDocument/2006/relationships/notesSlide" Target="../notesSlides/notesSlide103.xml"/><Relationship Id="rId1" Type="http://schemas.openxmlformats.org/officeDocument/2006/relationships/slideLayout" Target="../slideLayouts/slideLayout12.xml"/><Relationship Id="rId6" Type="http://schemas.openxmlformats.org/officeDocument/2006/relationships/image" Target="../media/image166.png"/><Relationship Id="rId11" Type="http://schemas.openxmlformats.org/officeDocument/2006/relationships/image" Target="../media/image109.png"/><Relationship Id="rId5" Type="http://schemas.openxmlformats.org/officeDocument/2006/relationships/image" Target="../media/image140.png"/><Relationship Id="rId15" Type="http://schemas.openxmlformats.org/officeDocument/2006/relationships/image" Target="../media/image151.png"/><Relationship Id="rId10" Type="http://schemas.openxmlformats.org/officeDocument/2006/relationships/image" Target="../media/image154.png"/><Relationship Id="rId4" Type="http://schemas.openxmlformats.org/officeDocument/2006/relationships/image" Target="../media/image139.png"/><Relationship Id="rId9" Type="http://schemas.openxmlformats.org/officeDocument/2006/relationships/image" Target="../media/image142.png"/><Relationship Id="rId14" Type="http://schemas.openxmlformats.org/officeDocument/2006/relationships/image" Target="../media/image112.png"/></Relationships>
</file>

<file path=ppt/slides/_rels/slide104.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10.png"/><Relationship Id="rId3" Type="http://schemas.openxmlformats.org/officeDocument/2006/relationships/image" Target="../media/image153.png"/><Relationship Id="rId7" Type="http://schemas.openxmlformats.org/officeDocument/2006/relationships/image" Target="../media/image169.png"/><Relationship Id="rId12" Type="http://schemas.openxmlformats.org/officeDocument/2006/relationships/image" Target="../media/image109.png"/><Relationship Id="rId2" Type="http://schemas.openxmlformats.org/officeDocument/2006/relationships/notesSlide" Target="../notesSlides/notesSlide104.xml"/><Relationship Id="rId16" Type="http://schemas.openxmlformats.org/officeDocument/2006/relationships/image" Target="../media/image151.png"/><Relationship Id="rId1" Type="http://schemas.openxmlformats.org/officeDocument/2006/relationships/slideLayout" Target="../slideLayouts/slideLayout12.xml"/><Relationship Id="rId6" Type="http://schemas.openxmlformats.org/officeDocument/2006/relationships/image" Target="../media/image166.png"/><Relationship Id="rId11" Type="http://schemas.openxmlformats.org/officeDocument/2006/relationships/image" Target="../media/image154.png"/><Relationship Id="rId5" Type="http://schemas.openxmlformats.org/officeDocument/2006/relationships/image" Target="../media/image140.png"/><Relationship Id="rId15" Type="http://schemas.openxmlformats.org/officeDocument/2006/relationships/image" Target="../media/image112.png"/><Relationship Id="rId10" Type="http://schemas.openxmlformats.org/officeDocument/2006/relationships/image" Target="../media/image142.png"/><Relationship Id="rId4" Type="http://schemas.openxmlformats.org/officeDocument/2006/relationships/image" Target="../media/image139.png"/><Relationship Id="rId9" Type="http://schemas.openxmlformats.org/officeDocument/2006/relationships/image" Target="../media/image168.png"/><Relationship Id="rId14" Type="http://schemas.openxmlformats.org/officeDocument/2006/relationships/image" Target="../media/image111.png"/></Relationships>
</file>

<file path=ppt/slides/_rels/slide105.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11.png"/><Relationship Id="rId3" Type="http://schemas.openxmlformats.org/officeDocument/2006/relationships/image" Target="../media/image153.png"/><Relationship Id="rId7" Type="http://schemas.openxmlformats.org/officeDocument/2006/relationships/image" Target="../media/image171.png"/><Relationship Id="rId12" Type="http://schemas.openxmlformats.org/officeDocument/2006/relationships/image" Target="../media/image110.png"/><Relationship Id="rId2" Type="http://schemas.openxmlformats.org/officeDocument/2006/relationships/notesSlide" Target="../notesSlides/notesSlide105.xml"/><Relationship Id="rId1" Type="http://schemas.openxmlformats.org/officeDocument/2006/relationships/slideLayout" Target="../slideLayouts/slideLayout12.xml"/><Relationship Id="rId6" Type="http://schemas.openxmlformats.org/officeDocument/2006/relationships/image" Target="../media/image166.png"/><Relationship Id="rId11" Type="http://schemas.openxmlformats.org/officeDocument/2006/relationships/image" Target="../media/image109.png"/><Relationship Id="rId5" Type="http://schemas.openxmlformats.org/officeDocument/2006/relationships/image" Target="../media/image140.png"/><Relationship Id="rId15" Type="http://schemas.openxmlformats.org/officeDocument/2006/relationships/image" Target="../media/image151.png"/><Relationship Id="rId10" Type="http://schemas.openxmlformats.org/officeDocument/2006/relationships/image" Target="../media/image154.png"/><Relationship Id="rId4" Type="http://schemas.openxmlformats.org/officeDocument/2006/relationships/image" Target="../media/image139.png"/><Relationship Id="rId9" Type="http://schemas.openxmlformats.org/officeDocument/2006/relationships/image" Target="../media/image142.png"/><Relationship Id="rId14" Type="http://schemas.openxmlformats.org/officeDocument/2006/relationships/image" Target="../media/image112.png"/></Relationships>
</file>

<file path=ppt/slides/_rels/slide1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6.xml"/><Relationship Id="rId1" Type="http://schemas.openxmlformats.org/officeDocument/2006/relationships/slideLayout" Target="../slideLayouts/slideLayout12.xml"/><Relationship Id="rId4" Type="http://schemas.openxmlformats.org/officeDocument/2006/relationships/image" Target="../media/image173.png"/></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9.xml"/><Relationship Id="rId1" Type="http://schemas.openxmlformats.org/officeDocument/2006/relationships/slideLayout" Target="../slideLayouts/slideLayout12.xml"/><Relationship Id="rId5" Type="http://schemas.openxmlformats.org/officeDocument/2006/relationships/image" Target="../media/image175.png"/><Relationship Id="rId4" Type="http://schemas.openxmlformats.org/officeDocument/2006/relationships/image" Target="../media/image17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11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2.png"/><Relationship Id="rId3" Type="http://schemas.openxmlformats.org/officeDocument/2006/relationships/image" Target="../media/image139.png"/><Relationship Id="rId7" Type="http://schemas.openxmlformats.org/officeDocument/2006/relationships/image" Target="../media/image111.png"/><Relationship Id="rId12"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12.xml"/><Relationship Id="rId6" Type="http://schemas.openxmlformats.org/officeDocument/2006/relationships/image" Target="../media/image110.png"/><Relationship Id="rId11" Type="http://schemas.openxmlformats.org/officeDocument/2006/relationships/image" Target="../media/image10.png"/><Relationship Id="rId5" Type="http://schemas.openxmlformats.org/officeDocument/2006/relationships/image" Target="../media/image109.png"/><Relationship Id="rId15" Type="http://schemas.openxmlformats.org/officeDocument/2006/relationships/image" Target="../media/image9.png"/><Relationship Id="rId10" Type="http://schemas.openxmlformats.org/officeDocument/2006/relationships/image" Target="../media/image176.png"/><Relationship Id="rId4" Type="http://schemas.openxmlformats.org/officeDocument/2006/relationships/image" Target="../media/image177.png"/><Relationship Id="rId9" Type="http://schemas.openxmlformats.org/officeDocument/2006/relationships/image" Target="../media/image151.png"/><Relationship Id="rId14" Type="http://schemas.openxmlformats.org/officeDocument/2006/relationships/image" Target="../media/image13.png"/></Relationships>
</file>

<file path=ppt/slides/_rels/slide1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9.png"/><Relationship Id="rId7"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12.xml"/><Relationship Id="rId6" Type="http://schemas.openxmlformats.org/officeDocument/2006/relationships/image" Target="../media/image177.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78.png"/><Relationship Id="rId9" Type="http://schemas.openxmlformats.org/officeDocument/2006/relationships/image" Target="../media/image12.png"/></Relationships>
</file>

<file path=ppt/slides/_rels/slide1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9.png"/><Relationship Id="rId7" Type="http://schemas.openxmlformats.org/officeDocument/2006/relationships/image" Target="../media/image10.png"/><Relationship Id="rId2" Type="http://schemas.openxmlformats.org/officeDocument/2006/relationships/notesSlide" Target="../notesSlides/notesSlide113.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177.png"/><Relationship Id="rId10" Type="http://schemas.openxmlformats.org/officeDocument/2006/relationships/image" Target="../media/image13.png"/><Relationship Id="rId4" Type="http://schemas.openxmlformats.org/officeDocument/2006/relationships/image" Target="../media/image178.png"/><Relationship Id="rId9" Type="http://schemas.openxmlformats.org/officeDocument/2006/relationships/image" Target="../media/image12.png"/></Relationships>
</file>

<file path=ppt/slides/_rels/slide1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9.png"/><Relationship Id="rId7" Type="http://schemas.openxmlformats.org/officeDocument/2006/relationships/image" Target="../media/image10.png"/><Relationship Id="rId2" Type="http://schemas.openxmlformats.org/officeDocument/2006/relationships/notesSlide" Target="../notesSlides/notesSlide114.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177.png"/><Relationship Id="rId10" Type="http://schemas.openxmlformats.org/officeDocument/2006/relationships/image" Target="../media/image13.png"/><Relationship Id="rId4" Type="http://schemas.openxmlformats.org/officeDocument/2006/relationships/image" Target="../media/image178.png"/><Relationship Id="rId9" Type="http://schemas.openxmlformats.org/officeDocument/2006/relationships/image" Target="../media/image12.png"/></Relationships>
</file>

<file path=ppt/slides/_rels/slide11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6.xml"/><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image" Target="../media/image10.png"/><Relationship Id="rId4" Type="http://schemas.openxmlformats.org/officeDocument/2006/relationships/image" Target="../media/image176.png"/></Relationships>
</file>

<file path=ppt/slides/_rels/slide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7.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8.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1.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122.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1.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81.png"/><Relationship Id="rId2" Type="http://schemas.openxmlformats.org/officeDocument/2006/relationships/notesSlide" Target="../notesSlides/notesSlide122.xml"/><Relationship Id="rId1" Type="http://schemas.openxmlformats.org/officeDocument/2006/relationships/slideLayout" Target="../slideLayouts/slideLayout1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123.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81.png"/><Relationship Id="rId2" Type="http://schemas.openxmlformats.org/officeDocument/2006/relationships/notesSlide" Target="../notesSlides/notesSlide123.xml"/><Relationship Id="rId1" Type="http://schemas.openxmlformats.org/officeDocument/2006/relationships/slideLayout" Target="../slideLayouts/slideLayout1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124.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19.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81.png"/><Relationship Id="rId2" Type="http://schemas.openxmlformats.org/officeDocument/2006/relationships/notesSlide" Target="../notesSlides/notesSlide124.xml"/><Relationship Id="rId1" Type="http://schemas.openxmlformats.org/officeDocument/2006/relationships/slideLayout" Target="../slideLayouts/slideLayout12.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12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5.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94.png"/></Relationships>
</file>

<file path=ppt/slides/_rels/slide12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8.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93.png"/></Relationships>
</file>

<file path=ppt/slides/_rels/slide12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9.xml"/><Relationship Id="rId1" Type="http://schemas.openxmlformats.org/officeDocument/2006/relationships/slideLayout" Target="../slideLayouts/slideLayout13.xml"/><Relationship Id="rId4" Type="http://schemas.openxmlformats.org/officeDocument/2006/relationships/image" Target="../media/image19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0.xml"/><Relationship Id="rId1" Type="http://schemas.openxmlformats.org/officeDocument/2006/relationships/slideLayout" Target="../slideLayouts/slideLayout12.xml"/><Relationship Id="rId4" Type="http://schemas.openxmlformats.org/officeDocument/2006/relationships/image" Target="../media/image196.png"/></Relationships>
</file>

<file path=ppt/slides/_rels/slide131.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5.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12.xml"/><Relationship Id="rId6" Type="http://schemas.openxmlformats.org/officeDocument/2006/relationships/image" Target="../media/image200.png"/><Relationship Id="rId11" Type="http://schemas.openxmlformats.org/officeDocument/2006/relationships/image" Target="../media/image121.png"/><Relationship Id="rId5" Type="http://schemas.openxmlformats.org/officeDocument/2006/relationships/image" Target="../media/image199.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 Id="rId14" Type="http://schemas.openxmlformats.org/officeDocument/2006/relationships/image" Target="../media/image119.png"/></Relationships>
</file>

<file path=ppt/slides/_rels/slide13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7.png"/><Relationship Id="rId7" Type="http://schemas.openxmlformats.org/officeDocument/2006/relationships/image" Target="../media/image209.png"/><Relationship Id="rId2" Type="http://schemas.openxmlformats.org/officeDocument/2006/relationships/notesSlide" Target="../notesSlides/notesSlide133.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208.png"/><Relationship Id="rId4" Type="http://schemas.openxmlformats.org/officeDocument/2006/relationships/image" Target="../media/image119.png"/><Relationship Id="rId9" Type="http://schemas.openxmlformats.org/officeDocument/2006/relationships/image" Target="../media/image211.png"/></Relationships>
</file>

<file path=ppt/slides/_rels/slide134.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207.png"/><Relationship Id="rId7" Type="http://schemas.openxmlformats.org/officeDocument/2006/relationships/image" Target="../media/image198.png"/><Relationship Id="rId2" Type="http://schemas.openxmlformats.org/officeDocument/2006/relationships/notesSlide" Target="../notesSlides/notesSlide134.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211.png"/><Relationship Id="rId4" Type="http://schemas.openxmlformats.org/officeDocument/2006/relationships/image" Target="../media/image210.png"/></Relationships>
</file>

<file path=ppt/slides/_rels/slide135.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199.png"/><Relationship Id="rId2" Type="http://schemas.openxmlformats.org/officeDocument/2006/relationships/notesSlide" Target="../notesSlides/notesSlide135.xml"/><Relationship Id="rId1" Type="http://schemas.openxmlformats.org/officeDocument/2006/relationships/slideLayout" Target="../slideLayouts/slideLayout12.xml"/><Relationship Id="rId6" Type="http://schemas.openxmlformats.org/officeDocument/2006/relationships/image" Target="../media/image198.png"/><Relationship Id="rId5" Type="http://schemas.openxmlformats.org/officeDocument/2006/relationships/image" Target="../media/image212.png"/><Relationship Id="rId4" Type="http://schemas.openxmlformats.org/officeDocument/2006/relationships/image" Target="../media/image119.png"/></Relationships>
</file>

<file path=ppt/slides/_rels/slide13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199.png"/><Relationship Id="rId2" Type="http://schemas.openxmlformats.org/officeDocument/2006/relationships/notesSlide" Target="../notesSlides/notesSlide136.xml"/><Relationship Id="rId1" Type="http://schemas.openxmlformats.org/officeDocument/2006/relationships/slideLayout" Target="../slideLayouts/slideLayout12.xml"/><Relationship Id="rId6" Type="http://schemas.openxmlformats.org/officeDocument/2006/relationships/image" Target="../media/image198.png"/><Relationship Id="rId5" Type="http://schemas.openxmlformats.org/officeDocument/2006/relationships/image" Target="../media/image213.png"/><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15.png"/></Relationships>
</file>

<file path=ppt/slides/_rels/slide1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8.xml"/><Relationship Id="rId1" Type="http://schemas.openxmlformats.org/officeDocument/2006/relationships/slideLayout" Target="../slideLayouts/slideLayout12.xml"/><Relationship Id="rId5" Type="http://schemas.openxmlformats.org/officeDocument/2006/relationships/image" Target="../media/image217.png"/><Relationship Id="rId4" Type="http://schemas.openxmlformats.org/officeDocument/2006/relationships/image" Target="../media/image216.png"/></Relationships>
</file>

<file path=ppt/slides/_rels/slide139.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12.png"/><Relationship Id="rId2" Type="http://schemas.openxmlformats.org/officeDocument/2006/relationships/notesSlide" Target="../notesSlides/notesSlide139.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40.xml"/><Relationship Id="rId1" Type="http://schemas.openxmlformats.org/officeDocument/2006/relationships/slideLayout" Target="../slideLayouts/slideLayout12.xml"/><Relationship Id="rId5" Type="http://schemas.openxmlformats.org/officeDocument/2006/relationships/image" Target="../media/image119.png"/><Relationship Id="rId4" Type="http://schemas.openxmlformats.org/officeDocument/2006/relationships/image" Target="../media/image219.png"/></Relationships>
</file>

<file path=ppt/slides/_rels/slide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1.xml"/><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image" Target="../media/image5.png"/><Relationship Id="rId4" Type="http://schemas.openxmlformats.org/officeDocument/2006/relationships/image" Target="../media/image4.png"/></Relationships>
</file>

<file path=ppt/slides/_rels/slide14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42.xml"/><Relationship Id="rId1" Type="http://schemas.openxmlformats.org/officeDocument/2006/relationships/slideLayout" Target="../slideLayouts/slideLayout1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5.png"/><Relationship Id="rId7" Type="http://schemas.openxmlformats.org/officeDocument/2006/relationships/image" Target="../media/image12.png"/><Relationship Id="rId2" Type="http://schemas.openxmlformats.org/officeDocument/2006/relationships/notesSlide" Target="../notesSlides/notesSlide14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223.png"/><Relationship Id="rId4" Type="http://schemas.openxmlformats.org/officeDocument/2006/relationships/image" Target="../media/image222.png"/></Relationships>
</file>

<file path=ppt/slides/_rels/slide14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44.xml"/><Relationship Id="rId1" Type="http://schemas.openxmlformats.org/officeDocument/2006/relationships/slideLayout" Target="../slideLayouts/slideLayout12.xml"/><Relationship Id="rId6" Type="http://schemas.openxmlformats.org/officeDocument/2006/relationships/image" Target="../media/image226.png"/><Relationship Id="rId5" Type="http://schemas.openxmlformats.org/officeDocument/2006/relationships/image" Target="../media/image222.png"/><Relationship Id="rId4" Type="http://schemas.openxmlformats.org/officeDocument/2006/relationships/image" Target="../media/image223.png"/></Relationships>
</file>

<file path=ppt/slides/_rels/slide14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7.png"/><Relationship Id="rId7" Type="http://schemas.openxmlformats.org/officeDocument/2006/relationships/image" Target="../media/image229.png"/><Relationship Id="rId2" Type="http://schemas.openxmlformats.org/officeDocument/2006/relationships/notesSlide" Target="../notesSlides/notesSlide145.xml"/><Relationship Id="rId1" Type="http://schemas.openxmlformats.org/officeDocument/2006/relationships/slideLayout" Target="../slideLayouts/slideLayout12.xml"/><Relationship Id="rId6" Type="http://schemas.openxmlformats.org/officeDocument/2006/relationships/image" Target="../media/image228.png"/><Relationship Id="rId5" Type="http://schemas.openxmlformats.org/officeDocument/2006/relationships/image" Target="../media/image222.png"/><Relationship Id="rId4" Type="http://schemas.openxmlformats.org/officeDocument/2006/relationships/image" Target="../media/image223.png"/><Relationship Id="rId9" Type="http://schemas.openxmlformats.org/officeDocument/2006/relationships/image" Target="../media/image231.png"/></Relationships>
</file>

<file path=ppt/slides/_rels/slide14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22.png"/><Relationship Id="rId4" Type="http://schemas.openxmlformats.org/officeDocument/2006/relationships/image" Target="../media/image223.png"/></Relationships>
</file>

<file path=ppt/slides/_rels/slide14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4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222.png"/><Relationship Id="rId4" Type="http://schemas.openxmlformats.org/officeDocument/2006/relationships/image" Target="../media/image223.png"/></Relationships>
</file>

<file path=ppt/slides/_rels/slide148.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1.png"/><Relationship Id="rId2" Type="http://schemas.openxmlformats.org/officeDocument/2006/relationships/notesSlide" Target="../notesSlides/notesSlide14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222.png"/><Relationship Id="rId4" Type="http://schemas.openxmlformats.org/officeDocument/2006/relationships/image" Target="../media/image223.png"/></Relationships>
</file>

<file path=ppt/slides/_rels/slide149.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5.png"/><Relationship Id="rId7" Type="http://schemas.openxmlformats.org/officeDocument/2006/relationships/image" Target="../media/image237.png"/><Relationship Id="rId2" Type="http://schemas.openxmlformats.org/officeDocument/2006/relationships/notesSlide" Target="../notesSlides/notesSlide149.xml"/><Relationship Id="rId1" Type="http://schemas.openxmlformats.org/officeDocument/2006/relationships/slideLayout" Target="../slideLayouts/slideLayout12.xml"/><Relationship Id="rId6" Type="http://schemas.openxmlformats.org/officeDocument/2006/relationships/image" Target="../media/image236.png"/><Relationship Id="rId5" Type="http://schemas.openxmlformats.org/officeDocument/2006/relationships/image" Target="../media/image222.png"/><Relationship Id="rId10" Type="http://schemas.openxmlformats.org/officeDocument/2006/relationships/image" Target="../media/image231.png"/><Relationship Id="rId4" Type="http://schemas.openxmlformats.org/officeDocument/2006/relationships/image" Target="../media/image223.png"/><Relationship Id="rId9" Type="http://schemas.openxmlformats.org/officeDocument/2006/relationships/image" Target="../media/image23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40.png"/><Relationship Id="rId7" Type="http://schemas.openxmlformats.org/officeDocument/2006/relationships/image" Target="../media/image242.png"/><Relationship Id="rId2" Type="http://schemas.openxmlformats.org/officeDocument/2006/relationships/notesSlide" Target="../notesSlides/notesSlide150.xml"/><Relationship Id="rId1" Type="http://schemas.openxmlformats.org/officeDocument/2006/relationships/slideLayout" Target="../slideLayouts/slideLayout12.xml"/><Relationship Id="rId6" Type="http://schemas.openxmlformats.org/officeDocument/2006/relationships/image" Target="../media/image241.png"/><Relationship Id="rId5" Type="http://schemas.openxmlformats.org/officeDocument/2006/relationships/image" Target="../media/image222.png"/><Relationship Id="rId4" Type="http://schemas.openxmlformats.org/officeDocument/2006/relationships/image" Target="../media/image223.png"/></Relationships>
</file>

<file path=ppt/slides/_rels/slide15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5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222.png"/><Relationship Id="rId4" Type="http://schemas.openxmlformats.org/officeDocument/2006/relationships/image" Target="../media/image223.png"/></Relationships>
</file>

<file path=ppt/slides/_rels/slide152.xml.rels><?xml version="1.0" encoding="UTF-8" standalone="yes"?>
<Relationships xmlns="http://schemas.openxmlformats.org/package/2006/relationships"><Relationship Id="rId3" Type="http://schemas.openxmlformats.org/officeDocument/2006/relationships/image" Target="../media/image244.png"/><Relationship Id="rId7" Type="http://schemas.openxmlformats.org/officeDocument/2006/relationships/image" Target="../media/image231.png"/><Relationship Id="rId2" Type="http://schemas.openxmlformats.org/officeDocument/2006/relationships/notesSlide" Target="../notesSlides/notesSlide152.xml"/><Relationship Id="rId1" Type="http://schemas.openxmlformats.org/officeDocument/2006/relationships/slideLayout" Target="../slideLayouts/slideLayout12.xml"/><Relationship Id="rId6" Type="http://schemas.openxmlformats.org/officeDocument/2006/relationships/image" Target="../media/image245.png"/><Relationship Id="rId5" Type="http://schemas.openxmlformats.org/officeDocument/2006/relationships/image" Target="../media/image222.png"/><Relationship Id="rId4" Type="http://schemas.openxmlformats.org/officeDocument/2006/relationships/image" Target="../media/image223.png"/></Relationships>
</file>

<file path=ppt/slides/_rels/slide15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53.xml"/><Relationship Id="rId1" Type="http://schemas.openxmlformats.org/officeDocument/2006/relationships/slideLayout" Target="../slideLayouts/slideLayout12.xml"/><Relationship Id="rId4" Type="http://schemas.openxmlformats.org/officeDocument/2006/relationships/image" Target="../media/image222.png"/></Relationships>
</file>

<file path=ppt/slides/_rels/slide154.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8.png"/><Relationship Id="rId2" Type="http://schemas.openxmlformats.org/officeDocument/2006/relationships/notesSlide" Target="../notesSlides/notesSlide154.xml"/><Relationship Id="rId1" Type="http://schemas.openxmlformats.org/officeDocument/2006/relationships/slideLayout" Target="../slideLayouts/slideLayout12.xml"/><Relationship Id="rId6" Type="http://schemas.openxmlformats.org/officeDocument/2006/relationships/image" Target="../media/image247.png"/><Relationship Id="rId5" Type="http://schemas.openxmlformats.org/officeDocument/2006/relationships/image" Target="../media/image222.png"/><Relationship Id="rId4" Type="http://schemas.openxmlformats.org/officeDocument/2006/relationships/image" Target="../media/image223.png"/></Relationships>
</file>

<file path=ppt/slides/_rels/slide15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55.xml"/><Relationship Id="rId1" Type="http://schemas.openxmlformats.org/officeDocument/2006/relationships/slideLayout" Target="../slideLayouts/slideLayout12.xml"/><Relationship Id="rId4" Type="http://schemas.openxmlformats.org/officeDocument/2006/relationships/image" Target="../media/image250.png"/></Relationships>
</file>

<file path=ppt/slides/_rels/slide156.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png"/><Relationship Id="rId7" Type="http://schemas.openxmlformats.org/officeDocument/2006/relationships/image" Target="../media/image255.png"/><Relationship Id="rId2" Type="http://schemas.openxmlformats.org/officeDocument/2006/relationships/notesSlide" Target="../notesSlides/notesSlide156.xml"/><Relationship Id="rId1" Type="http://schemas.openxmlformats.org/officeDocument/2006/relationships/slideLayout" Target="../slideLayouts/slideLayout12.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57.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7.png"/><Relationship Id="rId7" Type="http://schemas.openxmlformats.org/officeDocument/2006/relationships/image" Target="../media/image260.png"/><Relationship Id="rId2" Type="http://schemas.openxmlformats.org/officeDocument/2006/relationships/notesSlide" Target="../notesSlides/notesSlide157.xml"/><Relationship Id="rId1" Type="http://schemas.openxmlformats.org/officeDocument/2006/relationships/slideLayout" Target="../slideLayouts/slideLayout12.xml"/><Relationship Id="rId6" Type="http://schemas.openxmlformats.org/officeDocument/2006/relationships/image" Target="../media/image259.png"/><Relationship Id="rId5" Type="http://schemas.openxmlformats.org/officeDocument/2006/relationships/image" Target="../media/image250.png"/><Relationship Id="rId10" Type="http://schemas.openxmlformats.org/officeDocument/2006/relationships/image" Target="../media/image8.png"/><Relationship Id="rId4" Type="http://schemas.openxmlformats.org/officeDocument/2006/relationships/image" Target="../media/image258.png"/><Relationship Id="rId9" Type="http://schemas.openxmlformats.org/officeDocument/2006/relationships/image" Target="../media/image262.png"/></Relationships>
</file>

<file path=ppt/slides/_rels/slide158.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8.png"/><Relationship Id="rId2" Type="http://schemas.openxmlformats.org/officeDocument/2006/relationships/notesSlide" Target="../notesSlides/notesSlide158.xml"/><Relationship Id="rId1" Type="http://schemas.openxmlformats.org/officeDocument/2006/relationships/slideLayout" Target="../slideLayouts/slideLayout12.xml"/><Relationship Id="rId6" Type="http://schemas.openxmlformats.org/officeDocument/2006/relationships/image" Target="../media/image247.png"/><Relationship Id="rId5" Type="http://schemas.openxmlformats.org/officeDocument/2006/relationships/image" Target="../media/image222.png"/><Relationship Id="rId4" Type="http://schemas.openxmlformats.org/officeDocument/2006/relationships/image" Target="../media/image223.png"/></Relationships>
</file>

<file path=ppt/slides/_rels/slide15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59.xml"/><Relationship Id="rId1" Type="http://schemas.openxmlformats.org/officeDocument/2006/relationships/slideLayout" Target="../slideLayouts/slideLayout12.xml"/><Relationship Id="rId6" Type="http://schemas.openxmlformats.org/officeDocument/2006/relationships/image" Target="../media/image264.png"/><Relationship Id="rId5" Type="http://schemas.openxmlformats.org/officeDocument/2006/relationships/image" Target="../media/image222.png"/><Relationship Id="rId4" Type="http://schemas.openxmlformats.org/officeDocument/2006/relationships/image" Target="../media/image22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60.xml"/><Relationship Id="rId1" Type="http://schemas.openxmlformats.org/officeDocument/2006/relationships/slideLayout" Target="../slideLayouts/slideLayout12.xml"/><Relationship Id="rId6" Type="http://schemas.openxmlformats.org/officeDocument/2006/relationships/image" Target="../media/image266.png"/><Relationship Id="rId5" Type="http://schemas.openxmlformats.org/officeDocument/2006/relationships/image" Target="../media/image47.png"/><Relationship Id="rId4" Type="http://schemas.openxmlformats.org/officeDocument/2006/relationships/image" Target="../media/image264.png"/></Relationships>
</file>

<file path=ppt/slides/_rels/slide16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61.xml"/><Relationship Id="rId1" Type="http://schemas.openxmlformats.org/officeDocument/2006/relationships/slideLayout" Target="../slideLayouts/slideLayout12.xml"/><Relationship Id="rId4" Type="http://schemas.openxmlformats.org/officeDocument/2006/relationships/image" Target="../media/image247.png"/></Relationships>
</file>

<file path=ppt/slides/_rels/slide162.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71.png"/><Relationship Id="rId3" Type="http://schemas.openxmlformats.org/officeDocument/2006/relationships/image" Target="../media/image268.png"/><Relationship Id="rId7" Type="http://schemas.openxmlformats.org/officeDocument/2006/relationships/image" Target="../media/image10.png"/><Relationship Id="rId12" Type="http://schemas.openxmlformats.org/officeDocument/2006/relationships/image" Target="../media/image98.png"/><Relationship Id="rId2" Type="http://schemas.openxmlformats.org/officeDocument/2006/relationships/notesSlide" Target="../notesSlides/notesSlide162.xml"/><Relationship Id="rId1" Type="http://schemas.openxmlformats.org/officeDocument/2006/relationships/slideLayout" Target="../slideLayouts/slideLayout12.xml"/><Relationship Id="rId6" Type="http://schemas.openxmlformats.org/officeDocument/2006/relationships/image" Target="../media/image269.png"/><Relationship Id="rId11" Type="http://schemas.openxmlformats.org/officeDocument/2006/relationships/image" Target="../media/image97.png"/><Relationship Id="rId5" Type="http://schemas.openxmlformats.org/officeDocument/2006/relationships/image" Target="../media/image231.png"/><Relationship Id="rId15" Type="http://schemas.openxmlformats.org/officeDocument/2006/relationships/image" Target="../media/image247.png"/><Relationship Id="rId10" Type="http://schemas.openxmlformats.org/officeDocument/2006/relationships/image" Target="../media/image96.png"/><Relationship Id="rId4" Type="http://schemas.openxmlformats.org/officeDocument/2006/relationships/image" Target="../media/image8.png"/><Relationship Id="rId9" Type="http://schemas.openxmlformats.org/officeDocument/2006/relationships/image" Target="../media/image264.png"/><Relationship Id="rId14" Type="http://schemas.openxmlformats.org/officeDocument/2006/relationships/image" Target="../media/image272.png"/></Relationships>
</file>

<file path=ppt/slides/_rels/slide16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6.png"/><Relationship Id="rId7" Type="http://schemas.openxmlformats.org/officeDocument/2006/relationships/image" Target="../media/image12.png"/><Relationship Id="rId2" Type="http://schemas.openxmlformats.org/officeDocument/2006/relationships/notesSlide" Target="../notesSlides/notesSlide16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png"/></Relationships>
</file>

<file path=ppt/slides/_rels/slide16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64.xml"/><Relationship Id="rId1" Type="http://schemas.openxmlformats.org/officeDocument/2006/relationships/slideLayout" Target="../slideLayouts/slideLayout13.xml"/><Relationship Id="rId4" Type="http://schemas.openxmlformats.org/officeDocument/2006/relationships/image" Target="../media/image274.png"/></Relationships>
</file>

<file path=ppt/slides/_rels/slide16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0.png"/><Relationship Id="rId7" Type="http://schemas.openxmlformats.org/officeDocument/2006/relationships/image" Target="../media/image276.png"/><Relationship Id="rId2" Type="http://schemas.openxmlformats.org/officeDocument/2006/relationships/notesSlide" Target="../notesSlides/notesSlide165.xml"/><Relationship Id="rId1" Type="http://schemas.openxmlformats.org/officeDocument/2006/relationships/slideLayout" Target="../slideLayouts/slideLayout12.xml"/><Relationship Id="rId6" Type="http://schemas.openxmlformats.org/officeDocument/2006/relationships/image" Target="../media/image275.jpg"/><Relationship Id="rId11" Type="http://schemas.openxmlformats.org/officeDocument/2006/relationships/image" Target="../media/image93.png"/><Relationship Id="rId5" Type="http://schemas.openxmlformats.org/officeDocument/2006/relationships/image" Target="../media/image175.png"/><Relationship Id="rId10" Type="http://schemas.openxmlformats.org/officeDocument/2006/relationships/image" Target="../media/image92.png"/><Relationship Id="rId4" Type="http://schemas.openxmlformats.org/officeDocument/2006/relationships/image" Target="../media/image174.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hyperlink" Target="https://doi.org/10.1038/s41398-022-02238-9"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3389/fpsyt.2020.586083"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hyperlink" Target="https://www.frontiersin.org/research-topics/11785#articl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3389/fpsyt.2020.586083"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hyperlink" Target="https://www.frontiersin.org/research-topics/11785#article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4.png"/><Relationship Id="rId7"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5.png"/><Relationship Id="rId7"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1.png"/><Relationship Id="rId7"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73.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4.gif"/><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115.gif"/></Relationships>
</file>

<file path=ppt/slides/_rels/slide76.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116.png"/><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119.png"/><Relationship Id="rId4" Type="http://schemas.openxmlformats.org/officeDocument/2006/relationships/image" Target="../media/image118.png"/></Relationships>
</file>

<file path=ppt/slides/_rels/slide7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23.png"/><Relationship Id="rId7"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png"/><Relationship Id="rId4" Type="http://schemas.openxmlformats.org/officeDocument/2006/relationships/image" Target="../media/image124.png"/></Relationships>
</file>

<file path=ppt/slides/_rels/slide8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18" Type="http://schemas.openxmlformats.org/officeDocument/2006/relationships/image" Target="../media/image12.png"/><Relationship Id="rId3" Type="http://schemas.openxmlformats.org/officeDocument/2006/relationships/image" Target="../media/image126.png"/><Relationship Id="rId21" Type="http://schemas.openxmlformats.org/officeDocument/2006/relationships/image" Target="../media/image119.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24.png"/><Relationship Id="rId2" Type="http://schemas.openxmlformats.org/officeDocument/2006/relationships/notesSlide" Target="../notesSlides/notesSlide81.xml"/><Relationship Id="rId16" Type="http://schemas.openxmlformats.org/officeDocument/2006/relationships/image" Target="../media/image123.png"/><Relationship Id="rId20"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21.png"/><Relationship Id="rId11" Type="http://schemas.openxmlformats.org/officeDocument/2006/relationships/image" Target="../media/image133.png"/><Relationship Id="rId5" Type="http://schemas.openxmlformats.org/officeDocument/2006/relationships/image" Target="../media/image128.png"/><Relationship Id="rId15" Type="http://schemas.openxmlformats.org/officeDocument/2006/relationships/image" Target="../media/image137.png"/><Relationship Id="rId10" Type="http://schemas.openxmlformats.org/officeDocument/2006/relationships/image" Target="../media/image132.png"/><Relationship Id="rId19" Type="http://schemas.openxmlformats.org/officeDocument/2006/relationships/image" Target="../media/image125.png"/><Relationship Id="rId4" Type="http://schemas.openxmlformats.org/officeDocument/2006/relationships/image" Target="../media/image127.png"/><Relationship Id="rId9" Type="http://schemas.openxmlformats.org/officeDocument/2006/relationships/image" Target="../media/image131.png"/><Relationship Id="rId14" Type="http://schemas.openxmlformats.org/officeDocument/2006/relationships/image" Target="../media/image136.png"/></Relationships>
</file>

<file path=ppt/slides/_rels/slide8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38.png"/><Relationship Id="rId7" Type="http://schemas.openxmlformats.org/officeDocument/2006/relationships/image" Target="../media/image141.png"/><Relationship Id="rId12"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140.png"/><Relationship Id="rId11" Type="http://schemas.openxmlformats.org/officeDocument/2006/relationships/image" Target="../media/image111.png"/><Relationship Id="rId5" Type="http://schemas.openxmlformats.org/officeDocument/2006/relationships/image" Target="../media/image139.png"/><Relationship Id="rId10" Type="http://schemas.openxmlformats.org/officeDocument/2006/relationships/image" Target="../media/image110.png"/><Relationship Id="rId4" Type="http://schemas.openxmlformats.org/officeDocument/2006/relationships/image" Target="../media/image12.png"/><Relationship Id="rId9" Type="http://schemas.openxmlformats.org/officeDocument/2006/relationships/image" Target="../media/image109.png"/></Relationships>
</file>

<file path=ppt/slides/_rels/slide8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12.png"/><Relationship Id="rId3" Type="http://schemas.openxmlformats.org/officeDocument/2006/relationships/image" Target="../media/image138.png"/><Relationship Id="rId7" Type="http://schemas.openxmlformats.org/officeDocument/2006/relationships/image" Target="../media/image141.png"/><Relationship Id="rId12"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140.png"/><Relationship Id="rId11" Type="http://schemas.openxmlformats.org/officeDocument/2006/relationships/image" Target="../media/image110.png"/><Relationship Id="rId5" Type="http://schemas.openxmlformats.org/officeDocument/2006/relationships/image" Target="../media/image139.png"/><Relationship Id="rId10" Type="http://schemas.openxmlformats.org/officeDocument/2006/relationships/image" Target="../media/image109.png"/><Relationship Id="rId4" Type="http://schemas.openxmlformats.org/officeDocument/2006/relationships/image" Target="../media/image12.png"/><Relationship Id="rId9" Type="http://schemas.openxmlformats.org/officeDocument/2006/relationships/image" Target="../media/image142.png"/></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46.gif"/></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6.png"/></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6.png"/></Relationships>
</file>

<file path=ppt/slides/_rels/slide8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3.png"/></Relationships>
</file>

<file path=ppt/slides/_rels/slide9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9.png"/><Relationship Id="rId7"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9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7.png"/><Relationship Id="rId7"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8.png"/><Relationship Id="rId4" Type="http://schemas.openxmlformats.org/officeDocument/2006/relationships/image" Target="../media/image109.png"/><Relationship Id="rId9" Type="http://schemas.openxmlformats.org/officeDocument/2006/relationships/image" Target="../media/image17.png"/></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50.png"/><Relationship Id="rId7" Type="http://schemas.openxmlformats.org/officeDocument/2006/relationships/image" Target="../media/image112.png"/><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45.png"/><Relationship Id="rId4" Type="http://schemas.openxmlformats.org/officeDocument/2006/relationships/image" Target="../media/image109.png"/><Relationship Id="rId9" Type="http://schemas.openxmlformats.org/officeDocument/2006/relationships/image" Target="../media/image47.png"/></Relationships>
</file>

<file path=ppt/slides/_rels/slide9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52.png"/><Relationship Id="rId7"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55.png"/><Relationship Id="rId3" Type="http://schemas.openxmlformats.org/officeDocument/2006/relationships/image" Target="../media/image153.png"/><Relationship Id="rId7" Type="http://schemas.openxmlformats.org/officeDocument/2006/relationships/image" Target="../media/image154.png"/><Relationship Id="rId12" Type="http://schemas.openxmlformats.org/officeDocument/2006/relationships/image" Target="../media/image151.png"/><Relationship Id="rId17" Type="http://schemas.openxmlformats.org/officeDocument/2006/relationships/image" Target="../media/image158.png"/><Relationship Id="rId2" Type="http://schemas.openxmlformats.org/officeDocument/2006/relationships/notesSlide" Target="../notesSlides/notesSlide96.xml"/><Relationship Id="rId16" Type="http://schemas.openxmlformats.org/officeDocument/2006/relationships/image" Target="../media/image157.png"/><Relationship Id="rId1" Type="http://schemas.openxmlformats.org/officeDocument/2006/relationships/slideLayout" Target="../slideLayouts/slideLayout12.xml"/><Relationship Id="rId6" Type="http://schemas.openxmlformats.org/officeDocument/2006/relationships/image" Target="../media/image142.png"/><Relationship Id="rId11" Type="http://schemas.openxmlformats.org/officeDocument/2006/relationships/image" Target="../media/image112.png"/><Relationship Id="rId5" Type="http://schemas.openxmlformats.org/officeDocument/2006/relationships/image" Target="../media/image140.png"/><Relationship Id="rId15" Type="http://schemas.openxmlformats.org/officeDocument/2006/relationships/image" Target="../media/image94.png"/><Relationship Id="rId10" Type="http://schemas.openxmlformats.org/officeDocument/2006/relationships/image" Target="../media/image111.png"/><Relationship Id="rId4" Type="http://schemas.openxmlformats.org/officeDocument/2006/relationships/image" Target="../media/image139.png"/><Relationship Id="rId9" Type="http://schemas.openxmlformats.org/officeDocument/2006/relationships/image" Target="../media/image110.png"/><Relationship Id="rId14" Type="http://schemas.openxmlformats.org/officeDocument/2006/relationships/image" Target="../media/image156.png"/></Relationships>
</file>

<file path=ppt/slides/_rels/slide9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9.png"/><Relationship Id="rId7" Type="http://schemas.openxmlformats.org/officeDocument/2006/relationships/image" Target="../media/image112.png"/><Relationship Id="rId2" Type="http://schemas.openxmlformats.org/officeDocument/2006/relationships/notesSlide" Target="../notesSlides/notesSlide97.xml"/><Relationship Id="rId1" Type="http://schemas.openxmlformats.org/officeDocument/2006/relationships/slideLayout" Target="../slideLayouts/slideLayout12.xml"/><Relationship Id="rId6" Type="http://schemas.openxmlformats.org/officeDocument/2006/relationships/image" Target="../media/image111.png"/><Relationship Id="rId11" Type="http://schemas.openxmlformats.org/officeDocument/2006/relationships/image" Target="../media/image45.png"/><Relationship Id="rId5" Type="http://schemas.openxmlformats.org/officeDocument/2006/relationships/image" Target="../media/image110.png"/><Relationship Id="rId10" Type="http://schemas.openxmlformats.org/officeDocument/2006/relationships/image" Target="../media/image47.png"/><Relationship Id="rId4" Type="http://schemas.openxmlformats.org/officeDocument/2006/relationships/image" Target="../media/image109.png"/><Relationship Id="rId9" Type="http://schemas.openxmlformats.org/officeDocument/2006/relationships/image" Target="../media/image159.png"/></Relationships>
</file>

<file path=ppt/slides/_rels/slide9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39.png"/><Relationship Id="rId7" Type="http://schemas.openxmlformats.org/officeDocument/2006/relationships/image" Target="../media/image112.png"/><Relationship Id="rId2" Type="http://schemas.openxmlformats.org/officeDocument/2006/relationships/notesSlide" Target="../notesSlides/notesSlide98.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59.png"/></Relationships>
</file>

<file path=ppt/slides/_rels/slide9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39.png"/><Relationship Id="rId7" Type="http://schemas.openxmlformats.org/officeDocument/2006/relationships/image" Target="../media/image163.png"/><Relationship Id="rId2" Type="http://schemas.openxmlformats.org/officeDocument/2006/relationships/notesSlide" Target="../notesSlides/notesSlide99.xml"/><Relationship Id="rId1" Type="http://schemas.openxmlformats.org/officeDocument/2006/relationships/slideLayout" Target="../slideLayouts/slideLayout1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
          <p:cNvPicPr preferRelativeResize="0"/>
          <p:nvPr/>
        </p:nvPicPr>
        <p:blipFill rotWithShape="1">
          <a:blip r:embed="rId3">
            <a:alphaModFix/>
          </a:blip>
          <a:srcRect/>
          <a:stretch/>
        </p:blipFill>
        <p:spPr>
          <a:xfrm>
            <a:off x="571500" y="219075"/>
            <a:ext cx="4800599" cy="4800599"/>
          </a:xfrm>
          <a:prstGeom prst="rect">
            <a:avLst/>
          </a:prstGeom>
          <a:noFill/>
          <a:ln>
            <a:noFill/>
          </a:ln>
        </p:spPr>
      </p:pic>
      <p:sp>
        <p:nvSpPr>
          <p:cNvPr id="97" name="Google Shape;97;p1"/>
          <p:cNvSpPr txBox="1"/>
          <p:nvPr/>
        </p:nvSpPr>
        <p:spPr>
          <a:xfrm>
            <a:off x="5772150" y="1266825"/>
            <a:ext cx="3390900" cy="209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4400" b="0" i="0" u="none" strike="noStrike" cap="none">
                <a:solidFill>
                  <a:srgbClr val="3D85C6"/>
                </a:solidFill>
                <a:latin typeface="Arial"/>
                <a:ea typeface="Arial"/>
                <a:cs typeface="Arial"/>
                <a:sym typeface="Arial"/>
              </a:rPr>
              <a:t>Mood Stabilizers</a:t>
            </a:r>
            <a:endParaRPr sz="44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3D85C6"/>
                </a:solidFill>
                <a:latin typeface="Arial"/>
                <a:ea typeface="Arial"/>
                <a:cs typeface="Arial"/>
                <a:sym typeface="Arial"/>
              </a:rPr>
              <a:t>Jason Cafer MD</a:t>
            </a:r>
            <a:endParaRPr sz="2200" b="0" i="0" u="none" strike="noStrike" cap="none">
              <a:solidFill>
                <a:srgbClr val="3D85C6"/>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15"/>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268" name="Google Shape;268;p15"/>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grpSp>
        <p:nvGrpSpPr>
          <p:cNvPr id="269" name="Google Shape;269;p15"/>
          <p:cNvGrpSpPr/>
          <p:nvPr/>
        </p:nvGrpSpPr>
        <p:grpSpPr>
          <a:xfrm>
            <a:off x="66862" y="641425"/>
            <a:ext cx="9010274" cy="4305276"/>
            <a:chOff x="-188325" y="1103550"/>
            <a:chExt cx="9010274" cy="4305276"/>
          </a:xfrm>
        </p:grpSpPr>
        <p:pic>
          <p:nvPicPr>
            <p:cNvPr id="270" name="Google Shape;270;p15"/>
            <p:cNvPicPr preferRelativeResize="0"/>
            <p:nvPr/>
          </p:nvPicPr>
          <p:blipFill rotWithShape="1">
            <a:blip r:embed="rId5">
              <a:alphaModFix/>
            </a:blip>
            <a:srcRect l="21934" b="2352"/>
            <a:stretch/>
          </p:blipFill>
          <p:spPr>
            <a:xfrm>
              <a:off x="4715100" y="3140175"/>
              <a:ext cx="4106849" cy="2268651"/>
            </a:xfrm>
            <a:prstGeom prst="rect">
              <a:avLst/>
            </a:prstGeom>
            <a:noFill/>
            <a:ln>
              <a:noFill/>
            </a:ln>
          </p:spPr>
        </p:pic>
        <p:pic>
          <p:nvPicPr>
            <p:cNvPr id="271" name="Google Shape;271;p15"/>
            <p:cNvPicPr preferRelativeResize="0"/>
            <p:nvPr/>
          </p:nvPicPr>
          <p:blipFill rotWithShape="1">
            <a:blip r:embed="rId6">
              <a:alphaModFix/>
            </a:blip>
            <a:srcRect/>
            <a:stretch/>
          </p:blipFill>
          <p:spPr>
            <a:xfrm>
              <a:off x="-188325" y="1103550"/>
              <a:ext cx="4903425" cy="2127975"/>
            </a:xfrm>
            <a:prstGeom prst="rect">
              <a:avLst/>
            </a:prstGeom>
            <a:noFill/>
            <a:ln>
              <a:noFill/>
            </a:ln>
          </p:spPr>
        </p:pic>
      </p:grpSp>
      <p:sp>
        <p:nvSpPr>
          <p:cNvPr id="272" name="Google Shape;272;p15"/>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273" name="Google Shape;273;p15"/>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274" name="Google Shape;274;p15"/>
          <p:cNvSpPr txBox="1"/>
          <p:nvPr/>
        </p:nvSpPr>
        <p:spPr>
          <a:xfrm>
            <a:off x="4377018" y="-33620"/>
            <a:ext cx="4742061" cy="187740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Quetiapine (Seroquel) is a great mood stabilizer (and not much of an antipsychotic), but we call it an antipsychotic.</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FDA-approved for bipolar </a:t>
            </a:r>
            <a:r>
              <a:rPr lang="en" sz="1800" b="1" i="0" u="sng" strike="noStrike" cap="none">
                <a:solidFill>
                  <a:srgbClr val="000000"/>
                </a:solidFill>
                <a:latin typeface="Arial"/>
                <a:ea typeface="Arial"/>
                <a:cs typeface="Arial"/>
                <a:sym typeface="Arial"/>
              </a:rPr>
              <a:t>depression</a:t>
            </a:r>
            <a:r>
              <a:rPr lang="en" sz="1800" b="0" i="0" u="none" strike="noStrike" cap="none">
                <a:solidFill>
                  <a:srgbClr val="000000"/>
                </a:solidFill>
                <a:latin typeface="Arial"/>
                <a:ea typeface="Arial"/>
                <a:cs typeface="Arial"/>
                <a:sym typeface="Arial"/>
              </a:rPr>
              <a:t> and </a:t>
            </a:r>
            <a:r>
              <a:rPr lang="en" sz="1800" b="1" i="0" u="sng" strike="noStrike" cap="none">
                <a:solidFill>
                  <a:srgbClr val="000000"/>
                </a:solidFill>
                <a:latin typeface="Arial"/>
                <a:ea typeface="Arial"/>
                <a:cs typeface="Arial"/>
                <a:sym typeface="Arial"/>
              </a:rPr>
              <a:t>mania</a:t>
            </a: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pic>
        <p:nvPicPr>
          <p:cNvPr id="275" name="Google Shape;275;p15" descr="clipped result image"/>
          <p:cNvPicPr preferRelativeResize="0"/>
          <p:nvPr/>
        </p:nvPicPr>
        <p:blipFill rotWithShape="1">
          <a:blip r:embed="rId7">
            <a:alphaModFix/>
          </a:blip>
          <a:srcRect/>
          <a:stretch/>
        </p:blipFill>
        <p:spPr>
          <a:xfrm>
            <a:off x="1443160" y="2300448"/>
            <a:ext cx="964178" cy="600244"/>
          </a:xfrm>
          <a:prstGeom prst="rect">
            <a:avLst/>
          </a:prstGeom>
          <a:noFill/>
          <a:ln>
            <a:noFill/>
          </a:ln>
        </p:spPr>
      </p:pic>
      <p:pic>
        <p:nvPicPr>
          <p:cNvPr id="276" name="Google Shape;276;p15" descr="clipped result image"/>
          <p:cNvPicPr preferRelativeResize="0"/>
          <p:nvPr/>
        </p:nvPicPr>
        <p:blipFill rotWithShape="1">
          <a:blip r:embed="rId7">
            <a:alphaModFix/>
          </a:blip>
          <a:srcRect/>
          <a:stretch/>
        </p:blipFill>
        <p:spPr>
          <a:xfrm>
            <a:off x="3209536" y="2415028"/>
            <a:ext cx="964178" cy="600244"/>
          </a:xfrm>
          <a:prstGeom prst="rect">
            <a:avLst/>
          </a:prstGeom>
          <a:noFill/>
          <a:ln>
            <a:noFill/>
          </a:ln>
        </p:spPr>
      </p:pic>
      <p:pic>
        <p:nvPicPr>
          <p:cNvPr id="277" name="Google Shape;277;p15" descr="clipped result image"/>
          <p:cNvPicPr preferRelativeResize="0"/>
          <p:nvPr/>
        </p:nvPicPr>
        <p:blipFill rotWithShape="1">
          <a:blip r:embed="rId7">
            <a:alphaModFix/>
          </a:blip>
          <a:srcRect/>
          <a:stretch/>
        </p:blipFill>
        <p:spPr>
          <a:xfrm>
            <a:off x="5488157" y="2392878"/>
            <a:ext cx="964178" cy="600244"/>
          </a:xfrm>
          <a:prstGeom prst="rect">
            <a:avLst/>
          </a:prstGeom>
          <a:noFill/>
          <a:ln>
            <a:noFill/>
          </a:ln>
        </p:spPr>
      </p:pic>
      <p:pic>
        <p:nvPicPr>
          <p:cNvPr id="278" name="Google Shape;278;p15" descr="clipped result image"/>
          <p:cNvPicPr preferRelativeResize="0"/>
          <p:nvPr/>
        </p:nvPicPr>
        <p:blipFill rotWithShape="1">
          <a:blip r:embed="rId7">
            <a:alphaModFix/>
          </a:blip>
          <a:srcRect/>
          <a:stretch/>
        </p:blipFill>
        <p:spPr>
          <a:xfrm>
            <a:off x="7282646" y="2468228"/>
            <a:ext cx="964178" cy="600244"/>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52"/>
        <p:cNvGrpSpPr/>
        <p:nvPr/>
      </p:nvGrpSpPr>
      <p:grpSpPr>
        <a:xfrm>
          <a:off x="0" y="0"/>
          <a:ext cx="0" cy="0"/>
          <a:chOff x="0" y="0"/>
          <a:chExt cx="0" cy="0"/>
        </a:xfrm>
      </p:grpSpPr>
      <p:pic>
        <p:nvPicPr>
          <p:cNvPr id="3253" name="Google Shape;3253;p209" descr="clipped result image"/>
          <p:cNvPicPr preferRelativeResize="0"/>
          <p:nvPr/>
        </p:nvPicPr>
        <p:blipFill rotWithShape="1">
          <a:blip r:embed="rId3">
            <a:alphaModFix/>
          </a:blip>
          <a:srcRect/>
          <a:stretch/>
        </p:blipFill>
        <p:spPr>
          <a:xfrm rot="-4039862">
            <a:off x="4884017" y="500889"/>
            <a:ext cx="94656" cy="212641"/>
          </a:xfrm>
          <a:prstGeom prst="rect">
            <a:avLst/>
          </a:prstGeom>
          <a:noFill/>
          <a:ln>
            <a:noFill/>
          </a:ln>
        </p:spPr>
      </p:pic>
      <p:grpSp>
        <p:nvGrpSpPr>
          <p:cNvPr id="3254" name="Google Shape;3254;p209"/>
          <p:cNvGrpSpPr/>
          <p:nvPr/>
        </p:nvGrpSpPr>
        <p:grpSpPr>
          <a:xfrm>
            <a:off x="3292185" y="408253"/>
            <a:ext cx="2797572" cy="2915963"/>
            <a:chOff x="1500399" y="3022417"/>
            <a:chExt cx="1901300" cy="1981761"/>
          </a:xfrm>
        </p:grpSpPr>
        <p:grpSp>
          <p:nvGrpSpPr>
            <p:cNvPr id="3255" name="Google Shape;3255;p209"/>
            <p:cNvGrpSpPr/>
            <p:nvPr/>
          </p:nvGrpSpPr>
          <p:grpSpPr>
            <a:xfrm>
              <a:off x="1980476" y="3022417"/>
              <a:ext cx="654996" cy="547393"/>
              <a:chOff x="-3811898" y="357855"/>
              <a:chExt cx="3506400" cy="2585700"/>
            </a:xfrm>
          </p:grpSpPr>
          <p:sp>
            <p:nvSpPr>
              <p:cNvPr id="3256" name="Google Shape;3256;p209"/>
              <p:cNvSpPr/>
              <p:nvPr/>
            </p:nvSpPr>
            <p:spPr>
              <a:xfrm>
                <a:off x="-3811898" y="357855"/>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57" name="Google Shape;3257;p209"/>
              <p:cNvGrpSpPr/>
              <p:nvPr/>
            </p:nvGrpSpPr>
            <p:grpSpPr>
              <a:xfrm>
                <a:off x="-2876086" y="1193251"/>
                <a:ext cx="1634416" cy="1662716"/>
                <a:chOff x="-708549" y="-1713557"/>
                <a:chExt cx="1634416" cy="2633379"/>
              </a:xfrm>
            </p:grpSpPr>
            <p:grpSp>
              <p:nvGrpSpPr>
                <p:cNvPr id="3258" name="Google Shape;3258;p209"/>
                <p:cNvGrpSpPr/>
                <p:nvPr/>
              </p:nvGrpSpPr>
              <p:grpSpPr>
                <a:xfrm>
                  <a:off x="-696683" y="-1104667"/>
                  <a:ext cx="1622550" cy="2024489"/>
                  <a:chOff x="-144233" y="2152883"/>
                  <a:chExt cx="1622550" cy="2024489"/>
                </a:xfrm>
              </p:grpSpPr>
              <p:grpSp>
                <p:nvGrpSpPr>
                  <p:cNvPr id="3259" name="Google Shape;3259;p209"/>
                  <p:cNvGrpSpPr/>
                  <p:nvPr/>
                </p:nvGrpSpPr>
                <p:grpSpPr>
                  <a:xfrm rot="-5400000">
                    <a:off x="-41842" y="2657213"/>
                    <a:ext cx="1424641" cy="1615677"/>
                    <a:chOff x="10901423" y="-15665848"/>
                    <a:chExt cx="4433991" cy="5845433"/>
                  </a:xfrm>
                </p:grpSpPr>
                <p:pic>
                  <p:nvPicPr>
                    <p:cNvPr id="3260" name="Google Shape;3260;p209"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261" name="Google Shape;3261;p209"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262" name="Google Shape;3262;p209"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263" name="Google Shape;3263;p209"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pic>
          <p:nvPicPr>
            <p:cNvPr id="3264" name="Google Shape;3264;p209"/>
            <p:cNvPicPr preferRelativeResize="0"/>
            <p:nvPr/>
          </p:nvPicPr>
          <p:blipFill rotWithShape="1">
            <a:blip r:embed="rId8">
              <a:alphaModFix/>
            </a:blip>
            <a:srcRect/>
            <a:stretch/>
          </p:blipFill>
          <p:spPr>
            <a:xfrm>
              <a:off x="1500399" y="3111102"/>
              <a:ext cx="1901300" cy="1893076"/>
            </a:xfrm>
            <a:prstGeom prst="rect">
              <a:avLst/>
            </a:prstGeom>
            <a:noFill/>
            <a:ln>
              <a:noFill/>
            </a:ln>
          </p:spPr>
        </p:pic>
      </p:grpSp>
      <p:grpSp>
        <p:nvGrpSpPr>
          <p:cNvPr id="3265" name="Google Shape;3265;p209"/>
          <p:cNvGrpSpPr/>
          <p:nvPr/>
        </p:nvGrpSpPr>
        <p:grpSpPr>
          <a:xfrm>
            <a:off x="3244550" y="38543"/>
            <a:ext cx="3168125" cy="2474525"/>
            <a:chOff x="-239000" y="-228450"/>
            <a:chExt cx="3168125" cy="2474525"/>
          </a:xfrm>
        </p:grpSpPr>
        <p:pic>
          <p:nvPicPr>
            <p:cNvPr id="3266" name="Google Shape;3266;p209"/>
            <p:cNvPicPr preferRelativeResize="0"/>
            <p:nvPr/>
          </p:nvPicPr>
          <p:blipFill rotWithShape="1">
            <a:blip r:embed="rId9">
              <a:alphaModFix/>
            </a:blip>
            <a:srcRect/>
            <a:stretch/>
          </p:blipFill>
          <p:spPr>
            <a:xfrm>
              <a:off x="-239000" y="-228450"/>
              <a:ext cx="3168125" cy="2474525"/>
            </a:xfrm>
            <a:prstGeom prst="rect">
              <a:avLst/>
            </a:prstGeom>
            <a:noFill/>
            <a:ln>
              <a:noFill/>
            </a:ln>
          </p:spPr>
        </p:pic>
        <p:sp>
          <p:nvSpPr>
            <p:cNvPr id="3267" name="Google Shape;3267;p209"/>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lamotrigine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LAMICTAL</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pic>
        <p:nvPicPr>
          <p:cNvPr id="3268" name="Google Shape;3268;p209"/>
          <p:cNvPicPr preferRelativeResize="0"/>
          <p:nvPr/>
        </p:nvPicPr>
        <p:blipFill rotWithShape="1">
          <a:blip r:embed="rId10">
            <a:alphaModFix/>
          </a:blip>
          <a:srcRect/>
          <a:stretch/>
        </p:blipFill>
        <p:spPr>
          <a:xfrm>
            <a:off x="4081650" y="444206"/>
            <a:ext cx="796400" cy="342900"/>
          </a:xfrm>
          <a:prstGeom prst="rect">
            <a:avLst/>
          </a:prstGeom>
          <a:noFill/>
          <a:ln>
            <a:noFill/>
          </a:ln>
        </p:spPr>
      </p:pic>
      <p:sp>
        <p:nvSpPr>
          <p:cNvPr id="3269" name="Google Shape;3269;p209"/>
          <p:cNvSpPr txBox="1"/>
          <p:nvPr/>
        </p:nvSpPr>
        <p:spPr>
          <a:xfrm>
            <a:off x="3441144" y="2481592"/>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valproate</a:t>
            </a:r>
            <a:endParaRPr sz="11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DEPAKOTE</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73"/>
        <p:cNvGrpSpPr/>
        <p:nvPr/>
      </p:nvGrpSpPr>
      <p:grpSpPr>
        <a:xfrm>
          <a:off x="0" y="0"/>
          <a:ext cx="0" cy="0"/>
          <a:chOff x="0" y="0"/>
          <a:chExt cx="0" cy="0"/>
        </a:xfrm>
      </p:grpSpPr>
      <p:pic>
        <p:nvPicPr>
          <p:cNvPr id="3274" name="Google Shape;3274;p210" descr="clipped result image"/>
          <p:cNvPicPr preferRelativeResize="0"/>
          <p:nvPr/>
        </p:nvPicPr>
        <p:blipFill rotWithShape="1">
          <a:blip r:embed="rId3">
            <a:alphaModFix/>
          </a:blip>
          <a:srcRect/>
          <a:stretch/>
        </p:blipFill>
        <p:spPr>
          <a:xfrm rot="-4039862">
            <a:off x="4655417" y="824083"/>
            <a:ext cx="94656" cy="212641"/>
          </a:xfrm>
          <a:prstGeom prst="rect">
            <a:avLst/>
          </a:prstGeom>
          <a:noFill/>
          <a:ln>
            <a:noFill/>
          </a:ln>
        </p:spPr>
      </p:pic>
      <p:grpSp>
        <p:nvGrpSpPr>
          <p:cNvPr id="3275" name="Google Shape;3275;p210"/>
          <p:cNvGrpSpPr/>
          <p:nvPr/>
        </p:nvGrpSpPr>
        <p:grpSpPr>
          <a:xfrm>
            <a:off x="5061335" y="1156272"/>
            <a:ext cx="3737402" cy="2915963"/>
            <a:chOff x="5376510" y="1337347"/>
            <a:chExt cx="3737402" cy="2915963"/>
          </a:xfrm>
        </p:grpSpPr>
        <p:grpSp>
          <p:nvGrpSpPr>
            <p:cNvPr id="3276" name="Google Shape;3276;p210"/>
            <p:cNvGrpSpPr/>
            <p:nvPr/>
          </p:nvGrpSpPr>
          <p:grpSpPr>
            <a:xfrm>
              <a:off x="5376510" y="1337347"/>
              <a:ext cx="3737402" cy="2915963"/>
              <a:chOff x="1500399" y="3009470"/>
              <a:chExt cx="2540031" cy="1981761"/>
            </a:xfrm>
          </p:grpSpPr>
          <p:grpSp>
            <p:nvGrpSpPr>
              <p:cNvPr id="3277" name="Google Shape;3277;p210"/>
              <p:cNvGrpSpPr/>
              <p:nvPr/>
            </p:nvGrpSpPr>
            <p:grpSpPr>
              <a:xfrm>
                <a:off x="1980476" y="3009470"/>
                <a:ext cx="654996" cy="547393"/>
                <a:chOff x="-3811898" y="296698"/>
                <a:chExt cx="3506400" cy="2585700"/>
              </a:xfrm>
            </p:grpSpPr>
            <p:sp>
              <p:nvSpPr>
                <p:cNvPr id="3278" name="Google Shape;3278;p210"/>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79" name="Google Shape;3279;p210"/>
                <p:cNvGrpSpPr/>
                <p:nvPr/>
              </p:nvGrpSpPr>
              <p:grpSpPr>
                <a:xfrm>
                  <a:off x="-2876086" y="1193251"/>
                  <a:ext cx="1634416" cy="1662716"/>
                  <a:chOff x="-708549" y="-1713557"/>
                  <a:chExt cx="1634416" cy="2633379"/>
                </a:xfrm>
              </p:grpSpPr>
              <p:grpSp>
                <p:nvGrpSpPr>
                  <p:cNvPr id="3280" name="Google Shape;3280;p210"/>
                  <p:cNvGrpSpPr/>
                  <p:nvPr/>
                </p:nvGrpSpPr>
                <p:grpSpPr>
                  <a:xfrm>
                    <a:off x="-696683" y="-1104667"/>
                    <a:ext cx="1622550" cy="2024489"/>
                    <a:chOff x="-144233" y="2152883"/>
                    <a:chExt cx="1622550" cy="2024489"/>
                  </a:xfrm>
                </p:grpSpPr>
                <p:grpSp>
                  <p:nvGrpSpPr>
                    <p:cNvPr id="3281" name="Google Shape;3281;p210"/>
                    <p:cNvGrpSpPr/>
                    <p:nvPr/>
                  </p:nvGrpSpPr>
                  <p:grpSpPr>
                    <a:xfrm rot="-5400000">
                      <a:off x="-41842" y="2657213"/>
                      <a:ext cx="1424641" cy="1615677"/>
                      <a:chOff x="10901423" y="-15665848"/>
                      <a:chExt cx="4433991" cy="5845433"/>
                    </a:xfrm>
                  </p:grpSpPr>
                  <p:pic>
                    <p:nvPicPr>
                      <p:cNvPr id="3282" name="Google Shape;3282;p210"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283" name="Google Shape;3283;p210"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284" name="Google Shape;3284;p210"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285" name="Google Shape;3285;p210"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286" name="Google Shape;3286;p210"/>
              <p:cNvGrpSpPr/>
              <p:nvPr/>
            </p:nvGrpSpPr>
            <p:grpSpPr>
              <a:xfrm>
                <a:off x="1500399" y="3039063"/>
                <a:ext cx="2540031" cy="1952168"/>
                <a:chOff x="1500399" y="3039063"/>
                <a:chExt cx="2540031" cy="1952168"/>
              </a:xfrm>
            </p:grpSpPr>
            <p:pic>
              <p:nvPicPr>
                <p:cNvPr id="3287" name="Google Shape;3287;p210"/>
                <p:cNvPicPr preferRelativeResize="0"/>
                <p:nvPr/>
              </p:nvPicPr>
              <p:blipFill rotWithShape="1">
                <a:blip r:embed="rId8">
                  <a:alphaModFix/>
                </a:blip>
                <a:srcRect/>
                <a:stretch/>
              </p:blipFill>
              <p:spPr>
                <a:xfrm>
                  <a:off x="1500399" y="3098155"/>
                  <a:ext cx="1901300" cy="1893076"/>
                </a:xfrm>
                <a:prstGeom prst="rect">
                  <a:avLst/>
                </a:prstGeom>
                <a:noFill/>
                <a:ln>
                  <a:noFill/>
                </a:ln>
              </p:spPr>
            </p:pic>
            <p:sp>
              <p:nvSpPr>
                <p:cNvPr id="3288" name="Google Shape;3288;p210"/>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UGT</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289" name="Google Shape;3289;p210"/>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valproate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DEPAKOTE</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1400" b="0" i="0" u="none" strike="noStrike" cap="none">
                <a:solidFill>
                  <a:srgbClr val="000000"/>
                </a:solidFill>
                <a:latin typeface="Arial"/>
                <a:ea typeface="Arial"/>
                <a:cs typeface="Arial"/>
                <a:sym typeface="Arial"/>
              </a:endParaRPr>
            </a:p>
          </p:txBody>
        </p:sp>
      </p:grpSp>
      <p:grpSp>
        <p:nvGrpSpPr>
          <p:cNvPr id="3290" name="Google Shape;3290;p210"/>
          <p:cNvGrpSpPr/>
          <p:nvPr/>
        </p:nvGrpSpPr>
        <p:grpSpPr>
          <a:xfrm>
            <a:off x="1135750" y="1334487"/>
            <a:ext cx="3168125" cy="2474525"/>
            <a:chOff x="-239000" y="-228450"/>
            <a:chExt cx="3168125" cy="2474525"/>
          </a:xfrm>
        </p:grpSpPr>
        <p:pic>
          <p:nvPicPr>
            <p:cNvPr id="3291" name="Google Shape;3291;p210"/>
            <p:cNvPicPr preferRelativeResize="0"/>
            <p:nvPr/>
          </p:nvPicPr>
          <p:blipFill rotWithShape="1">
            <a:blip r:embed="rId9">
              <a:alphaModFix/>
            </a:blip>
            <a:srcRect/>
            <a:stretch/>
          </p:blipFill>
          <p:spPr>
            <a:xfrm>
              <a:off x="-239000" y="-228450"/>
              <a:ext cx="3168125" cy="2474525"/>
            </a:xfrm>
            <a:prstGeom prst="rect">
              <a:avLst/>
            </a:prstGeom>
            <a:noFill/>
            <a:ln>
              <a:noFill/>
            </a:ln>
          </p:spPr>
        </p:pic>
        <p:sp>
          <p:nvSpPr>
            <p:cNvPr id="3292" name="Google Shape;3292;p210"/>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lamotrigine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LAMICTAL</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cxnSp>
        <p:nvCxnSpPr>
          <p:cNvPr id="3293" name="Google Shape;3293;p210"/>
          <p:cNvCxnSpPr/>
          <p:nvPr/>
        </p:nvCxnSpPr>
        <p:spPr>
          <a:xfrm>
            <a:off x="2400725" y="1334475"/>
            <a:ext cx="0" cy="744600"/>
          </a:xfrm>
          <a:prstGeom prst="straightConnector1">
            <a:avLst/>
          </a:prstGeom>
          <a:noFill/>
          <a:ln w="9525" cap="flat" cmpd="sng">
            <a:solidFill>
              <a:schemeClr val="dk2"/>
            </a:solidFill>
            <a:prstDash val="solid"/>
            <a:round/>
            <a:headEnd type="none" w="sm" len="sm"/>
            <a:tailEnd type="triangle" w="med" len="med"/>
          </a:ln>
        </p:spPr>
      </p:cxnSp>
      <p:sp>
        <p:nvSpPr>
          <p:cNvPr id="3294" name="Google Shape;3294;p210"/>
          <p:cNvSpPr txBox="1"/>
          <p:nvPr/>
        </p:nvSpPr>
        <p:spPr>
          <a:xfrm>
            <a:off x="1913824" y="772000"/>
            <a:ext cx="973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sensitive substrate (UGT1A4)</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300" b="0" i="0" u="none" strike="noStrike" cap="none">
              <a:solidFill>
                <a:srgbClr val="000000"/>
              </a:solidFill>
              <a:latin typeface="Arial"/>
              <a:ea typeface="Arial"/>
              <a:cs typeface="Arial"/>
              <a:sym typeface="Arial"/>
            </a:endParaRPr>
          </a:p>
        </p:txBody>
      </p:sp>
      <p:sp>
        <p:nvSpPr>
          <p:cNvPr id="3295" name="Google Shape;3295;p210"/>
          <p:cNvSpPr/>
          <p:nvPr/>
        </p:nvSpPr>
        <p:spPr>
          <a:xfrm>
            <a:off x="1862525" y="670600"/>
            <a:ext cx="1088100" cy="182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6" name="Google Shape;3296;p210"/>
          <p:cNvSpPr/>
          <p:nvPr/>
        </p:nvSpPr>
        <p:spPr>
          <a:xfrm>
            <a:off x="5709925" y="1015050"/>
            <a:ext cx="10881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00"/>
        <p:cNvGrpSpPr/>
        <p:nvPr/>
      </p:nvGrpSpPr>
      <p:grpSpPr>
        <a:xfrm>
          <a:off x="0" y="0"/>
          <a:ext cx="0" cy="0"/>
          <a:chOff x="0" y="0"/>
          <a:chExt cx="0" cy="0"/>
        </a:xfrm>
      </p:grpSpPr>
      <p:pic>
        <p:nvPicPr>
          <p:cNvPr id="3301" name="Google Shape;3301;p211"/>
          <p:cNvPicPr preferRelativeResize="0"/>
          <p:nvPr/>
        </p:nvPicPr>
        <p:blipFill rotWithShape="1">
          <a:blip r:embed="rId3">
            <a:alphaModFix/>
          </a:blip>
          <a:srcRect/>
          <a:stretch/>
        </p:blipFill>
        <p:spPr>
          <a:xfrm>
            <a:off x="1269700" y="1393526"/>
            <a:ext cx="4377001" cy="3652262"/>
          </a:xfrm>
          <a:prstGeom prst="rect">
            <a:avLst/>
          </a:prstGeom>
          <a:noFill/>
          <a:ln>
            <a:noFill/>
          </a:ln>
        </p:spPr>
      </p:pic>
      <p:pic>
        <p:nvPicPr>
          <p:cNvPr id="3302" name="Google Shape;3302;p211" descr="clipped result image"/>
          <p:cNvPicPr preferRelativeResize="0"/>
          <p:nvPr/>
        </p:nvPicPr>
        <p:blipFill rotWithShape="1">
          <a:blip r:embed="rId4">
            <a:alphaModFix/>
          </a:blip>
          <a:srcRect/>
          <a:stretch/>
        </p:blipFill>
        <p:spPr>
          <a:xfrm rot="-4039862">
            <a:off x="4655417" y="824083"/>
            <a:ext cx="94656" cy="212641"/>
          </a:xfrm>
          <a:prstGeom prst="rect">
            <a:avLst/>
          </a:prstGeom>
          <a:noFill/>
          <a:ln>
            <a:noFill/>
          </a:ln>
        </p:spPr>
      </p:pic>
      <p:pic>
        <p:nvPicPr>
          <p:cNvPr id="3303" name="Google Shape;3303;p211" descr="A picture containing window, person&#10;&#10;Description automatically generated"/>
          <p:cNvPicPr preferRelativeResize="0"/>
          <p:nvPr/>
        </p:nvPicPr>
        <p:blipFill rotWithShape="1">
          <a:blip r:embed="rId5">
            <a:alphaModFix/>
          </a:blip>
          <a:srcRect/>
          <a:stretch/>
        </p:blipFill>
        <p:spPr>
          <a:xfrm rot="-3520807">
            <a:off x="5529899" y="240142"/>
            <a:ext cx="931941" cy="3686166"/>
          </a:xfrm>
          <a:prstGeom prst="rect">
            <a:avLst/>
          </a:prstGeom>
          <a:noFill/>
          <a:ln>
            <a:noFill/>
          </a:ln>
        </p:spPr>
      </p:pic>
      <p:sp>
        <p:nvSpPr>
          <p:cNvPr id="3304" name="Google Shape;3304;p211"/>
          <p:cNvSpPr txBox="1"/>
          <p:nvPr/>
        </p:nvSpPr>
        <p:spPr>
          <a:xfrm rot="1871388">
            <a:off x="4596199" y="18068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rgbClr val="FFFFFF"/>
                </a:solidFill>
                <a:latin typeface="Arial"/>
                <a:ea typeface="Arial"/>
                <a:cs typeface="Arial"/>
                <a:sym typeface="Arial"/>
              </a:rPr>
              <a:t>    UGT1A4                 </a:t>
            </a:r>
            <a:endParaRPr sz="1500" b="1" i="0" u="none" strike="noStrike" cap="none">
              <a:solidFill>
                <a:srgbClr val="FFFFFF"/>
              </a:solidFill>
              <a:latin typeface="Arial"/>
              <a:ea typeface="Arial"/>
              <a:cs typeface="Arial"/>
              <a:sym typeface="Arial"/>
            </a:endParaRPr>
          </a:p>
        </p:txBody>
      </p:sp>
      <p:sp>
        <p:nvSpPr>
          <p:cNvPr id="3305" name="Google Shape;3305;p211"/>
          <p:cNvSpPr txBox="1"/>
          <p:nvPr/>
        </p:nvSpPr>
        <p:spPr>
          <a:xfrm rot="3826">
            <a:off x="2259263" y="24155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3306" name="Google Shape;3306;p211"/>
          <p:cNvPicPr preferRelativeResize="0"/>
          <p:nvPr/>
        </p:nvPicPr>
        <p:blipFill rotWithShape="1">
          <a:blip r:embed="rId6">
            <a:alphaModFix/>
          </a:blip>
          <a:srcRect t="26095" b="25845"/>
          <a:stretch/>
        </p:blipFill>
        <p:spPr>
          <a:xfrm>
            <a:off x="6857850" y="2713752"/>
            <a:ext cx="766925" cy="271225"/>
          </a:xfrm>
          <a:prstGeom prst="rect">
            <a:avLst/>
          </a:prstGeom>
          <a:noFill/>
          <a:ln>
            <a:noFill/>
          </a:ln>
        </p:spPr>
      </p:pic>
      <p:pic>
        <p:nvPicPr>
          <p:cNvPr id="3307" name="Google Shape;3307;p211"/>
          <p:cNvPicPr preferRelativeResize="0"/>
          <p:nvPr/>
        </p:nvPicPr>
        <p:blipFill rotWithShape="1">
          <a:blip r:embed="rId6">
            <a:alphaModFix amt="44000"/>
          </a:blip>
          <a:srcRect t="72996"/>
          <a:stretch/>
        </p:blipFill>
        <p:spPr>
          <a:xfrm>
            <a:off x="6857850" y="2978451"/>
            <a:ext cx="766925" cy="152400"/>
          </a:xfrm>
          <a:prstGeom prst="rect">
            <a:avLst/>
          </a:prstGeom>
          <a:noFill/>
          <a:ln>
            <a:noFill/>
          </a:ln>
        </p:spPr>
      </p:pic>
      <p:pic>
        <p:nvPicPr>
          <p:cNvPr id="3308" name="Google Shape;3308;p211"/>
          <p:cNvPicPr preferRelativeResize="0"/>
          <p:nvPr/>
        </p:nvPicPr>
        <p:blipFill rotWithShape="1">
          <a:blip r:embed="rId7">
            <a:alphaModFix/>
          </a:blip>
          <a:srcRect/>
          <a:stretch/>
        </p:blipFill>
        <p:spPr>
          <a:xfrm rot="1428193">
            <a:off x="6051246" y="693770"/>
            <a:ext cx="1256331" cy="1316156"/>
          </a:xfrm>
          <a:prstGeom prst="rect">
            <a:avLst/>
          </a:prstGeom>
          <a:noFill/>
          <a:ln>
            <a:noFill/>
          </a:ln>
        </p:spPr>
      </p:pic>
      <p:sp>
        <p:nvSpPr>
          <p:cNvPr id="3309" name="Google Shape;3309;p211"/>
          <p:cNvSpPr txBox="1"/>
          <p:nvPr/>
        </p:nvSpPr>
        <p:spPr>
          <a:xfrm rot="1911570">
            <a:off x="5370932" y="19595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              inHibitor</a:t>
            </a:r>
            <a:endParaRPr sz="1500" b="1" i="0" u="none" strike="noStrike" cap="none">
              <a:solidFill>
                <a:schemeClr val="dk1"/>
              </a:solidFill>
              <a:latin typeface="Arial"/>
              <a:ea typeface="Arial"/>
              <a:cs typeface="Arial"/>
              <a:sym typeface="Arial"/>
            </a:endParaRPr>
          </a:p>
        </p:txBody>
      </p:sp>
      <p:grpSp>
        <p:nvGrpSpPr>
          <p:cNvPr id="3310" name="Google Shape;3310;p211"/>
          <p:cNvGrpSpPr/>
          <p:nvPr/>
        </p:nvGrpSpPr>
        <p:grpSpPr>
          <a:xfrm rot="1243970">
            <a:off x="6940708" y="698532"/>
            <a:ext cx="279315" cy="233726"/>
            <a:chOff x="-3811898" y="296698"/>
            <a:chExt cx="3506400" cy="2585700"/>
          </a:xfrm>
        </p:grpSpPr>
        <p:sp>
          <p:nvSpPr>
            <p:cNvPr id="3311" name="Google Shape;3311;p21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12" name="Google Shape;3312;p211"/>
            <p:cNvGrpSpPr/>
            <p:nvPr/>
          </p:nvGrpSpPr>
          <p:grpSpPr>
            <a:xfrm>
              <a:off x="-2876086" y="1193251"/>
              <a:ext cx="1634416" cy="1662716"/>
              <a:chOff x="-708549" y="-1713557"/>
              <a:chExt cx="1634416" cy="2633379"/>
            </a:xfrm>
          </p:grpSpPr>
          <p:grpSp>
            <p:nvGrpSpPr>
              <p:cNvPr id="3313" name="Google Shape;3313;p211"/>
              <p:cNvGrpSpPr/>
              <p:nvPr/>
            </p:nvGrpSpPr>
            <p:grpSpPr>
              <a:xfrm>
                <a:off x="-696683" y="-1104667"/>
                <a:ext cx="1622550" cy="2024489"/>
                <a:chOff x="-144233" y="2152883"/>
                <a:chExt cx="1622550" cy="2024489"/>
              </a:xfrm>
            </p:grpSpPr>
            <p:grpSp>
              <p:nvGrpSpPr>
                <p:cNvPr id="3314" name="Google Shape;3314;p211"/>
                <p:cNvGrpSpPr/>
                <p:nvPr/>
              </p:nvGrpSpPr>
              <p:grpSpPr>
                <a:xfrm rot="-5400000">
                  <a:off x="-41842" y="2657213"/>
                  <a:ext cx="1424641" cy="1615677"/>
                  <a:chOff x="10901423" y="-15665848"/>
                  <a:chExt cx="4433991" cy="5845433"/>
                </a:xfrm>
              </p:grpSpPr>
              <p:pic>
                <p:nvPicPr>
                  <p:cNvPr id="3315" name="Google Shape;3315;p211"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3316" name="Google Shape;3316;p211"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3317" name="Google Shape;3317;p211"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3318" name="Google Shape;3318;p211"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sp>
        <p:nvSpPr>
          <p:cNvPr id="3319" name="Google Shape;3319;p211"/>
          <p:cNvSpPr txBox="1"/>
          <p:nvPr/>
        </p:nvSpPr>
        <p:spPr>
          <a:xfrm>
            <a:off x="506900" y="3213575"/>
            <a:ext cx="4377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800" b="0" i="0" u="none" strike="noStrike" cap="none">
                <a:solidFill>
                  <a:schemeClr val="dk1"/>
                </a:solidFill>
                <a:latin typeface="Arial"/>
                <a:ea typeface="Arial"/>
                <a:cs typeface="Arial"/>
                <a:sym typeface="Arial"/>
              </a:rPr>
              <a:t>Lamotrigine</a:t>
            </a:r>
            <a:endParaRPr sz="3900" b="0" i="0" u="none" strike="noStrike" cap="none">
              <a:solidFill>
                <a:srgbClr val="000000"/>
              </a:solidFill>
              <a:latin typeface="Arial"/>
              <a:ea typeface="Arial"/>
              <a:cs typeface="Arial"/>
              <a:sym typeface="Arial"/>
            </a:endParaRPr>
          </a:p>
        </p:txBody>
      </p:sp>
      <p:grpSp>
        <p:nvGrpSpPr>
          <p:cNvPr id="3320" name="Google Shape;3320;p211"/>
          <p:cNvGrpSpPr/>
          <p:nvPr/>
        </p:nvGrpSpPr>
        <p:grpSpPr>
          <a:xfrm>
            <a:off x="7490420" y="97614"/>
            <a:ext cx="1790540" cy="1442046"/>
            <a:chOff x="1500399" y="2987276"/>
            <a:chExt cx="2488244" cy="2003955"/>
          </a:xfrm>
        </p:grpSpPr>
        <p:grpSp>
          <p:nvGrpSpPr>
            <p:cNvPr id="3321" name="Google Shape;3321;p211"/>
            <p:cNvGrpSpPr/>
            <p:nvPr/>
          </p:nvGrpSpPr>
          <p:grpSpPr>
            <a:xfrm>
              <a:off x="1980476" y="3009470"/>
              <a:ext cx="654996" cy="547393"/>
              <a:chOff x="-3811898" y="296698"/>
              <a:chExt cx="3506400" cy="2585700"/>
            </a:xfrm>
          </p:grpSpPr>
          <p:sp>
            <p:nvSpPr>
              <p:cNvPr id="3322" name="Google Shape;3322;p21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23" name="Google Shape;3323;p211"/>
              <p:cNvGrpSpPr/>
              <p:nvPr/>
            </p:nvGrpSpPr>
            <p:grpSpPr>
              <a:xfrm>
                <a:off x="-2876086" y="1193251"/>
                <a:ext cx="1634416" cy="1662716"/>
                <a:chOff x="-708549" y="-1713557"/>
                <a:chExt cx="1634416" cy="2633379"/>
              </a:xfrm>
            </p:grpSpPr>
            <p:grpSp>
              <p:nvGrpSpPr>
                <p:cNvPr id="3324" name="Google Shape;3324;p211"/>
                <p:cNvGrpSpPr/>
                <p:nvPr/>
              </p:nvGrpSpPr>
              <p:grpSpPr>
                <a:xfrm>
                  <a:off x="-696683" y="-1104667"/>
                  <a:ext cx="1622550" cy="2024489"/>
                  <a:chOff x="-144233" y="2152883"/>
                  <a:chExt cx="1622550" cy="2024489"/>
                </a:xfrm>
              </p:grpSpPr>
              <p:grpSp>
                <p:nvGrpSpPr>
                  <p:cNvPr id="3325" name="Google Shape;3325;p211"/>
                  <p:cNvGrpSpPr/>
                  <p:nvPr/>
                </p:nvGrpSpPr>
                <p:grpSpPr>
                  <a:xfrm rot="-5400000">
                    <a:off x="-41842" y="2657213"/>
                    <a:ext cx="1424641" cy="1615677"/>
                    <a:chOff x="10901423" y="-15665848"/>
                    <a:chExt cx="4433991" cy="5845433"/>
                  </a:xfrm>
                </p:grpSpPr>
                <p:pic>
                  <p:nvPicPr>
                    <p:cNvPr id="3326" name="Google Shape;3326;p211"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3327" name="Google Shape;3327;p211"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3328" name="Google Shape;3328;p211"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3329" name="Google Shape;3329;p211"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grpSp>
          <p:nvGrpSpPr>
            <p:cNvPr id="3330" name="Google Shape;3330;p211"/>
            <p:cNvGrpSpPr/>
            <p:nvPr/>
          </p:nvGrpSpPr>
          <p:grpSpPr>
            <a:xfrm>
              <a:off x="1500399" y="2987276"/>
              <a:ext cx="2488244" cy="2003955"/>
              <a:chOff x="1500399" y="2987276"/>
              <a:chExt cx="2488244" cy="2003955"/>
            </a:xfrm>
          </p:grpSpPr>
          <p:pic>
            <p:nvPicPr>
              <p:cNvPr id="3331" name="Google Shape;3331;p211"/>
              <p:cNvPicPr preferRelativeResize="0"/>
              <p:nvPr/>
            </p:nvPicPr>
            <p:blipFill rotWithShape="1">
              <a:blip r:embed="rId12">
                <a:alphaModFix/>
              </a:blip>
              <a:srcRect/>
              <a:stretch/>
            </p:blipFill>
            <p:spPr>
              <a:xfrm>
                <a:off x="1500399" y="3098155"/>
                <a:ext cx="1901300" cy="1893076"/>
              </a:xfrm>
              <a:prstGeom prst="rect">
                <a:avLst/>
              </a:prstGeom>
              <a:noFill/>
              <a:ln>
                <a:noFill/>
              </a:ln>
            </p:spPr>
          </p:pic>
          <p:sp>
            <p:nvSpPr>
              <p:cNvPr id="3332" name="Google Shape;3332;p211"/>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chemeClr val="dk1"/>
                    </a:solidFill>
                    <a:latin typeface="Arial"/>
                    <a:ea typeface="Arial"/>
                    <a:cs typeface="Arial"/>
                    <a:sym typeface="Arial"/>
                  </a:rPr>
                  <a:t>UGT</a:t>
                </a:r>
                <a:endParaRPr sz="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333" name="Google Shape;3333;p211"/>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valproate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DEPAKOTE</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nvGrpSpPr>
          <p:cNvPr id="3334" name="Google Shape;3334;p211"/>
          <p:cNvGrpSpPr/>
          <p:nvPr/>
        </p:nvGrpSpPr>
        <p:grpSpPr>
          <a:xfrm>
            <a:off x="214725" y="97614"/>
            <a:ext cx="1674087" cy="1240786"/>
            <a:chOff x="214725" y="97614"/>
            <a:chExt cx="1674087" cy="1240786"/>
          </a:xfrm>
        </p:grpSpPr>
        <p:grpSp>
          <p:nvGrpSpPr>
            <p:cNvPr id="3335" name="Google Shape;3335;p211"/>
            <p:cNvGrpSpPr/>
            <p:nvPr/>
          </p:nvGrpSpPr>
          <p:grpSpPr>
            <a:xfrm>
              <a:off x="214725" y="97614"/>
              <a:ext cx="1674087" cy="1240786"/>
              <a:chOff x="7355400" y="3377839"/>
              <a:chExt cx="1674087" cy="1240786"/>
            </a:xfrm>
          </p:grpSpPr>
          <p:pic>
            <p:nvPicPr>
              <p:cNvPr id="3336" name="Google Shape;3336;p211"/>
              <p:cNvPicPr preferRelativeResize="0"/>
              <p:nvPr/>
            </p:nvPicPr>
            <p:blipFill rotWithShape="1">
              <a:blip r:embed="rId13">
                <a:alphaModFix/>
              </a:blip>
              <a:srcRect/>
              <a:stretch/>
            </p:blipFill>
            <p:spPr>
              <a:xfrm>
                <a:off x="7355400" y="3583475"/>
                <a:ext cx="1113374" cy="1035150"/>
              </a:xfrm>
              <a:prstGeom prst="rect">
                <a:avLst/>
              </a:prstGeom>
              <a:noFill/>
              <a:ln>
                <a:noFill/>
              </a:ln>
            </p:spPr>
          </p:pic>
          <p:sp>
            <p:nvSpPr>
              <p:cNvPr id="3337" name="Google Shape;3337;p211"/>
              <p:cNvSpPr txBox="1"/>
              <p:nvPr/>
            </p:nvSpPr>
            <p:spPr>
              <a:xfrm>
                <a:off x="7435614" y="3832131"/>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lamotrigine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LAMICTAL</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pic>
            <p:nvPicPr>
              <p:cNvPr id="3338" name="Google Shape;3338;p211"/>
              <p:cNvPicPr preferRelativeResize="0"/>
              <p:nvPr/>
            </p:nvPicPr>
            <p:blipFill rotWithShape="1">
              <a:blip r:embed="rId14">
                <a:alphaModFix/>
              </a:blip>
              <a:srcRect/>
              <a:stretch/>
            </p:blipFill>
            <p:spPr>
              <a:xfrm rot="9156879">
                <a:off x="8332615" y="3445432"/>
                <a:ext cx="452761" cy="652040"/>
              </a:xfrm>
              <a:prstGeom prst="rect">
                <a:avLst/>
              </a:prstGeom>
              <a:noFill/>
              <a:ln>
                <a:noFill/>
              </a:ln>
            </p:spPr>
          </p:pic>
          <p:pic>
            <p:nvPicPr>
              <p:cNvPr id="3339" name="Google Shape;3339;p211"/>
              <p:cNvPicPr preferRelativeResize="0"/>
              <p:nvPr/>
            </p:nvPicPr>
            <p:blipFill rotWithShape="1">
              <a:blip r:embed="rId15">
                <a:alphaModFix/>
              </a:blip>
              <a:srcRect l="2855" t="83848" r="73010" b="6755"/>
              <a:stretch/>
            </p:blipFill>
            <p:spPr>
              <a:xfrm>
                <a:off x="8527361" y="4046500"/>
                <a:ext cx="502126" cy="188525"/>
              </a:xfrm>
              <a:prstGeom prst="rect">
                <a:avLst/>
              </a:prstGeom>
              <a:noFill/>
              <a:ln>
                <a:noFill/>
              </a:ln>
            </p:spPr>
          </p:pic>
          <p:pic>
            <p:nvPicPr>
              <p:cNvPr id="3340" name="Google Shape;3340;p211"/>
              <p:cNvPicPr preferRelativeResize="0"/>
              <p:nvPr/>
            </p:nvPicPr>
            <p:blipFill rotWithShape="1">
              <a:blip r:embed="rId16">
                <a:alphaModFix/>
              </a:blip>
              <a:srcRect/>
              <a:stretch/>
            </p:blipFill>
            <p:spPr>
              <a:xfrm rot="10554742">
                <a:off x="8324145" y="4311069"/>
                <a:ext cx="211557" cy="230091"/>
              </a:xfrm>
              <a:prstGeom prst="rect">
                <a:avLst/>
              </a:prstGeom>
              <a:noFill/>
              <a:ln>
                <a:noFill/>
              </a:ln>
            </p:spPr>
          </p:pic>
          <p:pic>
            <p:nvPicPr>
              <p:cNvPr id="3341" name="Google Shape;3341;p211"/>
              <p:cNvPicPr preferRelativeResize="0"/>
              <p:nvPr/>
            </p:nvPicPr>
            <p:blipFill rotWithShape="1">
              <a:blip r:embed="rId17">
                <a:alphaModFix/>
              </a:blip>
              <a:srcRect/>
              <a:stretch/>
            </p:blipFill>
            <p:spPr>
              <a:xfrm>
                <a:off x="8527350" y="4423449"/>
                <a:ext cx="194881" cy="152400"/>
              </a:xfrm>
              <a:prstGeom prst="rect">
                <a:avLst/>
              </a:prstGeom>
              <a:noFill/>
              <a:ln>
                <a:noFill/>
              </a:ln>
            </p:spPr>
          </p:pic>
        </p:grpSp>
        <p:sp>
          <p:nvSpPr>
            <p:cNvPr id="3342" name="Google Shape;3342;p211"/>
            <p:cNvSpPr/>
            <p:nvPr/>
          </p:nvSpPr>
          <p:spPr>
            <a:xfrm>
              <a:off x="677300" y="385500"/>
              <a:ext cx="276600" cy="271200"/>
            </a:xfrm>
            <a:prstGeom prst="ellipse">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43" name="Google Shape;3343;p211"/>
          <p:cNvSpPr/>
          <p:nvPr/>
        </p:nvSpPr>
        <p:spPr>
          <a:xfrm>
            <a:off x="652850" y="97624"/>
            <a:ext cx="344100" cy="5766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4" name="Google Shape;3344;p211"/>
          <p:cNvSpPr/>
          <p:nvPr/>
        </p:nvSpPr>
        <p:spPr>
          <a:xfrm>
            <a:off x="7810925" y="47625"/>
            <a:ext cx="507600" cy="512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348"/>
        <p:cNvGrpSpPr/>
        <p:nvPr/>
      </p:nvGrpSpPr>
      <p:grpSpPr>
        <a:xfrm>
          <a:off x="0" y="0"/>
          <a:ext cx="0" cy="0"/>
          <a:chOff x="0" y="0"/>
          <a:chExt cx="0" cy="0"/>
        </a:xfrm>
      </p:grpSpPr>
      <p:pic>
        <p:nvPicPr>
          <p:cNvPr id="3349" name="Google Shape;3349;p212"/>
          <p:cNvPicPr preferRelativeResize="0"/>
          <p:nvPr/>
        </p:nvPicPr>
        <p:blipFill rotWithShape="1">
          <a:blip r:embed="rId3">
            <a:alphaModFix/>
          </a:blip>
          <a:srcRect/>
          <a:stretch/>
        </p:blipFill>
        <p:spPr>
          <a:xfrm>
            <a:off x="660100" y="860126"/>
            <a:ext cx="4377001" cy="3652262"/>
          </a:xfrm>
          <a:prstGeom prst="rect">
            <a:avLst/>
          </a:prstGeom>
          <a:noFill/>
          <a:ln>
            <a:noFill/>
          </a:ln>
        </p:spPr>
      </p:pic>
      <p:pic>
        <p:nvPicPr>
          <p:cNvPr id="3350" name="Google Shape;3350;p212" descr="clipped result image"/>
          <p:cNvPicPr preferRelativeResize="0"/>
          <p:nvPr/>
        </p:nvPicPr>
        <p:blipFill rotWithShape="1">
          <a:blip r:embed="rId4">
            <a:alphaModFix/>
          </a:blip>
          <a:srcRect/>
          <a:stretch/>
        </p:blipFill>
        <p:spPr>
          <a:xfrm rot="-4039862">
            <a:off x="4045817" y="519283"/>
            <a:ext cx="94656" cy="212641"/>
          </a:xfrm>
          <a:prstGeom prst="rect">
            <a:avLst/>
          </a:prstGeom>
          <a:noFill/>
          <a:ln>
            <a:noFill/>
          </a:ln>
        </p:spPr>
      </p:pic>
      <p:pic>
        <p:nvPicPr>
          <p:cNvPr id="3351" name="Google Shape;3351;p212" descr="A picture containing window, person&#10;&#10;Description automatically generated"/>
          <p:cNvPicPr preferRelativeResize="0"/>
          <p:nvPr/>
        </p:nvPicPr>
        <p:blipFill rotWithShape="1">
          <a:blip r:embed="rId5">
            <a:alphaModFix/>
          </a:blip>
          <a:srcRect/>
          <a:stretch/>
        </p:blipFill>
        <p:spPr>
          <a:xfrm rot="-3520807">
            <a:off x="4920299" y="-293258"/>
            <a:ext cx="931941" cy="3686166"/>
          </a:xfrm>
          <a:prstGeom prst="rect">
            <a:avLst/>
          </a:prstGeom>
          <a:noFill/>
          <a:ln>
            <a:noFill/>
          </a:ln>
        </p:spPr>
      </p:pic>
      <p:sp>
        <p:nvSpPr>
          <p:cNvPr id="3352" name="Google Shape;3352;p212"/>
          <p:cNvSpPr txBox="1"/>
          <p:nvPr/>
        </p:nvSpPr>
        <p:spPr>
          <a:xfrm rot="1871388">
            <a:off x="3986599" y="12734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rgbClr val="FFFFFF"/>
                </a:solidFill>
                <a:latin typeface="Arial"/>
                <a:ea typeface="Arial"/>
                <a:cs typeface="Arial"/>
                <a:sym typeface="Arial"/>
              </a:rPr>
              <a:t>    UGT1A4                 UGT2B15</a:t>
            </a:r>
            <a:endParaRPr sz="1500" b="1" i="0" u="none" strike="noStrike" cap="none">
              <a:solidFill>
                <a:srgbClr val="FFFFFF"/>
              </a:solidFill>
              <a:latin typeface="Arial"/>
              <a:ea typeface="Arial"/>
              <a:cs typeface="Arial"/>
              <a:sym typeface="Arial"/>
            </a:endParaRPr>
          </a:p>
        </p:txBody>
      </p:sp>
      <p:sp>
        <p:nvSpPr>
          <p:cNvPr id="3353" name="Google Shape;3353;p212"/>
          <p:cNvSpPr txBox="1"/>
          <p:nvPr/>
        </p:nvSpPr>
        <p:spPr>
          <a:xfrm rot="3826">
            <a:off x="1649663" y="21107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grpSp>
        <p:nvGrpSpPr>
          <p:cNvPr id="3354" name="Google Shape;3354;p212"/>
          <p:cNvGrpSpPr/>
          <p:nvPr/>
        </p:nvGrpSpPr>
        <p:grpSpPr>
          <a:xfrm>
            <a:off x="5845735" y="2439183"/>
            <a:ext cx="2027297" cy="2045757"/>
            <a:chOff x="1681538" y="9463107"/>
            <a:chExt cx="1068968" cy="1078701"/>
          </a:xfrm>
        </p:grpSpPr>
        <p:pic>
          <p:nvPicPr>
            <p:cNvPr id="3355" name="Google Shape;3355;p212" descr="clipped result image"/>
            <p:cNvPicPr preferRelativeResize="0"/>
            <p:nvPr/>
          </p:nvPicPr>
          <p:blipFill rotWithShape="1">
            <a:blip r:embed="rId6">
              <a:alphaModFix/>
            </a:blip>
            <a:srcRect/>
            <a:stretch/>
          </p:blipFill>
          <p:spPr>
            <a:xfrm>
              <a:off x="1685914" y="9463107"/>
              <a:ext cx="1064592" cy="1078701"/>
            </a:xfrm>
            <a:prstGeom prst="rect">
              <a:avLst/>
            </a:prstGeom>
            <a:noFill/>
            <a:ln>
              <a:noFill/>
            </a:ln>
          </p:spPr>
        </p:pic>
        <p:pic>
          <p:nvPicPr>
            <p:cNvPr id="3356" name="Google Shape;3356;p212" descr="clipped result image"/>
            <p:cNvPicPr preferRelativeResize="0"/>
            <p:nvPr/>
          </p:nvPicPr>
          <p:blipFill rotWithShape="1">
            <a:blip r:embed="rId7">
              <a:alphaModFix/>
            </a:blip>
            <a:srcRect/>
            <a:stretch/>
          </p:blipFill>
          <p:spPr>
            <a:xfrm>
              <a:off x="2015725" y="9761550"/>
              <a:ext cx="390375" cy="683700"/>
            </a:xfrm>
            <a:prstGeom prst="rect">
              <a:avLst/>
            </a:prstGeom>
            <a:noFill/>
            <a:ln>
              <a:noFill/>
            </a:ln>
          </p:spPr>
        </p:pic>
        <p:sp>
          <p:nvSpPr>
            <p:cNvPr id="3357" name="Google Shape;3357;p212"/>
            <p:cNvSpPr txBox="1"/>
            <p:nvPr/>
          </p:nvSpPr>
          <p:spPr>
            <a:xfrm>
              <a:off x="1920073" y="9571253"/>
              <a:ext cx="708900" cy="31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i="0" u="none" strike="noStrike" cap="none">
                  <a:solidFill>
                    <a:srgbClr val="000000"/>
                  </a:solidFill>
                  <a:latin typeface="Arial"/>
                  <a:ea typeface="Arial"/>
                  <a:cs typeface="Arial"/>
                  <a:sym typeface="Arial"/>
                </a:rPr>
                <a:t>lorazepam</a:t>
              </a:r>
              <a:endParaRPr sz="1800" b="0" i="0" u="none" strike="noStrike" cap="none">
                <a:solidFill>
                  <a:srgbClr val="000000"/>
                </a:solidFill>
                <a:latin typeface="Arial"/>
                <a:ea typeface="Arial"/>
                <a:cs typeface="Arial"/>
                <a:sym typeface="Arial"/>
              </a:endParaRPr>
            </a:p>
          </p:txBody>
        </p:sp>
        <p:pic>
          <p:nvPicPr>
            <p:cNvPr id="3358" name="Google Shape;3358;p212" descr="clipped result image"/>
            <p:cNvPicPr preferRelativeResize="0"/>
            <p:nvPr/>
          </p:nvPicPr>
          <p:blipFill rotWithShape="1">
            <a:blip r:embed="rId8">
              <a:alphaModFix/>
            </a:blip>
            <a:srcRect/>
            <a:stretch/>
          </p:blipFill>
          <p:spPr>
            <a:xfrm>
              <a:off x="1681538" y="9463470"/>
              <a:ext cx="1064592" cy="1075705"/>
            </a:xfrm>
            <a:prstGeom prst="rect">
              <a:avLst/>
            </a:prstGeom>
            <a:noFill/>
            <a:ln>
              <a:noFill/>
            </a:ln>
          </p:spPr>
        </p:pic>
      </p:grpSp>
      <p:pic>
        <p:nvPicPr>
          <p:cNvPr id="3359" name="Google Shape;3359;p212"/>
          <p:cNvPicPr preferRelativeResize="0"/>
          <p:nvPr/>
        </p:nvPicPr>
        <p:blipFill rotWithShape="1">
          <a:blip r:embed="rId9">
            <a:alphaModFix/>
          </a:blip>
          <a:srcRect t="26095" b="25845"/>
          <a:stretch/>
        </p:blipFill>
        <p:spPr>
          <a:xfrm>
            <a:off x="6248250" y="2408952"/>
            <a:ext cx="766925" cy="271225"/>
          </a:xfrm>
          <a:prstGeom prst="rect">
            <a:avLst/>
          </a:prstGeom>
          <a:noFill/>
          <a:ln>
            <a:noFill/>
          </a:ln>
        </p:spPr>
      </p:pic>
      <p:pic>
        <p:nvPicPr>
          <p:cNvPr id="3360" name="Google Shape;3360;p212"/>
          <p:cNvPicPr preferRelativeResize="0"/>
          <p:nvPr/>
        </p:nvPicPr>
        <p:blipFill rotWithShape="1">
          <a:blip r:embed="rId9">
            <a:alphaModFix amt="44000"/>
          </a:blip>
          <a:srcRect t="72996"/>
          <a:stretch/>
        </p:blipFill>
        <p:spPr>
          <a:xfrm>
            <a:off x="6248250" y="2673651"/>
            <a:ext cx="766925" cy="152400"/>
          </a:xfrm>
          <a:prstGeom prst="rect">
            <a:avLst/>
          </a:prstGeom>
          <a:noFill/>
          <a:ln>
            <a:noFill/>
          </a:ln>
        </p:spPr>
      </p:pic>
      <p:sp>
        <p:nvSpPr>
          <p:cNvPr id="3361" name="Google Shape;3361;p212"/>
          <p:cNvSpPr txBox="1"/>
          <p:nvPr/>
        </p:nvSpPr>
        <p:spPr>
          <a:xfrm rot="2553">
            <a:off x="5742849" y="4406475"/>
            <a:ext cx="2423401" cy="17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UGT2B15 substrate</a:t>
            </a: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500" b="1" i="0" u="none" strike="noStrike" cap="none">
                <a:solidFill>
                  <a:schemeClr val="dk1"/>
                </a:solidFill>
                <a:highlight>
                  <a:srgbClr val="FFFF00"/>
                </a:highlight>
                <a:latin typeface="Arial"/>
                <a:ea typeface="Arial"/>
                <a:cs typeface="Arial"/>
                <a:sym typeface="Arial"/>
              </a:rPr>
              <a:t>L</a:t>
            </a:r>
            <a:r>
              <a:rPr lang="en" sz="1500" b="0" i="0" u="none" strike="noStrike" cap="none">
                <a:solidFill>
                  <a:schemeClr val="dk1"/>
                </a:solidFill>
                <a:latin typeface="Arial"/>
                <a:ea typeface="Arial"/>
                <a:cs typeface="Arial"/>
                <a:sym typeface="Arial"/>
              </a:rPr>
              <a:t>-O-T benzodiazepine</a:t>
            </a:r>
            <a:endParaRPr sz="1500" b="0" i="0" u="none" strike="noStrike" cap="none">
              <a:solidFill>
                <a:schemeClr val="dk1"/>
              </a:solidFill>
              <a:latin typeface="Arial"/>
              <a:ea typeface="Arial"/>
              <a:cs typeface="Arial"/>
              <a:sym typeface="Arial"/>
            </a:endParaRPr>
          </a:p>
        </p:txBody>
      </p:sp>
      <p:pic>
        <p:nvPicPr>
          <p:cNvPr id="3362" name="Google Shape;3362;p212"/>
          <p:cNvPicPr preferRelativeResize="0"/>
          <p:nvPr/>
        </p:nvPicPr>
        <p:blipFill rotWithShape="1">
          <a:blip r:embed="rId10">
            <a:alphaModFix/>
          </a:blip>
          <a:srcRect/>
          <a:stretch/>
        </p:blipFill>
        <p:spPr>
          <a:xfrm rot="1428193">
            <a:off x="5441646" y="160370"/>
            <a:ext cx="1256331" cy="1316156"/>
          </a:xfrm>
          <a:prstGeom prst="rect">
            <a:avLst/>
          </a:prstGeom>
          <a:noFill/>
          <a:ln>
            <a:noFill/>
          </a:ln>
        </p:spPr>
      </p:pic>
      <p:sp>
        <p:nvSpPr>
          <p:cNvPr id="3363" name="Google Shape;3363;p212"/>
          <p:cNvSpPr txBox="1"/>
          <p:nvPr/>
        </p:nvSpPr>
        <p:spPr>
          <a:xfrm rot="1911570">
            <a:off x="4761332" y="14261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              inHibitor</a:t>
            </a:r>
            <a:endParaRPr sz="1500" b="1" i="0" u="none" strike="noStrike" cap="none">
              <a:solidFill>
                <a:schemeClr val="dk1"/>
              </a:solidFill>
              <a:latin typeface="Arial"/>
              <a:ea typeface="Arial"/>
              <a:cs typeface="Arial"/>
              <a:sym typeface="Arial"/>
            </a:endParaRPr>
          </a:p>
        </p:txBody>
      </p:sp>
      <p:grpSp>
        <p:nvGrpSpPr>
          <p:cNvPr id="3364" name="Google Shape;3364;p212"/>
          <p:cNvGrpSpPr/>
          <p:nvPr/>
        </p:nvGrpSpPr>
        <p:grpSpPr>
          <a:xfrm rot="1243970">
            <a:off x="6331108" y="165132"/>
            <a:ext cx="279315" cy="233726"/>
            <a:chOff x="-3811898" y="296698"/>
            <a:chExt cx="3506400" cy="2585700"/>
          </a:xfrm>
        </p:grpSpPr>
        <p:sp>
          <p:nvSpPr>
            <p:cNvPr id="3365" name="Google Shape;3365;p212"/>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66" name="Google Shape;3366;p212"/>
            <p:cNvGrpSpPr/>
            <p:nvPr/>
          </p:nvGrpSpPr>
          <p:grpSpPr>
            <a:xfrm>
              <a:off x="-2876086" y="1193251"/>
              <a:ext cx="1634416" cy="1662716"/>
              <a:chOff x="-708549" y="-1713557"/>
              <a:chExt cx="1634416" cy="2633379"/>
            </a:xfrm>
          </p:grpSpPr>
          <p:grpSp>
            <p:nvGrpSpPr>
              <p:cNvPr id="3367" name="Google Shape;3367;p212"/>
              <p:cNvGrpSpPr/>
              <p:nvPr/>
            </p:nvGrpSpPr>
            <p:grpSpPr>
              <a:xfrm>
                <a:off x="-696683" y="-1104667"/>
                <a:ext cx="1622550" cy="2024489"/>
                <a:chOff x="-144233" y="2152883"/>
                <a:chExt cx="1622550" cy="2024489"/>
              </a:xfrm>
            </p:grpSpPr>
            <p:grpSp>
              <p:nvGrpSpPr>
                <p:cNvPr id="3368" name="Google Shape;3368;p212"/>
                <p:cNvGrpSpPr/>
                <p:nvPr/>
              </p:nvGrpSpPr>
              <p:grpSpPr>
                <a:xfrm rot="-5400000">
                  <a:off x="-41842" y="2657213"/>
                  <a:ext cx="1424641" cy="1615677"/>
                  <a:chOff x="10901423" y="-15665848"/>
                  <a:chExt cx="4433991" cy="5845433"/>
                </a:xfrm>
              </p:grpSpPr>
              <p:pic>
                <p:nvPicPr>
                  <p:cNvPr id="3369" name="Google Shape;3369;p212"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3370" name="Google Shape;3370;p212"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3371" name="Google Shape;3371;p212"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3372" name="Google Shape;3372;p212"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grpSp>
        <p:nvGrpSpPr>
          <p:cNvPr id="3373" name="Google Shape;3373;p212"/>
          <p:cNvGrpSpPr/>
          <p:nvPr/>
        </p:nvGrpSpPr>
        <p:grpSpPr>
          <a:xfrm>
            <a:off x="7490420" y="97614"/>
            <a:ext cx="1790540" cy="1442046"/>
            <a:chOff x="7490420" y="97614"/>
            <a:chExt cx="1790540" cy="1442046"/>
          </a:xfrm>
        </p:grpSpPr>
        <p:grpSp>
          <p:nvGrpSpPr>
            <p:cNvPr id="3374" name="Google Shape;3374;p212"/>
            <p:cNvGrpSpPr/>
            <p:nvPr/>
          </p:nvGrpSpPr>
          <p:grpSpPr>
            <a:xfrm>
              <a:off x="7490420" y="97614"/>
              <a:ext cx="1790540" cy="1442046"/>
              <a:chOff x="1500399" y="2987276"/>
              <a:chExt cx="2488244" cy="2003955"/>
            </a:xfrm>
          </p:grpSpPr>
          <p:grpSp>
            <p:nvGrpSpPr>
              <p:cNvPr id="3375" name="Google Shape;3375;p212"/>
              <p:cNvGrpSpPr/>
              <p:nvPr/>
            </p:nvGrpSpPr>
            <p:grpSpPr>
              <a:xfrm>
                <a:off x="1980476" y="3009470"/>
                <a:ext cx="654996" cy="547393"/>
                <a:chOff x="-3811898" y="296698"/>
                <a:chExt cx="3506400" cy="2585700"/>
              </a:xfrm>
            </p:grpSpPr>
            <p:sp>
              <p:nvSpPr>
                <p:cNvPr id="3376" name="Google Shape;3376;p212"/>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77" name="Google Shape;3377;p212"/>
                <p:cNvGrpSpPr/>
                <p:nvPr/>
              </p:nvGrpSpPr>
              <p:grpSpPr>
                <a:xfrm>
                  <a:off x="-2876086" y="1193251"/>
                  <a:ext cx="1634416" cy="1662716"/>
                  <a:chOff x="-708549" y="-1713557"/>
                  <a:chExt cx="1634416" cy="2633379"/>
                </a:xfrm>
              </p:grpSpPr>
              <p:grpSp>
                <p:nvGrpSpPr>
                  <p:cNvPr id="3378" name="Google Shape;3378;p212"/>
                  <p:cNvGrpSpPr/>
                  <p:nvPr/>
                </p:nvGrpSpPr>
                <p:grpSpPr>
                  <a:xfrm>
                    <a:off x="-696683" y="-1104667"/>
                    <a:ext cx="1622550" cy="2024489"/>
                    <a:chOff x="-144233" y="2152883"/>
                    <a:chExt cx="1622550" cy="2024489"/>
                  </a:xfrm>
                </p:grpSpPr>
                <p:grpSp>
                  <p:nvGrpSpPr>
                    <p:cNvPr id="3379" name="Google Shape;3379;p212"/>
                    <p:cNvGrpSpPr/>
                    <p:nvPr/>
                  </p:nvGrpSpPr>
                  <p:grpSpPr>
                    <a:xfrm rot="-5400000">
                      <a:off x="-41842" y="2657213"/>
                      <a:ext cx="1424641" cy="1615677"/>
                      <a:chOff x="10901423" y="-15665848"/>
                      <a:chExt cx="4433991" cy="5845433"/>
                    </a:xfrm>
                  </p:grpSpPr>
                  <p:pic>
                    <p:nvPicPr>
                      <p:cNvPr id="3380" name="Google Shape;3380;p212"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3381" name="Google Shape;3381;p212"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3382" name="Google Shape;3382;p212"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3383" name="Google Shape;3383;p212"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grpSp>
            <p:nvGrpSpPr>
              <p:cNvPr id="3384" name="Google Shape;3384;p212"/>
              <p:cNvGrpSpPr/>
              <p:nvPr/>
            </p:nvGrpSpPr>
            <p:grpSpPr>
              <a:xfrm>
                <a:off x="1500399" y="2987276"/>
                <a:ext cx="2488244" cy="2003955"/>
                <a:chOff x="1500399" y="2987276"/>
                <a:chExt cx="2488244" cy="2003955"/>
              </a:xfrm>
            </p:grpSpPr>
            <p:pic>
              <p:nvPicPr>
                <p:cNvPr id="3385" name="Google Shape;3385;p212"/>
                <p:cNvPicPr preferRelativeResize="0"/>
                <p:nvPr/>
              </p:nvPicPr>
              <p:blipFill rotWithShape="1">
                <a:blip r:embed="rId15">
                  <a:alphaModFix/>
                </a:blip>
                <a:srcRect/>
                <a:stretch/>
              </p:blipFill>
              <p:spPr>
                <a:xfrm>
                  <a:off x="1500399" y="3098155"/>
                  <a:ext cx="1901300" cy="1893076"/>
                </a:xfrm>
                <a:prstGeom prst="rect">
                  <a:avLst/>
                </a:prstGeom>
                <a:noFill/>
                <a:ln>
                  <a:noFill/>
                </a:ln>
              </p:spPr>
            </p:pic>
            <p:sp>
              <p:nvSpPr>
                <p:cNvPr id="3386" name="Google Shape;3386;p212"/>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chemeClr val="dk1"/>
                      </a:solidFill>
                      <a:latin typeface="Arial"/>
                      <a:ea typeface="Arial"/>
                      <a:cs typeface="Arial"/>
                      <a:sym typeface="Arial"/>
                    </a:rPr>
                    <a:t>UGT</a:t>
                  </a:r>
                  <a:endParaRPr sz="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387" name="Google Shape;3387;p212"/>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valproate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DEPAKOTE</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391"/>
        <p:cNvGrpSpPr/>
        <p:nvPr/>
      </p:nvGrpSpPr>
      <p:grpSpPr>
        <a:xfrm>
          <a:off x="0" y="0"/>
          <a:ext cx="0" cy="0"/>
          <a:chOff x="0" y="0"/>
          <a:chExt cx="0" cy="0"/>
        </a:xfrm>
      </p:grpSpPr>
      <p:pic>
        <p:nvPicPr>
          <p:cNvPr id="3392" name="Google Shape;3392;p213"/>
          <p:cNvPicPr preferRelativeResize="0"/>
          <p:nvPr/>
        </p:nvPicPr>
        <p:blipFill rotWithShape="1">
          <a:blip r:embed="rId3">
            <a:alphaModFix/>
          </a:blip>
          <a:srcRect/>
          <a:stretch/>
        </p:blipFill>
        <p:spPr>
          <a:xfrm>
            <a:off x="660100" y="860126"/>
            <a:ext cx="4377001" cy="3652262"/>
          </a:xfrm>
          <a:prstGeom prst="rect">
            <a:avLst/>
          </a:prstGeom>
          <a:noFill/>
          <a:ln>
            <a:noFill/>
          </a:ln>
        </p:spPr>
      </p:pic>
      <p:pic>
        <p:nvPicPr>
          <p:cNvPr id="3393" name="Google Shape;3393;p213" descr="clipped result image"/>
          <p:cNvPicPr preferRelativeResize="0"/>
          <p:nvPr/>
        </p:nvPicPr>
        <p:blipFill rotWithShape="1">
          <a:blip r:embed="rId4">
            <a:alphaModFix/>
          </a:blip>
          <a:srcRect/>
          <a:stretch/>
        </p:blipFill>
        <p:spPr>
          <a:xfrm rot="-4039862">
            <a:off x="4045817" y="519283"/>
            <a:ext cx="94656" cy="212641"/>
          </a:xfrm>
          <a:prstGeom prst="rect">
            <a:avLst/>
          </a:prstGeom>
          <a:noFill/>
          <a:ln>
            <a:noFill/>
          </a:ln>
        </p:spPr>
      </p:pic>
      <p:pic>
        <p:nvPicPr>
          <p:cNvPr id="3394" name="Google Shape;3394;p213" descr="A picture containing window, person&#10;&#10;Description automatically generated"/>
          <p:cNvPicPr preferRelativeResize="0"/>
          <p:nvPr/>
        </p:nvPicPr>
        <p:blipFill rotWithShape="1">
          <a:blip r:embed="rId5">
            <a:alphaModFix/>
          </a:blip>
          <a:srcRect/>
          <a:stretch/>
        </p:blipFill>
        <p:spPr>
          <a:xfrm rot="-3520807">
            <a:off x="4920299" y="-293258"/>
            <a:ext cx="931941" cy="3686166"/>
          </a:xfrm>
          <a:prstGeom prst="rect">
            <a:avLst/>
          </a:prstGeom>
          <a:noFill/>
          <a:ln>
            <a:noFill/>
          </a:ln>
        </p:spPr>
      </p:pic>
      <p:sp>
        <p:nvSpPr>
          <p:cNvPr id="3395" name="Google Shape;3395;p213"/>
          <p:cNvSpPr txBox="1"/>
          <p:nvPr/>
        </p:nvSpPr>
        <p:spPr>
          <a:xfrm rot="1871388">
            <a:off x="3986599" y="12734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rgbClr val="FFFFFF"/>
                </a:solidFill>
                <a:latin typeface="Arial"/>
                <a:ea typeface="Arial"/>
                <a:cs typeface="Arial"/>
                <a:sym typeface="Arial"/>
              </a:rPr>
              <a:t>    UGT1A4                 UGT2B15</a:t>
            </a:r>
            <a:endParaRPr sz="1500" b="1" i="0" u="none" strike="noStrike" cap="none">
              <a:solidFill>
                <a:srgbClr val="FFFFFF"/>
              </a:solidFill>
              <a:latin typeface="Arial"/>
              <a:ea typeface="Arial"/>
              <a:cs typeface="Arial"/>
              <a:sym typeface="Arial"/>
            </a:endParaRPr>
          </a:p>
        </p:txBody>
      </p:sp>
      <p:sp>
        <p:nvSpPr>
          <p:cNvPr id="3396" name="Google Shape;3396;p213"/>
          <p:cNvSpPr txBox="1"/>
          <p:nvPr/>
        </p:nvSpPr>
        <p:spPr>
          <a:xfrm rot="3826">
            <a:off x="1649663" y="21107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3397" name="Google Shape;3397;p213" descr="clipped result image"/>
          <p:cNvPicPr preferRelativeResize="0"/>
          <p:nvPr/>
        </p:nvPicPr>
        <p:blipFill rotWithShape="1">
          <a:blip r:embed="rId6">
            <a:alphaModFix/>
          </a:blip>
          <a:srcRect/>
          <a:stretch/>
        </p:blipFill>
        <p:spPr>
          <a:xfrm>
            <a:off x="5854033" y="2439183"/>
            <a:ext cx="2019000" cy="2045758"/>
          </a:xfrm>
          <a:prstGeom prst="rect">
            <a:avLst/>
          </a:prstGeom>
          <a:noFill/>
          <a:ln>
            <a:noFill/>
          </a:ln>
        </p:spPr>
      </p:pic>
      <p:grpSp>
        <p:nvGrpSpPr>
          <p:cNvPr id="3398" name="Google Shape;3398;p213"/>
          <p:cNvGrpSpPr/>
          <p:nvPr/>
        </p:nvGrpSpPr>
        <p:grpSpPr>
          <a:xfrm>
            <a:off x="6065823" y="2973949"/>
            <a:ext cx="1466502" cy="1291275"/>
            <a:chOff x="6751623" y="2973949"/>
            <a:chExt cx="1466502" cy="1291275"/>
          </a:xfrm>
        </p:grpSpPr>
        <p:pic>
          <p:nvPicPr>
            <p:cNvPr id="3399" name="Google Shape;3399;p213"/>
            <p:cNvPicPr preferRelativeResize="0"/>
            <p:nvPr/>
          </p:nvPicPr>
          <p:blipFill rotWithShape="1">
            <a:blip r:embed="rId7">
              <a:alphaModFix amt="84000"/>
            </a:blip>
            <a:srcRect/>
            <a:stretch/>
          </p:blipFill>
          <p:spPr>
            <a:xfrm>
              <a:off x="6751623" y="3347824"/>
              <a:ext cx="766925" cy="917400"/>
            </a:xfrm>
            <a:prstGeom prst="rect">
              <a:avLst/>
            </a:prstGeom>
            <a:noFill/>
            <a:ln>
              <a:noFill/>
            </a:ln>
          </p:spPr>
        </p:pic>
        <p:pic>
          <p:nvPicPr>
            <p:cNvPr id="3400" name="Google Shape;3400;p213" descr="clipped result image"/>
            <p:cNvPicPr preferRelativeResize="0"/>
            <p:nvPr/>
          </p:nvPicPr>
          <p:blipFill rotWithShape="1">
            <a:blip r:embed="rId8">
              <a:alphaModFix amt="60000"/>
            </a:blip>
            <a:srcRect/>
            <a:stretch/>
          </p:blipFill>
          <p:spPr>
            <a:xfrm>
              <a:off x="7328673" y="2973949"/>
              <a:ext cx="889452" cy="1283725"/>
            </a:xfrm>
            <a:prstGeom prst="rect">
              <a:avLst/>
            </a:prstGeom>
            <a:noFill/>
            <a:ln>
              <a:noFill/>
            </a:ln>
            <a:effectLst>
              <a:outerShdw blurRad="57150" dist="19050" dir="5400000" algn="bl" rotWithShape="0">
                <a:srgbClr val="000000">
                  <a:alpha val="49411"/>
                </a:srgbClr>
              </a:outerShdw>
            </a:effectLst>
          </p:spPr>
        </p:pic>
      </p:grpSp>
      <p:sp>
        <p:nvSpPr>
          <p:cNvPr id="3401" name="Google Shape;3401;p213"/>
          <p:cNvSpPr txBox="1"/>
          <p:nvPr/>
        </p:nvSpPr>
        <p:spPr>
          <a:xfrm>
            <a:off x="6298116" y="2644283"/>
            <a:ext cx="1344300" cy="59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i="0" u="none" strike="noStrike" cap="none">
                <a:solidFill>
                  <a:srgbClr val="000000"/>
                </a:solidFill>
                <a:latin typeface="Arial"/>
                <a:ea typeface="Arial"/>
                <a:cs typeface="Arial"/>
                <a:sym typeface="Arial"/>
              </a:rPr>
              <a:t>oxazepam</a:t>
            </a:r>
            <a:endParaRPr sz="1800" b="0" i="0" u="none" strike="noStrike" cap="none">
              <a:solidFill>
                <a:srgbClr val="000000"/>
              </a:solidFill>
              <a:latin typeface="Arial"/>
              <a:ea typeface="Arial"/>
              <a:cs typeface="Arial"/>
              <a:sym typeface="Arial"/>
            </a:endParaRPr>
          </a:p>
        </p:txBody>
      </p:sp>
      <p:pic>
        <p:nvPicPr>
          <p:cNvPr id="3402" name="Google Shape;3402;p213" descr="clipped result image"/>
          <p:cNvPicPr preferRelativeResize="0"/>
          <p:nvPr/>
        </p:nvPicPr>
        <p:blipFill rotWithShape="1">
          <a:blip r:embed="rId9">
            <a:alphaModFix/>
          </a:blip>
          <a:srcRect/>
          <a:stretch/>
        </p:blipFill>
        <p:spPr>
          <a:xfrm>
            <a:off x="5845735" y="2439871"/>
            <a:ext cx="2018998" cy="2040073"/>
          </a:xfrm>
          <a:prstGeom prst="rect">
            <a:avLst/>
          </a:prstGeom>
          <a:noFill/>
          <a:ln>
            <a:noFill/>
          </a:ln>
        </p:spPr>
      </p:pic>
      <p:pic>
        <p:nvPicPr>
          <p:cNvPr id="3403" name="Google Shape;3403;p213"/>
          <p:cNvPicPr preferRelativeResize="0"/>
          <p:nvPr/>
        </p:nvPicPr>
        <p:blipFill rotWithShape="1">
          <a:blip r:embed="rId10">
            <a:alphaModFix/>
          </a:blip>
          <a:srcRect t="26095" b="25845"/>
          <a:stretch/>
        </p:blipFill>
        <p:spPr>
          <a:xfrm>
            <a:off x="6248250" y="2408952"/>
            <a:ext cx="766925" cy="271225"/>
          </a:xfrm>
          <a:prstGeom prst="rect">
            <a:avLst/>
          </a:prstGeom>
          <a:noFill/>
          <a:ln>
            <a:noFill/>
          </a:ln>
        </p:spPr>
      </p:pic>
      <p:pic>
        <p:nvPicPr>
          <p:cNvPr id="3404" name="Google Shape;3404;p213"/>
          <p:cNvPicPr preferRelativeResize="0"/>
          <p:nvPr/>
        </p:nvPicPr>
        <p:blipFill rotWithShape="1">
          <a:blip r:embed="rId10">
            <a:alphaModFix amt="44000"/>
          </a:blip>
          <a:srcRect t="72996"/>
          <a:stretch/>
        </p:blipFill>
        <p:spPr>
          <a:xfrm>
            <a:off x="6248250" y="2673651"/>
            <a:ext cx="766925" cy="152400"/>
          </a:xfrm>
          <a:prstGeom prst="rect">
            <a:avLst/>
          </a:prstGeom>
          <a:noFill/>
          <a:ln>
            <a:noFill/>
          </a:ln>
        </p:spPr>
      </p:pic>
      <p:pic>
        <p:nvPicPr>
          <p:cNvPr id="3405" name="Google Shape;3405;p213"/>
          <p:cNvPicPr preferRelativeResize="0"/>
          <p:nvPr/>
        </p:nvPicPr>
        <p:blipFill rotWithShape="1">
          <a:blip r:embed="rId11">
            <a:alphaModFix/>
          </a:blip>
          <a:srcRect/>
          <a:stretch/>
        </p:blipFill>
        <p:spPr>
          <a:xfrm rot="1428193">
            <a:off x="5441646" y="160370"/>
            <a:ext cx="1256331" cy="1316156"/>
          </a:xfrm>
          <a:prstGeom prst="rect">
            <a:avLst/>
          </a:prstGeom>
          <a:noFill/>
          <a:ln>
            <a:noFill/>
          </a:ln>
        </p:spPr>
      </p:pic>
      <p:sp>
        <p:nvSpPr>
          <p:cNvPr id="3406" name="Google Shape;3406;p213"/>
          <p:cNvSpPr txBox="1"/>
          <p:nvPr/>
        </p:nvSpPr>
        <p:spPr>
          <a:xfrm rot="1911570">
            <a:off x="4761332" y="14261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              inHibitor</a:t>
            </a:r>
            <a:endParaRPr sz="1500" b="1" i="0" u="none" strike="noStrike" cap="none">
              <a:solidFill>
                <a:schemeClr val="dk1"/>
              </a:solidFill>
              <a:latin typeface="Arial"/>
              <a:ea typeface="Arial"/>
              <a:cs typeface="Arial"/>
              <a:sym typeface="Arial"/>
            </a:endParaRPr>
          </a:p>
        </p:txBody>
      </p:sp>
      <p:grpSp>
        <p:nvGrpSpPr>
          <p:cNvPr id="3407" name="Google Shape;3407;p213"/>
          <p:cNvGrpSpPr/>
          <p:nvPr/>
        </p:nvGrpSpPr>
        <p:grpSpPr>
          <a:xfrm rot="1243970">
            <a:off x="6331108" y="165132"/>
            <a:ext cx="279315" cy="233726"/>
            <a:chOff x="-3811898" y="296698"/>
            <a:chExt cx="3506400" cy="2585700"/>
          </a:xfrm>
        </p:grpSpPr>
        <p:sp>
          <p:nvSpPr>
            <p:cNvPr id="3408" name="Google Shape;3408;p21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09" name="Google Shape;3409;p213"/>
            <p:cNvGrpSpPr/>
            <p:nvPr/>
          </p:nvGrpSpPr>
          <p:grpSpPr>
            <a:xfrm>
              <a:off x="-2876086" y="1193251"/>
              <a:ext cx="1634416" cy="1662716"/>
              <a:chOff x="-708549" y="-1713557"/>
              <a:chExt cx="1634416" cy="2633379"/>
            </a:xfrm>
          </p:grpSpPr>
          <p:grpSp>
            <p:nvGrpSpPr>
              <p:cNvPr id="3410" name="Google Shape;3410;p213"/>
              <p:cNvGrpSpPr/>
              <p:nvPr/>
            </p:nvGrpSpPr>
            <p:grpSpPr>
              <a:xfrm>
                <a:off x="-696683" y="-1104667"/>
                <a:ext cx="1622550" cy="2024489"/>
                <a:chOff x="-144233" y="2152883"/>
                <a:chExt cx="1622550" cy="2024489"/>
              </a:xfrm>
            </p:grpSpPr>
            <p:grpSp>
              <p:nvGrpSpPr>
                <p:cNvPr id="3411" name="Google Shape;3411;p213"/>
                <p:cNvGrpSpPr/>
                <p:nvPr/>
              </p:nvGrpSpPr>
              <p:grpSpPr>
                <a:xfrm rot="-5400000">
                  <a:off x="-41842" y="2657213"/>
                  <a:ext cx="1424641" cy="1615677"/>
                  <a:chOff x="10901423" y="-15665848"/>
                  <a:chExt cx="4433991" cy="5845433"/>
                </a:xfrm>
              </p:grpSpPr>
              <p:pic>
                <p:nvPicPr>
                  <p:cNvPr id="3412" name="Google Shape;3412;p213" descr="clipped result image"/>
                  <p:cNvPicPr preferRelativeResize="0"/>
                  <p:nvPr/>
                </p:nvPicPr>
                <p:blipFill rotWithShape="1">
                  <a:blip r:embed="rId12">
                    <a:alphaModFix/>
                  </a:blip>
                  <a:srcRect/>
                  <a:stretch/>
                </p:blipFill>
                <p:spPr>
                  <a:xfrm>
                    <a:off x="12729472" y="-15665848"/>
                    <a:ext cx="2605942" cy="5834203"/>
                  </a:xfrm>
                  <a:prstGeom prst="rect">
                    <a:avLst/>
                  </a:prstGeom>
                  <a:noFill/>
                  <a:ln>
                    <a:noFill/>
                  </a:ln>
                </p:spPr>
              </p:pic>
              <p:pic>
                <p:nvPicPr>
                  <p:cNvPr id="3413" name="Google Shape;3413;p213" descr="clipped result image"/>
                  <p:cNvPicPr preferRelativeResize="0"/>
                  <p:nvPr/>
                </p:nvPicPr>
                <p:blipFill rotWithShape="1">
                  <a:blip r:embed="rId13">
                    <a:alphaModFix/>
                  </a:blip>
                  <a:srcRect/>
                  <a:stretch/>
                </p:blipFill>
                <p:spPr>
                  <a:xfrm>
                    <a:off x="10901423" y="-15654618"/>
                    <a:ext cx="2625389" cy="5834203"/>
                  </a:xfrm>
                  <a:prstGeom prst="rect">
                    <a:avLst/>
                  </a:prstGeom>
                  <a:noFill/>
                  <a:ln>
                    <a:noFill/>
                  </a:ln>
                </p:spPr>
              </p:pic>
            </p:grpSp>
            <p:pic>
              <p:nvPicPr>
                <p:cNvPr id="3414" name="Google Shape;3414;p213" descr="clipped result image"/>
                <p:cNvPicPr preferRelativeResize="0"/>
                <p:nvPr/>
              </p:nvPicPr>
              <p:blipFill rotWithShape="1">
                <a:blip r:embed="rId14">
                  <a:alphaModFix/>
                </a:blip>
                <a:srcRect/>
                <a:stretch/>
              </p:blipFill>
              <p:spPr>
                <a:xfrm rot="-5400000">
                  <a:off x="243410" y="1765240"/>
                  <a:ext cx="837288" cy="1612574"/>
                </a:xfrm>
                <a:prstGeom prst="rect">
                  <a:avLst/>
                </a:prstGeom>
                <a:noFill/>
                <a:ln>
                  <a:noFill/>
                </a:ln>
              </p:spPr>
            </p:pic>
          </p:grpSp>
          <p:pic>
            <p:nvPicPr>
              <p:cNvPr id="3415" name="Google Shape;3415;p213" descr="clipped result image"/>
              <p:cNvPicPr preferRelativeResize="0"/>
              <p:nvPr/>
            </p:nvPicPr>
            <p:blipFill rotWithShape="1">
              <a:blip r:embed="rId15">
                <a:alphaModFix/>
              </a:blip>
              <a:srcRect/>
              <a:stretch/>
            </p:blipFill>
            <p:spPr>
              <a:xfrm rot="-5400000">
                <a:off x="-320906" y="-2101200"/>
                <a:ext cx="837288" cy="1612574"/>
              </a:xfrm>
              <a:prstGeom prst="rect">
                <a:avLst/>
              </a:prstGeom>
              <a:noFill/>
              <a:ln>
                <a:noFill/>
              </a:ln>
            </p:spPr>
          </p:pic>
        </p:grpSp>
      </p:grpSp>
      <p:sp>
        <p:nvSpPr>
          <p:cNvPr id="3416" name="Google Shape;3416;p213"/>
          <p:cNvSpPr txBox="1"/>
          <p:nvPr/>
        </p:nvSpPr>
        <p:spPr>
          <a:xfrm rot="2553">
            <a:off x="5742849" y="4406475"/>
            <a:ext cx="2423401" cy="17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UGT2B15 substrate</a:t>
            </a: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500" b="0" i="0" u="none" strike="noStrike" cap="none">
                <a:solidFill>
                  <a:schemeClr val="dk1"/>
                </a:solidFill>
                <a:latin typeface="Arial"/>
                <a:ea typeface="Arial"/>
                <a:cs typeface="Arial"/>
                <a:sym typeface="Arial"/>
              </a:rPr>
              <a:t>L-</a:t>
            </a:r>
            <a:r>
              <a:rPr lang="en" sz="1500" b="1" i="0" u="none" strike="noStrike" cap="none">
                <a:solidFill>
                  <a:schemeClr val="dk1"/>
                </a:solidFill>
                <a:highlight>
                  <a:srgbClr val="FFFF00"/>
                </a:highlight>
                <a:latin typeface="Arial"/>
                <a:ea typeface="Arial"/>
                <a:cs typeface="Arial"/>
                <a:sym typeface="Arial"/>
              </a:rPr>
              <a:t>O</a:t>
            </a:r>
            <a:r>
              <a:rPr lang="en" sz="1500" b="0" i="0" u="none" strike="noStrike" cap="none">
                <a:solidFill>
                  <a:schemeClr val="dk1"/>
                </a:solidFill>
                <a:latin typeface="Arial"/>
                <a:ea typeface="Arial"/>
                <a:cs typeface="Arial"/>
                <a:sym typeface="Arial"/>
              </a:rPr>
              <a:t>-T benzodiazepine</a:t>
            </a:r>
            <a:endParaRPr sz="1500" b="0" i="0" u="none" strike="noStrike" cap="none">
              <a:solidFill>
                <a:schemeClr val="dk1"/>
              </a:solidFill>
              <a:latin typeface="Arial"/>
              <a:ea typeface="Arial"/>
              <a:cs typeface="Arial"/>
              <a:sym typeface="Arial"/>
            </a:endParaRPr>
          </a:p>
        </p:txBody>
      </p:sp>
      <p:grpSp>
        <p:nvGrpSpPr>
          <p:cNvPr id="3417" name="Google Shape;3417;p213"/>
          <p:cNvGrpSpPr/>
          <p:nvPr/>
        </p:nvGrpSpPr>
        <p:grpSpPr>
          <a:xfrm>
            <a:off x="7490420" y="97614"/>
            <a:ext cx="1790540" cy="1442046"/>
            <a:chOff x="7490420" y="97614"/>
            <a:chExt cx="1790540" cy="1442046"/>
          </a:xfrm>
        </p:grpSpPr>
        <p:grpSp>
          <p:nvGrpSpPr>
            <p:cNvPr id="3418" name="Google Shape;3418;p213"/>
            <p:cNvGrpSpPr/>
            <p:nvPr/>
          </p:nvGrpSpPr>
          <p:grpSpPr>
            <a:xfrm>
              <a:off x="7490420" y="97614"/>
              <a:ext cx="1790540" cy="1442046"/>
              <a:chOff x="1500399" y="2987276"/>
              <a:chExt cx="2488244" cy="2003955"/>
            </a:xfrm>
          </p:grpSpPr>
          <p:grpSp>
            <p:nvGrpSpPr>
              <p:cNvPr id="3419" name="Google Shape;3419;p213"/>
              <p:cNvGrpSpPr/>
              <p:nvPr/>
            </p:nvGrpSpPr>
            <p:grpSpPr>
              <a:xfrm>
                <a:off x="1980476" y="3009470"/>
                <a:ext cx="654996" cy="547393"/>
                <a:chOff x="-3811898" y="296698"/>
                <a:chExt cx="3506400" cy="2585700"/>
              </a:xfrm>
            </p:grpSpPr>
            <p:sp>
              <p:nvSpPr>
                <p:cNvPr id="3420" name="Google Shape;3420;p21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21" name="Google Shape;3421;p213"/>
                <p:cNvGrpSpPr/>
                <p:nvPr/>
              </p:nvGrpSpPr>
              <p:grpSpPr>
                <a:xfrm>
                  <a:off x="-2876086" y="1193251"/>
                  <a:ext cx="1634416" cy="1662716"/>
                  <a:chOff x="-708549" y="-1713557"/>
                  <a:chExt cx="1634416" cy="2633379"/>
                </a:xfrm>
              </p:grpSpPr>
              <p:grpSp>
                <p:nvGrpSpPr>
                  <p:cNvPr id="3422" name="Google Shape;3422;p213"/>
                  <p:cNvGrpSpPr/>
                  <p:nvPr/>
                </p:nvGrpSpPr>
                <p:grpSpPr>
                  <a:xfrm>
                    <a:off x="-696683" y="-1104667"/>
                    <a:ext cx="1622550" cy="2024489"/>
                    <a:chOff x="-144233" y="2152883"/>
                    <a:chExt cx="1622550" cy="2024489"/>
                  </a:xfrm>
                </p:grpSpPr>
                <p:grpSp>
                  <p:nvGrpSpPr>
                    <p:cNvPr id="3423" name="Google Shape;3423;p213"/>
                    <p:cNvGrpSpPr/>
                    <p:nvPr/>
                  </p:nvGrpSpPr>
                  <p:grpSpPr>
                    <a:xfrm rot="-5400000">
                      <a:off x="-41842" y="2657213"/>
                      <a:ext cx="1424641" cy="1615677"/>
                      <a:chOff x="10901423" y="-15665848"/>
                      <a:chExt cx="4433991" cy="5845433"/>
                    </a:xfrm>
                  </p:grpSpPr>
                  <p:pic>
                    <p:nvPicPr>
                      <p:cNvPr id="3424" name="Google Shape;3424;p213" descr="clipped result image"/>
                      <p:cNvPicPr preferRelativeResize="0"/>
                      <p:nvPr/>
                    </p:nvPicPr>
                    <p:blipFill rotWithShape="1">
                      <a:blip r:embed="rId12">
                        <a:alphaModFix/>
                      </a:blip>
                      <a:srcRect/>
                      <a:stretch/>
                    </p:blipFill>
                    <p:spPr>
                      <a:xfrm>
                        <a:off x="12729472" y="-15665848"/>
                        <a:ext cx="2605942" cy="5834203"/>
                      </a:xfrm>
                      <a:prstGeom prst="rect">
                        <a:avLst/>
                      </a:prstGeom>
                      <a:noFill/>
                      <a:ln>
                        <a:noFill/>
                      </a:ln>
                    </p:spPr>
                  </p:pic>
                  <p:pic>
                    <p:nvPicPr>
                      <p:cNvPr id="3425" name="Google Shape;3425;p213" descr="clipped result image"/>
                      <p:cNvPicPr preferRelativeResize="0"/>
                      <p:nvPr/>
                    </p:nvPicPr>
                    <p:blipFill rotWithShape="1">
                      <a:blip r:embed="rId13">
                        <a:alphaModFix/>
                      </a:blip>
                      <a:srcRect/>
                      <a:stretch/>
                    </p:blipFill>
                    <p:spPr>
                      <a:xfrm>
                        <a:off x="10901423" y="-15654618"/>
                        <a:ext cx="2625389" cy="5834203"/>
                      </a:xfrm>
                      <a:prstGeom prst="rect">
                        <a:avLst/>
                      </a:prstGeom>
                      <a:noFill/>
                      <a:ln>
                        <a:noFill/>
                      </a:ln>
                    </p:spPr>
                  </p:pic>
                </p:grpSp>
                <p:pic>
                  <p:nvPicPr>
                    <p:cNvPr id="3426" name="Google Shape;3426;p213" descr="clipped result image"/>
                    <p:cNvPicPr preferRelativeResize="0"/>
                    <p:nvPr/>
                  </p:nvPicPr>
                  <p:blipFill rotWithShape="1">
                    <a:blip r:embed="rId14">
                      <a:alphaModFix/>
                    </a:blip>
                    <a:srcRect/>
                    <a:stretch/>
                  </p:blipFill>
                  <p:spPr>
                    <a:xfrm rot="-5400000">
                      <a:off x="243410" y="1765240"/>
                      <a:ext cx="837288" cy="1612574"/>
                    </a:xfrm>
                    <a:prstGeom prst="rect">
                      <a:avLst/>
                    </a:prstGeom>
                    <a:noFill/>
                    <a:ln>
                      <a:noFill/>
                    </a:ln>
                  </p:spPr>
                </p:pic>
              </p:grpSp>
              <p:pic>
                <p:nvPicPr>
                  <p:cNvPr id="3427" name="Google Shape;3427;p213" descr="clipped result image"/>
                  <p:cNvPicPr preferRelativeResize="0"/>
                  <p:nvPr/>
                </p:nvPicPr>
                <p:blipFill rotWithShape="1">
                  <a:blip r:embed="rId15">
                    <a:alphaModFix/>
                  </a:blip>
                  <a:srcRect/>
                  <a:stretch/>
                </p:blipFill>
                <p:spPr>
                  <a:xfrm rot="-5400000">
                    <a:off x="-320906" y="-2101200"/>
                    <a:ext cx="837288" cy="1612574"/>
                  </a:xfrm>
                  <a:prstGeom prst="rect">
                    <a:avLst/>
                  </a:prstGeom>
                  <a:noFill/>
                  <a:ln>
                    <a:noFill/>
                  </a:ln>
                </p:spPr>
              </p:pic>
            </p:grpSp>
          </p:grpSp>
          <p:grpSp>
            <p:nvGrpSpPr>
              <p:cNvPr id="3428" name="Google Shape;3428;p213"/>
              <p:cNvGrpSpPr/>
              <p:nvPr/>
            </p:nvGrpSpPr>
            <p:grpSpPr>
              <a:xfrm>
                <a:off x="1500399" y="2987276"/>
                <a:ext cx="2488244" cy="2003955"/>
                <a:chOff x="1500399" y="2987276"/>
                <a:chExt cx="2488244" cy="2003955"/>
              </a:xfrm>
            </p:grpSpPr>
            <p:pic>
              <p:nvPicPr>
                <p:cNvPr id="3429" name="Google Shape;3429;p213"/>
                <p:cNvPicPr preferRelativeResize="0"/>
                <p:nvPr/>
              </p:nvPicPr>
              <p:blipFill rotWithShape="1">
                <a:blip r:embed="rId16">
                  <a:alphaModFix/>
                </a:blip>
                <a:srcRect/>
                <a:stretch/>
              </p:blipFill>
              <p:spPr>
                <a:xfrm>
                  <a:off x="1500399" y="3098155"/>
                  <a:ext cx="1901300" cy="1893076"/>
                </a:xfrm>
                <a:prstGeom prst="rect">
                  <a:avLst/>
                </a:prstGeom>
                <a:noFill/>
                <a:ln>
                  <a:noFill/>
                </a:ln>
              </p:spPr>
            </p:pic>
            <p:sp>
              <p:nvSpPr>
                <p:cNvPr id="3430" name="Google Shape;3430;p213"/>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chemeClr val="dk1"/>
                      </a:solidFill>
                      <a:latin typeface="Arial"/>
                      <a:ea typeface="Arial"/>
                      <a:cs typeface="Arial"/>
                      <a:sym typeface="Arial"/>
                    </a:rPr>
                    <a:t>UGT</a:t>
                  </a:r>
                  <a:endParaRPr sz="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431" name="Google Shape;3431;p213"/>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valproate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DEPAKOTE</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435"/>
        <p:cNvGrpSpPr/>
        <p:nvPr/>
      </p:nvGrpSpPr>
      <p:grpSpPr>
        <a:xfrm>
          <a:off x="0" y="0"/>
          <a:ext cx="0" cy="0"/>
          <a:chOff x="0" y="0"/>
          <a:chExt cx="0" cy="0"/>
        </a:xfrm>
      </p:grpSpPr>
      <p:pic>
        <p:nvPicPr>
          <p:cNvPr id="3436" name="Google Shape;3436;p214"/>
          <p:cNvPicPr preferRelativeResize="0"/>
          <p:nvPr/>
        </p:nvPicPr>
        <p:blipFill rotWithShape="1">
          <a:blip r:embed="rId3">
            <a:alphaModFix/>
          </a:blip>
          <a:srcRect/>
          <a:stretch/>
        </p:blipFill>
        <p:spPr>
          <a:xfrm>
            <a:off x="660100" y="860126"/>
            <a:ext cx="4377001" cy="3652262"/>
          </a:xfrm>
          <a:prstGeom prst="rect">
            <a:avLst/>
          </a:prstGeom>
          <a:noFill/>
          <a:ln>
            <a:noFill/>
          </a:ln>
        </p:spPr>
      </p:pic>
      <p:pic>
        <p:nvPicPr>
          <p:cNvPr id="3437" name="Google Shape;3437;p214" descr="clipped result image"/>
          <p:cNvPicPr preferRelativeResize="0"/>
          <p:nvPr/>
        </p:nvPicPr>
        <p:blipFill rotWithShape="1">
          <a:blip r:embed="rId4">
            <a:alphaModFix/>
          </a:blip>
          <a:srcRect/>
          <a:stretch/>
        </p:blipFill>
        <p:spPr>
          <a:xfrm rot="-4039862">
            <a:off x="4045817" y="519283"/>
            <a:ext cx="94656" cy="212641"/>
          </a:xfrm>
          <a:prstGeom prst="rect">
            <a:avLst/>
          </a:prstGeom>
          <a:noFill/>
          <a:ln>
            <a:noFill/>
          </a:ln>
        </p:spPr>
      </p:pic>
      <p:pic>
        <p:nvPicPr>
          <p:cNvPr id="3438" name="Google Shape;3438;p214" descr="A picture containing window, person&#10;&#10;Description automatically generated"/>
          <p:cNvPicPr preferRelativeResize="0"/>
          <p:nvPr/>
        </p:nvPicPr>
        <p:blipFill rotWithShape="1">
          <a:blip r:embed="rId5">
            <a:alphaModFix/>
          </a:blip>
          <a:srcRect/>
          <a:stretch/>
        </p:blipFill>
        <p:spPr>
          <a:xfrm rot="-3520807">
            <a:off x="4920299" y="-293258"/>
            <a:ext cx="931941" cy="3686166"/>
          </a:xfrm>
          <a:prstGeom prst="rect">
            <a:avLst/>
          </a:prstGeom>
          <a:noFill/>
          <a:ln>
            <a:noFill/>
          </a:ln>
        </p:spPr>
      </p:pic>
      <p:sp>
        <p:nvSpPr>
          <p:cNvPr id="3439" name="Google Shape;3439;p214"/>
          <p:cNvSpPr txBox="1"/>
          <p:nvPr/>
        </p:nvSpPr>
        <p:spPr>
          <a:xfrm rot="1871388">
            <a:off x="3986599" y="12734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rgbClr val="FFFFFF"/>
                </a:solidFill>
                <a:latin typeface="Arial"/>
                <a:ea typeface="Arial"/>
                <a:cs typeface="Arial"/>
                <a:sym typeface="Arial"/>
              </a:rPr>
              <a:t>    UGT1A4                 UGT2B15</a:t>
            </a:r>
            <a:endParaRPr sz="1500" b="1" i="0" u="none" strike="noStrike" cap="none">
              <a:solidFill>
                <a:srgbClr val="FFFFFF"/>
              </a:solidFill>
              <a:latin typeface="Arial"/>
              <a:ea typeface="Arial"/>
              <a:cs typeface="Arial"/>
              <a:sym typeface="Arial"/>
            </a:endParaRPr>
          </a:p>
        </p:txBody>
      </p:sp>
      <p:sp>
        <p:nvSpPr>
          <p:cNvPr id="3440" name="Google Shape;3440;p214"/>
          <p:cNvSpPr txBox="1"/>
          <p:nvPr/>
        </p:nvSpPr>
        <p:spPr>
          <a:xfrm rot="3826">
            <a:off x="1649663" y="21107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3441" name="Google Shape;3441;p214" descr="clipped result image"/>
          <p:cNvPicPr preferRelativeResize="0"/>
          <p:nvPr/>
        </p:nvPicPr>
        <p:blipFill rotWithShape="1">
          <a:blip r:embed="rId6">
            <a:alphaModFix/>
          </a:blip>
          <a:srcRect/>
          <a:stretch/>
        </p:blipFill>
        <p:spPr>
          <a:xfrm>
            <a:off x="5854033" y="2439183"/>
            <a:ext cx="2019000" cy="2045758"/>
          </a:xfrm>
          <a:prstGeom prst="rect">
            <a:avLst/>
          </a:prstGeom>
          <a:noFill/>
          <a:ln>
            <a:noFill/>
          </a:ln>
        </p:spPr>
      </p:pic>
      <p:sp>
        <p:nvSpPr>
          <p:cNvPr id="3442" name="Google Shape;3442;p214"/>
          <p:cNvSpPr txBox="1"/>
          <p:nvPr/>
        </p:nvSpPr>
        <p:spPr>
          <a:xfrm>
            <a:off x="6250501" y="2644275"/>
            <a:ext cx="1466400" cy="59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i="0" u="none" strike="noStrike" cap="none">
                <a:solidFill>
                  <a:srgbClr val="000000"/>
                </a:solidFill>
                <a:latin typeface="Arial"/>
                <a:ea typeface="Arial"/>
                <a:cs typeface="Arial"/>
                <a:sym typeface="Arial"/>
              </a:rPr>
              <a:t>temazepam</a:t>
            </a:r>
            <a:endParaRPr sz="1800" b="0" i="0" u="none" strike="noStrike" cap="none">
              <a:solidFill>
                <a:srgbClr val="000000"/>
              </a:solidFill>
              <a:latin typeface="Arial"/>
              <a:ea typeface="Arial"/>
              <a:cs typeface="Arial"/>
              <a:sym typeface="Arial"/>
            </a:endParaRPr>
          </a:p>
        </p:txBody>
      </p:sp>
      <p:pic>
        <p:nvPicPr>
          <p:cNvPr id="3443" name="Google Shape;3443;p214" descr="clipped result image"/>
          <p:cNvPicPr preferRelativeResize="0"/>
          <p:nvPr/>
        </p:nvPicPr>
        <p:blipFill rotWithShape="1">
          <a:blip r:embed="rId7">
            <a:alphaModFix/>
          </a:blip>
          <a:srcRect/>
          <a:stretch/>
        </p:blipFill>
        <p:spPr>
          <a:xfrm>
            <a:off x="5968175" y="3395630"/>
            <a:ext cx="1790700" cy="849282"/>
          </a:xfrm>
          <a:prstGeom prst="rect">
            <a:avLst/>
          </a:prstGeom>
          <a:noFill/>
          <a:ln>
            <a:noFill/>
          </a:ln>
        </p:spPr>
      </p:pic>
      <p:pic>
        <p:nvPicPr>
          <p:cNvPr id="3444" name="Google Shape;3444;p214" descr="clipped result image"/>
          <p:cNvPicPr preferRelativeResize="0"/>
          <p:nvPr/>
        </p:nvPicPr>
        <p:blipFill rotWithShape="1">
          <a:blip r:embed="rId8">
            <a:alphaModFix/>
          </a:blip>
          <a:srcRect/>
          <a:stretch/>
        </p:blipFill>
        <p:spPr>
          <a:xfrm>
            <a:off x="5845735" y="2439871"/>
            <a:ext cx="2018998" cy="2040073"/>
          </a:xfrm>
          <a:prstGeom prst="rect">
            <a:avLst/>
          </a:prstGeom>
          <a:noFill/>
          <a:ln>
            <a:noFill/>
          </a:ln>
        </p:spPr>
      </p:pic>
      <p:pic>
        <p:nvPicPr>
          <p:cNvPr id="3445" name="Google Shape;3445;p214"/>
          <p:cNvPicPr preferRelativeResize="0"/>
          <p:nvPr/>
        </p:nvPicPr>
        <p:blipFill rotWithShape="1">
          <a:blip r:embed="rId9">
            <a:alphaModFix/>
          </a:blip>
          <a:srcRect t="26095" b="25845"/>
          <a:stretch/>
        </p:blipFill>
        <p:spPr>
          <a:xfrm>
            <a:off x="6248250" y="2408952"/>
            <a:ext cx="766925" cy="271225"/>
          </a:xfrm>
          <a:prstGeom prst="rect">
            <a:avLst/>
          </a:prstGeom>
          <a:noFill/>
          <a:ln>
            <a:noFill/>
          </a:ln>
        </p:spPr>
      </p:pic>
      <p:pic>
        <p:nvPicPr>
          <p:cNvPr id="3446" name="Google Shape;3446;p214"/>
          <p:cNvPicPr preferRelativeResize="0"/>
          <p:nvPr/>
        </p:nvPicPr>
        <p:blipFill rotWithShape="1">
          <a:blip r:embed="rId9">
            <a:alphaModFix amt="44000"/>
          </a:blip>
          <a:srcRect t="72996"/>
          <a:stretch/>
        </p:blipFill>
        <p:spPr>
          <a:xfrm>
            <a:off x="6248250" y="2673651"/>
            <a:ext cx="766925" cy="152400"/>
          </a:xfrm>
          <a:prstGeom prst="rect">
            <a:avLst/>
          </a:prstGeom>
          <a:noFill/>
          <a:ln>
            <a:noFill/>
          </a:ln>
        </p:spPr>
      </p:pic>
      <p:pic>
        <p:nvPicPr>
          <p:cNvPr id="3447" name="Google Shape;3447;p214"/>
          <p:cNvPicPr preferRelativeResize="0"/>
          <p:nvPr/>
        </p:nvPicPr>
        <p:blipFill rotWithShape="1">
          <a:blip r:embed="rId10">
            <a:alphaModFix/>
          </a:blip>
          <a:srcRect/>
          <a:stretch/>
        </p:blipFill>
        <p:spPr>
          <a:xfrm rot="1428193">
            <a:off x="5441646" y="160370"/>
            <a:ext cx="1256331" cy="1316156"/>
          </a:xfrm>
          <a:prstGeom prst="rect">
            <a:avLst/>
          </a:prstGeom>
          <a:noFill/>
          <a:ln>
            <a:noFill/>
          </a:ln>
        </p:spPr>
      </p:pic>
      <p:sp>
        <p:nvSpPr>
          <p:cNvPr id="3448" name="Google Shape;3448;p214"/>
          <p:cNvSpPr txBox="1"/>
          <p:nvPr/>
        </p:nvSpPr>
        <p:spPr>
          <a:xfrm rot="1911570">
            <a:off x="4761332" y="14261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              inHibitor</a:t>
            </a:r>
            <a:endParaRPr sz="1500" b="1" i="0" u="none" strike="noStrike" cap="none">
              <a:solidFill>
                <a:schemeClr val="dk1"/>
              </a:solidFill>
              <a:latin typeface="Arial"/>
              <a:ea typeface="Arial"/>
              <a:cs typeface="Arial"/>
              <a:sym typeface="Arial"/>
            </a:endParaRPr>
          </a:p>
        </p:txBody>
      </p:sp>
      <p:grpSp>
        <p:nvGrpSpPr>
          <p:cNvPr id="3449" name="Google Shape;3449;p214"/>
          <p:cNvGrpSpPr/>
          <p:nvPr/>
        </p:nvGrpSpPr>
        <p:grpSpPr>
          <a:xfrm rot="1243970">
            <a:off x="6331108" y="165132"/>
            <a:ext cx="279315" cy="233726"/>
            <a:chOff x="-3811898" y="296698"/>
            <a:chExt cx="3506400" cy="2585700"/>
          </a:xfrm>
        </p:grpSpPr>
        <p:sp>
          <p:nvSpPr>
            <p:cNvPr id="3450" name="Google Shape;3450;p214"/>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51" name="Google Shape;3451;p214"/>
            <p:cNvGrpSpPr/>
            <p:nvPr/>
          </p:nvGrpSpPr>
          <p:grpSpPr>
            <a:xfrm>
              <a:off x="-2876086" y="1193251"/>
              <a:ext cx="1634416" cy="1662716"/>
              <a:chOff x="-708549" y="-1713557"/>
              <a:chExt cx="1634416" cy="2633379"/>
            </a:xfrm>
          </p:grpSpPr>
          <p:grpSp>
            <p:nvGrpSpPr>
              <p:cNvPr id="3452" name="Google Shape;3452;p214"/>
              <p:cNvGrpSpPr/>
              <p:nvPr/>
            </p:nvGrpSpPr>
            <p:grpSpPr>
              <a:xfrm>
                <a:off x="-696683" y="-1104667"/>
                <a:ext cx="1622550" cy="2024489"/>
                <a:chOff x="-144233" y="2152883"/>
                <a:chExt cx="1622550" cy="2024489"/>
              </a:xfrm>
            </p:grpSpPr>
            <p:grpSp>
              <p:nvGrpSpPr>
                <p:cNvPr id="3453" name="Google Shape;3453;p214"/>
                <p:cNvGrpSpPr/>
                <p:nvPr/>
              </p:nvGrpSpPr>
              <p:grpSpPr>
                <a:xfrm rot="-5400000">
                  <a:off x="-41842" y="2657213"/>
                  <a:ext cx="1424641" cy="1615677"/>
                  <a:chOff x="10901423" y="-15665848"/>
                  <a:chExt cx="4433991" cy="5845433"/>
                </a:xfrm>
              </p:grpSpPr>
              <p:pic>
                <p:nvPicPr>
                  <p:cNvPr id="3454" name="Google Shape;3454;p214"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3455" name="Google Shape;3455;p214"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3456" name="Google Shape;3456;p214"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3457" name="Google Shape;3457;p214"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sp>
        <p:nvSpPr>
          <p:cNvPr id="3458" name="Google Shape;3458;p214"/>
          <p:cNvSpPr txBox="1"/>
          <p:nvPr/>
        </p:nvSpPr>
        <p:spPr>
          <a:xfrm rot="2553">
            <a:off x="5742849" y="4406475"/>
            <a:ext cx="2423401" cy="17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UGT2B15 substrate</a:t>
            </a: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500" b="0" i="0" u="none" strike="noStrike" cap="none">
                <a:solidFill>
                  <a:schemeClr val="dk1"/>
                </a:solidFill>
                <a:latin typeface="Arial"/>
                <a:ea typeface="Arial"/>
                <a:cs typeface="Arial"/>
                <a:sym typeface="Arial"/>
              </a:rPr>
              <a:t>L-O-</a:t>
            </a:r>
            <a:r>
              <a:rPr lang="en" sz="1500" b="1" i="0" u="none" strike="noStrike" cap="none">
                <a:solidFill>
                  <a:schemeClr val="dk1"/>
                </a:solidFill>
                <a:highlight>
                  <a:srgbClr val="FFFF00"/>
                </a:highlight>
                <a:latin typeface="Arial"/>
                <a:ea typeface="Arial"/>
                <a:cs typeface="Arial"/>
                <a:sym typeface="Arial"/>
              </a:rPr>
              <a:t>T</a:t>
            </a:r>
            <a:r>
              <a:rPr lang="en" sz="1500" b="0" i="0" u="none" strike="noStrike" cap="none">
                <a:solidFill>
                  <a:schemeClr val="dk1"/>
                </a:solidFill>
                <a:latin typeface="Arial"/>
                <a:ea typeface="Arial"/>
                <a:cs typeface="Arial"/>
                <a:sym typeface="Arial"/>
              </a:rPr>
              <a:t> benzodiazepine</a:t>
            </a:r>
            <a:endParaRPr sz="1500" b="0" i="0" u="none" strike="noStrike" cap="none">
              <a:solidFill>
                <a:schemeClr val="dk1"/>
              </a:solidFill>
              <a:latin typeface="Arial"/>
              <a:ea typeface="Arial"/>
              <a:cs typeface="Arial"/>
              <a:sym typeface="Arial"/>
            </a:endParaRPr>
          </a:p>
        </p:txBody>
      </p:sp>
      <p:grpSp>
        <p:nvGrpSpPr>
          <p:cNvPr id="3459" name="Google Shape;3459;p214"/>
          <p:cNvGrpSpPr/>
          <p:nvPr/>
        </p:nvGrpSpPr>
        <p:grpSpPr>
          <a:xfrm>
            <a:off x="7490420" y="97614"/>
            <a:ext cx="1790540" cy="1442046"/>
            <a:chOff x="7490420" y="97614"/>
            <a:chExt cx="1790540" cy="1442046"/>
          </a:xfrm>
        </p:grpSpPr>
        <p:grpSp>
          <p:nvGrpSpPr>
            <p:cNvPr id="3460" name="Google Shape;3460;p214"/>
            <p:cNvGrpSpPr/>
            <p:nvPr/>
          </p:nvGrpSpPr>
          <p:grpSpPr>
            <a:xfrm>
              <a:off x="7490420" y="97614"/>
              <a:ext cx="1790540" cy="1442046"/>
              <a:chOff x="1500399" y="2987276"/>
              <a:chExt cx="2488244" cy="2003955"/>
            </a:xfrm>
          </p:grpSpPr>
          <p:grpSp>
            <p:nvGrpSpPr>
              <p:cNvPr id="3461" name="Google Shape;3461;p214"/>
              <p:cNvGrpSpPr/>
              <p:nvPr/>
            </p:nvGrpSpPr>
            <p:grpSpPr>
              <a:xfrm>
                <a:off x="1980476" y="3009470"/>
                <a:ext cx="654996" cy="547393"/>
                <a:chOff x="-3811898" y="296698"/>
                <a:chExt cx="3506400" cy="2585700"/>
              </a:xfrm>
            </p:grpSpPr>
            <p:sp>
              <p:nvSpPr>
                <p:cNvPr id="3462" name="Google Shape;3462;p214"/>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63" name="Google Shape;3463;p214"/>
                <p:cNvGrpSpPr/>
                <p:nvPr/>
              </p:nvGrpSpPr>
              <p:grpSpPr>
                <a:xfrm>
                  <a:off x="-2876086" y="1193251"/>
                  <a:ext cx="1634416" cy="1662716"/>
                  <a:chOff x="-708549" y="-1713557"/>
                  <a:chExt cx="1634416" cy="2633379"/>
                </a:xfrm>
              </p:grpSpPr>
              <p:grpSp>
                <p:nvGrpSpPr>
                  <p:cNvPr id="3464" name="Google Shape;3464;p214"/>
                  <p:cNvGrpSpPr/>
                  <p:nvPr/>
                </p:nvGrpSpPr>
                <p:grpSpPr>
                  <a:xfrm>
                    <a:off x="-696683" y="-1104667"/>
                    <a:ext cx="1622550" cy="2024489"/>
                    <a:chOff x="-144233" y="2152883"/>
                    <a:chExt cx="1622550" cy="2024489"/>
                  </a:xfrm>
                </p:grpSpPr>
                <p:grpSp>
                  <p:nvGrpSpPr>
                    <p:cNvPr id="3465" name="Google Shape;3465;p214"/>
                    <p:cNvGrpSpPr/>
                    <p:nvPr/>
                  </p:nvGrpSpPr>
                  <p:grpSpPr>
                    <a:xfrm rot="-5400000">
                      <a:off x="-41842" y="2657213"/>
                      <a:ext cx="1424641" cy="1615677"/>
                      <a:chOff x="10901423" y="-15665848"/>
                      <a:chExt cx="4433991" cy="5845433"/>
                    </a:xfrm>
                  </p:grpSpPr>
                  <p:pic>
                    <p:nvPicPr>
                      <p:cNvPr id="3466" name="Google Shape;3466;p214" descr="clipped result image"/>
                      <p:cNvPicPr preferRelativeResize="0"/>
                      <p:nvPr/>
                    </p:nvPicPr>
                    <p:blipFill rotWithShape="1">
                      <a:blip r:embed="rId11">
                        <a:alphaModFix/>
                      </a:blip>
                      <a:srcRect/>
                      <a:stretch/>
                    </p:blipFill>
                    <p:spPr>
                      <a:xfrm>
                        <a:off x="12729472" y="-15665848"/>
                        <a:ext cx="2605942" cy="5834203"/>
                      </a:xfrm>
                      <a:prstGeom prst="rect">
                        <a:avLst/>
                      </a:prstGeom>
                      <a:noFill/>
                      <a:ln>
                        <a:noFill/>
                      </a:ln>
                    </p:spPr>
                  </p:pic>
                  <p:pic>
                    <p:nvPicPr>
                      <p:cNvPr id="3467" name="Google Shape;3467;p214" descr="clipped result image"/>
                      <p:cNvPicPr preferRelativeResize="0"/>
                      <p:nvPr/>
                    </p:nvPicPr>
                    <p:blipFill rotWithShape="1">
                      <a:blip r:embed="rId12">
                        <a:alphaModFix/>
                      </a:blip>
                      <a:srcRect/>
                      <a:stretch/>
                    </p:blipFill>
                    <p:spPr>
                      <a:xfrm>
                        <a:off x="10901423" y="-15654618"/>
                        <a:ext cx="2625389" cy="5834203"/>
                      </a:xfrm>
                      <a:prstGeom prst="rect">
                        <a:avLst/>
                      </a:prstGeom>
                      <a:noFill/>
                      <a:ln>
                        <a:noFill/>
                      </a:ln>
                    </p:spPr>
                  </p:pic>
                </p:grpSp>
                <p:pic>
                  <p:nvPicPr>
                    <p:cNvPr id="3468" name="Google Shape;3468;p214" descr="clipped result image"/>
                    <p:cNvPicPr preferRelativeResize="0"/>
                    <p:nvPr/>
                  </p:nvPicPr>
                  <p:blipFill rotWithShape="1">
                    <a:blip r:embed="rId13">
                      <a:alphaModFix/>
                    </a:blip>
                    <a:srcRect/>
                    <a:stretch/>
                  </p:blipFill>
                  <p:spPr>
                    <a:xfrm rot="-5400000">
                      <a:off x="243410" y="1765240"/>
                      <a:ext cx="837288" cy="1612574"/>
                    </a:xfrm>
                    <a:prstGeom prst="rect">
                      <a:avLst/>
                    </a:prstGeom>
                    <a:noFill/>
                    <a:ln>
                      <a:noFill/>
                    </a:ln>
                  </p:spPr>
                </p:pic>
              </p:grpSp>
              <p:pic>
                <p:nvPicPr>
                  <p:cNvPr id="3469" name="Google Shape;3469;p214" descr="clipped result image"/>
                  <p:cNvPicPr preferRelativeResize="0"/>
                  <p:nvPr/>
                </p:nvPicPr>
                <p:blipFill rotWithShape="1">
                  <a:blip r:embed="rId14">
                    <a:alphaModFix/>
                  </a:blip>
                  <a:srcRect/>
                  <a:stretch/>
                </p:blipFill>
                <p:spPr>
                  <a:xfrm rot="-5400000">
                    <a:off x="-320906" y="-2101200"/>
                    <a:ext cx="837288" cy="1612574"/>
                  </a:xfrm>
                  <a:prstGeom prst="rect">
                    <a:avLst/>
                  </a:prstGeom>
                  <a:noFill/>
                  <a:ln>
                    <a:noFill/>
                  </a:ln>
                </p:spPr>
              </p:pic>
            </p:grpSp>
          </p:grpSp>
          <p:grpSp>
            <p:nvGrpSpPr>
              <p:cNvPr id="3470" name="Google Shape;3470;p214"/>
              <p:cNvGrpSpPr/>
              <p:nvPr/>
            </p:nvGrpSpPr>
            <p:grpSpPr>
              <a:xfrm>
                <a:off x="1500399" y="2987276"/>
                <a:ext cx="2488244" cy="2003955"/>
                <a:chOff x="1500399" y="2987276"/>
                <a:chExt cx="2488244" cy="2003955"/>
              </a:xfrm>
            </p:grpSpPr>
            <p:pic>
              <p:nvPicPr>
                <p:cNvPr id="3471" name="Google Shape;3471;p214"/>
                <p:cNvPicPr preferRelativeResize="0"/>
                <p:nvPr/>
              </p:nvPicPr>
              <p:blipFill rotWithShape="1">
                <a:blip r:embed="rId15">
                  <a:alphaModFix/>
                </a:blip>
                <a:srcRect/>
                <a:stretch/>
              </p:blipFill>
              <p:spPr>
                <a:xfrm>
                  <a:off x="1500399" y="3098155"/>
                  <a:ext cx="1901300" cy="1893076"/>
                </a:xfrm>
                <a:prstGeom prst="rect">
                  <a:avLst/>
                </a:prstGeom>
                <a:noFill/>
                <a:ln>
                  <a:noFill/>
                </a:ln>
              </p:spPr>
            </p:pic>
            <p:sp>
              <p:nvSpPr>
                <p:cNvPr id="3472" name="Google Shape;3472;p214"/>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chemeClr val="dk1"/>
                      </a:solidFill>
                      <a:latin typeface="Arial"/>
                      <a:ea typeface="Arial"/>
                      <a:cs typeface="Arial"/>
                      <a:sym typeface="Arial"/>
                    </a:rPr>
                    <a:t>UGT</a:t>
                  </a:r>
                  <a:endParaRPr sz="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473" name="Google Shape;3473;p214"/>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valproate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DEPAKOTE</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477"/>
        <p:cNvGrpSpPr/>
        <p:nvPr/>
      </p:nvGrpSpPr>
      <p:grpSpPr>
        <a:xfrm>
          <a:off x="0" y="0"/>
          <a:ext cx="0" cy="0"/>
          <a:chOff x="0" y="0"/>
          <a:chExt cx="0" cy="0"/>
        </a:xfrm>
      </p:grpSpPr>
      <p:pic>
        <p:nvPicPr>
          <p:cNvPr id="3478" name="Google Shape;3478;p215"/>
          <p:cNvPicPr preferRelativeResize="0"/>
          <p:nvPr/>
        </p:nvPicPr>
        <p:blipFill rotWithShape="1">
          <a:blip r:embed="rId3">
            <a:alphaModFix/>
          </a:blip>
          <a:srcRect/>
          <a:stretch/>
        </p:blipFill>
        <p:spPr>
          <a:xfrm>
            <a:off x="285950" y="2005925"/>
            <a:ext cx="2647000" cy="2647000"/>
          </a:xfrm>
          <a:prstGeom prst="rect">
            <a:avLst/>
          </a:prstGeom>
          <a:noFill/>
          <a:ln>
            <a:noFill/>
          </a:ln>
        </p:spPr>
      </p:pic>
      <p:pic>
        <p:nvPicPr>
          <p:cNvPr id="3479" name="Google Shape;3479;p215"/>
          <p:cNvPicPr preferRelativeResize="0"/>
          <p:nvPr/>
        </p:nvPicPr>
        <p:blipFill rotWithShape="1">
          <a:blip r:embed="rId4">
            <a:alphaModFix/>
          </a:blip>
          <a:srcRect/>
          <a:stretch/>
        </p:blipFill>
        <p:spPr>
          <a:xfrm>
            <a:off x="2973150" y="1904050"/>
            <a:ext cx="5740351" cy="2842575"/>
          </a:xfrm>
          <a:prstGeom prst="rect">
            <a:avLst/>
          </a:prstGeom>
          <a:noFill/>
          <a:ln>
            <a:noFill/>
          </a:ln>
        </p:spPr>
      </p:pic>
      <p:sp>
        <p:nvSpPr>
          <p:cNvPr id="3480" name="Google Shape;3480;p215"/>
          <p:cNvSpPr txBox="1"/>
          <p:nvPr/>
        </p:nvSpPr>
        <p:spPr>
          <a:xfrm>
            <a:off x="629850" y="1014775"/>
            <a:ext cx="7804800" cy="68015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Valproate doubles lamotrigine.  So the starter pack contains ½-strength lamotrigine.</a:t>
            </a:r>
            <a:endParaRPr sz="1400" b="0" i="0" u="none" strike="noStrike" cap="none">
              <a:solidFill>
                <a:schemeClr val="dk1"/>
              </a:solidFill>
              <a:latin typeface="Arial"/>
              <a:ea typeface="Arial"/>
              <a:cs typeface="Arial"/>
              <a:sym typeface="Arial"/>
            </a:endParaRPr>
          </a:p>
        </p:txBody>
      </p:sp>
      <p:grpSp>
        <p:nvGrpSpPr>
          <p:cNvPr id="3481" name="Google Shape;3481;p215"/>
          <p:cNvGrpSpPr/>
          <p:nvPr/>
        </p:nvGrpSpPr>
        <p:grpSpPr>
          <a:xfrm>
            <a:off x="0" y="-3998"/>
            <a:ext cx="9144000" cy="665998"/>
            <a:chOff x="0" y="524750"/>
            <a:chExt cx="9144000" cy="665998"/>
          </a:xfrm>
        </p:grpSpPr>
        <p:sp>
          <p:nvSpPr>
            <p:cNvPr id="3482" name="Google Shape;3482;p215"/>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p215"/>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598"/>
        <p:cNvGrpSpPr/>
        <p:nvPr/>
      </p:nvGrpSpPr>
      <p:grpSpPr>
        <a:xfrm>
          <a:off x="0" y="0"/>
          <a:ext cx="0" cy="0"/>
          <a:chOff x="0" y="0"/>
          <a:chExt cx="0" cy="0"/>
        </a:xfrm>
      </p:grpSpPr>
      <p:sp>
        <p:nvSpPr>
          <p:cNvPr id="3599" name="Google Shape;3599;p227"/>
          <p:cNvSpPr txBox="1"/>
          <p:nvPr/>
        </p:nvSpPr>
        <p:spPr>
          <a:xfrm>
            <a:off x="629850" y="1014775"/>
            <a:ext cx="7804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3600" name="Google Shape;3600;p227"/>
          <p:cNvGrpSpPr/>
          <p:nvPr/>
        </p:nvGrpSpPr>
        <p:grpSpPr>
          <a:xfrm>
            <a:off x="0" y="-3998"/>
            <a:ext cx="9144000" cy="665998"/>
            <a:chOff x="0" y="524750"/>
            <a:chExt cx="9144000" cy="665998"/>
          </a:xfrm>
        </p:grpSpPr>
        <p:sp>
          <p:nvSpPr>
            <p:cNvPr id="3601" name="Google Shape;3601;p227"/>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2" name="Google Shape;3602;p227"/>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sp>
        <p:nvSpPr>
          <p:cNvPr id="3603" name="Google Shape;3603;p227"/>
          <p:cNvSpPr txBox="1"/>
          <p:nvPr/>
        </p:nvSpPr>
        <p:spPr>
          <a:xfrm>
            <a:off x="709225" y="959200"/>
            <a:ext cx="8133300" cy="396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Antimanic agent</a:t>
            </a: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Compared to lithium, lamotrigine, or carbamazepine, more:</a:t>
            </a:r>
            <a:endParaRPr sz="1800" b="0" i="0" u="none" strike="noStrike" cap="none">
              <a:solidFill>
                <a:schemeClr val="dk1"/>
              </a:solidFill>
              <a:latin typeface="Arial"/>
              <a:ea typeface="Arial"/>
              <a:cs typeface="Arial"/>
              <a:sym typeface="Arial"/>
            </a:endParaRPr>
          </a:p>
          <a:p>
            <a:pPr marL="914400" marR="0" lvl="1" indent="-342900" algn="l" rtl="0">
              <a:lnSpc>
                <a:spcPct val="115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weight gain</a:t>
            </a:r>
            <a:endParaRPr sz="1800" b="0" i="0" u="none" strike="noStrike" cap="none">
              <a:solidFill>
                <a:schemeClr val="dk1"/>
              </a:solidFill>
              <a:latin typeface="Arial"/>
              <a:ea typeface="Arial"/>
              <a:cs typeface="Arial"/>
              <a:sym typeface="Arial"/>
            </a:endParaRPr>
          </a:p>
          <a:p>
            <a:pPr marL="914400" marR="0" lvl="1" indent="-342900" algn="l" rtl="0">
              <a:lnSpc>
                <a:spcPct val="115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tremor</a:t>
            </a:r>
            <a:endParaRPr sz="1800" b="0" i="0" u="none" strike="noStrike" cap="none">
              <a:solidFill>
                <a:schemeClr val="dk1"/>
              </a:solidFill>
              <a:latin typeface="Arial"/>
              <a:ea typeface="Arial"/>
              <a:cs typeface="Arial"/>
              <a:sym typeface="Arial"/>
            </a:endParaRPr>
          </a:p>
          <a:p>
            <a:pPr marL="914400" marR="0" lvl="1" indent="-342900" algn="l" rtl="0">
              <a:lnSpc>
                <a:spcPct val="115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sedation</a:t>
            </a: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Need to monitor</a:t>
            </a:r>
            <a:endParaRPr sz="1800" b="0" i="0" u="none" strike="noStrike" cap="none">
              <a:solidFill>
                <a:schemeClr val="dk1"/>
              </a:solidFill>
              <a:latin typeface="Arial"/>
              <a:ea typeface="Arial"/>
              <a:cs typeface="Arial"/>
              <a:sym typeface="Arial"/>
            </a:endParaRPr>
          </a:p>
          <a:p>
            <a:pPr marL="914400" marR="0" lvl="1" indent="-342900" algn="l" rtl="0">
              <a:lnSpc>
                <a:spcPct val="115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serum VPA level</a:t>
            </a:r>
            <a:endParaRPr sz="1800" b="0" i="0" u="none" strike="noStrike" cap="none">
              <a:solidFill>
                <a:schemeClr val="dk1"/>
              </a:solidFill>
              <a:latin typeface="Arial"/>
              <a:ea typeface="Arial"/>
              <a:cs typeface="Arial"/>
              <a:sym typeface="Arial"/>
            </a:endParaRPr>
          </a:p>
          <a:p>
            <a:pPr marL="914400" marR="0" lvl="1" indent="-342900" algn="l" rtl="0">
              <a:lnSpc>
                <a:spcPct val="115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liver enzymes</a:t>
            </a: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Potential for hyper</a:t>
            </a:r>
            <a:r>
              <a:rPr lang="en" sz="1800" b="0" i="0" u="none" strike="noStrike" cap="none">
                <a:solidFill>
                  <a:schemeClr val="dk1"/>
                </a:solidFill>
                <a:highlight>
                  <a:srgbClr val="FFFF00"/>
                </a:highlight>
                <a:latin typeface="Arial"/>
                <a:ea typeface="Arial"/>
                <a:cs typeface="Arial"/>
                <a:sym typeface="Arial"/>
              </a:rPr>
              <a:t>ammon</a:t>
            </a:r>
            <a:r>
              <a:rPr lang="en" sz="1800" b="0" i="0" u="none" strike="noStrike" cap="none">
                <a:solidFill>
                  <a:schemeClr val="dk1"/>
                </a:solidFill>
                <a:latin typeface="Arial"/>
                <a:ea typeface="Arial"/>
                <a:cs typeface="Arial"/>
                <a:sym typeface="Arial"/>
              </a:rPr>
              <a:t>emic encephalopathy</a:t>
            </a:r>
            <a:endParaRPr sz="1800" b="0" i="0" u="none" strike="noStrike" cap="none">
              <a:solidFill>
                <a:schemeClr val="dk1"/>
              </a:solidFill>
              <a:latin typeface="Arial"/>
              <a:ea typeface="Arial"/>
              <a:cs typeface="Arial"/>
              <a:sym typeface="Arial"/>
            </a:endParaRPr>
          </a:p>
          <a:p>
            <a:pPr marL="914400" marR="0" lvl="1" indent="-342900" algn="l" rtl="0">
              <a:lnSpc>
                <a:spcPct val="115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If patient is confused, check </a:t>
            </a:r>
            <a:r>
              <a:rPr lang="en" sz="1800" b="0" i="0" u="none" strike="noStrike" cap="none">
                <a:solidFill>
                  <a:schemeClr val="dk1"/>
                </a:solidFill>
                <a:highlight>
                  <a:srgbClr val="FFFF00"/>
                </a:highlight>
                <a:latin typeface="Arial"/>
                <a:ea typeface="Arial"/>
                <a:cs typeface="Arial"/>
                <a:sym typeface="Arial"/>
              </a:rPr>
              <a:t>ammonia</a:t>
            </a:r>
            <a:r>
              <a:rPr lang="en" sz="1800" b="0" i="0" u="none" strike="noStrike" cap="none">
                <a:solidFill>
                  <a:schemeClr val="dk1"/>
                </a:solidFill>
                <a:latin typeface="Arial"/>
                <a:ea typeface="Arial"/>
                <a:cs typeface="Arial"/>
                <a:sym typeface="Arial"/>
              </a:rPr>
              <a:t> levels</a:t>
            </a: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Teratogenic</a:t>
            </a:r>
            <a:endParaRPr sz="1800" b="0" i="0" u="none" strike="noStrike" cap="none">
              <a:solidFill>
                <a:schemeClr val="dk1"/>
              </a:solidFill>
              <a:latin typeface="Arial"/>
              <a:ea typeface="Arial"/>
              <a:cs typeface="Arial"/>
              <a:sym typeface="Arial"/>
            </a:endParaRPr>
          </a:p>
        </p:txBody>
      </p:sp>
      <p:pic>
        <p:nvPicPr>
          <p:cNvPr id="3604" name="Google Shape;3604;p227"/>
          <p:cNvPicPr preferRelativeResize="0"/>
          <p:nvPr/>
        </p:nvPicPr>
        <p:blipFill rotWithShape="1">
          <a:blip r:embed="rId3">
            <a:alphaModFix/>
          </a:blip>
          <a:srcRect/>
          <a:stretch/>
        </p:blipFill>
        <p:spPr>
          <a:xfrm>
            <a:off x="7325674" y="71400"/>
            <a:ext cx="1213850" cy="134612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608"/>
        <p:cNvGrpSpPr/>
        <p:nvPr/>
      </p:nvGrpSpPr>
      <p:grpSpPr>
        <a:xfrm>
          <a:off x="0" y="0"/>
          <a:ext cx="0" cy="0"/>
          <a:chOff x="0" y="0"/>
          <a:chExt cx="0" cy="0"/>
        </a:xfrm>
      </p:grpSpPr>
      <p:pic>
        <p:nvPicPr>
          <p:cNvPr id="3609" name="Google Shape;3609;p228" descr="Resultado de imagen para tiger"/>
          <p:cNvPicPr preferRelativeResize="0"/>
          <p:nvPr/>
        </p:nvPicPr>
        <p:blipFill rotWithShape="1">
          <a:blip r:embed="rId3">
            <a:alphaModFix/>
          </a:blip>
          <a:srcRect/>
          <a:stretch/>
        </p:blipFill>
        <p:spPr>
          <a:xfrm rot="-312030" flipH="1">
            <a:off x="3370807" y="1502846"/>
            <a:ext cx="2795792" cy="2744971"/>
          </a:xfrm>
          <a:prstGeom prst="rect">
            <a:avLst/>
          </a:prstGeom>
          <a:noFill/>
          <a:ln>
            <a:noFill/>
          </a:ln>
        </p:spPr>
      </p:pic>
      <p:sp>
        <p:nvSpPr>
          <p:cNvPr id="3610" name="Google Shape;3610;p228"/>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1" name="Google Shape;3611;p228"/>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Carbamazepine (Tegretol)</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615"/>
        <p:cNvGrpSpPr/>
        <p:nvPr/>
      </p:nvGrpSpPr>
      <p:grpSpPr>
        <a:xfrm>
          <a:off x="0" y="0"/>
          <a:ext cx="0" cy="0"/>
          <a:chOff x="0" y="0"/>
          <a:chExt cx="0" cy="0"/>
        </a:xfrm>
      </p:grpSpPr>
      <p:pic>
        <p:nvPicPr>
          <p:cNvPr id="3616" name="Google Shape;3616;p229" descr="Resultado de imagen para tiger"/>
          <p:cNvPicPr preferRelativeResize="0"/>
          <p:nvPr/>
        </p:nvPicPr>
        <p:blipFill rotWithShape="1">
          <a:blip r:embed="rId3">
            <a:alphaModFix amt="39000"/>
          </a:blip>
          <a:srcRect/>
          <a:stretch/>
        </p:blipFill>
        <p:spPr>
          <a:xfrm rot="-312030" flipH="1">
            <a:off x="3370807" y="1502846"/>
            <a:ext cx="2795792" cy="2744971"/>
          </a:xfrm>
          <a:prstGeom prst="rect">
            <a:avLst/>
          </a:prstGeom>
          <a:noFill/>
          <a:ln>
            <a:noFill/>
          </a:ln>
        </p:spPr>
      </p:pic>
      <p:grpSp>
        <p:nvGrpSpPr>
          <p:cNvPr id="3617" name="Google Shape;3617;p229"/>
          <p:cNvGrpSpPr/>
          <p:nvPr/>
        </p:nvGrpSpPr>
        <p:grpSpPr>
          <a:xfrm rot="-264110">
            <a:off x="4953915" y="3139515"/>
            <a:ext cx="389679" cy="360093"/>
            <a:chOff x="-1879626" y="-9"/>
            <a:chExt cx="2769275" cy="2559025"/>
          </a:xfrm>
        </p:grpSpPr>
        <p:pic>
          <p:nvPicPr>
            <p:cNvPr id="3618" name="Google Shape;3618;p229" descr="clipped result image"/>
            <p:cNvPicPr preferRelativeResize="0"/>
            <p:nvPr/>
          </p:nvPicPr>
          <p:blipFill rotWithShape="1">
            <a:blip r:embed="rId4">
              <a:alphaModFix/>
            </a:blip>
            <a:srcRect/>
            <a:stretch/>
          </p:blipFill>
          <p:spPr>
            <a:xfrm rot="5400000">
              <a:off x="-1774501" y="-105134"/>
              <a:ext cx="2559025" cy="2769275"/>
            </a:xfrm>
            <a:prstGeom prst="rect">
              <a:avLst/>
            </a:prstGeom>
            <a:noFill/>
            <a:ln>
              <a:noFill/>
            </a:ln>
            <a:effectLst>
              <a:outerShdw blurRad="314325" dist="142875" dir="11160000" algn="bl" rotWithShape="0">
                <a:schemeClr val="accent6">
                  <a:alpha val="97647"/>
                </a:schemeClr>
              </a:outerShdw>
            </a:effectLst>
          </p:spPr>
        </p:pic>
        <p:pic>
          <p:nvPicPr>
            <p:cNvPr id="3619" name="Google Shape;3619;p229"/>
            <p:cNvPicPr preferRelativeResize="0"/>
            <p:nvPr/>
          </p:nvPicPr>
          <p:blipFill rotWithShape="1">
            <a:blip r:embed="rId5">
              <a:alphaModFix/>
            </a:blip>
            <a:srcRect/>
            <a:stretch/>
          </p:blipFill>
          <p:spPr>
            <a:xfrm>
              <a:off x="-1200900" y="376392"/>
              <a:ext cx="1411825" cy="1411825"/>
            </a:xfrm>
            <a:prstGeom prst="rect">
              <a:avLst/>
            </a:prstGeom>
            <a:noFill/>
            <a:ln>
              <a:noFill/>
            </a:ln>
            <a:effectLst>
              <a:outerShdw blurRad="314325" dist="142875" dir="11940000" algn="bl" rotWithShape="0">
                <a:schemeClr val="accent6">
                  <a:alpha val="97647"/>
                </a:schemeClr>
              </a:outerShdw>
            </a:effectLst>
          </p:spPr>
        </p:pic>
      </p:grpSp>
      <p:grpSp>
        <p:nvGrpSpPr>
          <p:cNvPr id="3620" name="Google Shape;3620;p229"/>
          <p:cNvGrpSpPr/>
          <p:nvPr/>
        </p:nvGrpSpPr>
        <p:grpSpPr>
          <a:xfrm rot="-264110">
            <a:off x="5369896" y="3108829"/>
            <a:ext cx="389679" cy="360093"/>
            <a:chOff x="-1879626" y="-9"/>
            <a:chExt cx="2769275" cy="2559025"/>
          </a:xfrm>
        </p:grpSpPr>
        <p:pic>
          <p:nvPicPr>
            <p:cNvPr id="3621" name="Google Shape;3621;p229" descr="clipped result image"/>
            <p:cNvPicPr preferRelativeResize="0"/>
            <p:nvPr/>
          </p:nvPicPr>
          <p:blipFill rotWithShape="1">
            <a:blip r:embed="rId4">
              <a:alphaModFix/>
            </a:blip>
            <a:srcRect/>
            <a:stretch/>
          </p:blipFill>
          <p:spPr>
            <a:xfrm rot="5400000">
              <a:off x="-1774501" y="-105134"/>
              <a:ext cx="2559025" cy="2769275"/>
            </a:xfrm>
            <a:prstGeom prst="rect">
              <a:avLst/>
            </a:prstGeom>
            <a:noFill/>
            <a:ln>
              <a:noFill/>
            </a:ln>
            <a:effectLst>
              <a:outerShdw blurRad="314325" dist="142875" dir="11160000" algn="bl" rotWithShape="0">
                <a:schemeClr val="accent6">
                  <a:alpha val="97647"/>
                </a:schemeClr>
              </a:outerShdw>
            </a:effectLst>
          </p:spPr>
        </p:pic>
        <p:pic>
          <p:nvPicPr>
            <p:cNvPr id="3622" name="Google Shape;3622;p229"/>
            <p:cNvPicPr preferRelativeResize="0"/>
            <p:nvPr/>
          </p:nvPicPr>
          <p:blipFill rotWithShape="1">
            <a:blip r:embed="rId5">
              <a:alphaModFix/>
            </a:blip>
            <a:srcRect/>
            <a:stretch/>
          </p:blipFill>
          <p:spPr>
            <a:xfrm>
              <a:off x="-1200900" y="376392"/>
              <a:ext cx="1411825" cy="1411825"/>
            </a:xfrm>
            <a:prstGeom prst="rect">
              <a:avLst/>
            </a:prstGeom>
            <a:noFill/>
            <a:ln>
              <a:noFill/>
            </a:ln>
            <a:effectLst>
              <a:outerShdw blurRad="314325" dist="142875" dir="11940000" algn="bl" rotWithShape="0">
                <a:schemeClr val="accent6">
                  <a:alpha val="97647"/>
                </a:schemeClr>
              </a:outerShdw>
            </a:effectLst>
          </p:spPr>
        </p:pic>
      </p:grpSp>
      <p:sp>
        <p:nvSpPr>
          <p:cNvPr id="3623" name="Google Shape;3623;p229"/>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4" name="Google Shape;3624;p22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Carbamazepine (Tegretol)</a:t>
            </a:r>
            <a:endParaRPr sz="2400" b="0" i="0" u="none" strike="noStrike" cap="none">
              <a:solidFill>
                <a:srgbClr val="000000"/>
              </a:solidFill>
              <a:latin typeface="Arial"/>
              <a:ea typeface="Arial"/>
              <a:cs typeface="Arial"/>
              <a:sym typeface="Arial"/>
            </a:endParaRPr>
          </a:p>
        </p:txBody>
      </p:sp>
      <p:sp>
        <p:nvSpPr>
          <p:cNvPr id="3625" name="Google Shape;3625;p229"/>
          <p:cNvSpPr txBox="1"/>
          <p:nvPr/>
        </p:nvSpPr>
        <p:spPr>
          <a:xfrm>
            <a:off x="5802950" y="3250475"/>
            <a:ext cx="2707800" cy="42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“shredder” in</a:t>
            </a:r>
            <a:r>
              <a:rPr lang="en" sz="1600" b="0" i="0" u="sng" strike="noStrike" cap="none">
                <a:solidFill>
                  <a:schemeClr val="dk1"/>
                </a:solidFill>
                <a:latin typeface="Arial"/>
                <a:ea typeface="Arial"/>
                <a:cs typeface="Arial"/>
                <a:sym typeface="Arial"/>
              </a:rPr>
              <a:t>D</a:t>
            </a:r>
            <a:r>
              <a:rPr lang="en" sz="1600" b="0" i="0" u="none" strike="noStrike" cap="none">
                <a:solidFill>
                  <a:schemeClr val="dk1"/>
                </a:solidFill>
                <a:latin typeface="Arial"/>
                <a:ea typeface="Arial"/>
                <a:cs typeface="Arial"/>
                <a:sym typeface="Arial"/>
              </a:rPr>
              <a:t>ucer of UGT, CYP, and P-gp enzymes</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9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2"/>
          <p:cNvSpPr txBox="1"/>
          <p:nvPr/>
        </p:nvSpPr>
        <p:spPr>
          <a:xfrm>
            <a:off x="1040499" y="851700"/>
            <a:ext cx="7015301" cy="458584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Most psychiatrists would probably say: </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Mood stabilizers = lithium and the </a:t>
            </a:r>
            <a:r>
              <a:rPr lang="en" sz="1600" b="1" i="0" u="sng" strike="noStrike" cap="none">
                <a:solidFill>
                  <a:srgbClr val="3D85C6"/>
                </a:solidFill>
                <a:latin typeface="Arial"/>
                <a:ea typeface="Arial"/>
                <a:cs typeface="Arial"/>
                <a:sym typeface="Arial"/>
              </a:rPr>
              <a:t>antiepileptic drugs</a:t>
            </a:r>
            <a:r>
              <a:rPr lang="en" sz="1600" b="0" i="0" u="none" strike="noStrike" cap="none">
                <a:solidFill>
                  <a:srgbClr val="3D85C6"/>
                </a:solidFill>
                <a:latin typeface="Arial"/>
                <a:ea typeface="Arial"/>
                <a:cs typeface="Arial"/>
                <a:sym typeface="Arial"/>
              </a:rPr>
              <a:t> that stablize bipolar disorder.</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The 4 FDA-approved for bipolar: lithium, valproate (Depakote), carbamazepine (Tegretol) and lamotrigine (Lamictal)…</a:t>
            </a: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and possibly oxcarbazepine (Trileptal) and/or eslicarbazepine (Aptiom), off-label, due to smilarilities to carbamazepine…</a:t>
            </a: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and possibly other antiepileptic drugs with purported mood stabilizing properties (topiramate, gabapentin, pregabalin).</a:t>
            </a: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Quetiapine (Seroquel) and other 2</a:t>
            </a:r>
            <a:r>
              <a:rPr lang="en" sz="1600" b="0" i="0" u="none" strike="noStrike" cap="none" baseline="30000">
                <a:solidFill>
                  <a:srgbClr val="3D85C6"/>
                </a:solidFill>
                <a:latin typeface="Arial"/>
                <a:ea typeface="Arial"/>
                <a:cs typeface="Arial"/>
                <a:sym typeface="Arial"/>
              </a:rPr>
              <a:t>nd</a:t>
            </a:r>
            <a:r>
              <a:rPr lang="en" sz="1600" b="0" i="0" u="none" strike="noStrike" cap="none">
                <a:solidFill>
                  <a:srgbClr val="3D85C6"/>
                </a:solidFill>
                <a:latin typeface="Arial"/>
                <a:ea typeface="Arial"/>
                <a:cs typeface="Arial"/>
                <a:sym typeface="Arial"/>
              </a:rPr>
              <a:t> generation antipsychotics?  </a:t>
            </a:r>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 🡪 “</a:t>
            </a:r>
            <a:r>
              <a:rPr lang="en" sz="1600" b="1" i="0" u="none" strike="noStrike" cap="none">
                <a:solidFill>
                  <a:srgbClr val="3D85C6"/>
                </a:solidFill>
                <a:latin typeface="Arial"/>
                <a:ea typeface="Arial"/>
                <a:cs typeface="Arial"/>
                <a:sym typeface="Arial"/>
              </a:rPr>
              <a:t>antipsychotics that serve as mood stabilizers</a:t>
            </a:r>
            <a:r>
              <a:rPr lang="en" sz="1600" b="0" i="0" u="none" strike="noStrike" cap="none">
                <a:solidFill>
                  <a:srgbClr val="3D85C6"/>
                </a:solidFill>
                <a:latin typeface="Arial"/>
                <a:ea typeface="Arial"/>
                <a:cs typeface="Arial"/>
                <a:sym typeface="Arial"/>
              </a:rPr>
              <a:t>”</a:t>
            </a: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3D85C6"/>
                </a:solidFill>
                <a:latin typeface="Arial"/>
                <a:ea typeface="Arial"/>
                <a:cs typeface="Arial"/>
                <a:sym typeface="Arial"/>
              </a:rPr>
              <a:t> </a:t>
            </a:r>
            <a:endParaRPr sz="1600" b="0" i="0" u="none" strike="noStrike" cap="none">
              <a:solidFill>
                <a:srgbClr val="3D85C6"/>
              </a:solidFill>
              <a:latin typeface="Arial"/>
              <a:ea typeface="Arial"/>
              <a:cs typeface="Arial"/>
              <a:sym typeface="Arial"/>
            </a:endParaRPr>
          </a:p>
        </p:txBody>
      </p:sp>
      <p:sp>
        <p:nvSpPr>
          <p:cNvPr id="326" name="Google Shape;326;p22"/>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2"/>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What’s a mood stabilizer?</a:t>
            </a:r>
            <a:endParaRPr sz="24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643"/>
        <p:cNvGrpSpPr/>
        <p:nvPr/>
      </p:nvGrpSpPr>
      <p:grpSpPr>
        <a:xfrm>
          <a:off x="0" y="0"/>
          <a:ext cx="0" cy="0"/>
          <a:chOff x="0" y="0"/>
          <a:chExt cx="0" cy="0"/>
        </a:xfrm>
      </p:grpSpPr>
      <p:sp>
        <p:nvSpPr>
          <p:cNvPr id="3644" name="Google Shape;3644;p231"/>
          <p:cNvSpPr/>
          <p:nvPr/>
        </p:nvSpPr>
        <p:spPr>
          <a:xfrm>
            <a:off x="-1"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5" name="Google Shape;3645;p23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Carbamazepine (Tegretol)</a:t>
            </a:r>
            <a:endParaRPr sz="2400" b="0" i="0" u="none" strike="noStrike" cap="none">
              <a:solidFill>
                <a:srgbClr val="000000"/>
              </a:solidFill>
              <a:latin typeface="Arial"/>
              <a:ea typeface="Arial"/>
              <a:cs typeface="Arial"/>
              <a:sym typeface="Arial"/>
            </a:endParaRPr>
          </a:p>
        </p:txBody>
      </p:sp>
      <p:sp>
        <p:nvSpPr>
          <p:cNvPr id="3646" name="Google Shape;3646;p231"/>
          <p:cNvSpPr txBox="1"/>
          <p:nvPr/>
        </p:nvSpPr>
        <p:spPr>
          <a:xfrm>
            <a:off x="1551618" y="2066786"/>
            <a:ext cx="1919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ATP-sensitive potassium channel blocker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3647" name="Google Shape;3647;p231"/>
          <p:cNvSpPr txBox="1"/>
          <p:nvPr/>
        </p:nvSpPr>
        <p:spPr>
          <a:xfrm>
            <a:off x="5599525" y="2946975"/>
            <a:ext cx="31938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enhances GABA</a:t>
            </a: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pic>
        <p:nvPicPr>
          <p:cNvPr id="3648" name="Google Shape;3648;p231"/>
          <p:cNvPicPr preferRelativeResize="0"/>
          <p:nvPr/>
        </p:nvPicPr>
        <p:blipFill rotWithShape="1">
          <a:blip r:embed="rId3">
            <a:alphaModFix/>
          </a:blip>
          <a:srcRect/>
          <a:stretch/>
        </p:blipFill>
        <p:spPr>
          <a:xfrm>
            <a:off x="2726887" y="814750"/>
            <a:ext cx="3690225" cy="3966600"/>
          </a:xfrm>
          <a:prstGeom prst="rect">
            <a:avLst/>
          </a:prstGeom>
          <a:noFill/>
          <a:ln>
            <a:noFill/>
          </a:ln>
        </p:spPr>
      </p:pic>
      <p:sp>
        <p:nvSpPr>
          <p:cNvPr id="3649" name="Google Shape;3649;p231"/>
          <p:cNvSpPr txBox="1"/>
          <p:nvPr/>
        </p:nvSpPr>
        <p:spPr>
          <a:xfrm>
            <a:off x="5383100" y="3803525"/>
            <a:ext cx="2322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“shredder” inDucer of CYP, UGT and P-gp enzymes</a:t>
            </a: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3650" name="Google Shape;3650;p231"/>
          <p:cNvSpPr txBox="1"/>
          <p:nvPr/>
        </p:nvSpPr>
        <p:spPr>
          <a:xfrm>
            <a:off x="3275319" y="1920645"/>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carbamazepine </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TEGRETOL</a:t>
            </a: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300" b="0" i="0" u="none" strike="noStrike" cap="none">
              <a:solidFill>
                <a:srgbClr val="000000"/>
              </a:solidFill>
              <a:latin typeface="Arial"/>
              <a:ea typeface="Arial"/>
              <a:cs typeface="Arial"/>
              <a:sym typeface="Arial"/>
            </a:endParaRPr>
          </a:p>
        </p:txBody>
      </p:sp>
      <p:pic>
        <p:nvPicPr>
          <p:cNvPr id="3651" name="Google Shape;3651;p231" descr="Resultado de imagen para tiger"/>
          <p:cNvPicPr preferRelativeResize="0"/>
          <p:nvPr/>
        </p:nvPicPr>
        <p:blipFill rotWithShape="1">
          <a:blip r:embed="rId4">
            <a:alphaModFix/>
          </a:blip>
          <a:srcRect/>
          <a:stretch/>
        </p:blipFill>
        <p:spPr>
          <a:xfrm rot="-312027" flipH="1">
            <a:off x="8035076" y="174844"/>
            <a:ext cx="997536" cy="979390"/>
          </a:xfrm>
          <a:prstGeom prst="rect">
            <a:avLst/>
          </a:prstGeom>
          <a:noFill/>
          <a:ln>
            <a:noFill/>
          </a:ln>
        </p:spPr>
      </p:pic>
      <p:pic>
        <p:nvPicPr>
          <p:cNvPr id="3652" name="Google Shape;3652;p231"/>
          <p:cNvPicPr preferRelativeResize="0"/>
          <p:nvPr/>
        </p:nvPicPr>
        <p:blipFill rotWithShape="1">
          <a:blip r:embed="rId5">
            <a:alphaModFix/>
          </a:blip>
          <a:srcRect r="65776"/>
          <a:stretch/>
        </p:blipFill>
        <p:spPr>
          <a:xfrm>
            <a:off x="6417112" y="964142"/>
            <a:ext cx="1798465" cy="1105748"/>
          </a:xfrm>
          <a:prstGeom prst="rect">
            <a:avLst/>
          </a:prstGeom>
          <a:noFill/>
          <a:ln>
            <a:noFill/>
          </a:ln>
        </p:spPr>
      </p:pic>
      <p:pic>
        <p:nvPicPr>
          <p:cNvPr id="3653" name="Google Shape;3653;p231"/>
          <p:cNvPicPr preferRelativeResize="0"/>
          <p:nvPr/>
        </p:nvPicPr>
        <p:blipFill rotWithShape="1">
          <a:blip r:embed="rId5">
            <a:alphaModFix/>
          </a:blip>
          <a:srcRect l="34862" r="31985"/>
          <a:stretch/>
        </p:blipFill>
        <p:spPr>
          <a:xfrm>
            <a:off x="1213527" y="692040"/>
            <a:ext cx="1720401" cy="1040485"/>
          </a:xfrm>
          <a:prstGeom prst="rect">
            <a:avLst/>
          </a:prstGeom>
          <a:noFill/>
          <a:ln>
            <a:noFill/>
          </a:ln>
        </p:spPr>
      </p:pic>
      <p:pic>
        <p:nvPicPr>
          <p:cNvPr id="3654" name="Google Shape;3654;p231"/>
          <p:cNvPicPr preferRelativeResize="0"/>
          <p:nvPr/>
        </p:nvPicPr>
        <p:blipFill rotWithShape="1">
          <a:blip r:embed="rId6">
            <a:alphaModFix/>
          </a:blip>
          <a:srcRect/>
          <a:stretch/>
        </p:blipFill>
        <p:spPr>
          <a:xfrm flipH="1">
            <a:off x="1321633" y="1583522"/>
            <a:ext cx="392287" cy="211428"/>
          </a:xfrm>
          <a:prstGeom prst="rect">
            <a:avLst/>
          </a:prstGeom>
          <a:noFill/>
          <a:ln>
            <a:noFill/>
          </a:ln>
        </p:spPr>
      </p:pic>
      <p:pic>
        <p:nvPicPr>
          <p:cNvPr id="3655" name="Google Shape;3655;p231"/>
          <p:cNvPicPr preferRelativeResize="0"/>
          <p:nvPr/>
        </p:nvPicPr>
        <p:blipFill rotWithShape="1">
          <a:blip r:embed="rId6">
            <a:alphaModFix/>
          </a:blip>
          <a:srcRect/>
          <a:stretch/>
        </p:blipFill>
        <p:spPr>
          <a:xfrm flipH="1">
            <a:off x="6570442" y="1818450"/>
            <a:ext cx="392287" cy="211428"/>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875"/>
        <p:cNvGrpSpPr/>
        <p:nvPr/>
      </p:nvGrpSpPr>
      <p:grpSpPr>
        <a:xfrm>
          <a:off x="0" y="0"/>
          <a:ext cx="0" cy="0"/>
          <a:chOff x="0" y="0"/>
          <a:chExt cx="0" cy="0"/>
        </a:xfrm>
      </p:grpSpPr>
      <p:pic>
        <p:nvPicPr>
          <p:cNvPr id="3876" name="Google Shape;3876;p237"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3877" name="Google Shape;3877;p237"/>
          <p:cNvGrpSpPr/>
          <p:nvPr/>
        </p:nvGrpSpPr>
        <p:grpSpPr>
          <a:xfrm>
            <a:off x="2997442" y="1875647"/>
            <a:ext cx="2959582" cy="2138473"/>
            <a:chOff x="354924" y="1925125"/>
            <a:chExt cx="3387025" cy="2447325"/>
          </a:xfrm>
        </p:grpSpPr>
        <p:pic>
          <p:nvPicPr>
            <p:cNvPr id="3878" name="Google Shape;3878;p237"/>
            <p:cNvPicPr preferRelativeResize="0"/>
            <p:nvPr/>
          </p:nvPicPr>
          <p:blipFill rotWithShape="1">
            <a:blip r:embed="rId4">
              <a:alphaModFix/>
            </a:blip>
            <a:srcRect/>
            <a:stretch/>
          </p:blipFill>
          <p:spPr>
            <a:xfrm>
              <a:off x="354924" y="1925125"/>
              <a:ext cx="3387025" cy="2447325"/>
            </a:xfrm>
            <a:prstGeom prst="rect">
              <a:avLst/>
            </a:prstGeom>
            <a:noFill/>
            <a:ln>
              <a:noFill/>
            </a:ln>
          </p:spPr>
        </p:pic>
        <p:sp>
          <p:nvSpPr>
            <p:cNvPr id="3879" name="Google Shape;3879;p237"/>
            <p:cNvSpPr txBox="1"/>
            <p:nvPr/>
          </p:nvSpPr>
          <p:spPr>
            <a:xfrm>
              <a:off x="766894" y="3106095"/>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lamotrigine</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LAMICTAL</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p:txBody>
        </p:sp>
      </p:grpSp>
      <p:grpSp>
        <p:nvGrpSpPr>
          <p:cNvPr id="3880" name="Google Shape;3880;p237"/>
          <p:cNvGrpSpPr/>
          <p:nvPr/>
        </p:nvGrpSpPr>
        <p:grpSpPr>
          <a:xfrm>
            <a:off x="196800" y="1574912"/>
            <a:ext cx="2483965" cy="2589083"/>
            <a:chOff x="5376510" y="1337347"/>
            <a:chExt cx="2797572" cy="2915963"/>
          </a:xfrm>
        </p:grpSpPr>
        <p:grpSp>
          <p:nvGrpSpPr>
            <p:cNvPr id="3881" name="Google Shape;3881;p237"/>
            <p:cNvGrpSpPr/>
            <p:nvPr/>
          </p:nvGrpSpPr>
          <p:grpSpPr>
            <a:xfrm>
              <a:off x="5376510" y="1337347"/>
              <a:ext cx="2797572" cy="2915963"/>
              <a:chOff x="1500399" y="3009470"/>
              <a:chExt cx="1901300" cy="1981761"/>
            </a:xfrm>
          </p:grpSpPr>
          <p:grpSp>
            <p:nvGrpSpPr>
              <p:cNvPr id="3882" name="Google Shape;3882;p237"/>
              <p:cNvGrpSpPr/>
              <p:nvPr/>
            </p:nvGrpSpPr>
            <p:grpSpPr>
              <a:xfrm>
                <a:off x="1980476" y="3009470"/>
                <a:ext cx="654996" cy="547393"/>
                <a:chOff x="-3811898" y="296698"/>
                <a:chExt cx="3506400" cy="2585700"/>
              </a:xfrm>
            </p:grpSpPr>
            <p:sp>
              <p:nvSpPr>
                <p:cNvPr id="3883" name="Google Shape;3883;p237"/>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884" name="Google Shape;3884;p237"/>
                <p:cNvGrpSpPr/>
                <p:nvPr/>
              </p:nvGrpSpPr>
              <p:grpSpPr>
                <a:xfrm>
                  <a:off x="-2876086" y="1193251"/>
                  <a:ext cx="1634416" cy="1662716"/>
                  <a:chOff x="-708549" y="-1713557"/>
                  <a:chExt cx="1634416" cy="2633379"/>
                </a:xfrm>
              </p:grpSpPr>
              <p:grpSp>
                <p:nvGrpSpPr>
                  <p:cNvPr id="3885" name="Google Shape;3885;p237"/>
                  <p:cNvGrpSpPr/>
                  <p:nvPr/>
                </p:nvGrpSpPr>
                <p:grpSpPr>
                  <a:xfrm>
                    <a:off x="-696683" y="-1104667"/>
                    <a:ext cx="1622550" cy="2024489"/>
                    <a:chOff x="-144233" y="2152883"/>
                    <a:chExt cx="1622550" cy="2024489"/>
                  </a:xfrm>
                </p:grpSpPr>
                <p:grpSp>
                  <p:nvGrpSpPr>
                    <p:cNvPr id="3886" name="Google Shape;3886;p237"/>
                    <p:cNvGrpSpPr/>
                    <p:nvPr/>
                  </p:nvGrpSpPr>
                  <p:grpSpPr>
                    <a:xfrm rot="-5400000">
                      <a:off x="-41842" y="2657213"/>
                      <a:ext cx="1424641" cy="1615677"/>
                      <a:chOff x="10901423" y="-15665848"/>
                      <a:chExt cx="4433991" cy="5845433"/>
                    </a:xfrm>
                  </p:grpSpPr>
                  <p:pic>
                    <p:nvPicPr>
                      <p:cNvPr id="3887" name="Google Shape;3887;p237" descr="clipped result image"/>
                      <p:cNvPicPr preferRelativeResize="0"/>
                      <p:nvPr/>
                    </p:nvPicPr>
                    <p:blipFill rotWithShape="1">
                      <a:blip r:embed="rId5">
                        <a:alphaModFix/>
                      </a:blip>
                      <a:srcRect/>
                      <a:stretch/>
                    </p:blipFill>
                    <p:spPr>
                      <a:xfrm>
                        <a:off x="12729472" y="-15665848"/>
                        <a:ext cx="2605942" cy="5834203"/>
                      </a:xfrm>
                      <a:prstGeom prst="rect">
                        <a:avLst/>
                      </a:prstGeom>
                      <a:noFill/>
                      <a:ln>
                        <a:noFill/>
                      </a:ln>
                    </p:spPr>
                  </p:pic>
                  <p:pic>
                    <p:nvPicPr>
                      <p:cNvPr id="3888" name="Google Shape;3888;p237" descr="clipped result image"/>
                      <p:cNvPicPr preferRelativeResize="0"/>
                      <p:nvPr/>
                    </p:nvPicPr>
                    <p:blipFill rotWithShape="1">
                      <a:blip r:embed="rId6">
                        <a:alphaModFix/>
                      </a:blip>
                      <a:srcRect/>
                      <a:stretch/>
                    </p:blipFill>
                    <p:spPr>
                      <a:xfrm>
                        <a:off x="10901423" y="-15654618"/>
                        <a:ext cx="2625389" cy="5834203"/>
                      </a:xfrm>
                      <a:prstGeom prst="rect">
                        <a:avLst/>
                      </a:prstGeom>
                      <a:noFill/>
                      <a:ln>
                        <a:noFill/>
                      </a:ln>
                    </p:spPr>
                  </p:pic>
                </p:grpSp>
                <p:pic>
                  <p:nvPicPr>
                    <p:cNvPr id="3889" name="Google Shape;3889;p237" descr="clipped result image"/>
                    <p:cNvPicPr preferRelativeResize="0"/>
                    <p:nvPr/>
                  </p:nvPicPr>
                  <p:blipFill rotWithShape="1">
                    <a:blip r:embed="rId7">
                      <a:alphaModFix/>
                    </a:blip>
                    <a:srcRect/>
                    <a:stretch/>
                  </p:blipFill>
                  <p:spPr>
                    <a:xfrm rot="-5400000">
                      <a:off x="243410" y="1765240"/>
                      <a:ext cx="837288" cy="1612574"/>
                    </a:xfrm>
                    <a:prstGeom prst="rect">
                      <a:avLst/>
                    </a:prstGeom>
                    <a:noFill/>
                    <a:ln>
                      <a:noFill/>
                    </a:ln>
                  </p:spPr>
                </p:pic>
              </p:grpSp>
              <p:pic>
                <p:nvPicPr>
                  <p:cNvPr id="3890" name="Google Shape;3890;p237" descr="clipped result image"/>
                  <p:cNvPicPr preferRelativeResize="0"/>
                  <p:nvPr/>
                </p:nvPicPr>
                <p:blipFill rotWithShape="1">
                  <a:blip r:embed="rId8">
                    <a:alphaModFix/>
                  </a:blip>
                  <a:srcRect/>
                  <a:stretch/>
                </p:blipFill>
                <p:spPr>
                  <a:xfrm rot="-5400000">
                    <a:off x="-320906" y="-2101200"/>
                    <a:ext cx="837288" cy="1612574"/>
                  </a:xfrm>
                  <a:prstGeom prst="rect">
                    <a:avLst/>
                  </a:prstGeom>
                  <a:noFill/>
                  <a:ln>
                    <a:noFill/>
                  </a:ln>
                </p:spPr>
              </p:pic>
            </p:grpSp>
          </p:grpSp>
          <p:grpSp>
            <p:nvGrpSpPr>
              <p:cNvPr id="3891" name="Google Shape;3891;p237"/>
              <p:cNvGrpSpPr/>
              <p:nvPr/>
            </p:nvGrpSpPr>
            <p:grpSpPr>
              <a:xfrm>
                <a:off x="1500399" y="3029902"/>
                <a:ext cx="1901300" cy="1961329"/>
                <a:chOff x="1500399" y="3029902"/>
                <a:chExt cx="1901300" cy="1961329"/>
              </a:xfrm>
            </p:grpSpPr>
            <p:pic>
              <p:nvPicPr>
                <p:cNvPr id="3892" name="Google Shape;3892;p237"/>
                <p:cNvPicPr preferRelativeResize="0"/>
                <p:nvPr/>
              </p:nvPicPr>
              <p:blipFill rotWithShape="1">
                <a:blip r:embed="rId9">
                  <a:alphaModFix/>
                </a:blip>
                <a:srcRect/>
                <a:stretch/>
              </p:blipFill>
              <p:spPr>
                <a:xfrm>
                  <a:off x="1500399" y="3098155"/>
                  <a:ext cx="1901300" cy="1893076"/>
                </a:xfrm>
                <a:prstGeom prst="rect">
                  <a:avLst/>
                </a:prstGeom>
                <a:noFill/>
                <a:ln>
                  <a:noFill/>
                </a:ln>
              </p:spPr>
            </p:pic>
            <p:sp>
              <p:nvSpPr>
                <p:cNvPr id="3893" name="Google Shape;3893;p237"/>
                <p:cNvSpPr txBox="1"/>
                <p:nvPr/>
              </p:nvSpPr>
              <p:spPr>
                <a:xfrm>
                  <a:off x="2139366" y="3029902"/>
                  <a:ext cx="398100" cy="16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UGT</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2800" b="0" i="0" u="none" strike="noStrike" cap="none">
                    <a:solidFill>
                      <a:srgbClr val="000000"/>
                    </a:solidFill>
                    <a:latin typeface="Arial"/>
                    <a:ea typeface="Arial"/>
                    <a:cs typeface="Arial"/>
                    <a:sym typeface="Arial"/>
                  </a:endParaRPr>
                </a:p>
              </p:txBody>
            </p:sp>
          </p:grpSp>
        </p:grpSp>
        <p:sp>
          <p:nvSpPr>
            <p:cNvPr id="3894" name="Google Shape;3894;p237"/>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valproate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DEPAKOTE</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pSp>
      <p:grpSp>
        <p:nvGrpSpPr>
          <p:cNvPr id="3895" name="Google Shape;3895;p237"/>
          <p:cNvGrpSpPr/>
          <p:nvPr/>
        </p:nvGrpSpPr>
        <p:grpSpPr>
          <a:xfrm>
            <a:off x="6160883" y="1891495"/>
            <a:ext cx="2876436" cy="3091850"/>
            <a:chOff x="1965075" y="-123864"/>
            <a:chExt cx="3222175" cy="3463482"/>
          </a:xfrm>
        </p:grpSpPr>
        <p:pic>
          <p:nvPicPr>
            <p:cNvPr id="3896" name="Google Shape;3896;p237"/>
            <p:cNvPicPr preferRelativeResize="0"/>
            <p:nvPr/>
          </p:nvPicPr>
          <p:blipFill rotWithShape="1">
            <a:blip r:embed="rId10">
              <a:alphaModFix/>
            </a:blip>
            <a:srcRect/>
            <a:stretch/>
          </p:blipFill>
          <p:spPr>
            <a:xfrm>
              <a:off x="1965075" y="-123864"/>
              <a:ext cx="3222175" cy="3463482"/>
            </a:xfrm>
            <a:prstGeom prst="rect">
              <a:avLst/>
            </a:prstGeom>
            <a:noFill/>
            <a:ln>
              <a:noFill/>
            </a:ln>
          </p:spPr>
        </p:pic>
        <p:sp>
          <p:nvSpPr>
            <p:cNvPr id="3897" name="Google Shape;3897;p237"/>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carbamazepine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TEGRETOL</a:t>
              </a:r>
              <a:endParaRPr sz="12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pSp>
      <p:pic>
        <p:nvPicPr>
          <p:cNvPr id="3898" name="Google Shape;3898;p237" descr="Resultado de imagen para tiger"/>
          <p:cNvPicPr preferRelativeResize="0"/>
          <p:nvPr/>
        </p:nvPicPr>
        <p:blipFill rotWithShape="1">
          <a:blip r:embed="rId11">
            <a:alphaModFix/>
          </a:blip>
          <a:srcRect/>
          <a:stretch/>
        </p:blipFill>
        <p:spPr>
          <a:xfrm rot="-312027" flipH="1">
            <a:off x="7002351" y="683844"/>
            <a:ext cx="997536" cy="979390"/>
          </a:xfrm>
          <a:prstGeom prst="rect">
            <a:avLst/>
          </a:prstGeom>
          <a:noFill/>
          <a:ln>
            <a:noFill/>
          </a:ln>
        </p:spPr>
      </p:pic>
      <p:grpSp>
        <p:nvGrpSpPr>
          <p:cNvPr id="3899" name="Google Shape;3899;p237"/>
          <p:cNvGrpSpPr/>
          <p:nvPr/>
        </p:nvGrpSpPr>
        <p:grpSpPr>
          <a:xfrm>
            <a:off x="3761774" y="558468"/>
            <a:ext cx="1320014" cy="1016440"/>
            <a:chOff x="766792" y="2138381"/>
            <a:chExt cx="2690063" cy="2071409"/>
          </a:xfrm>
        </p:grpSpPr>
        <p:grpSp>
          <p:nvGrpSpPr>
            <p:cNvPr id="3900" name="Google Shape;3900;p237"/>
            <p:cNvGrpSpPr/>
            <p:nvPr/>
          </p:nvGrpSpPr>
          <p:grpSpPr>
            <a:xfrm>
              <a:off x="766792" y="2138381"/>
              <a:ext cx="2690063" cy="2071409"/>
              <a:chOff x="6077928" y="3303336"/>
              <a:chExt cx="1398743" cy="1077064"/>
            </a:xfrm>
          </p:grpSpPr>
          <p:grpSp>
            <p:nvGrpSpPr>
              <p:cNvPr id="3901" name="Google Shape;3901;p237"/>
              <p:cNvGrpSpPr/>
              <p:nvPr/>
            </p:nvGrpSpPr>
            <p:grpSpPr>
              <a:xfrm>
                <a:off x="6077928" y="3303336"/>
                <a:ext cx="1398743" cy="937836"/>
                <a:chOff x="5619327" y="6680160"/>
                <a:chExt cx="1740163" cy="1166754"/>
              </a:xfrm>
            </p:grpSpPr>
            <p:pic>
              <p:nvPicPr>
                <p:cNvPr id="3902" name="Google Shape;3902;p237" descr="clipped result image"/>
                <p:cNvPicPr preferRelativeResize="0"/>
                <p:nvPr/>
              </p:nvPicPr>
              <p:blipFill rotWithShape="1">
                <a:blip r:embed="rId12">
                  <a:alphaModFix/>
                </a:blip>
                <a:srcRect l="28601" t="24642" b="13267"/>
                <a:stretch/>
              </p:blipFill>
              <p:spPr>
                <a:xfrm>
                  <a:off x="5945660" y="6923321"/>
                  <a:ext cx="1413830" cy="923593"/>
                </a:xfrm>
                <a:prstGeom prst="rect">
                  <a:avLst/>
                </a:prstGeom>
                <a:noFill/>
                <a:ln>
                  <a:noFill/>
                </a:ln>
              </p:spPr>
            </p:pic>
            <p:pic>
              <p:nvPicPr>
                <p:cNvPr id="3903" name="Google Shape;3903;p237"/>
                <p:cNvPicPr preferRelativeResize="0"/>
                <p:nvPr/>
              </p:nvPicPr>
              <p:blipFill rotWithShape="1">
                <a:blip r:embed="rId13">
                  <a:alphaModFix/>
                </a:blip>
                <a:srcRect/>
                <a:stretch/>
              </p:blipFill>
              <p:spPr>
                <a:xfrm>
                  <a:off x="5619327" y="6680160"/>
                  <a:ext cx="866543" cy="668044"/>
                </a:xfrm>
                <a:prstGeom prst="rect">
                  <a:avLst/>
                </a:prstGeom>
                <a:noFill/>
                <a:ln>
                  <a:noFill/>
                </a:ln>
              </p:spPr>
            </p:pic>
          </p:grpSp>
          <p:pic>
            <p:nvPicPr>
              <p:cNvPr id="3904" name="Google Shape;3904;p237"/>
              <p:cNvPicPr preferRelativeResize="0"/>
              <p:nvPr/>
            </p:nvPicPr>
            <p:blipFill rotWithShape="1">
              <a:blip r:embed="rId14">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3905" name="Google Shape;3905;p237"/>
              <p:cNvPicPr preferRelativeResize="0"/>
              <p:nvPr/>
            </p:nvPicPr>
            <p:blipFill rotWithShape="1">
              <a:blip r:embed="rId14">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3906" name="Google Shape;3906;p237"/>
              <p:cNvPicPr preferRelativeResize="0"/>
              <p:nvPr/>
            </p:nvPicPr>
            <p:blipFill rotWithShape="1">
              <a:blip r:embed="rId14">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3907" name="Google Shape;3907;p237"/>
            <p:cNvPicPr preferRelativeResize="0"/>
            <p:nvPr/>
          </p:nvPicPr>
          <p:blipFill rotWithShape="1">
            <a:blip r:embed="rId14">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pic>
        <p:nvPicPr>
          <p:cNvPr id="3908" name="Google Shape;3908;p237"/>
          <p:cNvPicPr preferRelativeResize="0"/>
          <p:nvPr/>
        </p:nvPicPr>
        <p:blipFill rotWithShape="1">
          <a:blip r:embed="rId15">
            <a:alphaModFix/>
          </a:blip>
          <a:srcRect/>
          <a:stretch/>
        </p:blipFill>
        <p:spPr>
          <a:xfrm>
            <a:off x="589199" y="28750"/>
            <a:ext cx="1213850" cy="1346125"/>
          </a:xfrm>
          <a:prstGeom prst="rect">
            <a:avLst/>
          </a:prstGeom>
          <a:noFill/>
          <a:ln>
            <a:noFill/>
          </a:ln>
        </p:spPr>
      </p:pic>
      <p:cxnSp>
        <p:nvCxnSpPr>
          <p:cNvPr id="3909" name="Google Shape;3909;p237"/>
          <p:cNvCxnSpPr/>
          <p:nvPr/>
        </p:nvCxnSpPr>
        <p:spPr>
          <a:xfrm>
            <a:off x="2896975" y="0"/>
            <a:ext cx="0" cy="5143500"/>
          </a:xfrm>
          <a:prstGeom prst="straightConnector1">
            <a:avLst/>
          </a:prstGeom>
          <a:noFill/>
          <a:ln w="9525" cap="flat" cmpd="sng">
            <a:solidFill>
              <a:schemeClr val="dk2"/>
            </a:solidFill>
            <a:prstDash val="solid"/>
            <a:round/>
            <a:headEnd type="none" w="sm" len="sm"/>
            <a:tailEnd type="none" w="sm" len="sm"/>
          </a:ln>
        </p:spPr>
      </p:cxnSp>
      <p:cxnSp>
        <p:nvCxnSpPr>
          <p:cNvPr id="3910" name="Google Shape;3910;p237"/>
          <p:cNvCxnSpPr/>
          <p:nvPr/>
        </p:nvCxnSpPr>
        <p:spPr>
          <a:xfrm>
            <a:off x="6107350" y="0"/>
            <a:ext cx="0" cy="5143500"/>
          </a:xfrm>
          <a:prstGeom prst="straightConnector1">
            <a:avLst/>
          </a:prstGeom>
          <a:noFill/>
          <a:ln w="9525" cap="flat" cmpd="sng">
            <a:solidFill>
              <a:schemeClr val="dk2"/>
            </a:solidFill>
            <a:prstDash val="solid"/>
            <a:round/>
            <a:headEnd type="none" w="sm" len="sm"/>
            <a:tailEnd type="none" w="sm" len="sm"/>
          </a:ln>
        </p:spPr>
      </p:cxnSp>
      <p:sp>
        <p:nvSpPr>
          <p:cNvPr id="3911" name="Google Shape;3911;p237"/>
          <p:cNvSpPr txBox="1"/>
          <p:nvPr/>
        </p:nvSpPr>
        <p:spPr>
          <a:xfrm>
            <a:off x="3895263" y="1733250"/>
            <a:ext cx="1213800" cy="64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sensitive substrate (UGT1A4)</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900" b="0" i="0" u="none" strike="noStrike" cap="none">
              <a:solidFill>
                <a:srgbClr val="000000"/>
              </a:solidFill>
              <a:latin typeface="Arial"/>
              <a:ea typeface="Arial"/>
              <a:cs typeface="Arial"/>
              <a:sym typeface="Arial"/>
            </a:endParaRPr>
          </a:p>
        </p:txBody>
      </p:sp>
      <p:sp>
        <p:nvSpPr>
          <p:cNvPr id="3912" name="Google Shape;3912;p237"/>
          <p:cNvSpPr/>
          <p:nvPr/>
        </p:nvSpPr>
        <p:spPr>
          <a:xfrm rot="-2397390">
            <a:off x="738150" y="1396674"/>
            <a:ext cx="1020701" cy="1016207"/>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p237"/>
          <p:cNvSpPr/>
          <p:nvPr/>
        </p:nvSpPr>
        <p:spPr>
          <a:xfrm rot="-2397369">
            <a:off x="3945455" y="2288182"/>
            <a:ext cx="760042" cy="756624"/>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14" name="Google Shape;3914;p237"/>
          <p:cNvCxnSpPr/>
          <p:nvPr/>
        </p:nvCxnSpPr>
        <p:spPr>
          <a:xfrm>
            <a:off x="4258425" y="2045325"/>
            <a:ext cx="0" cy="576600"/>
          </a:xfrm>
          <a:prstGeom prst="straightConnector1">
            <a:avLst/>
          </a:prstGeom>
          <a:noFill/>
          <a:ln w="9525" cap="flat" cmpd="sng">
            <a:solidFill>
              <a:schemeClr val="dk2"/>
            </a:solidFill>
            <a:prstDash val="solid"/>
            <a:round/>
            <a:headEnd type="none" w="sm" len="sm"/>
            <a:tailEnd type="triangle" w="med" len="med"/>
          </a:ln>
        </p:spPr>
      </p:cxnSp>
      <p:sp>
        <p:nvSpPr>
          <p:cNvPr id="3915" name="Google Shape;3915;p237"/>
          <p:cNvSpPr/>
          <p:nvPr/>
        </p:nvSpPr>
        <p:spPr>
          <a:xfrm rot="-2397453">
            <a:off x="6647256" y="3515029"/>
            <a:ext cx="1534988" cy="1527959"/>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pic>
        <p:nvPicPr>
          <p:cNvPr id="3920" name="Google Shape;3920;p238" descr="clipped result image"/>
          <p:cNvPicPr preferRelativeResize="0"/>
          <p:nvPr/>
        </p:nvPicPr>
        <p:blipFill rotWithShape="1">
          <a:blip r:embed="rId3">
            <a:alphaModFix/>
          </a:blip>
          <a:srcRect/>
          <a:stretch/>
        </p:blipFill>
        <p:spPr>
          <a:xfrm rot="-4039862">
            <a:off x="4655417" y="1433683"/>
            <a:ext cx="94656" cy="212641"/>
          </a:xfrm>
          <a:prstGeom prst="rect">
            <a:avLst/>
          </a:prstGeom>
          <a:noFill/>
          <a:ln>
            <a:noFill/>
          </a:ln>
        </p:spPr>
      </p:pic>
      <p:grpSp>
        <p:nvGrpSpPr>
          <p:cNvPr id="3921" name="Google Shape;3921;p238"/>
          <p:cNvGrpSpPr/>
          <p:nvPr/>
        </p:nvGrpSpPr>
        <p:grpSpPr>
          <a:xfrm>
            <a:off x="3177258" y="145695"/>
            <a:ext cx="2876436" cy="3091850"/>
            <a:chOff x="-1377173" y="-2079504"/>
            <a:chExt cx="3222175" cy="3463482"/>
          </a:xfrm>
        </p:grpSpPr>
        <p:pic>
          <p:nvPicPr>
            <p:cNvPr id="3922" name="Google Shape;3922;p238"/>
            <p:cNvPicPr preferRelativeResize="0"/>
            <p:nvPr/>
          </p:nvPicPr>
          <p:blipFill rotWithShape="1">
            <a:blip r:embed="rId4">
              <a:alphaModFix/>
            </a:blip>
            <a:srcRect/>
            <a:stretch/>
          </p:blipFill>
          <p:spPr>
            <a:xfrm>
              <a:off x="-1377173" y="-2079504"/>
              <a:ext cx="3222175" cy="3463482"/>
            </a:xfrm>
            <a:prstGeom prst="rect">
              <a:avLst/>
            </a:prstGeom>
            <a:noFill/>
            <a:ln>
              <a:noFill/>
            </a:ln>
          </p:spPr>
        </p:pic>
        <p:sp>
          <p:nvSpPr>
            <p:cNvPr id="3923" name="Google Shape;3923;p238"/>
            <p:cNvSpPr txBox="1"/>
            <p:nvPr/>
          </p:nvSpPr>
          <p:spPr>
            <a:xfrm>
              <a:off x="-794541" y="-1103477"/>
              <a:ext cx="1761300" cy="3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carbamazepine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TEGRETOL</a:t>
              </a:r>
              <a:endParaRPr sz="12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pSp>
      <p:pic>
        <p:nvPicPr>
          <p:cNvPr id="3924" name="Google Shape;3924;p238" descr="Resultado de imagen para tiger"/>
          <p:cNvPicPr preferRelativeResize="0"/>
          <p:nvPr/>
        </p:nvPicPr>
        <p:blipFill rotWithShape="1">
          <a:blip r:embed="rId5">
            <a:alphaModFix/>
          </a:blip>
          <a:srcRect/>
          <a:stretch/>
        </p:blipFill>
        <p:spPr>
          <a:xfrm rot="-312027" flipH="1">
            <a:off x="7002351" y="683844"/>
            <a:ext cx="997536" cy="979390"/>
          </a:xfrm>
          <a:prstGeom prst="rect">
            <a:avLst/>
          </a:prstGeom>
          <a:noFill/>
          <a:ln>
            <a:noFill/>
          </a:ln>
        </p:spPr>
      </p:pic>
      <p:grpSp>
        <p:nvGrpSpPr>
          <p:cNvPr id="3925" name="Google Shape;3925;p238"/>
          <p:cNvGrpSpPr/>
          <p:nvPr/>
        </p:nvGrpSpPr>
        <p:grpSpPr>
          <a:xfrm>
            <a:off x="3135690" y="2915957"/>
            <a:ext cx="2959582" cy="2138473"/>
            <a:chOff x="354924" y="1925125"/>
            <a:chExt cx="3387025" cy="2447325"/>
          </a:xfrm>
        </p:grpSpPr>
        <p:pic>
          <p:nvPicPr>
            <p:cNvPr id="3926" name="Google Shape;3926;p238"/>
            <p:cNvPicPr preferRelativeResize="0"/>
            <p:nvPr/>
          </p:nvPicPr>
          <p:blipFill rotWithShape="1">
            <a:blip r:embed="rId6">
              <a:alphaModFix/>
            </a:blip>
            <a:srcRect/>
            <a:stretch/>
          </p:blipFill>
          <p:spPr>
            <a:xfrm>
              <a:off x="354924" y="1925125"/>
              <a:ext cx="3387025" cy="2447325"/>
            </a:xfrm>
            <a:prstGeom prst="rect">
              <a:avLst/>
            </a:prstGeom>
            <a:noFill/>
            <a:ln>
              <a:noFill/>
            </a:ln>
          </p:spPr>
        </p:pic>
        <p:sp>
          <p:nvSpPr>
            <p:cNvPr id="3927" name="Google Shape;3927;p238"/>
            <p:cNvSpPr txBox="1"/>
            <p:nvPr/>
          </p:nvSpPr>
          <p:spPr>
            <a:xfrm>
              <a:off x="775076" y="3253468"/>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lamotrigine</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LAMICTAL</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p:txBody>
        </p:sp>
      </p:grpSp>
      <p:grpSp>
        <p:nvGrpSpPr>
          <p:cNvPr id="3928" name="Google Shape;3928;p238"/>
          <p:cNvGrpSpPr/>
          <p:nvPr/>
        </p:nvGrpSpPr>
        <p:grpSpPr>
          <a:xfrm>
            <a:off x="66556" y="647938"/>
            <a:ext cx="1804026" cy="1384361"/>
            <a:chOff x="3132192" y="1605976"/>
            <a:chExt cx="2534100" cy="1944600"/>
          </a:xfrm>
        </p:grpSpPr>
        <p:sp>
          <p:nvSpPr>
            <p:cNvPr id="3929" name="Google Shape;3929;p238"/>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30" name="Google Shape;3930;p238" descr="clipped result image"/>
            <p:cNvPicPr preferRelativeResize="0"/>
            <p:nvPr/>
          </p:nvPicPr>
          <p:blipFill rotWithShape="1">
            <a:blip r:embed="rId7">
              <a:alphaModFix/>
            </a:blip>
            <a:srcRect/>
            <a:stretch/>
          </p:blipFill>
          <p:spPr>
            <a:xfrm>
              <a:off x="3859341" y="2128157"/>
              <a:ext cx="1087977" cy="1080040"/>
            </a:xfrm>
            <a:prstGeom prst="rect">
              <a:avLst/>
            </a:prstGeom>
            <a:noFill/>
            <a:ln>
              <a:noFill/>
            </a:ln>
          </p:spPr>
        </p:pic>
      </p:grpSp>
      <p:sp>
        <p:nvSpPr>
          <p:cNvPr id="3931" name="Google Shape;3931;p238"/>
          <p:cNvSpPr txBox="1"/>
          <p:nvPr/>
        </p:nvSpPr>
        <p:spPr>
          <a:xfrm>
            <a:off x="377612" y="202951"/>
            <a:ext cx="1369200" cy="1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b="0" i="0" u="none" strike="noStrike" cap="none">
                <a:solidFill>
                  <a:srgbClr val="000000"/>
                </a:solidFill>
                <a:latin typeface="Arial"/>
                <a:ea typeface="Arial"/>
                <a:cs typeface="Arial"/>
                <a:sym typeface="Arial"/>
              </a:rPr>
              <a:t>in</a:t>
            </a:r>
            <a:r>
              <a:rPr lang="en" sz="1900" b="1" i="0" u="sng" strike="noStrike" cap="none">
                <a:solidFill>
                  <a:srgbClr val="000000"/>
                </a:solidFill>
                <a:latin typeface="Arial"/>
                <a:ea typeface="Arial"/>
                <a:cs typeface="Arial"/>
                <a:sym typeface="Arial"/>
              </a:rPr>
              <a:t>D</a:t>
            </a:r>
            <a:r>
              <a:rPr lang="en" sz="1900" b="0" i="0" u="none" strike="noStrike" cap="none">
                <a:solidFill>
                  <a:srgbClr val="000000"/>
                </a:solidFill>
                <a:latin typeface="Arial"/>
                <a:ea typeface="Arial"/>
                <a:cs typeface="Arial"/>
                <a:sym typeface="Arial"/>
              </a:rPr>
              <a:t>uction</a:t>
            </a:r>
            <a:endParaRPr sz="1900" b="0" i="0" u="none" strike="noStrike" cap="none">
              <a:solidFill>
                <a:srgbClr val="000000"/>
              </a:solidFill>
              <a:latin typeface="Arial"/>
              <a:ea typeface="Arial"/>
              <a:cs typeface="Arial"/>
              <a:sym typeface="Arial"/>
            </a:endParaRPr>
          </a:p>
        </p:txBody>
      </p:sp>
      <p:sp>
        <p:nvSpPr>
          <p:cNvPr id="3932" name="Google Shape;3932;p238"/>
          <p:cNvSpPr txBox="1"/>
          <p:nvPr/>
        </p:nvSpPr>
        <p:spPr>
          <a:xfrm>
            <a:off x="285350" y="2032300"/>
            <a:ext cx="2676900" cy="44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own &amp; </a:t>
            </a: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elayed </a:t>
            </a:r>
            <a:endParaRPr sz="1500" b="0" i="0" u="none" strike="noStrike" cap="none">
              <a:solidFill>
                <a:srgbClr val="000000"/>
              </a:solidFill>
              <a:latin typeface="Arial"/>
              <a:ea typeface="Arial"/>
              <a:cs typeface="Arial"/>
              <a:sym typeface="Arial"/>
            </a:endParaRPr>
          </a:p>
        </p:txBody>
      </p:sp>
      <p:grpSp>
        <p:nvGrpSpPr>
          <p:cNvPr id="3933" name="Google Shape;3933;p238"/>
          <p:cNvGrpSpPr/>
          <p:nvPr/>
        </p:nvGrpSpPr>
        <p:grpSpPr>
          <a:xfrm>
            <a:off x="6960024" y="3387793"/>
            <a:ext cx="1320014" cy="1016440"/>
            <a:chOff x="766792" y="2138381"/>
            <a:chExt cx="2690063" cy="2071409"/>
          </a:xfrm>
        </p:grpSpPr>
        <p:grpSp>
          <p:nvGrpSpPr>
            <p:cNvPr id="3934" name="Google Shape;3934;p238"/>
            <p:cNvGrpSpPr/>
            <p:nvPr/>
          </p:nvGrpSpPr>
          <p:grpSpPr>
            <a:xfrm>
              <a:off x="766792" y="2138381"/>
              <a:ext cx="2690063" cy="2071409"/>
              <a:chOff x="6077928" y="3303336"/>
              <a:chExt cx="1398743" cy="1077064"/>
            </a:xfrm>
          </p:grpSpPr>
          <p:grpSp>
            <p:nvGrpSpPr>
              <p:cNvPr id="3935" name="Google Shape;3935;p238"/>
              <p:cNvGrpSpPr/>
              <p:nvPr/>
            </p:nvGrpSpPr>
            <p:grpSpPr>
              <a:xfrm>
                <a:off x="6077928" y="3303336"/>
                <a:ext cx="1398743" cy="937836"/>
                <a:chOff x="5619327" y="6680160"/>
                <a:chExt cx="1740163" cy="1166754"/>
              </a:xfrm>
            </p:grpSpPr>
            <p:pic>
              <p:nvPicPr>
                <p:cNvPr id="3936" name="Google Shape;3936;p238" descr="clipped result image"/>
                <p:cNvPicPr preferRelativeResize="0"/>
                <p:nvPr/>
              </p:nvPicPr>
              <p:blipFill rotWithShape="1">
                <a:blip r:embed="rId8">
                  <a:alphaModFix/>
                </a:blip>
                <a:srcRect l="28601" t="24642" b="13267"/>
                <a:stretch/>
              </p:blipFill>
              <p:spPr>
                <a:xfrm>
                  <a:off x="5945660" y="6923321"/>
                  <a:ext cx="1413830" cy="923593"/>
                </a:xfrm>
                <a:prstGeom prst="rect">
                  <a:avLst/>
                </a:prstGeom>
                <a:noFill/>
                <a:ln>
                  <a:noFill/>
                </a:ln>
              </p:spPr>
            </p:pic>
            <p:pic>
              <p:nvPicPr>
                <p:cNvPr id="3937" name="Google Shape;3937;p238"/>
                <p:cNvPicPr preferRelativeResize="0"/>
                <p:nvPr/>
              </p:nvPicPr>
              <p:blipFill rotWithShape="1">
                <a:blip r:embed="rId9">
                  <a:alphaModFix/>
                </a:blip>
                <a:srcRect/>
                <a:stretch/>
              </p:blipFill>
              <p:spPr>
                <a:xfrm>
                  <a:off x="5619327" y="6680160"/>
                  <a:ext cx="866543" cy="668044"/>
                </a:xfrm>
                <a:prstGeom prst="rect">
                  <a:avLst/>
                </a:prstGeom>
                <a:noFill/>
                <a:ln>
                  <a:noFill/>
                </a:ln>
              </p:spPr>
            </p:pic>
          </p:grpSp>
          <p:pic>
            <p:nvPicPr>
              <p:cNvPr id="3938" name="Google Shape;3938;p238"/>
              <p:cNvPicPr preferRelativeResize="0"/>
              <p:nvPr/>
            </p:nvPicPr>
            <p:blipFill rotWithShape="1">
              <a:blip r:embed="rId10">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3939" name="Google Shape;3939;p238"/>
              <p:cNvPicPr preferRelativeResize="0"/>
              <p:nvPr/>
            </p:nvPicPr>
            <p:blipFill rotWithShape="1">
              <a:blip r:embed="rId10">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3940" name="Google Shape;3940;p238"/>
              <p:cNvPicPr preferRelativeResize="0"/>
              <p:nvPr/>
            </p:nvPicPr>
            <p:blipFill rotWithShape="1">
              <a:blip r:embed="rId10">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3941" name="Google Shape;3941;p238"/>
            <p:cNvPicPr preferRelativeResize="0"/>
            <p:nvPr/>
          </p:nvPicPr>
          <p:blipFill rotWithShape="1">
            <a:blip r:embed="rId10">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945"/>
        <p:cNvGrpSpPr/>
        <p:nvPr/>
      </p:nvGrpSpPr>
      <p:grpSpPr>
        <a:xfrm>
          <a:off x="0" y="0"/>
          <a:ext cx="0" cy="0"/>
          <a:chOff x="0" y="0"/>
          <a:chExt cx="0" cy="0"/>
        </a:xfrm>
      </p:grpSpPr>
      <p:pic>
        <p:nvPicPr>
          <p:cNvPr id="3946" name="Google Shape;3946;p239" descr="clipped result image"/>
          <p:cNvPicPr preferRelativeResize="0"/>
          <p:nvPr/>
        </p:nvPicPr>
        <p:blipFill rotWithShape="1">
          <a:blip r:embed="rId3">
            <a:alphaModFix/>
          </a:blip>
          <a:srcRect/>
          <a:stretch/>
        </p:blipFill>
        <p:spPr>
          <a:xfrm rot="-4039862">
            <a:off x="4655417" y="2348083"/>
            <a:ext cx="94656" cy="212641"/>
          </a:xfrm>
          <a:prstGeom prst="rect">
            <a:avLst/>
          </a:prstGeom>
          <a:noFill/>
          <a:ln>
            <a:noFill/>
          </a:ln>
        </p:spPr>
      </p:pic>
      <p:grpSp>
        <p:nvGrpSpPr>
          <p:cNvPr id="3947" name="Google Shape;3947;p239"/>
          <p:cNvGrpSpPr/>
          <p:nvPr/>
        </p:nvGrpSpPr>
        <p:grpSpPr>
          <a:xfrm>
            <a:off x="3177258" y="1060095"/>
            <a:ext cx="2876436" cy="3091850"/>
            <a:chOff x="-1377173" y="-2079504"/>
            <a:chExt cx="3222175" cy="3463482"/>
          </a:xfrm>
        </p:grpSpPr>
        <p:pic>
          <p:nvPicPr>
            <p:cNvPr id="3948" name="Google Shape;3948;p239"/>
            <p:cNvPicPr preferRelativeResize="0"/>
            <p:nvPr/>
          </p:nvPicPr>
          <p:blipFill rotWithShape="1">
            <a:blip r:embed="rId4">
              <a:alphaModFix/>
            </a:blip>
            <a:srcRect/>
            <a:stretch/>
          </p:blipFill>
          <p:spPr>
            <a:xfrm>
              <a:off x="-1377173" y="-2079504"/>
              <a:ext cx="3222175" cy="3463482"/>
            </a:xfrm>
            <a:prstGeom prst="rect">
              <a:avLst/>
            </a:prstGeom>
            <a:noFill/>
            <a:ln>
              <a:noFill/>
            </a:ln>
          </p:spPr>
        </p:pic>
        <p:sp>
          <p:nvSpPr>
            <p:cNvPr id="3949" name="Google Shape;3949;p239"/>
            <p:cNvSpPr txBox="1"/>
            <p:nvPr/>
          </p:nvSpPr>
          <p:spPr>
            <a:xfrm>
              <a:off x="-794541" y="-1103477"/>
              <a:ext cx="1761300" cy="3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carbamazepine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TEGRETOL</a:t>
              </a:r>
              <a:endParaRPr sz="12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pSp>
      <p:grpSp>
        <p:nvGrpSpPr>
          <p:cNvPr id="3950" name="Google Shape;3950;p239"/>
          <p:cNvGrpSpPr/>
          <p:nvPr/>
        </p:nvGrpSpPr>
        <p:grpSpPr>
          <a:xfrm>
            <a:off x="3135690" y="2839757"/>
            <a:ext cx="2959582" cy="2138473"/>
            <a:chOff x="354924" y="1925125"/>
            <a:chExt cx="3387025" cy="2447325"/>
          </a:xfrm>
        </p:grpSpPr>
        <p:pic>
          <p:nvPicPr>
            <p:cNvPr id="3951" name="Google Shape;3951;p239"/>
            <p:cNvPicPr preferRelativeResize="0"/>
            <p:nvPr/>
          </p:nvPicPr>
          <p:blipFill rotWithShape="1">
            <a:blip r:embed="rId5">
              <a:alphaModFix/>
            </a:blip>
            <a:srcRect/>
            <a:stretch/>
          </p:blipFill>
          <p:spPr>
            <a:xfrm>
              <a:off x="354924" y="1925125"/>
              <a:ext cx="3387025" cy="2447325"/>
            </a:xfrm>
            <a:prstGeom prst="rect">
              <a:avLst/>
            </a:prstGeom>
            <a:noFill/>
            <a:ln>
              <a:noFill/>
            </a:ln>
          </p:spPr>
        </p:pic>
        <p:sp>
          <p:nvSpPr>
            <p:cNvPr id="3952" name="Google Shape;3952;p239"/>
            <p:cNvSpPr txBox="1"/>
            <p:nvPr/>
          </p:nvSpPr>
          <p:spPr>
            <a:xfrm>
              <a:off x="775076" y="3253468"/>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lamotrigine</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LAMICTAL</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1200" b="0" i="0" u="none" strike="noStrike" cap="none">
                <a:solidFill>
                  <a:srgbClr val="000000"/>
                </a:solidFill>
                <a:latin typeface="Arial"/>
                <a:ea typeface="Arial"/>
                <a:cs typeface="Arial"/>
                <a:sym typeface="Arial"/>
              </a:endParaRPr>
            </a:p>
          </p:txBody>
        </p:sp>
      </p:grpSp>
      <p:pic>
        <p:nvPicPr>
          <p:cNvPr id="3953" name="Google Shape;3953;p239"/>
          <p:cNvPicPr preferRelativeResize="0"/>
          <p:nvPr/>
        </p:nvPicPr>
        <p:blipFill rotWithShape="1">
          <a:blip r:embed="rId4">
            <a:alphaModFix/>
          </a:blip>
          <a:srcRect t="91338"/>
          <a:stretch/>
        </p:blipFill>
        <p:spPr>
          <a:xfrm>
            <a:off x="3704580" y="3803707"/>
            <a:ext cx="1677599" cy="267800"/>
          </a:xfrm>
          <a:prstGeom prst="rect">
            <a:avLst/>
          </a:prstGeom>
          <a:noFill/>
          <a:ln>
            <a:noFill/>
          </a:ln>
        </p:spPr>
      </p:pic>
      <p:grpSp>
        <p:nvGrpSpPr>
          <p:cNvPr id="3954" name="Google Shape;3954;p239"/>
          <p:cNvGrpSpPr/>
          <p:nvPr/>
        </p:nvGrpSpPr>
        <p:grpSpPr>
          <a:xfrm>
            <a:off x="66556" y="647938"/>
            <a:ext cx="1804026" cy="1384361"/>
            <a:chOff x="3132192" y="1605976"/>
            <a:chExt cx="2534100" cy="1944600"/>
          </a:xfrm>
        </p:grpSpPr>
        <p:sp>
          <p:nvSpPr>
            <p:cNvPr id="3955" name="Google Shape;3955;p239"/>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56" name="Google Shape;3956;p239" descr="clipped result image"/>
            <p:cNvPicPr preferRelativeResize="0"/>
            <p:nvPr/>
          </p:nvPicPr>
          <p:blipFill rotWithShape="1">
            <a:blip r:embed="rId6">
              <a:alphaModFix/>
            </a:blip>
            <a:srcRect/>
            <a:stretch/>
          </p:blipFill>
          <p:spPr>
            <a:xfrm>
              <a:off x="3859341" y="2128157"/>
              <a:ext cx="1087977" cy="1080040"/>
            </a:xfrm>
            <a:prstGeom prst="rect">
              <a:avLst/>
            </a:prstGeom>
            <a:noFill/>
            <a:ln>
              <a:noFill/>
            </a:ln>
          </p:spPr>
        </p:pic>
      </p:grpSp>
      <p:sp>
        <p:nvSpPr>
          <p:cNvPr id="3957" name="Google Shape;3957;p239"/>
          <p:cNvSpPr txBox="1"/>
          <p:nvPr/>
        </p:nvSpPr>
        <p:spPr>
          <a:xfrm>
            <a:off x="377612" y="202951"/>
            <a:ext cx="1369200" cy="1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b="0" i="0" u="none" strike="noStrike" cap="none">
                <a:solidFill>
                  <a:srgbClr val="000000"/>
                </a:solidFill>
                <a:latin typeface="Arial"/>
                <a:ea typeface="Arial"/>
                <a:cs typeface="Arial"/>
                <a:sym typeface="Arial"/>
              </a:rPr>
              <a:t>in</a:t>
            </a:r>
            <a:r>
              <a:rPr lang="en" sz="1900" b="1" i="0" u="sng" strike="noStrike" cap="none">
                <a:solidFill>
                  <a:srgbClr val="000000"/>
                </a:solidFill>
                <a:latin typeface="Arial"/>
                <a:ea typeface="Arial"/>
                <a:cs typeface="Arial"/>
                <a:sym typeface="Arial"/>
              </a:rPr>
              <a:t>D</a:t>
            </a:r>
            <a:r>
              <a:rPr lang="en" sz="1900" b="0" i="0" u="none" strike="noStrike" cap="none">
                <a:solidFill>
                  <a:srgbClr val="000000"/>
                </a:solidFill>
                <a:latin typeface="Arial"/>
                <a:ea typeface="Arial"/>
                <a:cs typeface="Arial"/>
                <a:sym typeface="Arial"/>
              </a:rPr>
              <a:t>uction</a:t>
            </a:r>
            <a:endParaRPr sz="1900" b="0" i="0" u="none" strike="noStrike" cap="none">
              <a:solidFill>
                <a:srgbClr val="000000"/>
              </a:solidFill>
              <a:latin typeface="Arial"/>
              <a:ea typeface="Arial"/>
              <a:cs typeface="Arial"/>
              <a:sym typeface="Arial"/>
            </a:endParaRPr>
          </a:p>
        </p:txBody>
      </p:sp>
      <p:sp>
        <p:nvSpPr>
          <p:cNvPr id="3958" name="Google Shape;3958;p239"/>
          <p:cNvSpPr txBox="1"/>
          <p:nvPr/>
        </p:nvSpPr>
        <p:spPr>
          <a:xfrm>
            <a:off x="285350" y="2032300"/>
            <a:ext cx="2676900" cy="44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own &amp; </a:t>
            </a: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elayed </a:t>
            </a:r>
            <a:endParaRPr sz="1500" b="0" i="0" u="none" strike="noStrike" cap="none">
              <a:solidFill>
                <a:srgbClr val="000000"/>
              </a:solidFill>
              <a:latin typeface="Arial"/>
              <a:ea typeface="Arial"/>
              <a:cs typeface="Arial"/>
              <a:sym typeface="Arial"/>
            </a:endParaRPr>
          </a:p>
        </p:txBody>
      </p:sp>
      <p:pic>
        <p:nvPicPr>
          <p:cNvPr id="3959" name="Google Shape;3959;p239" descr="Resultado de imagen para tiger"/>
          <p:cNvPicPr preferRelativeResize="0"/>
          <p:nvPr/>
        </p:nvPicPr>
        <p:blipFill rotWithShape="1">
          <a:blip r:embed="rId7">
            <a:alphaModFix/>
          </a:blip>
          <a:srcRect/>
          <a:stretch/>
        </p:blipFill>
        <p:spPr>
          <a:xfrm rot="-312027" flipH="1">
            <a:off x="7002351" y="683844"/>
            <a:ext cx="997536" cy="979390"/>
          </a:xfrm>
          <a:prstGeom prst="rect">
            <a:avLst/>
          </a:prstGeom>
          <a:noFill/>
          <a:ln>
            <a:noFill/>
          </a:ln>
        </p:spPr>
      </p:pic>
      <p:grpSp>
        <p:nvGrpSpPr>
          <p:cNvPr id="3960" name="Google Shape;3960;p239"/>
          <p:cNvGrpSpPr/>
          <p:nvPr/>
        </p:nvGrpSpPr>
        <p:grpSpPr>
          <a:xfrm>
            <a:off x="6960024" y="3387793"/>
            <a:ext cx="1320014" cy="1016440"/>
            <a:chOff x="766792" y="2138381"/>
            <a:chExt cx="2690063" cy="2071409"/>
          </a:xfrm>
        </p:grpSpPr>
        <p:grpSp>
          <p:nvGrpSpPr>
            <p:cNvPr id="3961" name="Google Shape;3961;p239"/>
            <p:cNvGrpSpPr/>
            <p:nvPr/>
          </p:nvGrpSpPr>
          <p:grpSpPr>
            <a:xfrm>
              <a:off x="766792" y="2138381"/>
              <a:ext cx="2690063" cy="2071409"/>
              <a:chOff x="6077928" y="3303336"/>
              <a:chExt cx="1398743" cy="1077064"/>
            </a:xfrm>
          </p:grpSpPr>
          <p:grpSp>
            <p:nvGrpSpPr>
              <p:cNvPr id="3962" name="Google Shape;3962;p239"/>
              <p:cNvGrpSpPr/>
              <p:nvPr/>
            </p:nvGrpSpPr>
            <p:grpSpPr>
              <a:xfrm>
                <a:off x="6077928" y="3303336"/>
                <a:ext cx="1398743" cy="937836"/>
                <a:chOff x="5619327" y="6680160"/>
                <a:chExt cx="1740163" cy="1166754"/>
              </a:xfrm>
            </p:grpSpPr>
            <p:pic>
              <p:nvPicPr>
                <p:cNvPr id="3963" name="Google Shape;3963;p239" descr="clipped result image"/>
                <p:cNvPicPr preferRelativeResize="0"/>
                <p:nvPr/>
              </p:nvPicPr>
              <p:blipFill rotWithShape="1">
                <a:blip r:embed="rId8">
                  <a:alphaModFix/>
                </a:blip>
                <a:srcRect l="28601" t="24642" b="13267"/>
                <a:stretch/>
              </p:blipFill>
              <p:spPr>
                <a:xfrm>
                  <a:off x="5945660" y="6923321"/>
                  <a:ext cx="1413830" cy="923593"/>
                </a:xfrm>
                <a:prstGeom prst="rect">
                  <a:avLst/>
                </a:prstGeom>
                <a:noFill/>
                <a:ln>
                  <a:noFill/>
                </a:ln>
              </p:spPr>
            </p:pic>
            <p:pic>
              <p:nvPicPr>
                <p:cNvPr id="3964" name="Google Shape;3964;p239"/>
                <p:cNvPicPr preferRelativeResize="0"/>
                <p:nvPr/>
              </p:nvPicPr>
              <p:blipFill rotWithShape="1">
                <a:blip r:embed="rId9">
                  <a:alphaModFix/>
                </a:blip>
                <a:srcRect/>
                <a:stretch/>
              </p:blipFill>
              <p:spPr>
                <a:xfrm>
                  <a:off x="5619327" y="6680160"/>
                  <a:ext cx="866543" cy="668044"/>
                </a:xfrm>
                <a:prstGeom prst="rect">
                  <a:avLst/>
                </a:prstGeom>
                <a:noFill/>
                <a:ln>
                  <a:noFill/>
                </a:ln>
              </p:spPr>
            </p:pic>
          </p:grpSp>
          <p:pic>
            <p:nvPicPr>
              <p:cNvPr id="3965" name="Google Shape;3965;p239"/>
              <p:cNvPicPr preferRelativeResize="0"/>
              <p:nvPr/>
            </p:nvPicPr>
            <p:blipFill rotWithShape="1">
              <a:blip r:embed="rId10">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3966" name="Google Shape;3966;p239"/>
              <p:cNvPicPr preferRelativeResize="0"/>
              <p:nvPr/>
            </p:nvPicPr>
            <p:blipFill rotWithShape="1">
              <a:blip r:embed="rId10">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3967" name="Google Shape;3967;p239"/>
              <p:cNvPicPr preferRelativeResize="0"/>
              <p:nvPr/>
            </p:nvPicPr>
            <p:blipFill rotWithShape="1">
              <a:blip r:embed="rId10">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3968" name="Google Shape;3968;p239"/>
            <p:cNvPicPr preferRelativeResize="0"/>
            <p:nvPr/>
          </p:nvPicPr>
          <p:blipFill rotWithShape="1">
            <a:blip r:embed="rId10">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972"/>
        <p:cNvGrpSpPr/>
        <p:nvPr/>
      </p:nvGrpSpPr>
      <p:grpSpPr>
        <a:xfrm>
          <a:off x="0" y="0"/>
          <a:ext cx="0" cy="0"/>
          <a:chOff x="0" y="0"/>
          <a:chExt cx="0" cy="0"/>
        </a:xfrm>
      </p:grpSpPr>
      <p:pic>
        <p:nvPicPr>
          <p:cNvPr id="3973" name="Google Shape;3973;p240" descr="clipped result image"/>
          <p:cNvPicPr preferRelativeResize="0"/>
          <p:nvPr/>
        </p:nvPicPr>
        <p:blipFill rotWithShape="1">
          <a:blip r:embed="rId3">
            <a:alphaModFix/>
          </a:blip>
          <a:srcRect/>
          <a:stretch/>
        </p:blipFill>
        <p:spPr>
          <a:xfrm rot="-4039862">
            <a:off x="4655417" y="2348083"/>
            <a:ext cx="94656" cy="212641"/>
          </a:xfrm>
          <a:prstGeom prst="rect">
            <a:avLst/>
          </a:prstGeom>
          <a:noFill/>
          <a:ln>
            <a:noFill/>
          </a:ln>
        </p:spPr>
      </p:pic>
      <p:grpSp>
        <p:nvGrpSpPr>
          <p:cNvPr id="3974" name="Google Shape;3974;p240"/>
          <p:cNvGrpSpPr/>
          <p:nvPr/>
        </p:nvGrpSpPr>
        <p:grpSpPr>
          <a:xfrm>
            <a:off x="3177258" y="1060095"/>
            <a:ext cx="2876436" cy="3091850"/>
            <a:chOff x="-1377173" y="-2079504"/>
            <a:chExt cx="3222175" cy="3463482"/>
          </a:xfrm>
        </p:grpSpPr>
        <p:pic>
          <p:nvPicPr>
            <p:cNvPr id="3975" name="Google Shape;3975;p240"/>
            <p:cNvPicPr preferRelativeResize="0"/>
            <p:nvPr/>
          </p:nvPicPr>
          <p:blipFill rotWithShape="1">
            <a:blip r:embed="rId4">
              <a:alphaModFix/>
            </a:blip>
            <a:srcRect/>
            <a:stretch/>
          </p:blipFill>
          <p:spPr>
            <a:xfrm>
              <a:off x="-1377173" y="-2079504"/>
              <a:ext cx="3222175" cy="3463482"/>
            </a:xfrm>
            <a:prstGeom prst="rect">
              <a:avLst/>
            </a:prstGeom>
            <a:noFill/>
            <a:ln>
              <a:noFill/>
            </a:ln>
          </p:spPr>
        </p:pic>
        <p:sp>
          <p:nvSpPr>
            <p:cNvPr id="3976" name="Google Shape;3976;p240"/>
            <p:cNvSpPr txBox="1"/>
            <p:nvPr/>
          </p:nvSpPr>
          <p:spPr>
            <a:xfrm>
              <a:off x="-794541" y="-1103477"/>
              <a:ext cx="1761300" cy="3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carbamazepine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200" b="1" i="0" u="none" strike="noStrike" cap="none">
                  <a:solidFill>
                    <a:srgbClr val="000000"/>
                  </a:solidFill>
                  <a:latin typeface="Arial"/>
                  <a:ea typeface="Arial"/>
                  <a:cs typeface="Arial"/>
                  <a:sym typeface="Arial"/>
                </a:rPr>
                <a:t>TEGRETOL</a:t>
              </a:r>
              <a:endParaRPr sz="12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grpSp>
      <p:grpSp>
        <p:nvGrpSpPr>
          <p:cNvPr id="3977" name="Google Shape;3977;p240"/>
          <p:cNvGrpSpPr/>
          <p:nvPr/>
        </p:nvGrpSpPr>
        <p:grpSpPr>
          <a:xfrm>
            <a:off x="3522788" y="3219208"/>
            <a:ext cx="2108084" cy="1523215"/>
            <a:chOff x="354924" y="1925125"/>
            <a:chExt cx="3387025" cy="2447325"/>
          </a:xfrm>
        </p:grpSpPr>
        <p:pic>
          <p:nvPicPr>
            <p:cNvPr id="3978" name="Google Shape;3978;p240"/>
            <p:cNvPicPr preferRelativeResize="0"/>
            <p:nvPr/>
          </p:nvPicPr>
          <p:blipFill rotWithShape="1">
            <a:blip r:embed="rId5">
              <a:alphaModFix/>
            </a:blip>
            <a:srcRect/>
            <a:stretch/>
          </p:blipFill>
          <p:spPr>
            <a:xfrm>
              <a:off x="354924" y="1925125"/>
              <a:ext cx="3387025" cy="2447325"/>
            </a:xfrm>
            <a:prstGeom prst="rect">
              <a:avLst/>
            </a:prstGeom>
            <a:noFill/>
            <a:ln>
              <a:noFill/>
            </a:ln>
          </p:spPr>
        </p:pic>
        <p:sp>
          <p:nvSpPr>
            <p:cNvPr id="3979" name="Google Shape;3979;p240"/>
            <p:cNvSpPr txBox="1"/>
            <p:nvPr/>
          </p:nvSpPr>
          <p:spPr>
            <a:xfrm>
              <a:off x="775076" y="3253468"/>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lamotrigine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LAMICTAL</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900" b="0" i="0" u="none" strike="noStrike" cap="none">
                <a:solidFill>
                  <a:srgbClr val="000000"/>
                </a:solidFill>
                <a:latin typeface="Arial"/>
                <a:ea typeface="Arial"/>
                <a:cs typeface="Arial"/>
                <a:sym typeface="Arial"/>
              </a:endParaRPr>
            </a:p>
          </p:txBody>
        </p:sp>
      </p:grpSp>
      <p:pic>
        <p:nvPicPr>
          <p:cNvPr id="3980" name="Google Shape;3980;p240"/>
          <p:cNvPicPr preferRelativeResize="0"/>
          <p:nvPr/>
        </p:nvPicPr>
        <p:blipFill rotWithShape="1">
          <a:blip r:embed="rId4">
            <a:alphaModFix/>
          </a:blip>
          <a:srcRect t="91338"/>
          <a:stretch/>
        </p:blipFill>
        <p:spPr>
          <a:xfrm>
            <a:off x="3895002" y="3892303"/>
            <a:ext cx="1281696" cy="204599"/>
          </a:xfrm>
          <a:prstGeom prst="rect">
            <a:avLst/>
          </a:prstGeom>
          <a:noFill/>
          <a:ln>
            <a:noFill/>
          </a:ln>
        </p:spPr>
      </p:pic>
      <p:grpSp>
        <p:nvGrpSpPr>
          <p:cNvPr id="3981" name="Google Shape;3981;p240"/>
          <p:cNvGrpSpPr/>
          <p:nvPr/>
        </p:nvGrpSpPr>
        <p:grpSpPr>
          <a:xfrm>
            <a:off x="66556" y="647938"/>
            <a:ext cx="1804026" cy="1384361"/>
            <a:chOff x="3132192" y="1605976"/>
            <a:chExt cx="2534100" cy="1944600"/>
          </a:xfrm>
        </p:grpSpPr>
        <p:sp>
          <p:nvSpPr>
            <p:cNvPr id="3982" name="Google Shape;3982;p240"/>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83" name="Google Shape;3983;p240" descr="clipped result image"/>
            <p:cNvPicPr preferRelativeResize="0"/>
            <p:nvPr/>
          </p:nvPicPr>
          <p:blipFill rotWithShape="1">
            <a:blip r:embed="rId6">
              <a:alphaModFix/>
            </a:blip>
            <a:srcRect/>
            <a:stretch/>
          </p:blipFill>
          <p:spPr>
            <a:xfrm>
              <a:off x="3859341" y="2128157"/>
              <a:ext cx="1087977" cy="1080040"/>
            </a:xfrm>
            <a:prstGeom prst="rect">
              <a:avLst/>
            </a:prstGeom>
            <a:noFill/>
            <a:ln>
              <a:noFill/>
            </a:ln>
          </p:spPr>
        </p:pic>
      </p:grpSp>
      <p:sp>
        <p:nvSpPr>
          <p:cNvPr id="3984" name="Google Shape;3984;p240"/>
          <p:cNvSpPr txBox="1"/>
          <p:nvPr/>
        </p:nvSpPr>
        <p:spPr>
          <a:xfrm>
            <a:off x="377612" y="202951"/>
            <a:ext cx="1369200" cy="15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900" b="0" i="0" u="none" strike="noStrike" cap="none">
                <a:solidFill>
                  <a:srgbClr val="000000"/>
                </a:solidFill>
                <a:latin typeface="Arial"/>
                <a:ea typeface="Arial"/>
                <a:cs typeface="Arial"/>
                <a:sym typeface="Arial"/>
              </a:rPr>
              <a:t>in</a:t>
            </a:r>
            <a:r>
              <a:rPr lang="en" sz="1900" b="1" i="0" u="sng" strike="noStrike" cap="none">
                <a:solidFill>
                  <a:srgbClr val="000000"/>
                </a:solidFill>
                <a:latin typeface="Arial"/>
                <a:ea typeface="Arial"/>
                <a:cs typeface="Arial"/>
                <a:sym typeface="Arial"/>
              </a:rPr>
              <a:t>D</a:t>
            </a:r>
            <a:r>
              <a:rPr lang="en" sz="1900" b="0" i="0" u="none" strike="noStrike" cap="none">
                <a:solidFill>
                  <a:srgbClr val="000000"/>
                </a:solidFill>
                <a:latin typeface="Arial"/>
                <a:ea typeface="Arial"/>
                <a:cs typeface="Arial"/>
                <a:sym typeface="Arial"/>
              </a:rPr>
              <a:t>uction</a:t>
            </a:r>
            <a:endParaRPr sz="1900" b="0" i="0" u="none" strike="noStrike" cap="none">
              <a:solidFill>
                <a:srgbClr val="000000"/>
              </a:solidFill>
              <a:latin typeface="Arial"/>
              <a:ea typeface="Arial"/>
              <a:cs typeface="Arial"/>
              <a:sym typeface="Arial"/>
            </a:endParaRPr>
          </a:p>
        </p:txBody>
      </p:sp>
      <p:sp>
        <p:nvSpPr>
          <p:cNvPr id="3985" name="Google Shape;3985;p240"/>
          <p:cNvSpPr txBox="1"/>
          <p:nvPr/>
        </p:nvSpPr>
        <p:spPr>
          <a:xfrm>
            <a:off x="285350" y="2032300"/>
            <a:ext cx="2676900" cy="44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own &amp; </a:t>
            </a:r>
            <a:r>
              <a:rPr lang="en" sz="1500" b="1" i="0" u="sng" strike="noStrike" cap="none">
                <a:solidFill>
                  <a:srgbClr val="000000"/>
                </a:solidFill>
                <a:latin typeface="Arial"/>
                <a:ea typeface="Arial"/>
                <a:cs typeface="Arial"/>
                <a:sym typeface="Arial"/>
              </a:rPr>
              <a:t>D</a:t>
            </a:r>
            <a:r>
              <a:rPr lang="en" sz="1500" b="0" i="0" u="none" strike="noStrike" cap="none">
                <a:solidFill>
                  <a:srgbClr val="000000"/>
                </a:solidFill>
                <a:latin typeface="Arial"/>
                <a:ea typeface="Arial"/>
                <a:cs typeface="Arial"/>
                <a:sym typeface="Arial"/>
              </a:rPr>
              <a:t>elayed </a:t>
            </a:r>
            <a:endParaRPr sz="1500" b="0" i="0" u="none" strike="noStrike" cap="none">
              <a:solidFill>
                <a:srgbClr val="000000"/>
              </a:solidFill>
              <a:latin typeface="Arial"/>
              <a:ea typeface="Arial"/>
              <a:cs typeface="Arial"/>
              <a:sym typeface="Arial"/>
            </a:endParaRPr>
          </a:p>
        </p:txBody>
      </p:sp>
      <p:pic>
        <p:nvPicPr>
          <p:cNvPr id="3986" name="Google Shape;3986;p240" descr="Resultado de imagen para tiger"/>
          <p:cNvPicPr preferRelativeResize="0"/>
          <p:nvPr/>
        </p:nvPicPr>
        <p:blipFill rotWithShape="1">
          <a:blip r:embed="rId7">
            <a:alphaModFix/>
          </a:blip>
          <a:srcRect/>
          <a:stretch/>
        </p:blipFill>
        <p:spPr>
          <a:xfrm rot="-312027" flipH="1">
            <a:off x="7002351" y="683844"/>
            <a:ext cx="997536" cy="979390"/>
          </a:xfrm>
          <a:prstGeom prst="rect">
            <a:avLst/>
          </a:prstGeom>
          <a:noFill/>
          <a:ln>
            <a:noFill/>
          </a:ln>
        </p:spPr>
      </p:pic>
      <p:grpSp>
        <p:nvGrpSpPr>
          <p:cNvPr id="3987" name="Google Shape;3987;p240"/>
          <p:cNvGrpSpPr/>
          <p:nvPr/>
        </p:nvGrpSpPr>
        <p:grpSpPr>
          <a:xfrm>
            <a:off x="6960024" y="3387793"/>
            <a:ext cx="1320014" cy="1016440"/>
            <a:chOff x="766792" y="2138381"/>
            <a:chExt cx="2690063" cy="2071409"/>
          </a:xfrm>
        </p:grpSpPr>
        <p:grpSp>
          <p:nvGrpSpPr>
            <p:cNvPr id="3988" name="Google Shape;3988;p240"/>
            <p:cNvGrpSpPr/>
            <p:nvPr/>
          </p:nvGrpSpPr>
          <p:grpSpPr>
            <a:xfrm>
              <a:off x="766792" y="2138381"/>
              <a:ext cx="2690063" cy="2071409"/>
              <a:chOff x="6077928" y="3303336"/>
              <a:chExt cx="1398743" cy="1077064"/>
            </a:xfrm>
          </p:grpSpPr>
          <p:grpSp>
            <p:nvGrpSpPr>
              <p:cNvPr id="3989" name="Google Shape;3989;p240"/>
              <p:cNvGrpSpPr/>
              <p:nvPr/>
            </p:nvGrpSpPr>
            <p:grpSpPr>
              <a:xfrm>
                <a:off x="6077928" y="3303336"/>
                <a:ext cx="1398743" cy="937836"/>
                <a:chOff x="5619327" y="6680160"/>
                <a:chExt cx="1740163" cy="1166754"/>
              </a:xfrm>
            </p:grpSpPr>
            <p:pic>
              <p:nvPicPr>
                <p:cNvPr id="3990" name="Google Shape;3990;p240" descr="clipped result image"/>
                <p:cNvPicPr preferRelativeResize="0"/>
                <p:nvPr/>
              </p:nvPicPr>
              <p:blipFill rotWithShape="1">
                <a:blip r:embed="rId8">
                  <a:alphaModFix/>
                </a:blip>
                <a:srcRect l="28601" t="24642" b="13267"/>
                <a:stretch/>
              </p:blipFill>
              <p:spPr>
                <a:xfrm>
                  <a:off x="5945660" y="6923321"/>
                  <a:ext cx="1413830" cy="923593"/>
                </a:xfrm>
                <a:prstGeom prst="rect">
                  <a:avLst/>
                </a:prstGeom>
                <a:noFill/>
                <a:ln>
                  <a:noFill/>
                </a:ln>
              </p:spPr>
            </p:pic>
            <p:pic>
              <p:nvPicPr>
                <p:cNvPr id="3991" name="Google Shape;3991;p240"/>
                <p:cNvPicPr preferRelativeResize="0"/>
                <p:nvPr/>
              </p:nvPicPr>
              <p:blipFill rotWithShape="1">
                <a:blip r:embed="rId9">
                  <a:alphaModFix/>
                </a:blip>
                <a:srcRect/>
                <a:stretch/>
              </p:blipFill>
              <p:spPr>
                <a:xfrm>
                  <a:off x="5619327" y="6680160"/>
                  <a:ext cx="866543" cy="668044"/>
                </a:xfrm>
                <a:prstGeom prst="rect">
                  <a:avLst/>
                </a:prstGeom>
                <a:noFill/>
                <a:ln>
                  <a:noFill/>
                </a:ln>
              </p:spPr>
            </p:pic>
          </p:grpSp>
          <p:pic>
            <p:nvPicPr>
              <p:cNvPr id="3992" name="Google Shape;3992;p240"/>
              <p:cNvPicPr preferRelativeResize="0"/>
              <p:nvPr/>
            </p:nvPicPr>
            <p:blipFill rotWithShape="1">
              <a:blip r:embed="rId10">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3993" name="Google Shape;3993;p240"/>
              <p:cNvPicPr preferRelativeResize="0"/>
              <p:nvPr/>
            </p:nvPicPr>
            <p:blipFill rotWithShape="1">
              <a:blip r:embed="rId10">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3994" name="Google Shape;3994;p240"/>
              <p:cNvPicPr preferRelativeResize="0"/>
              <p:nvPr/>
            </p:nvPicPr>
            <p:blipFill rotWithShape="1">
              <a:blip r:embed="rId10">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3995" name="Google Shape;3995;p240"/>
            <p:cNvPicPr preferRelativeResize="0"/>
            <p:nvPr/>
          </p:nvPicPr>
          <p:blipFill rotWithShape="1">
            <a:blip r:embed="rId10">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999"/>
        <p:cNvGrpSpPr/>
        <p:nvPr/>
      </p:nvGrpSpPr>
      <p:grpSpPr>
        <a:xfrm>
          <a:off x="0" y="0"/>
          <a:ext cx="0" cy="0"/>
          <a:chOff x="0" y="0"/>
          <a:chExt cx="0" cy="0"/>
        </a:xfrm>
      </p:grpSpPr>
      <p:pic>
        <p:nvPicPr>
          <p:cNvPr id="4000" name="Google Shape;4000;p241"/>
          <p:cNvPicPr preferRelativeResize="0"/>
          <p:nvPr/>
        </p:nvPicPr>
        <p:blipFill rotWithShape="1">
          <a:blip r:embed="rId3">
            <a:alphaModFix/>
          </a:blip>
          <a:srcRect l="66813"/>
          <a:stretch/>
        </p:blipFill>
        <p:spPr>
          <a:xfrm>
            <a:off x="3032312" y="152399"/>
            <a:ext cx="2813104" cy="483870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053"/>
        <p:cNvGrpSpPr/>
        <p:nvPr/>
      </p:nvGrpSpPr>
      <p:grpSpPr>
        <a:xfrm>
          <a:off x="0" y="0"/>
          <a:ext cx="0" cy="0"/>
          <a:chOff x="0" y="0"/>
          <a:chExt cx="0" cy="0"/>
        </a:xfrm>
      </p:grpSpPr>
      <p:grpSp>
        <p:nvGrpSpPr>
          <p:cNvPr id="4054" name="Google Shape;4054;p245"/>
          <p:cNvGrpSpPr/>
          <p:nvPr/>
        </p:nvGrpSpPr>
        <p:grpSpPr>
          <a:xfrm>
            <a:off x="5023175" y="1221532"/>
            <a:ext cx="3250175" cy="2854025"/>
            <a:chOff x="-111800" y="1884975"/>
            <a:chExt cx="3250175" cy="2854025"/>
          </a:xfrm>
        </p:grpSpPr>
        <p:pic>
          <p:nvPicPr>
            <p:cNvPr id="4055" name="Google Shape;4055;p245"/>
            <p:cNvPicPr preferRelativeResize="0"/>
            <p:nvPr/>
          </p:nvPicPr>
          <p:blipFill rotWithShape="1">
            <a:blip r:embed="rId3">
              <a:alphaModFix/>
            </a:blip>
            <a:srcRect/>
            <a:stretch/>
          </p:blipFill>
          <p:spPr>
            <a:xfrm>
              <a:off x="-111800" y="1884975"/>
              <a:ext cx="3250175" cy="2854025"/>
            </a:xfrm>
            <a:prstGeom prst="rect">
              <a:avLst/>
            </a:prstGeom>
            <a:noFill/>
            <a:ln>
              <a:noFill/>
            </a:ln>
          </p:spPr>
        </p:pic>
        <p:sp>
          <p:nvSpPr>
            <p:cNvPr id="4056" name="Google Shape;4056;p245"/>
            <p:cNvSpPr txBox="1"/>
            <p:nvPr/>
          </p:nvSpPr>
          <p:spPr>
            <a:xfrm>
              <a:off x="485153" y="2849475"/>
              <a:ext cx="1761300" cy="3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oxcarbazepine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TRILEPTAL</a:t>
              </a:r>
              <a:endParaRPr sz="1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grpSp>
      <p:grpSp>
        <p:nvGrpSpPr>
          <p:cNvPr id="4057" name="Google Shape;4057;p245"/>
          <p:cNvGrpSpPr/>
          <p:nvPr/>
        </p:nvGrpSpPr>
        <p:grpSpPr>
          <a:xfrm>
            <a:off x="829837" y="1220361"/>
            <a:ext cx="3222175" cy="3463482"/>
            <a:chOff x="1965075" y="-123864"/>
            <a:chExt cx="3222175" cy="3463482"/>
          </a:xfrm>
        </p:grpSpPr>
        <p:pic>
          <p:nvPicPr>
            <p:cNvPr id="4058" name="Google Shape;4058;p245"/>
            <p:cNvPicPr preferRelativeResize="0"/>
            <p:nvPr/>
          </p:nvPicPr>
          <p:blipFill rotWithShape="1">
            <a:blip r:embed="rId4">
              <a:alphaModFix/>
            </a:blip>
            <a:srcRect/>
            <a:stretch/>
          </p:blipFill>
          <p:spPr>
            <a:xfrm>
              <a:off x="1965075" y="-123864"/>
              <a:ext cx="3222175" cy="3463482"/>
            </a:xfrm>
            <a:prstGeom prst="rect">
              <a:avLst/>
            </a:prstGeom>
            <a:noFill/>
            <a:ln>
              <a:noFill/>
            </a:ln>
          </p:spPr>
        </p:pic>
        <p:sp>
          <p:nvSpPr>
            <p:cNvPr id="4059" name="Google Shape;4059;p245"/>
            <p:cNvSpPr txBox="1"/>
            <p:nvPr/>
          </p:nvSpPr>
          <p:spPr>
            <a:xfrm>
              <a:off x="2548253" y="845750"/>
              <a:ext cx="1761300" cy="35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carbamazepine</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TEGRETOL</a:t>
              </a:r>
              <a:endParaRPr sz="14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grpSp>
      <p:pic>
        <p:nvPicPr>
          <p:cNvPr id="4060" name="Google Shape;4060;p245" descr="Resultado de imagen para tiger"/>
          <p:cNvPicPr preferRelativeResize="0"/>
          <p:nvPr/>
        </p:nvPicPr>
        <p:blipFill rotWithShape="1">
          <a:blip r:embed="rId5">
            <a:alphaModFix/>
          </a:blip>
          <a:srcRect/>
          <a:stretch/>
        </p:blipFill>
        <p:spPr>
          <a:xfrm rot="-312027" flipH="1">
            <a:off x="1750951" y="197769"/>
            <a:ext cx="997536" cy="979390"/>
          </a:xfrm>
          <a:prstGeom prst="rect">
            <a:avLst/>
          </a:prstGeom>
          <a:noFill/>
          <a:ln>
            <a:noFill/>
          </a:ln>
        </p:spPr>
      </p:pic>
      <p:pic>
        <p:nvPicPr>
          <p:cNvPr id="4061" name="Google Shape;4061;p245" descr="clipped result image"/>
          <p:cNvPicPr preferRelativeResize="0"/>
          <p:nvPr/>
        </p:nvPicPr>
        <p:blipFill rotWithShape="1">
          <a:blip r:embed="rId6">
            <a:alphaModFix/>
          </a:blip>
          <a:srcRect/>
          <a:stretch/>
        </p:blipFill>
        <p:spPr>
          <a:xfrm rot="-188021">
            <a:off x="5912836" y="181251"/>
            <a:ext cx="999803" cy="871122"/>
          </a:xfrm>
          <a:prstGeom prst="rect">
            <a:avLst/>
          </a:prstGeom>
          <a:noFill/>
          <a:ln>
            <a:noFill/>
          </a:ln>
        </p:spPr>
      </p:pic>
      <p:cxnSp>
        <p:nvCxnSpPr>
          <p:cNvPr id="4062" name="Google Shape;4062;p245"/>
          <p:cNvCxnSpPr/>
          <p:nvPr/>
        </p:nvCxnSpPr>
        <p:spPr>
          <a:xfrm>
            <a:off x="4499725" y="-62800"/>
            <a:ext cx="0" cy="5143500"/>
          </a:xfrm>
          <a:prstGeom prst="straightConnector1">
            <a:avLst/>
          </a:prstGeom>
          <a:noFill/>
          <a:ln w="9525" cap="flat" cmpd="sng">
            <a:solidFill>
              <a:schemeClr val="dk2"/>
            </a:solidFill>
            <a:prstDash val="solid"/>
            <a:round/>
            <a:headEnd type="none" w="sm" len="sm"/>
            <a:tailEnd type="none" w="sm" len="sm"/>
          </a:ln>
        </p:spPr>
      </p:cxnSp>
      <p:sp>
        <p:nvSpPr>
          <p:cNvPr id="4063" name="Google Shape;4063;p245"/>
          <p:cNvSpPr/>
          <p:nvPr/>
        </p:nvSpPr>
        <p:spPr>
          <a:xfrm rot="-2397539">
            <a:off x="6000039" y="3270320"/>
            <a:ext cx="989818" cy="985132"/>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4" name="Google Shape;4064;p245"/>
          <p:cNvSpPr/>
          <p:nvPr/>
        </p:nvSpPr>
        <p:spPr>
          <a:xfrm rot="-2397551">
            <a:off x="1330481" y="3077730"/>
            <a:ext cx="1747940" cy="1739836"/>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5" name="Google Shape;4065;p245"/>
          <p:cNvSpPr txBox="1"/>
          <p:nvPr/>
        </p:nvSpPr>
        <p:spPr>
          <a:xfrm>
            <a:off x="3127375" y="3735400"/>
            <a:ext cx="1265700" cy="42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“shredder” in</a:t>
            </a:r>
            <a:r>
              <a:rPr lang="en" sz="1600" b="0" i="0" u="sng" strike="noStrike" cap="none">
                <a:solidFill>
                  <a:schemeClr val="dk1"/>
                </a:solidFill>
                <a:latin typeface="Arial"/>
                <a:ea typeface="Arial"/>
                <a:cs typeface="Arial"/>
                <a:sym typeface="Arial"/>
              </a:rPr>
              <a:t>D</a:t>
            </a:r>
            <a:r>
              <a:rPr lang="en" sz="1600" b="0" i="0" u="none" strike="noStrike" cap="none">
                <a:solidFill>
                  <a:schemeClr val="dk1"/>
                </a:solidFill>
                <a:latin typeface="Arial"/>
                <a:ea typeface="Arial"/>
                <a:cs typeface="Arial"/>
                <a:sym typeface="Arial"/>
              </a:rPr>
              <a:t>ucer of UGT, CYP, and P-gp enzymes</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300" b="0" i="0" u="none" strike="noStrike" cap="none">
              <a:solidFill>
                <a:srgbClr val="000000"/>
              </a:solidFill>
              <a:latin typeface="Arial"/>
              <a:ea typeface="Arial"/>
              <a:cs typeface="Arial"/>
              <a:sym typeface="Arial"/>
            </a:endParaRPr>
          </a:p>
        </p:txBody>
      </p:sp>
      <p:sp>
        <p:nvSpPr>
          <p:cNvPr id="4066" name="Google Shape;4066;p245"/>
          <p:cNvSpPr txBox="1"/>
          <p:nvPr/>
        </p:nvSpPr>
        <p:spPr>
          <a:xfrm>
            <a:off x="4705025" y="4295125"/>
            <a:ext cx="4288500" cy="424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Safer overall (other than hyponatremia)</a:t>
            </a:r>
            <a:endParaRPr sz="16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But no real evidence in bipolar</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900" b="0" i="0" u="none" strike="noStrike" cap="none">
              <a:solidFill>
                <a:srgbClr val="000000"/>
              </a:solidFill>
              <a:latin typeface="Arial"/>
              <a:ea typeface="Arial"/>
              <a:cs typeface="Arial"/>
              <a:sym typeface="Arial"/>
            </a:endParaRPr>
          </a:p>
        </p:txBody>
      </p:sp>
      <p:sp>
        <p:nvSpPr>
          <p:cNvPr id="4067" name="Google Shape;4067;p245"/>
          <p:cNvSpPr txBox="1"/>
          <p:nvPr/>
        </p:nvSpPr>
        <p:spPr>
          <a:xfrm>
            <a:off x="6997909" y="3542290"/>
            <a:ext cx="1925373" cy="424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moderate in</a:t>
            </a:r>
            <a:r>
              <a:rPr lang="en" sz="1600" b="1" i="0" u="sng" strike="noStrike" cap="none">
                <a:solidFill>
                  <a:schemeClr val="dk1"/>
                </a:solidFill>
                <a:latin typeface="Arial"/>
                <a:ea typeface="Arial"/>
                <a:cs typeface="Arial"/>
                <a:sym typeface="Arial"/>
              </a:rPr>
              <a:t>D</a:t>
            </a:r>
            <a:r>
              <a:rPr lang="en" sz="1600" b="0" i="0" u="none" strike="noStrike" cap="none">
                <a:solidFill>
                  <a:schemeClr val="dk1"/>
                </a:solidFill>
                <a:latin typeface="Arial"/>
                <a:ea typeface="Arial"/>
                <a:cs typeface="Arial"/>
                <a:sym typeface="Arial"/>
              </a:rPr>
              <a:t>ucer of CYP3A4</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3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071"/>
        <p:cNvGrpSpPr/>
        <p:nvPr/>
      </p:nvGrpSpPr>
      <p:grpSpPr>
        <a:xfrm>
          <a:off x="0" y="0"/>
          <a:ext cx="0" cy="0"/>
          <a:chOff x="0" y="0"/>
          <a:chExt cx="0" cy="0"/>
        </a:xfrm>
      </p:grpSpPr>
      <p:sp>
        <p:nvSpPr>
          <p:cNvPr id="4072" name="Google Shape;4072;p246"/>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3" name="Google Shape;4073;p24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Carbamazepine (Tegretol)</a:t>
            </a:r>
            <a:endParaRPr sz="2400" b="0" i="0" u="none" strike="noStrike" cap="none">
              <a:solidFill>
                <a:srgbClr val="000000"/>
              </a:solidFill>
              <a:latin typeface="Arial"/>
              <a:ea typeface="Arial"/>
              <a:cs typeface="Arial"/>
              <a:sym typeface="Arial"/>
            </a:endParaRPr>
          </a:p>
        </p:txBody>
      </p:sp>
      <p:sp>
        <p:nvSpPr>
          <p:cNvPr id="4074" name="Google Shape;4074;p246"/>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Official neuroscience-based nomenclature: </a:t>
            </a:r>
            <a:endParaRPr sz="3800" b="0" i="0" u="none" strike="noStrike" cap="none">
              <a:solidFill>
                <a:srgbClr val="000000"/>
              </a:solidFill>
              <a:latin typeface="Arial"/>
              <a:ea typeface="Arial"/>
              <a:cs typeface="Arial"/>
              <a:sym typeface="Arial"/>
            </a:endParaRPr>
          </a:p>
        </p:txBody>
      </p:sp>
      <p:pic>
        <p:nvPicPr>
          <p:cNvPr id="4075" name="Google Shape;4075;p246"/>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4076" name="Google Shape;4076;p246"/>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4077" name="Google Shape;4077;p246"/>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8" name="Google Shape;4078;p246"/>
          <p:cNvSpPr/>
          <p:nvPr/>
        </p:nvSpPr>
        <p:spPr>
          <a:xfrm>
            <a:off x="4818900" y="2186750"/>
            <a:ext cx="18351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sp>
        <p:nvSpPr>
          <p:cNvPr id="4083" name="Google Shape;4083;p247"/>
          <p:cNvSpPr/>
          <p:nvPr/>
        </p:nvSpPr>
        <p:spPr>
          <a:xfrm>
            <a:off x="-1932" y="-15900"/>
            <a:ext cx="9144000" cy="5499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4" name="Google Shape;4084;p24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Carbamazepine (Tegretol)</a:t>
            </a:r>
            <a:endParaRPr sz="2400" b="0" i="0" u="none" strike="noStrike" cap="none">
              <a:solidFill>
                <a:srgbClr val="000000"/>
              </a:solidFill>
              <a:latin typeface="Arial"/>
              <a:ea typeface="Arial"/>
              <a:cs typeface="Arial"/>
              <a:sym typeface="Arial"/>
            </a:endParaRPr>
          </a:p>
        </p:txBody>
      </p:sp>
      <p:pic>
        <p:nvPicPr>
          <p:cNvPr id="4085" name="Google Shape;4085;p247"/>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4086" name="Google Shape;4086;p247"/>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4087" name="Google Shape;4087;p247"/>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8" name="Google Shape;4088;p247"/>
          <p:cNvSpPr/>
          <p:nvPr/>
        </p:nvSpPr>
        <p:spPr>
          <a:xfrm>
            <a:off x="4818900" y="2186750"/>
            <a:ext cx="18351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9" name="Google Shape;4089;p247"/>
          <p:cNvSpPr/>
          <p:nvPr/>
        </p:nvSpPr>
        <p:spPr>
          <a:xfrm>
            <a:off x="934274" y="2281550"/>
            <a:ext cx="779400" cy="2775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093"/>
        <p:cNvGrpSpPr/>
        <p:nvPr/>
      </p:nvGrpSpPr>
      <p:grpSpPr>
        <a:xfrm>
          <a:off x="0" y="0"/>
          <a:ext cx="0" cy="0"/>
          <a:chOff x="0" y="0"/>
          <a:chExt cx="0" cy="0"/>
        </a:xfrm>
      </p:grpSpPr>
      <p:sp>
        <p:nvSpPr>
          <p:cNvPr id="4094" name="Google Shape;4094;p248"/>
          <p:cNvSpPr txBox="1"/>
          <p:nvPr/>
        </p:nvSpPr>
        <p:spPr>
          <a:xfrm>
            <a:off x="19050" y="-38275"/>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r>
              <a:rPr lang="en" sz="2400" b="0" i="0" u="none" strike="noStrike" cap="none">
                <a:solidFill>
                  <a:schemeClr val="dk1"/>
                </a:solidFill>
                <a:highlight>
                  <a:schemeClr val="accent6"/>
                </a:highlight>
                <a:latin typeface="Arial"/>
                <a:ea typeface="Arial"/>
                <a:cs typeface="Arial"/>
                <a:sym typeface="Arial"/>
              </a:rPr>
              <a:t>TEGRETOL</a:t>
            </a:r>
            <a:r>
              <a:rPr lang="en" sz="2400" b="0" i="0" u="none" strike="noStrike" cap="none">
                <a:solidFill>
                  <a:schemeClr val="dk1"/>
                </a:solidFill>
                <a:latin typeface="Arial"/>
                <a:ea typeface="Arial"/>
                <a:cs typeface="Arial"/>
                <a:sym typeface="Arial"/>
              </a:rPr>
              <a:t>)</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a:solidFill>
                  <a:schemeClr val="dk1"/>
                </a:solidFill>
                <a:latin typeface="Arial"/>
                <a:ea typeface="Arial"/>
                <a:cs typeface="Arial"/>
                <a:sym typeface="Arial"/>
              </a:rPr>
              <a:t>“</a:t>
            </a:r>
            <a:r>
              <a:rPr lang="en" sz="2100" b="0" i="0" u="none" strike="noStrike" cap="none">
                <a:solidFill>
                  <a:schemeClr val="dk1"/>
                </a:solidFill>
                <a:highlight>
                  <a:schemeClr val="accent6"/>
                </a:highlight>
                <a:latin typeface="Arial"/>
                <a:ea typeface="Arial"/>
                <a:cs typeface="Arial"/>
                <a:sym typeface="Arial"/>
              </a:rPr>
              <a:t>Tiger tail</a:t>
            </a:r>
            <a:r>
              <a:rPr lang="en" sz="2100" b="0" i="0" u="none" strike="noStrike" cap="none">
                <a:solidFill>
                  <a:schemeClr val="dk1"/>
                </a:solidFill>
                <a:latin typeface="Arial"/>
                <a:ea typeface="Arial"/>
                <a:cs typeface="Arial"/>
                <a:sym typeface="Arial"/>
              </a:rPr>
              <a:t> </a:t>
            </a:r>
            <a:r>
              <a:rPr lang="en" sz="1700" b="0" i="0" u="none" strike="noStrike" cap="none">
                <a:solidFill>
                  <a:schemeClr val="dk1"/>
                </a:solidFill>
                <a:latin typeface="Arial"/>
                <a:ea typeface="Arial"/>
                <a:cs typeface="Arial"/>
                <a:sym typeface="Arial"/>
              </a:rPr>
              <a:t>(in the) </a:t>
            </a:r>
            <a:r>
              <a:rPr lang="en" sz="2100" b="0" i="0" u="none" strike="noStrike" cap="none">
                <a:solidFill>
                  <a:schemeClr val="dk1"/>
                </a:solidFill>
                <a:latin typeface="Arial"/>
                <a:ea typeface="Arial"/>
                <a:cs typeface="Arial"/>
                <a:sym typeface="Arial"/>
              </a:rPr>
              <a:t>Car Maze”</a:t>
            </a:r>
            <a:endParaRPr sz="2900" b="0" i="0" u="none" strike="noStrike" cap="none">
              <a:solidFill>
                <a:srgbClr val="000000"/>
              </a:solidFill>
              <a:latin typeface="Arial"/>
              <a:ea typeface="Arial"/>
              <a:cs typeface="Arial"/>
              <a:sym typeface="Arial"/>
            </a:endParaRPr>
          </a:p>
        </p:txBody>
      </p:sp>
      <p:cxnSp>
        <p:nvCxnSpPr>
          <p:cNvPr id="4095" name="Google Shape;4095;p248"/>
          <p:cNvCxnSpPr/>
          <p:nvPr/>
        </p:nvCxnSpPr>
        <p:spPr>
          <a:xfrm rot="10800000">
            <a:off x="226500" y="1351550"/>
            <a:ext cx="0" cy="3569700"/>
          </a:xfrm>
          <a:prstGeom prst="straightConnector1">
            <a:avLst/>
          </a:prstGeom>
          <a:noFill/>
          <a:ln w="38100" cap="flat" cmpd="sng">
            <a:solidFill>
              <a:srgbClr val="595959"/>
            </a:solidFill>
            <a:prstDash val="solid"/>
            <a:round/>
            <a:headEnd type="none" w="sm" len="sm"/>
            <a:tailEnd type="none" w="sm" len="sm"/>
          </a:ln>
        </p:spPr>
      </p:cxnSp>
      <p:cxnSp>
        <p:nvCxnSpPr>
          <p:cNvPr id="4096" name="Google Shape;4096;p248"/>
          <p:cNvCxnSpPr/>
          <p:nvPr/>
        </p:nvCxnSpPr>
        <p:spPr>
          <a:xfrm rot="10800000">
            <a:off x="5389677" y="589408"/>
            <a:ext cx="3404100" cy="0"/>
          </a:xfrm>
          <a:prstGeom prst="straightConnector1">
            <a:avLst/>
          </a:prstGeom>
          <a:noFill/>
          <a:ln w="38100" cap="flat" cmpd="sng">
            <a:solidFill>
              <a:srgbClr val="595959"/>
            </a:solidFill>
            <a:prstDash val="solid"/>
            <a:round/>
            <a:headEnd type="none" w="sm" len="sm"/>
            <a:tailEnd type="none" w="sm" len="sm"/>
          </a:ln>
        </p:spPr>
      </p:cxnSp>
      <p:cxnSp>
        <p:nvCxnSpPr>
          <p:cNvPr id="4097" name="Google Shape;4097;p248"/>
          <p:cNvCxnSpPr/>
          <p:nvPr/>
        </p:nvCxnSpPr>
        <p:spPr>
          <a:xfrm rot="10800000">
            <a:off x="3626139" y="1860160"/>
            <a:ext cx="3335700" cy="0"/>
          </a:xfrm>
          <a:prstGeom prst="straightConnector1">
            <a:avLst/>
          </a:prstGeom>
          <a:noFill/>
          <a:ln w="38100" cap="flat" cmpd="sng">
            <a:solidFill>
              <a:srgbClr val="595959"/>
            </a:solidFill>
            <a:prstDash val="solid"/>
            <a:round/>
            <a:headEnd type="none" w="sm" len="sm"/>
            <a:tailEnd type="none" w="sm" len="sm"/>
          </a:ln>
        </p:spPr>
      </p:cxnSp>
      <p:cxnSp>
        <p:nvCxnSpPr>
          <p:cNvPr id="4098" name="Google Shape;4098;p248"/>
          <p:cNvCxnSpPr/>
          <p:nvPr/>
        </p:nvCxnSpPr>
        <p:spPr>
          <a:xfrm rot="10800000">
            <a:off x="3573955" y="2874281"/>
            <a:ext cx="1627500" cy="0"/>
          </a:xfrm>
          <a:prstGeom prst="straightConnector1">
            <a:avLst/>
          </a:prstGeom>
          <a:noFill/>
          <a:ln w="38100" cap="flat" cmpd="sng">
            <a:solidFill>
              <a:srgbClr val="595959"/>
            </a:solidFill>
            <a:prstDash val="solid"/>
            <a:round/>
            <a:headEnd type="none" w="sm" len="sm"/>
            <a:tailEnd type="none" w="sm" len="sm"/>
          </a:ln>
        </p:spPr>
      </p:cxnSp>
      <p:cxnSp>
        <p:nvCxnSpPr>
          <p:cNvPr id="4099" name="Google Shape;4099;p248"/>
          <p:cNvCxnSpPr/>
          <p:nvPr/>
        </p:nvCxnSpPr>
        <p:spPr>
          <a:xfrm rot="10800000">
            <a:off x="3589884" y="2874644"/>
            <a:ext cx="0" cy="1029600"/>
          </a:xfrm>
          <a:prstGeom prst="straightConnector1">
            <a:avLst/>
          </a:prstGeom>
          <a:noFill/>
          <a:ln w="38100" cap="flat" cmpd="sng">
            <a:solidFill>
              <a:srgbClr val="595959"/>
            </a:solidFill>
            <a:prstDash val="solid"/>
            <a:round/>
            <a:headEnd type="none" w="sm" len="sm"/>
            <a:tailEnd type="none" w="sm" len="sm"/>
          </a:ln>
        </p:spPr>
      </p:cxnSp>
      <p:cxnSp>
        <p:nvCxnSpPr>
          <p:cNvPr id="4100" name="Google Shape;4100;p248"/>
          <p:cNvCxnSpPr/>
          <p:nvPr/>
        </p:nvCxnSpPr>
        <p:spPr>
          <a:xfrm rot="10800000">
            <a:off x="3626428" y="928075"/>
            <a:ext cx="0" cy="949500"/>
          </a:xfrm>
          <a:prstGeom prst="straightConnector1">
            <a:avLst/>
          </a:prstGeom>
          <a:noFill/>
          <a:ln w="38100" cap="flat" cmpd="sng">
            <a:solidFill>
              <a:srgbClr val="595959"/>
            </a:solidFill>
            <a:prstDash val="solid"/>
            <a:round/>
            <a:headEnd type="none" w="sm" len="sm"/>
            <a:tailEnd type="none" w="sm" len="sm"/>
          </a:ln>
        </p:spPr>
      </p:cxnSp>
      <p:cxnSp>
        <p:nvCxnSpPr>
          <p:cNvPr id="4101" name="Google Shape;4101;p248"/>
          <p:cNvCxnSpPr/>
          <p:nvPr/>
        </p:nvCxnSpPr>
        <p:spPr>
          <a:xfrm>
            <a:off x="6943639" y="1844379"/>
            <a:ext cx="0" cy="1094700"/>
          </a:xfrm>
          <a:prstGeom prst="straightConnector1">
            <a:avLst/>
          </a:prstGeom>
          <a:noFill/>
          <a:ln w="38100" cap="flat" cmpd="sng">
            <a:solidFill>
              <a:srgbClr val="595959"/>
            </a:solidFill>
            <a:prstDash val="solid"/>
            <a:round/>
            <a:headEnd type="none" w="sm" len="sm"/>
            <a:tailEnd type="none" w="sm" len="sm"/>
          </a:ln>
        </p:spPr>
      </p:cxnSp>
      <p:cxnSp>
        <p:nvCxnSpPr>
          <p:cNvPr id="4102" name="Google Shape;4102;p248"/>
          <p:cNvCxnSpPr/>
          <p:nvPr/>
        </p:nvCxnSpPr>
        <p:spPr>
          <a:xfrm rot="10800000">
            <a:off x="8787704" y="600125"/>
            <a:ext cx="0" cy="4431300"/>
          </a:xfrm>
          <a:prstGeom prst="straightConnector1">
            <a:avLst/>
          </a:prstGeom>
          <a:noFill/>
          <a:ln w="38100" cap="flat" cmpd="sng">
            <a:solidFill>
              <a:srgbClr val="595959"/>
            </a:solidFill>
            <a:prstDash val="solid"/>
            <a:round/>
            <a:headEnd type="none" w="sm" len="sm"/>
            <a:tailEnd type="none" w="sm" len="sm"/>
          </a:ln>
        </p:spPr>
      </p:cxnSp>
      <p:cxnSp>
        <p:nvCxnSpPr>
          <p:cNvPr id="4103" name="Google Shape;4103;p248"/>
          <p:cNvCxnSpPr/>
          <p:nvPr/>
        </p:nvCxnSpPr>
        <p:spPr>
          <a:xfrm rot="10800000">
            <a:off x="213525" y="1351425"/>
            <a:ext cx="3415500" cy="0"/>
          </a:xfrm>
          <a:prstGeom prst="straightConnector1">
            <a:avLst/>
          </a:prstGeom>
          <a:noFill/>
          <a:ln w="38100" cap="flat" cmpd="sng">
            <a:solidFill>
              <a:srgbClr val="595959"/>
            </a:solidFill>
            <a:prstDash val="solid"/>
            <a:round/>
            <a:headEnd type="none" w="sm" len="sm"/>
            <a:tailEnd type="none" w="sm" len="sm"/>
          </a:ln>
        </p:spPr>
      </p:cxnSp>
      <p:cxnSp>
        <p:nvCxnSpPr>
          <p:cNvPr id="4104" name="Google Shape;4104;p248"/>
          <p:cNvCxnSpPr/>
          <p:nvPr/>
        </p:nvCxnSpPr>
        <p:spPr>
          <a:xfrm rot="10800000">
            <a:off x="1962163" y="5018281"/>
            <a:ext cx="6831600" cy="0"/>
          </a:xfrm>
          <a:prstGeom prst="straightConnector1">
            <a:avLst/>
          </a:prstGeom>
          <a:noFill/>
          <a:ln w="38100" cap="flat" cmpd="sng">
            <a:solidFill>
              <a:srgbClr val="595959"/>
            </a:solidFill>
            <a:prstDash val="solid"/>
            <a:round/>
            <a:headEnd type="none" w="sm" len="sm"/>
            <a:tailEnd type="none" w="sm" len="sm"/>
          </a:ln>
        </p:spPr>
      </p:cxnSp>
      <p:cxnSp>
        <p:nvCxnSpPr>
          <p:cNvPr id="4105" name="Google Shape;4105;p248"/>
          <p:cNvCxnSpPr/>
          <p:nvPr/>
        </p:nvCxnSpPr>
        <p:spPr>
          <a:xfrm rot="10800000">
            <a:off x="3578514" y="3899482"/>
            <a:ext cx="3335700" cy="0"/>
          </a:xfrm>
          <a:prstGeom prst="straightConnector1">
            <a:avLst/>
          </a:prstGeom>
          <a:noFill/>
          <a:ln w="38100" cap="flat" cmpd="sng">
            <a:solidFill>
              <a:srgbClr val="595959"/>
            </a:solidFill>
            <a:prstDash val="solid"/>
            <a:round/>
            <a:headEnd type="none" w="sm" len="sm"/>
            <a:tailEnd type="none" w="sm" len="sm"/>
          </a:ln>
        </p:spPr>
      </p:cxnSp>
      <p:sp>
        <p:nvSpPr>
          <p:cNvPr id="4106" name="Google Shape;4106;p248"/>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7" name="Google Shape;4107;p248"/>
          <p:cNvSpPr/>
          <p:nvPr/>
        </p:nvSpPr>
        <p:spPr>
          <a:xfrm rot="211287" flipH="1">
            <a:off x="6617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08" name="Google Shape;4108;p248" descr="clipped result image"/>
          <p:cNvPicPr preferRelativeResize="0"/>
          <p:nvPr/>
        </p:nvPicPr>
        <p:blipFill rotWithShape="1">
          <a:blip r:embed="rId3">
            <a:alphaModFix/>
          </a:blip>
          <a:srcRect/>
          <a:stretch/>
        </p:blipFill>
        <p:spPr>
          <a:xfrm flipH="1">
            <a:off x="4002974" y="762350"/>
            <a:ext cx="3025589" cy="1029600"/>
          </a:xfrm>
          <a:prstGeom prst="rect">
            <a:avLst/>
          </a:prstGeom>
          <a:noFill/>
          <a:ln>
            <a:noFill/>
          </a:ln>
        </p:spPr>
      </p:pic>
      <p:cxnSp>
        <p:nvCxnSpPr>
          <p:cNvPr id="4109" name="Google Shape;4109;p248"/>
          <p:cNvCxnSpPr/>
          <p:nvPr/>
        </p:nvCxnSpPr>
        <p:spPr>
          <a:xfrm rot="10800000">
            <a:off x="1962380" y="3389456"/>
            <a:ext cx="1627500" cy="0"/>
          </a:xfrm>
          <a:prstGeom prst="straightConnector1">
            <a:avLst/>
          </a:prstGeom>
          <a:noFill/>
          <a:ln w="38100" cap="flat" cmpd="sng">
            <a:solidFill>
              <a:srgbClr val="595959"/>
            </a:solidFill>
            <a:prstDash val="solid"/>
            <a:round/>
            <a:headEnd type="none" w="sm" len="sm"/>
            <a:tailEnd type="none" w="sm" len="sm"/>
          </a:ln>
        </p:spPr>
      </p:cxnSp>
      <p:cxnSp>
        <p:nvCxnSpPr>
          <p:cNvPr id="4110" name="Google Shape;4110;p248"/>
          <p:cNvCxnSpPr/>
          <p:nvPr/>
        </p:nvCxnSpPr>
        <p:spPr>
          <a:xfrm rot="10800000">
            <a:off x="1981725" y="2369025"/>
            <a:ext cx="0" cy="2631600"/>
          </a:xfrm>
          <a:prstGeom prst="straightConnector1">
            <a:avLst/>
          </a:prstGeom>
          <a:noFill/>
          <a:ln w="38100" cap="flat" cmpd="sng">
            <a:solidFill>
              <a:srgbClr val="595959"/>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28"/>
          <p:cNvPicPr preferRelativeResize="0"/>
          <p:nvPr/>
        </p:nvPicPr>
        <p:blipFill rotWithShape="1">
          <a:blip r:embed="rId3">
            <a:alphaModFix/>
          </a:blip>
          <a:srcRect t="10650"/>
          <a:stretch/>
        </p:blipFill>
        <p:spPr>
          <a:xfrm>
            <a:off x="352625" y="977844"/>
            <a:ext cx="4261250" cy="3973525"/>
          </a:xfrm>
          <a:prstGeom prst="rect">
            <a:avLst/>
          </a:prstGeom>
          <a:noFill/>
          <a:ln>
            <a:noFill/>
          </a:ln>
        </p:spPr>
      </p:pic>
      <p:pic>
        <p:nvPicPr>
          <p:cNvPr id="382" name="Google Shape;382;p28"/>
          <p:cNvPicPr preferRelativeResize="0"/>
          <p:nvPr/>
        </p:nvPicPr>
        <p:blipFill rotWithShape="1">
          <a:blip r:embed="rId4">
            <a:alphaModFix/>
          </a:blip>
          <a:srcRect t="12945"/>
          <a:stretch/>
        </p:blipFill>
        <p:spPr>
          <a:xfrm>
            <a:off x="4790126" y="993743"/>
            <a:ext cx="4050426" cy="3038925"/>
          </a:xfrm>
          <a:prstGeom prst="rect">
            <a:avLst/>
          </a:prstGeom>
          <a:noFill/>
          <a:ln>
            <a:noFill/>
          </a:ln>
        </p:spPr>
      </p:pic>
      <p:sp>
        <p:nvSpPr>
          <p:cNvPr id="383" name="Google Shape;383;p28"/>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8"/>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Neuroscience-based Nomenclature</a:t>
            </a:r>
            <a:endParaRPr sz="2400" b="0" i="0" u="none" strike="noStrike" cap="none">
              <a:solidFill>
                <a:srgbClr val="3D85C6"/>
              </a:solidFill>
              <a:latin typeface="Arial"/>
              <a:ea typeface="Arial"/>
              <a:cs typeface="Arial"/>
              <a:sym typeface="Arial"/>
            </a:endParaRPr>
          </a:p>
        </p:txBody>
      </p:sp>
      <p:sp>
        <p:nvSpPr>
          <p:cNvPr id="385" name="Google Shape;385;p28"/>
          <p:cNvSpPr/>
          <p:nvPr/>
        </p:nvSpPr>
        <p:spPr>
          <a:xfrm>
            <a:off x="424175" y="2289700"/>
            <a:ext cx="1343700" cy="3735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8"/>
          <p:cNvSpPr txBox="1"/>
          <p:nvPr/>
        </p:nvSpPr>
        <p:spPr>
          <a:xfrm>
            <a:off x="1704550" y="2284000"/>
            <a:ext cx="662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the brain’s </a:t>
            </a:r>
            <a:r>
              <a:rPr lang="en" sz="1200" b="1" i="0" u="none" strike="noStrike" cap="none">
                <a:solidFill>
                  <a:schemeClr val="dk1"/>
                </a:solidFill>
                <a:latin typeface="Arial"/>
                <a:ea typeface="Arial"/>
                <a:cs typeface="Arial"/>
                <a:sym typeface="Arial"/>
              </a:rPr>
              <a:t>excitatory</a:t>
            </a:r>
            <a:r>
              <a:rPr lang="en" sz="1200" b="0" i="0" u="none" strike="noStrike" cap="none">
                <a:solidFill>
                  <a:schemeClr val="dk1"/>
                </a:solidFill>
                <a:latin typeface="Arial"/>
                <a:ea typeface="Arial"/>
                <a:cs typeface="Arial"/>
                <a:sym typeface="Arial"/>
              </a:rPr>
              <a:t> neurotransmitter</a:t>
            </a:r>
            <a:endParaRPr sz="1200" b="0" i="0" u="none" strike="noStrike" cap="none">
              <a:solidFill>
                <a:schemeClr val="dk1"/>
              </a:solidFill>
              <a:latin typeface="Arial"/>
              <a:ea typeface="Arial"/>
              <a:cs typeface="Arial"/>
              <a:sym typeface="Arial"/>
            </a:endParaRPr>
          </a:p>
        </p:txBody>
      </p:sp>
      <p:sp>
        <p:nvSpPr>
          <p:cNvPr id="387" name="Google Shape;387;p28"/>
          <p:cNvSpPr txBox="1"/>
          <p:nvPr/>
        </p:nvSpPr>
        <p:spPr>
          <a:xfrm>
            <a:off x="6778564" y="1600945"/>
            <a:ext cx="7617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lithium</a:t>
            </a:r>
            <a:endParaRPr sz="1200" b="0" i="0" u="none" strike="noStrike" cap="none">
              <a:solidFill>
                <a:schemeClr val="dk1"/>
              </a:solidFill>
              <a:latin typeface="Arial"/>
              <a:ea typeface="Arial"/>
              <a:cs typeface="Arial"/>
              <a:sym typeface="Arial"/>
            </a:endParaRPr>
          </a:p>
        </p:txBody>
      </p:sp>
      <p:sp>
        <p:nvSpPr>
          <p:cNvPr id="388" name="Google Shape;388;p28"/>
          <p:cNvSpPr/>
          <p:nvPr/>
        </p:nvSpPr>
        <p:spPr>
          <a:xfrm>
            <a:off x="4926661" y="1632686"/>
            <a:ext cx="1868400" cy="3192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8"/>
          <p:cNvSpPr/>
          <p:nvPr/>
        </p:nvSpPr>
        <p:spPr>
          <a:xfrm>
            <a:off x="4926661" y="1904000"/>
            <a:ext cx="1868400" cy="3192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8"/>
          <p:cNvSpPr txBox="1"/>
          <p:nvPr/>
        </p:nvSpPr>
        <p:spPr>
          <a:xfrm>
            <a:off x="6798664" y="1885647"/>
            <a:ext cx="20085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antiepileptic drugs (AEDs)</a:t>
            </a:r>
            <a:endParaRPr sz="1200" b="0" i="0" u="none" strike="noStrike" cap="none">
              <a:solidFill>
                <a:schemeClr val="dk1"/>
              </a:solidFill>
              <a:latin typeface="Arial"/>
              <a:ea typeface="Arial"/>
              <a:cs typeface="Arial"/>
              <a:sym typeface="Arial"/>
            </a:endParaRPr>
          </a:p>
        </p:txBody>
      </p:sp>
      <p:grpSp>
        <p:nvGrpSpPr>
          <p:cNvPr id="391" name="Google Shape;391;p28"/>
          <p:cNvGrpSpPr/>
          <p:nvPr/>
        </p:nvGrpSpPr>
        <p:grpSpPr>
          <a:xfrm>
            <a:off x="4750220" y="3887841"/>
            <a:ext cx="4135833" cy="1255659"/>
            <a:chOff x="4750220" y="3887841"/>
            <a:chExt cx="4135833" cy="1255659"/>
          </a:xfrm>
        </p:grpSpPr>
        <p:pic>
          <p:nvPicPr>
            <p:cNvPr id="392" name="Google Shape;392;p28"/>
            <p:cNvPicPr preferRelativeResize="0"/>
            <p:nvPr/>
          </p:nvPicPr>
          <p:blipFill rotWithShape="1">
            <a:blip r:embed="rId5">
              <a:alphaModFix/>
            </a:blip>
            <a:srcRect r="31986"/>
            <a:stretch/>
          </p:blipFill>
          <p:spPr>
            <a:xfrm>
              <a:off x="4790126" y="3887841"/>
              <a:ext cx="4095927" cy="1167159"/>
            </a:xfrm>
            <a:prstGeom prst="rect">
              <a:avLst/>
            </a:prstGeom>
            <a:noFill/>
            <a:ln>
              <a:noFill/>
            </a:ln>
          </p:spPr>
        </p:pic>
        <p:sp>
          <p:nvSpPr>
            <p:cNvPr id="393" name="Google Shape;393;p28"/>
            <p:cNvSpPr txBox="1"/>
            <p:nvPr/>
          </p:nvSpPr>
          <p:spPr>
            <a:xfrm>
              <a:off x="5977654" y="4104905"/>
              <a:ext cx="93869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action potential</a:t>
              </a:r>
              <a:endParaRPr sz="900" b="0" i="0" u="none" strike="noStrike" cap="none">
                <a:solidFill>
                  <a:srgbClr val="000000"/>
                </a:solidFill>
                <a:latin typeface="Arial"/>
                <a:ea typeface="Arial"/>
                <a:cs typeface="Arial"/>
                <a:sym typeface="Arial"/>
              </a:endParaRPr>
            </a:p>
          </p:txBody>
        </p:sp>
        <p:pic>
          <p:nvPicPr>
            <p:cNvPr id="394" name="Google Shape;394;p28"/>
            <p:cNvPicPr preferRelativeResize="0"/>
            <p:nvPr/>
          </p:nvPicPr>
          <p:blipFill rotWithShape="1">
            <a:blip r:embed="rId6">
              <a:alphaModFix/>
            </a:blip>
            <a:srcRect/>
            <a:stretch/>
          </p:blipFill>
          <p:spPr>
            <a:xfrm flipH="1">
              <a:off x="4750220" y="4857710"/>
              <a:ext cx="530259" cy="285790"/>
            </a:xfrm>
            <a:prstGeom prst="rect">
              <a:avLst/>
            </a:prstGeom>
            <a:noFill/>
            <a:ln>
              <a:noFill/>
            </a:ln>
          </p:spPr>
        </p:pic>
        <p:pic>
          <p:nvPicPr>
            <p:cNvPr id="395" name="Google Shape;395;p28"/>
            <p:cNvPicPr preferRelativeResize="0"/>
            <p:nvPr/>
          </p:nvPicPr>
          <p:blipFill rotWithShape="1">
            <a:blip r:embed="rId6">
              <a:alphaModFix/>
            </a:blip>
            <a:srcRect/>
            <a:stretch/>
          </p:blipFill>
          <p:spPr>
            <a:xfrm flipH="1">
              <a:off x="7010005" y="4851215"/>
              <a:ext cx="530259" cy="285790"/>
            </a:xfrm>
            <a:prstGeom prst="rect">
              <a:avLst/>
            </a:prstGeom>
            <a:noFill/>
            <a:ln>
              <a:noFill/>
            </a:ln>
          </p:spPr>
        </p:pic>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4114"/>
        <p:cNvGrpSpPr/>
        <p:nvPr/>
      </p:nvGrpSpPr>
      <p:grpSpPr>
        <a:xfrm>
          <a:off x="0" y="0"/>
          <a:ext cx="0" cy="0"/>
          <a:chOff x="0" y="0"/>
          <a:chExt cx="0" cy="0"/>
        </a:xfrm>
      </p:grpSpPr>
      <p:sp>
        <p:nvSpPr>
          <p:cNvPr id="4115" name="Google Shape;4115;p249"/>
          <p:cNvSpPr txBox="1"/>
          <p:nvPr/>
        </p:nvSpPr>
        <p:spPr>
          <a:xfrm>
            <a:off x="19050" y="-38275"/>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dirty="0">
                <a:solidFill>
                  <a:schemeClr val="dk1"/>
                </a:solidFill>
                <a:highlight>
                  <a:schemeClr val="accent6"/>
                </a:highlight>
                <a:latin typeface="Arial"/>
                <a:ea typeface="Arial"/>
                <a:cs typeface="Arial"/>
                <a:sym typeface="Arial"/>
              </a:rPr>
              <a:t>Car</a:t>
            </a:r>
            <a:r>
              <a:rPr lang="en" sz="2400" b="0" i="0" u="none" strike="noStrike" cap="none" dirty="0">
                <a:solidFill>
                  <a:schemeClr val="dk1"/>
                </a:solidFill>
                <a:latin typeface="Arial"/>
                <a:ea typeface="Arial"/>
                <a:cs typeface="Arial"/>
                <a:sym typeface="Arial"/>
              </a:rPr>
              <a:t>ba</a:t>
            </a:r>
            <a:r>
              <a:rPr lang="en" sz="2400" b="0" i="0" u="none" strike="noStrike" cap="none" dirty="0">
                <a:solidFill>
                  <a:schemeClr val="dk1"/>
                </a:solidFill>
                <a:highlight>
                  <a:schemeClr val="accent6"/>
                </a:highlight>
                <a:latin typeface="Arial"/>
                <a:ea typeface="Arial"/>
                <a:cs typeface="Arial"/>
                <a:sym typeface="Arial"/>
              </a:rPr>
              <a:t>maze</a:t>
            </a:r>
            <a:r>
              <a:rPr lang="en" sz="2400" b="0" i="0" u="none" strike="noStrike" cap="none" dirty="0">
                <a:solidFill>
                  <a:schemeClr val="dk1"/>
                </a:solidFill>
                <a:latin typeface="Arial"/>
                <a:ea typeface="Arial"/>
                <a:cs typeface="Arial"/>
                <a:sym typeface="Arial"/>
              </a:rPr>
              <a:t>pine (</a:t>
            </a:r>
            <a:r>
              <a:rPr lang="en" sz="2400" b="0" i="0" u="none" strike="noStrike" cap="none" dirty="0">
                <a:solidFill>
                  <a:schemeClr val="dk1"/>
                </a:solidFill>
                <a:highlight>
                  <a:srgbClr val="00FF00"/>
                </a:highlight>
                <a:latin typeface="Arial"/>
                <a:ea typeface="Arial"/>
                <a:cs typeface="Arial"/>
                <a:sym typeface="Arial"/>
              </a:rPr>
              <a:t>TEGRETOL</a:t>
            </a:r>
            <a:r>
              <a:rPr lang="en" sz="2400" b="0" i="0" u="none" strike="noStrike" cap="none" dirty="0">
                <a:solidFill>
                  <a:schemeClr val="dk1"/>
                </a:solidFill>
                <a:latin typeface="Arial"/>
                <a:ea typeface="Arial"/>
                <a:cs typeface="Arial"/>
                <a:sym typeface="Arial"/>
              </a:rPr>
              <a:t>)</a:t>
            </a:r>
            <a:endParaRPr sz="24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1300" b="0" i="0" u="none" strike="noStrike" cap="none" dirty="0">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dirty="0">
                <a:solidFill>
                  <a:schemeClr val="dk1"/>
                </a:solidFill>
                <a:latin typeface="Arial"/>
                <a:ea typeface="Arial"/>
                <a:cs typeface="Arial"/>
                <a:sym typeface="Arial"/>
              </a:rPr>
              <a:t>“</a:t>
            </a:r>
            <a:r>
              <a:rPr lang="en" sz="2100" b="0" i="0" u="none" strike="noStrike" cap="none" dirty="0">
                <a:solidFill>
                  <a:schemeClr val="dk1"/>
                </a:solidFill>
                <a:highlight>
                  <a:srgbClr val="00FF00"/>
                </a:highlight>
                <a:latin typeface="Arial"/>
                <a:ea typeface="Arial"/>
                <a:cs typeface="Arial"/>
                <a:sym typeface="Arial"/>
              </a:rPr>
              <a:t>Tiger tail </a:t>
            </a:r>
            <a:r>
              <a:rPr lang="en" sz="1700" b="0" i="0" u="none" strike="noStrike" cap="none" dirty="0">
                <a:solidFill>
                  <a:schemeClr val="dk1"/>
                </a:solidFill>
                <a:latin typeface="Arial"/>
                <a:ea typeface="Arial"/>
                <a:cs typeface="Arial"/>
                <a:sym typeface="Arial"/>
              </a:rPr>
              <a:t>(in the) </a:t>
            </a:r>
            <a:r>
              <a:rPr lang="en" sz="2100" b="0" i="0" u="none" strike="noStrike" cap="none" dirty="0">
                <a:solidFill>
                  <a:schemeClr val="dk1"/>
                </a:solidFill>
                <a:highlight>
                  <a:schemeClr val="accent6"/>
                </a:highlight>
                <a:latin typeface="Arial"/>
                <a:ea typeface="Arial"/>
                <a:cs typeface="Arial"/>
                <a:sym typeface="Arial"/>
              </a:rPr>
              <a:t>Car Maze</a:t>
            </a:r>
            <a:r>
              <a:rPr lang="en" sz="2100" b="0" i="0" u="none" strike="noStrike" cap="none" dirty="0">
                <a:solidFill>
                  <a:schemeClr val="dk1"/>
                </a:solidFill>
                <a:latin typeface="Arial"/>
                <a:ea typeface="Arial"/>
                <a:cs typeface="Arial"/>
                <a:sym typeface="Arial"/>
              </a:rPr>
              <a:t>”</a:t>
            </a:r>
            <a:endParaRPr sz="2900" b="0" i="0" u="none" strike="noStrike" cap="none" dirty="0">
              <a:solidFill>
                <a:srgbClr val="000000"/>
              </a:solidFill>
              <a:latin typeface="Arial"/>
              <a:ea typeface="Arial"/>
              <a:cs typeface="Arial"/>
              <a:sym typeface="Arial"/>
            </a:endParaRPr>
          </a:p>
        </p:txBody>
      </p:sp>
      <p:cxnSp>
        <p:nvCxnSpPr>
          <p:cNvPr id="4116" name="Google Shape;4116;p249"/>
          <p:cNvCxnSpPr/>
          <p:nvPr/>
        </p:nvCxnSpPr>
        <p:spPr>
          <a:xfrm rot="10800000">
            <a:off x="226500" y="1351550"/>
            <a:ext cx="0" cy="3569700"/>
          </a:xfrm>
          <a:prstGeom prst="straightConnector1">
            <a:avLst/>
          </a:prstGeom>
          <a:noFill/>
          <a:ln w="38100" cap="flat" cmpd="sng">
            <a:solidFill>
              <a:srgbClr val="595959"/>
            </a:solidFill>
            <a:prstDash val="solid"/>
            <a:round/>
            <a:headEnd type="none" w="sm" len="sm"/>
            <a:tailEnd type="none" w="sm" len="sm"/>
          </a:ln>
        </p:spPr>
      </p:cxnSp>
      <p:cxnSp>
        <p:nvCxnSpPr>
          <p:cNvPr id="4117" name="Google Shape;4117;p249"/>
          <p:cNvCxnSpPr/>
          <p:nvPr/>
        </p:nvCxnSpPr>
        <p:spPr>
          <a:xfrm rot="10800000">
            <a:off x="5389677" y="589408"/>
            <a:ext cx="3404100" cy="0"/>
          </a:xfrm>
          <a:prstGeom prst="straightConnector1">
            <a:avLst/>
          </a:prstGeom>
          <a:noFill/>
          <a:ln w="38100" cap="flat" cmpd="sng">
            <a:solidFill>
              <a:srgbClr val="595959"/>
            </a:solidFill>
            <a:prstDash val="solid"/>
            <a:round/>
            <a:headEnd type="none" w="sm" len="sm"/>
            <a:tailEnd type="none" w="sm" len="sm"/>
          </a:ln>
        </p:spPr>
      </p:cxnSp>
      <p:cxnSp>
        <p:nvCxnSpPr>
          <p:cNvPr id="4118" name="Google Shape;4118;p249"/>
          <p:cNvCxnSpPr/>
          <p:nvPr/>
        </p:nvCxnSpPr>
        <p:spPr>
          <a:xfrm rot="10800000">
            <a:off x="3626139" y="1860160"/>
            <a:ext cx="3335700" cy="0"/>
          </a:xfrm>
          <a:prstGeom prst="straightConnector1">
            <a:avLst/>
          </a:prstGeom>
          <a:noFill/>
          <a:ln w="38100" cap="flat" cmpd="sng">
            <a:solidFill>
              <a:srgbClr val="595959"/>
            </a:solidFill>
            <a:prstDash val="solid"/>
            <a:round/>
            <a:headEnd type="none" w="sm" len="sm"/>
            <a:tailEnd type="none" w="sm" len="sm"/>
          </a:ln>
        </p:spPr>
      </p:cxnSp>
      <p:cxnSp>
        <p:nvCxnSpPr>
          <p:cNvPr id="4119" name="Google Shape;4119;p249"/>
          <p:cNvCxnSpPr/>
          <p:nvPr/>
        </p:nvCxnSpPr>
        <p:spPr>
          <a:xfrm rot="10800000">
            <a:off x="3573955" y="2874281"/>
            <a:ext cx="1627500" cy="0"/>
          </a:xfrm>
          <a:prstGeom prst="straightConnector1">
            <a:avLst/>
          </a:prstGeom>
          <a:noFill/>
          <a:ln w="38100" cap="flat" cmpd="sng">
            <a:solidFill>
              <a:srgbClr val="595959"/>
            </a:solidFill>
            <a:prstDash val="solid"/>
            <a:round/>
            <a:headEnd type="none" w="sm" len="sm"/>
            <a:tailEnd type="none" w="sm" len="sm"/>
          </a:ln>
        </p:spPr>
      </p:cxnSp>
      <p:cxnSp>
        <p:nvCxnSpPr>
          <p:cNvPr id="4120" name="Google Shape;4120;p249"/>
          <p:cNvCxnSpPr/>
          <p:nvPr/>
        </p:nvCxnSpPr>
        <p:spPr>
          <a:xfrm rot="10800000">
            <a:off x="3589884" y="2874644"/>
            <a:ext cx="0" cy="1029600"/>
          </a:xfrm>
          <a:prstGeom prst="straightConnector1">
            <a:avLst/>
          </a:prstGeom>
          <a:noFill/>
          <a:ln w="38100" cap="flat" cmpd="sng">
            <a:solidFill>
              <a:srgbClr val="595959"/>
            </a:solidFill>
            <a:prstDash val="solid"/>
            <a:round/>
            <a:headEnd type="none" w="sm" len="sm"/>
            <a:tailEnd type="none" w="sm" len="sm"/>
          </a:ln>
        </p:spPr>
      </p:cxnSp>
      <p:cxnSp>
        <p:nvCxnSpPr>
          <p:cNvPr id="4121" name="Google Shape;4121;p249"/>
          <p:cNvCxnSpPr/>
          <p:nvPr/>
        </p:nvCxnSpPr>
        <p:spPr>
          <a:xfrm rot="10800000">
            <a:off x="3626428" y="928075"/>
            <a:ext cx="0" cy="949500"/>
          </a:xfrm>
          <a:prstGeom prst="straightConnector1">
            <a:avLst/>
          </a:prstGeom>
          <a:noFill/>
          <a:ln w="38100" cap="flat" cmpd="sng">
            <a:solidFill>
              <a:srgbClr val="595959"/>
            </a:solidFill>
            <a:prstDash val="solid"/>
            <a:round/>
            <a:headEnd type="none" w="sm" len="sm"/>
            <a:tailEnd type="none" w="sm" len="sm"/>
          </a:ln>
        </p:spPr>
      </p:cxnSp>
      <p:cxnSp>
        <p:nvCxnSpPr>
          <p:cNvPr id="4122" name="Google Shape;4122;p249"/>
          <p:cNvCxnSpPr/>
          <p:nvPr/>
        </p:nvCxnSpPr>
        <p:spPr>
          <a:xfrm>
            <a:off x="6943639" y="1844379"/>
            <a:ext cx="0" cy="1094700"/>
          </a:xfrm>
          <a:prstGeom prst="straightConnector1">
            <a:avLst/>
          </a:prstGeom>
          <a:noFill/>
          <a:ln w="38100" cap="flat" cmpd="sng">
            <a:solidFill>
              <a:srgbClr val="595959"/>
            </a:solidFill>
            <a:prstDash val="solid"/>
            <a:round/>
            <a:headEnd type="none" w="sm" len="sm"/>
            <a:tailEnd type="none" w="sm" len="sm"/>
          </a:ln>
        </p:spPr>
      </p:cxnSp>
      <p:cxnSp>
        <p:nvCxnSpPr>
          <p:cNvPr id="4123" name="Google Shape;4123;p249"/>
          <p:cNvCxnSpPr/>
          <p:nvPr/>
        </p:nvCxnSpPr>
        <p:spPr>
          <a:xfrm rot="10800000">
            <a:off x="8787704" y="600125"/>
            <a:ext cx="0" cy="4431300"/>
          </a:xfrm>
          <a:prstGeom prst="straightConnector1">
            <a:avLst/>
          </a:prstGeom>
          <a:noFill/>
          <a:ln w="38100" cap="flat" cmpd="sng">
            <a:solidFill>
              <a:srgbClr val="595959"/>
            </a:solidFill>
            <a:prstDash val="solid"/>
            <a:round/>
            <a:headEnd type="none" w="sm" len="sm"/>
            <a:tailEnd type="none" w="sm" len="sm"/>
          </a:ln>
        </p:spPr>
      </p:cxnSp>
      <p:cxnSp>
        <p:nvCxnSpPr>
          <p:cNvPr id="4124" name="Google Shape;4124;p249"/>
          <p:cNvCxnSpPr/>
          <p:nvPr/>
        </p:nvCxnSpPr>
        <p:spPr>
          <a:xfrm rot="10800000">
            <a:off x="213525" y="1351425"/>
            <a:ext cx="3415500" cy="0"/>
          </a:xfrm>
          <a:prstGeom prst="straightConnector1">
            <a:avLst/>
          </a:prstGeom>
          <a:noFill/>
          <a:ln w="38100" cap="flat" cmpd="sng">
            <a:solidFill>
              <a:srgbClr val="595959"/>
            </a:solidFill>
            <a:prstDash val="solid"/>
            <a:round/>
            <a:headEnd type="none" w="sm" len="sm"/>
            <a:tailEnd type="none" w="sm" len="sm"/>
          </a:ln>
        </p:spPr>
      </p:cxnSp>
      <p:cxnSp>
        <p:nvCxnSpPr>
          <p:cNvPr id="4125" name="Google Shape;4125;p249"/>
          <p:cNvCxnSpPr/>
          <p:nvPr/>
        </p:nvCxnSpPr>
        <p:spPr>
          <a:xfrm rot="10800000">
            <a:off x="1962163" y="5018281"/>
            <a:ext cx="6831600" cy="0"/>
          </a:xfrm>
          <a:prstGeom prst="straightConnector1">
            <a:avLst/>
          </a:prstGeom>
          <a:noFill/>
          <a:ln w="38100" cap="flat" cmpd="sng">
            <a:solidFill>
              <a:srgbClr val="595959"/>
            </a:solidFill>
            <a:prstDash val="solid"/>
            <a:round/>
            <a:headEnd type="none" w="sm" len="sm"/>
            <a:tailEnd type="none" w="sm" len="sm"/>
          </a:ln>
        </p:spPr>
      </p:cxnSp>
      <p:cxnSp>
        <p:nvCxnSpPr>
          <p:cNvPr id="4126" name="Google Shape;4126;p249"/>
          <p:cNvCxnSpPr/>
          <p:nvPr/>
        </p:nvCxnSpPr>
        <p:spPr>
          <a:xfrm rot="10800000">
            <a:off x="3578514" y="3899482"/>
            <a:ext cx="3335700" cy="0"/>
          </a:xfrm>
          <a:prstGeom prst="straightConnector1">
            <a:avLst/>
          </a:prstGeom>
          <a:noFill/>
          <a:ln w="38100" cap="flat" cmpd="sng">
            <a:solidFill>
              <a:srgbClr val="595959"/>
            </a:solidFill>
            <a:prstDash val="solid"/>
            <a:round/>
            <a:headEnd type="none" w="sm" len="sm"/>
            <a:tailEnd type="none" w="sm" len="sm"/>
          </a:ln>
        </p:spPr>
      </p:cxnSp>
      <p:sp>
        <p:nvSpPr>
          <p:cNvPr id="4127" name="Google Shape;4127;p249"/>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8" name="Google Shape;4128;p249"/>
          <p:cNvSpPr/>
          <p:nvPr/>
        </p:nvSpPr>
        <p:spPr>
          <a:xfrm rot="211287" flipH="1">
            <a:off x="6617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9" name="Google Shape;4129;p249" descr="clipped result image"/>
          <p:cNvPicPr preferRelativeResize="0"/>
          <p:nvPr/>
        </p:nvPicPr>
        <p:blipFill rotWithShape="1">
          <a:blip r:embed="rId3">
            <a:alphaModFix/>
          </a:blip>
          <a:srcRect/>
          <a:stretch/>
        </p:blipFill>
        <p:spPr>
          <a:xfrm flipH="1">
            <a:off x="4002974" y="762350"/>
            <a:ext cx="3025589" cy="1029600"/>
          </a:xfrm>
          <a:prstGeom prst="rect">
            <a:avLst/>
          </a:prstGeom>
          <a:noFill/>
          <a:ln>
            <a:noFill/>
          </a:ln>
        </p:spPr>
      </p:pic>
      <p:cxnSp>
        <p:nvCxnSpPr>
          <p:cNvPr id="4130" name="Google Shape;4130;p249"/>
          <p:cNvCxnSpPr/>
          <p:nvPr/>
        </p:nvCxnSpPr>
        <p:spPr>
          <a:xfrm rot="10800000">
            <a:off x="1962380" y="3389456"/>
            <a:ext cx="1627500" cy="0"/>
          </a:xfrm>
          <a:prstGeom prst="straightConnector1">
            <a:avLst/>
          </a:prstGeom>
          <a:noFill/>
          <a:ln w="38100" cap="flat" cmpd="sng">
            <a:solidFill>
              <a:srgbClr val="595959"/>
            </a:solidFill>
            <a:prstDash val="solid"/>
            <a:round/>
            <a:headEnd type="none" w="sm" len="sm"/>
            <a:tailEnd type="none" w="sm" len="sm"/>
          </a:ln>
        </p:spPr>
      </p:cxnSp>
      <p:cxnSp>
        <p:nvCxnSpPr>
          <p:cNvPr id="4131" name="Google Shape;4131;p249"/>
          <p:cNvCxnSpPr/>
          <p:nvPr/>
        </p:nvCxnSpPr>
        <p:spPr>
          <a:xfrm rot="10800000">
            <a:off x="1981725" y="2369025"/>
            <a:ext cx="0" cy="2631600"/>
          </a:xfrm>
          <a:prstGeom prst="straightConnector1">
            <a:avLst/>
          </a:prstGeom>
          <a:noFill/>
          <a:ln w="38100" cap="flat" cmpd="sng">
            <a:solidFill>
              <a:srgbClr val="595959"/>
            </a:solidFill>
            <a:prstDash val="solid"/>
            <a:round/>
            <a:headEnd type="none" w="sm" len="sm"/>
            <a:tailEnd type="none" w="sm" len="sm"/>
          </a:ln>
        </p:spPr>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180"/>
        <p:cNvGrpSpPr/>
        <p:nvPr/>
      </p:nvGrpSpPr>
      <p:grpSpPr>
        <a:xfrm>
          <a:off x="0" y="0"/>
          <a:ext cx="0" cy="0"/>
          <a:chOff x="0" y="0"/>
          <a:chExt cx="0" cy="0"/>
        </a:xfrm>
      </p:grpSpPr>
      <p:sp>
        <p:nvSpPr>
          <p:cNvPr id="4181" name="Google Shape;4181;p255"/>
          <p:cNvSpPr/>
          <p:nvPr/>
        </p:nvSpPr>
        <p:spPr>
          <a:xfrm>
            <a:off x="1207" y="-15900"/>
            <a:ext cx="9144000" cy="763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2" name="Google Shape;4182;p255"/>
          <p:cNvSpPr txBox="1"/>
          <p:nvPr/>
        </p:nvSpPr>
        <p:spPr>
          <a:xfrm>
            <a:off x="1355825" y="363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3500" b="0" i="0" u="none" strike="noStrike" cap="none">
                <a:solidFill>
                  <a:schemeClr val="lt1"/>
                </a:solidFill>
                <a:latin typeface="Arial"/>
                <a:ea typeface="Arial"/>
                <a:cs typeface="Arial"/>
                <a:sym typeface="Arial"/>
              </a:rPr>
              <a:t>Carbamazine (Tegretol)</a:t>
            </a:r>
            <a:endParaRPr sz="35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300" b="0" i="0" u="none" strike="noStrike" cap="none">
              <a:solidFill>
                <a:schemeClr val="lt1"/>
              </a:solidFill>
              <a:latin typeface="Arial"/>
              <a:ea typeface="Arial"/>
              <a:cs typeface="Arial"/>
              <a:sym typeface="Arial"/>
            </a:endParaRPr>
          </a:p>
          <a:p>
            <a:pPr marL="114300" marR="0" lvl="0" indent="0" algn="l" rtl="0">
              <a:lnSpc>
                <a:spcPct val="100000"/>
              </a:lnSpc>
              <a:spcBef>
                <a:spcPts val="0"/>
              </a:spcBef>
              <a:spcAft>
                <a:spcPts val="0"/>
              </a:spcAft>
              <a:buNone/>
            </a:pPr>
            <a:r>
              <a:rPr lang="en" sz="1800" b="0" i="0" u="none" strike="noStrike" cap="none">
                <a:solidFill>
                  <a:schemeClr val="dk1"/>
                </a:solidFill>
                <a:latin typeface="Arial"/>
                <a:ea typeface="Arial"/>
                <a:cs typeface="Arial"/>
                <a:sym typeface="Arial"/>
              </a:rPr>
              <a:t>Enzyme in</a:t>
            </a:r>
            <a:r>
              <a:rPr lang="en" sz="1800" b="0" i="0" u="sng" strike="noStrike" cap="none">
                <a:solidFill>
                  <a:schemeClr val="dk1"/>
                </a:solidFill>
                <a:latin typeface="Arial"/>
                <a:ea typeface="Arial"/>
                <a:cs typeface="Arial"/>
                <a:sym typeface="Arial"/>
              </a:rPr>
              <a:t>D</a:t>
            </a:r>
            <a:r>
              <a:rPr lang="en" sz="1800" b="0" i="0" u="none" strike="noStrike" cap="none">
                <a:solidFill>
                  <a:schemeClr val="dk1"/>
                </a:solidFill>
                <a:latin typeface="Arial"/>
                <a:ea typeface="Arial"/>
                <a:cs typeface="Arial"/>
                <a:sym typeface="Arial"/>
              </a:rPr>
              <a:t>ucer</a:t>
            </a:r>
            <a:endParaRPr sz="1800" b="0" i="0" u="none" strike="noStrike" cap="none">
              <a:solidFill>
                <a:schemeClr val="dk1"/>
              </a:solidFill>
              <a:latin typeface="Arial"/>
              <a:ea typeface="Arial"/>
              <a:cs typeface="Arial"/>
              <a:sym typeface="Arial"/>
            </a:endParaRPr>
          </a:p>
          <a:p>
            <a:pPr marL="9144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Always check interactions with other medications!</a:t>
            </a:r>
            <a:endParaRPr sz="1800" b="0" i="0" u="none" strike="noStrike" cap="none">
              <a:solidFill>
                <a:schemeClr val="dk1"/>
              </a:solidFill>
              <a:latin typeface="Arial"/>
              <a:ea typeface="Arial"/>
              <a:cs typeface="Arial"/>
              <a:sym typeface="Arial"/>
            </a:endParaRPr>
          </a:p>
          <a:p>
            <a:pPr marL="114300" marR="0" lvl="0" indent="0" algn="l" rtl="0">
              <a:lnSpc>
                <a:spcPct val="100000"/>
              </a:lnSpc>
              <a:spcBef>
                <a:spcPts val="1000"/>
              </a:spcBef>
              <a:spcAft>
                <a:spcPts val="0"/>
              </a:spcAft>
              <a:buNone/>
            </a:pPr>
            <a:r>
              <a:rPr lang="en" sz="1800" b="0" i="0" u="none" strike="noStrike" cap="none">
                <a:solidFill>
                  <a:schemeClr val="dk1"/>
                </a:solidFill>
                <a:latin typeface="Arial"/>
                <a:ea typeface="Arial"/>
                <a:cs typeface="Arial"/>
                <a:sym typeface="Arial"/>
              </a:rPr>
              <a:t>Antimanic </a:t>
            </a:r>
            <a:endParaRPr sz="1800" b="0" i="0" u="none" strike="noStrike" cap="none">
              <a:solidFill>
                <a:schemeClr val="dk1"/>
              </a:solidFill>
              <a:latin typeface="Arial"/>
              <a:ea typeface="Arial"/>
              <a:cs typeface="Arial"/>
              <a:sym typeface="Arial"/>
            </a:endParaRPr>
          </a:p>
          <a:p>
            <a:pPr marL="9144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2nd line to lithium, valproate, and antipsychotics</a:t>
            </a:r>
            <a:endParaRPr sz="1800" b="0" i="0" u="none" strike="noStrike" cap="none">
              <a:solidFill>
                <a:schemeClr val="dk1"/>
              </a:solidFill>
              <a:latin typeface="Arial"/>
              <a:ea typeface="Arial"/>
              <a:cs typeface="Arial"/>
              <a:sym typeface="Arial"/>
            </a:endParaRPr>
          </a:p>
          <a:p>
            <a:pPr marL="114300" marR="0" lvl="0" indent="0" algn="l" rtl="0">
              <a:lnSpc>
                <a:spcPct val="100000"/>
              </a:lnSpc>
              <a:spcBef>
                <a:spcPts val="1000"/>
              </a:spcBef>
              <a:spcAft>
                <a:spcPts val="0"/>
              </a:spcAft>
              <a:buNone/>
            </a:pPr>
            <a:r>
              <a:rPr lang="en" sz="1800" b="0" i="0" u="none" strike="noStrike" cap="none">
                <a:solidFill>
                  <a:schemeClr val="dk1"/>
                </a:solidFill>
                <a:latin typeface="Arial"/>
                <a:ea typeface="Arial"/>
                <a:cs typeface="Arial"/>
                <a:sym typeface="Arial"/>
              </a:rPr>
              <a:t>Antiepileptic</a:t>
            </a:r>
            <a:endParaRPr sz="1800" b="0" i="0" u="none" strike="noStrike" cap="none">
              <a:solidFill>
                <a:schemeClr val="dk1"/>
              </a:solidFill>
              <a:latin typeface="Arial"/>
              <a:ea typeface="Arial"/>
              <a:cs typeface="Arial"/>
              <a:sym typeface="Arial"/>
            </a:endParaRPr>
          </a:p>
          <a:p>
            <a:pPr marL="114300" marR="0" lvl="0" indent="0" algn="l" rtl="0">
              <a:lnSpc>
                <a:spcPct val="100000"/>
              </a:lnSpc>
              <a:spcBef>
                <a:spcPts val="1000"/>
              </a:spcBef>
              <a:spcAft>
                <a:spcPts val="0"/>
              </a:spcAft>
              <a:buNone/>
            </a:pPr>
            <a:r>
              <a:rPr lang="en" sz="1800" b="0" i="0" u="none" strike="noStrike" cap="none">
                <a:solidFill>
                  <a:schemeClr val="dk1"/>
                </a:solidFill>
                <a:latin typeface="Arial"/>
                <a:ea typeface="Arial"/>
                <a:cs typeface="Arial"/>
                <a:sym typeface="Arial"/>
              </a:rPr>
              <a:t>Health risks</a:t>
            </a:r>
            <a:endParaRPr sz="1800" b="0" i="0" u="none" strike="noStrike" cap="none">
              <a:solidFill>
                <a:schemeClr val="dk1"/>
              </a:solidFill>
              <a:latin typeface="Arial"/>
              <a:ea typeface="Arial"/>
              <a:cs typeface="Arial"/>
              <a:sym typeface="Arial"/>
            </a:endParaRPr>
          </a:p>
          <a:p>
            <a:pPr marL="114300" marR="0" lvl="0" indent="0" algn="l" rtl="0">
              <a:lnSpc>
                <a:spcPct val="100000"/>
              </a:lnSpc>
              <a:spcBef>
                <a:spcPts val="1000"/>
              </a:spcBef>
              <a:spcAft>
                <a:spcPts val="0"/>
              </a:spcAft>
              <a:buNone/>
            </a:pPr>
            <a:r>
              <a:rPr lang="en" sz="1800" b="0" i="0" u="none" strike="noStrike" cap="none">
                <a:solidFill>
                  <a:schemeClr val="dk1"/>
                </a:solidFill>
                <a:latin typeface="Arial"/>
                <a:ea typeface="Arial"/>
                <a:cs typeface="Arial"/>
                <a:sym typeface="Arial"/>
              </a:rPr>
              <a:t>Effective for neuropathic pain</a:t>
            </a:r>
            <a:endParaRPr sz="1800" b="0" i="0" u="none" strike="noStrike" cap="none">
              <a:solidFill>
                <a:schemeClr val="dk1"/>
              </a:solidFill>
              <a:latin typeface="Arial"/>
              <a:ea typeface="Arial"/>
              <a:cs typeface="Arial"/>
              <a:sym typeface="Arial"/>
            </a:endParaRPr>
          </a:p>
          <a:p>
            <a:pPr marL="114300" marR="0" lvl="0" indent="0" algn="l" rtl="0">
              <a:lnSpc>
                <a:spcPct val="100000"/>
              </a:lnSpc>
              <a:spcBef>
                <a:spcPts val="1000"/>
              </a:spcBef>
              <a:spcAft>
                <a:spcPts val="0"/>
              </a:spcAft>
              <a:buNone/>
            </a:pPr>
            <a:r>
              <a:rPr lang="en" sz="1800" b="0" i="0" u="none" strike="noStrike" cap="none">
                <a:solidFill>
                  <a:schemeClr val="dk1"/>
                </a:solidFill>
                <a:latin typeface="Arial"/>
                <a:ea typeface="Arial"/>
                <a:cs typeface="Arial"/>
                <a:sym typeface="Arial"/>
              </a:rPr>
              <a:t>Monitor serum levels if used for seizures (optional for bipolar)</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35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pic>
        <p:nvPicPr>
          <p:cNvPr id="4183" name="Google Shape;4183;p255" descr="Resultado de imagen para tiger"/>
          <p:cNvPicPr preferRelativeResize="0"/>
          <p:nvPr/>
        </p:nvPicPr>
        <p:blipFill rotWithShape="1">
          <a:blip r:embed="rId3">
            <a:alphaModFix/>
          </a:blip>
          <a:srcRect/>
          <a:stretch/>
        </p:blipFill>
        <p:spPr>
          <a:xfrm rot="-312022" flipH="1">
            <a:off x="7444202" y="273801"/>
            <a:ext cx="1176060" cy="1154656"/>
          </a:xfrm>
          <a:prstGeom prst="rect">
            <a:avLst/>
          </a:prstGeom>
          <a:noFill/>
          <a:ln>
            <a:noFill/>
          </a:ln>
        </p:spPr>
      </p:pic>
      <p:sp>
        <p:nvSpPr>
          <p:cNvPr id="4184" name="Google Shape;4184;p255"/>
          <p:cNvSpPr/>
          <p:nvPr/>
        </p:nvSpPr>
        <p:spPr>
          <a:xfrm rot="10800000" flipH="1">
            <a:off x="763819" y="1079288"/>
            <a:ext cx="670200" cy="5142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5" name="Google Shape;4185;p255" descr="clipped result image"/>
          <p:cNvPicPr preferRelativeResize="0"/>
          <p:nvPr/>
        </p:nvPicPr>
        <p:blipFill rotWithShape="1">
          <a:blip r:embed="rId4">
            <a:alphaModFix/>
          </a:blip>
          <a:srcRect/>
          <a:stretch/>
        </p:blipFill>
        <p:spPr>
          <a:xfrm>
            <a:off x="955054" y="1158449"/>
            <a:ext cx="287770" cy="285683"/>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235"/>
        <p:cNvGrpSpPr/>
        <p:nvPr/>
      </p:nvGrpSpPr>
      <p:grpSpPr>
        <a:xfrm>
          <a:off x="0" y="0"/>
          <a:ext cx="0" cy="0"/>
          <a:chOff x="0" y="0"/>
          <a:chExt cx="0" cy="0"/>
        </a:xfrm>
      </p:grpSpPr>
      <p:sp>
        <p:nvSpPr>
          <p:cNvPr id="4236" name="Google Shape;4236;p257"/>
          <p:cNvSpPr/>
          <p:nvPr/>
        </p:nvSpPr>
        <p:spPr>
          <a:xfrm>
            <a:off x="4533250" y="736825"/>
            <a:ext cx="856500" cy="689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6"/>
              </a:highlight>
              <a:latin typeface="Arial"/>
              <a:ea typeface="Arial"/>
              <a:cs typeface="Arial"/>
              <a:sym typeface="Arial"/>
            </a:endParaRPr>
          </a:p>
        </p:txBody>
      </p:sp>
      <p:sp>
        <p:nvSpPr>
          <p:cNvPr id="4237" name="Google Shape;4237;p257"/>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(TEGRETOL)</a:t>
            </a: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a:solidFill>
                  <a:schemeClr val="dk1"/>
                </a:solidFill>
                <a:latin typeface="Arial"/>
                <a:ea typeface="Arial"/>
                <a:cs typeface="Arial"/>
                <a:sym typeface="Arial"/>
              </a:rPr>
              <a:t>“Tiger tail </a:t>
            </a:r>
            <a:r>
              <a:rPr lang="en" sz="1700" b="0" i="0" u="none" strike="noStrike" cap="none">
                <a:solidFill>
                  <a:schemeClr val="dk1"/>
                </a:solidFill>
                <a:latin typeface="Arial"/>
                <a:ea typeface="Arial"/>
                <a:cs typeface="Arial"/>
                <a:sym typeface="Arial"/>
              </a:rPr>
              <a:t>(in the) </a:t>
            </a:r>
            <a:endParaRPr sz="1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a:solidFill>
                  <a:schemeClr val="dk1"/>
                </a:solidFill>
                <a:latin typeface="Arial"/>
                <a:ea typeface="Arial"/>
                <a:cs typeface="Arial"/>
                <a:sym typeface="Arial"/>
              </a:rPr>
              <a:t> Car Maze”</a:t>
            </a:r>
            <a:endParaRPr sz="2900" b="0" i="0" u="none" strike="noStrike" cap="none">
              <a:solidFill>
                <a:srgbClr val="000000"/>
              </a:solidFill>
              <a:latin typeface="Arial"/>
              <a:ea typeface="Arial"/>
              <a:cs typeface="Arial"/>
              <a:sym typeface="Arial"/>
            </a:endParaRPr>
          </a:p>
        </p:txBody>
      </p:sp>
      <p:sp>
        <p:nvSpPr>
          <p:cNvPr id="4238" name="Google Shape;4238;p257"/>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p257"/>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p257"/>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4241" name="Google Shape;4241;p257"/>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4242" name="Google Shape;4242;p257"/>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4243" name="Google Shape;4243;p257"/>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4244" name="Google Shape;4244;p257"/>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4245" name="Google Shape;4245;p257"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4246" name="Google Shape;4246;p257"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4247" name="Google Shape;4247;p257"/>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4248" name="Google Shape;4248;p257"/>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4249" name="Google Shape;4249;p257"/>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4250" name="Google Shape;4250;p257"/>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4251" name="Google Shape;4251;p257"/>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4252" name="Google Shape;4252;p257"/>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4253" name="Google Shape;4253;p257"/>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4254" name="Google Shape;4254;p257"/>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4255" name="Google Shape;4255;p257"/>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4256" name="Google Shape;4256;p257"/>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4257" name="Google Shape;4257;p257"/>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4258" name="Google Shape;4258;p257"/>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9" name="Google Shape;4259;p257"/>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0" name="Google Shape;4260;p257"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4261" name="Google Shape;4261;p257"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4262" name="Google Shape;4262;p257"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4263" name="Google Shape;4263;p257"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4264" name="Google Shape;4264;p257"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4265" name="Google Shape;4265;p257"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4266" name="Google Shape;4266;p257"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4267" name="Google Shape;4267;p257"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4268" name="Google Shape;4268;p257"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4269" name="Google Shape;4269;p257"/>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terato-</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genicity</a:t>
            </a:r>
            <a:endParaRPr sz="1800" b="0" i="0" u="none" strike="noStrike" cap="none">
              <a:solidFill>
                <a:srgbClr val="000000"/>
              </a:solidFill>
              <a:highlight>
                <a:schemeClr val="accent6"/>
              </a:highlight>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270" name="Google Shape;4270;p257"/>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271" name="Google Shape;4271;p257"/>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4272" name="Google Shape;4272;p257"/>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273" name="Google Shape;4273;p257"/>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4" name="Google Shape;4274;p257"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4275" name="Google Shape;4275;p257"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4276" name="Google Shape;4276;p257"/>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Calibri"/>
                <a:ea typeface="Calibri"/>
                <a:cs typeface="Calibri"/>
                <a:sym typeface="Calibri"/>
              </a:rPr>
              <a:t>Na</a:t>
            </a:r>
            <a:r>
              <a:rPr lang="en" sz="3200" b="0" i="0" u="none" strike="noStrike" cap="none" baseline="30000">
                <a:solidFill>
                  <a:schemeClr val="dk1"/>
                </a:solidFill>
                <a:latin typeface="Calibri"/>
                <a:ea typeface="Calibri"/>
                <a:cs typeface="Calibri"/>
                <a:sym typeface="Calibri"/>
              </a:rPr>
              <a:t>+      </a:t>
            </a:r>
            <a:r>
              <a:rPr lang="en" sz="3200" b="0" i="0" u="none" strike="noStrike" cap="none">
                <a:solidFill>
                  <a:srgbClr val="000000"/>
                </a:solidFill>
                <a:latin typeface="Calibri"/>
                <a:ea typeface="Calibri"/>
                <a:cs typeface="Calibri"/>
                <a:sym typeface="Calibri"/>
              </a:rPr>
              <a:t>Na</a:t>
            </a:r>
            <a:r>
              <a:rPr lang="en" sz="3200" b="0" i="0" u="none" strike="noStrike" cap="none" baseline="30000">
                <a:solidFill>
                  <a:srgbClr val="000000"/>
                </a:solidFill>
                <a:latin typeface="Calibri"/>
                <a:ea typeface="Calibri"/>
                <a:cs typeface="Calibri"/>
                <a:sym typeface="Calibri"/>
              </a:rPr>
              <a:t>+</a:t>
            </a:r>
            <a:endParaRPr sz="3200" b="0" i="0" u="none" strike="noStrike" cap="none" baseline="30000">
              <a:solidFill>
                <a:srgbClr val="000000"/>
              </a:solidFill>
              <a:latin typeface="Calibri"/>
              <a:ea typeface="Calibri"/>
              <a:cs typeface="Calibri"/>
              <a:sym typeface="Calibri"/>
            </a:endParaRPr>
          </a:p>
        </p:txBody>
      </p:sp>
      <p:pic>
        <p:nvPicPr>
          <p:cNvPr id="4277" name="Google Shape;4277;p257"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4278" name="Google Shape;4278;p257"/>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pic>
        <p:nvPicPr>
          <p:cNvPr id="4279" name="Google Shape;4279;p257" descr="clipped result image"/>
          <p:cNvPicPr preferRelativeResize="0"/>
          <p:nvPr/>
        </p:nvPicPr>
        <p:blipFill rotWithShape="1">
          <a:blip r:embed="rId13">
            <a:alphaModFix/>
          </a:blip>
          <a:srcRect/>
          <a:stretch/>
        </p:blipFill>
        <p:spPr>
          <a:xfrm>
            <a:off x="565197" y="2200413"/>
            <a:ext cx="1672103" cy="2368250"/>
          </a:xfrm>
          <a:prstGeom prst="rect">
            <a:avLst/>
          </a:prstGeom>
          <a:noFill/>
          <a:ln>
            <a:noFill/>
          </a:ln>
        </p:spPr>
      </p:pic>
      <p:sp>
        <p:nvSpPr>
          <p:cNvPr id="4280" name="Google Shape;4280;p257"/>
          <p:cNvSpPr/>
          <p:nvPr/>
        </p:nvSpPr>
        <p:spPr>
          <a:xfrm>
            <a:off x="274050" y="1950850"/>
            <a:ext cx="2288700" cy="29028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1" name="Google Shape;4281;p257"/>
          <p:cNvSpPr txBox="1"/>
          <p:nvPr/>
        </p:nvSpPr>
        <p:spPr>
          <a:xfrm>
            <a:off x="393599" y="4676932"/>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000" b="0" i="0" u="none" strike="noStrike" cap="none">
                <a:solidFill>
                  <a:srgbClr val="000000"/>
                </a:solidFill>
                <a:latin typeface="Arial"/>
                <a:ea typeface="Arial"/>
                <a:cs typeface="Arial"/>
                <a:sym typeface="Arial"/>
              </a:rPr>
              <a:t>neural tube defects</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426"/>
        <p:cNvGrpSpPr/>
        <p:nvPr/>
      </p:nvGrpSpPr>
      <p:grpSpPr>
        <a:xfrm>
          <a:off x="0" y="0"/>
          <a:ext cx="0" cy="0"/>
          <a:chOff x="0" y="0"/>
          <a:chExt cx="0" cy="0"/>
        </a:xfrm>
      </p:grpSpPr>
      <p:sp>
        <p:nvSpPr>
          <p:cNvPr id="4427" name="Google Shape;4427;p261"/>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(TEGRETOL)</a:t>
            </a: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a:solidFill>
                  <a:schemeClr val="dk1"/>
                </a:solidFill>
                <a:latin typeface="Arial"/>
                <a:ea typeface="Arial"/>
                <a:cs typeface="Arial"/>
                <a:sym typeface="Arial"/>
              </a:rPr>
              <a:t>“Tiger tail </a:t>
            </a:r>
            <a:r>
              <a:rPr lang="en" sz="1700" b="0" i="0" u="none" strike="noStrike" cap="none">
                <a:solidFill>
                  <a:schemeClr val="dk1"/>
                </a:solidFill>
                <a:latin typeface="Arial"/>
                <a:ea typeface="Arial"/>
                <a:cs typeface="Arial"/>
                <a:sym typeface="Arial"/>
              </a:rPr>
              <a:t>(in the) </a:t>
            </a:r>
            <a:endParaRPr sz="1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a:solidFill>
                  <a:schemeClr val="dk1"/>
                </a:solidFill>
                <a:latin typeface="Arial"/>
                <a:ea typeface="Arial"/>
                <a:cs typeface="Arial"/>
                <a:sym typeface="Arial"/>
              </a:rPr>
              <a:t> Car Maze”</a:t>
            </a:r>
            <a:endParaRPr sz="2900" b="0" i="0" u="none" strike="noStrike" cap="none">
              <a:solidFill>
                <a:srgbClr val="000000"/>
              </a:solidFill>
              <a:latin typeface="Arial"/>
              <a:ea typeface="Arial"/>
              <a:cs typeface="Arial"/>
              <a:sym typeface="Arial"/>
            </a:endParaRPr>
          </a:p>
        </p:txBody>
      </p:sp>
      <p:sp>
        <p:nvSpPr>
          <p:cNvPr id="4428" name="Google Shape;4428;p261"/>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9" name="Google Shape;4429;p261"/>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0" name="Google Shape;4430;p261"/>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4431" name="Google Shape;4431;p261"/>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4432" name="Google Shape;4432;p261"/>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hyponatremia</a:t>
            </a:r>
            <a:endParaRPr sz="1800" b="0" i="0" u="none" strike="noStrike" cap="none">
              <a:solidFill>
                <a:srgbClr val="000000"/>
              </a:solidFill>
              <a:highlight>
                <a:schemeClr val="accent6"/>
              </a:highlight>
              <a:latin typeface="Arial"/>
              <a:ea typeface="Arial"/>
              <a:cs typeface="Arial"/>
              <a:sym typeface="Arial"/>
            </a:endParaRPr>
          </a:p>
        </p:txBody>
      </p:sp>
      <p:cxnSp>
        <p:nvCxnSpPr>
          <p:cNvPr id="4433" name="Google Shape;4433;p261"/>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4434" name="Google Shape;4434;p261"/>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4435" name="Google Shape;4435;p261"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4436" name="Google Shape;4436;p261"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4437" name="Google Shape;4437;p261"/>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4438" name="Google Shape;4438;p261"/>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4439" name="Google Shape;4439;p261"/>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4440" name="Google Shape;4440;p261"/>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4441" name="Google Shape;4441;p261"/>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4442" name="Google Shape;4442;p261"/>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4443" name="Google Shape;4443;p261"/>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4444" name="Google Shape;4444;p261"/>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4445" name="Google Shape;4445;p261"/>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4446" name="Google Shape;4446;p261"/>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4447" name="Google Shape;4447;p261"/>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4448" name="Google Shape;4448;p261"/>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9" name="Google Shape;4449;p261"/>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50" name="Google Shape;4450;p261"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4451" name="Google Shape;4451;p261"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4452" name="Google Shape;4452;p261"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4453" name="Google Shape;4453;p261" descr="Resultado de imagen para capsule png"/>
          <p:cNvPicPr preferRelativeResize="0"/>
          <p:nvPr/>
        </p:nvPicPr>
        <p:blipFill rotWithShape="1">
          <a:blip r:embed="rId7">
            <a:alphaModFix/>
          </a:blip>
          <a:srcRect r="-3231" b="52233"/>
          <a:stretch/>
        </p:blipFill>
        <p:spPr>
          <a:xfrm>
            <a:off x="7591258" y="3200013"/>
            <a:ext cx="856413" cy="369049"/>
          </a:xfrm>
          <a:prstGeom prst="rect">
            <a:avLst/>
          </a:prstGeom>
          <a:noFill/>
          <a:ln>
            <a:noFill/>
          </a:ln>
        </p:spPr>
      </p:pic>
      <p:pic>
        <p:nvPicPr>
          <p:cNvPr id="4454" name="Google Shape;4454;p261"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4455" name="Google Shape;4455;p261"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4456" name="Google Shape;4456;p261"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4457" name="Google Shape;4457;p261"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4458" name="Google Shape;4458;p261"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4459" name="Google Shape;4459;p261"/>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460" name="Google Shape;4460;p261"/>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461" name="Google Shape;4461;p261"/>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reduced levels of many medications</a:t>
            </a:r>
            <a:endParaRPr sz="1800" b="0" i="0" u="none" strike="noStrike" cap="none">
              <a:solidFill>
                <a:srgbClr val="000000"/>
              </a:solidFill>
              <a:latin typeface="Arial"/>
              <a:ea typeface="Arial"/>
              <a:cs typeface="Arial"/>
              <a:sym typeface="Arial"/>
            </a:endParaRPr>
          </a:p>
        </p:txBody>
      </p:sp>
      <p:sp>
        <p:nvSpPr>
          <p:cNvPr id="4462" name="Google Shape;4462;p261"/>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463" name="Google Shape;4463;p261"/>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4" name="Google Shape;4464;p261"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4465" name="Google Shape;4465;p261"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4466" name="Google Shape;4466;p261"/>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highlight>
                  <a:schemeClr val="accent6"/>
                </a:highlight>
                <a:latin typeface="Calibri"/>
                <a:ea typeface="Calibri"/>
                <a:cs typeface="Calibri"/>
                <a:sym typeface="Calibri"/>
              </a:rPr>
              <a:t>Na</a:t>
            </a:r>
            <a:r>
              <a:rPr lang="en" sz="3200" b="0" i="0" u="none" strike="noStrike" cap="none" baseline="30000">
                <a:solidFill>
                  <a:schemeClr val="dk1"/>
                </a:solidFill>
                <a:highlight>
                  <a:schemeClr val="accent6"/>
                </a:highlight>
                <a:latin typeface="Calibri"/>
                <a:ea typeface="Calibri"/>
                <a:cs typeface="Calibri"/>
                <a:sym typeface="Calibri"/>
              </a:rPr>
              <a:t>+      </a:t>
            </a:r>
            <a:r>
              <a:rPr lang="en" sz="3200" b="0" i="0" u="none" strike="noStrike" cap="none">
                <a:solidFill>
                  <a:srgbClr val="000000"/>
                </a:solidFill>
                <a:highlight>
                  <a:schemeClr val="accent6"/>
                </a:highlight>
                <a:latin typeface="Calibri"/>
                <a:ea typeface="Calibri"/>
                <a:cs typeface="Calibri"/>
                <a:sym typeface="Calibri"/>
              </a:rPr>
              <a:t>Na</a:t>
            </a:r>
            <a:r>
              <a:rPr lang="en" sz="3200" b="0" i="0" u="none" strike="noStrike" cap="none" baseline="30000">
                <a:solidFill>
                  <a:srgbClr val="000000"/>
                </a:solidFill>
                <a:highlight>
                  <a:schemeClr val="accent6"/>
                </a:highlight>
                <a:latin typeface="Calibri"/>
                <a:ea typeface="Calibri"/>
                <a:cs typeface="Calibri"/>
                <a:sym typeface="Calibri"/>
              </a:rPr>
              <a:t>+</a:t>
            </a:r>
            <a:endParaRPr sz="3200" b="0" i="0" u="none" strike="noStrike" cap="none" baseline="30000">
              <a:solidFill>
                <a:srgbClr val="000000"/>
              </a:solidFill>
              <a:highlight>
                <a:schemeClr val="accent6"/>
              </a:highlight>
              <a:latin typeface="Calibri"/>
              <a:ea typeface="Calibri"/>
              <a:cs typeface="Calibri"/>
              <a:sym typeface="Calibri"/>
            </a:endParaRPr>
          </a:p>
        </p:txBody>
      </p:sp>
      <p:pic>
        <p:nvPicPr>
          <p:cNvPr id="4467" name="Google Shape;4467;p261"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4468" name="Google Shape;4468;p261"/>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pic>
        <p:nvPicPr>
          <p:cNvPr id="4469" name="Google Shape;4469;p261"/>
          <p:cNvPicPr preferRelativeResize="0"/>
          <p:nvPr/>
        </p:nvPicPr>
        <p:blipFill rotWithShape="1">
          <a:blip r:embed="rId13">
            <a:alphaModFix/>
          </a:blip>
          <a:srcRect l="13423" r="12982"/>
          <a:stretch/>
        </p:blipFill>
        <p:spPr>
          <a:xfrm>
            <a:off x="253197" y="2152600"/>
            <a:ext cx="2288700" cy="2072700"/>
          </a:xfrm>
          <a:prstGeom prst="roundRect">
            <a:avLst>
              <a:gd name="adj" fmla="val 16667"/>
            </a:avLst>
          </a:prstGeom>
          <a:noFill/>
          <a:ln>
            <a:noFill/>
          </a:ln>
        </p:spPr>
      </p:pic>
      <p:sp>
        <p:nvSpPr>
          <p:cNvPr id="4470" name="Google Shape;4470;p261"/>
          <p:cNvSpPr/>
          <p:nvPr/>
        </p:nvSpPr>
        <p:spPr>
          <a:xfrm>
            <a:off x="216900" y="2152600"/>
            <a:ext cx="2288700" cy="20727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4521"/>
        <p:cNvGrpSpPr/>
        <p:nvPr/>
      </p:nvGrpSpPr>
      <p:grpSpPr>
        <a:xfrm>
          <a:off x="0" y="0"/>
          <a:ext cx="0" cy="0"/>
          <a:chOff x="0" y="0"/>
          <a:chExt cx="0" cy="0"/>
        </a:xfrm>
      </p:grpSpPr>
      <p:sp>
        <p:nvSpPr>
          <p:cNvPr id="4522" name="Google Shape;4522;p263"/>
          <p:cNvSpPr/>
          <p:nvPr/>
        </p:nvSpPr>
        <p:spPr>
          <a:xfrm>
            <a:off x="7581750" y="1495900"/>
            <a:ext cx="999300" cy="28659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6"/>
              </a:highlight>
              <a:latin typeface="Arial"/>
              <a:ea typeface="Arial"/>
              <a:cs typeface="Arial"/>
              <a:sym typeface="Arial"/>
            </a:endParaRPr>
          </a:p>
        </p:txBody>
      </p:sp>
      <p:sp>
        <p:nvSpPr>
          <p:cNvPr id="4523" name="Google Shape;4523;p263"/>
          <p:cNvSpPr/>
          <p:nvPr/>
        </p:nvSpPr>
        <p:spPr>
          <a:xfrm>
            <a:off x="6507500" y="3611475"/>
            <a:ext cx="2048100" cy="81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6"/>
              </a:highlight>
              <a:latin typeface="Arial"/>
              <a:ea typeface="Arial"/>
              <a:cs typeface="Arial"/>
              <a:sym typeface="Arial"/>
            </a:endParaRPr>
          </a:p>
        </p:txBody>
      </p:sp>
      <p:sp>
        <p:nvSpPr>
          <p:cNvPr id="4524" name="Google Shape;4524;p263"/>
          <p:cNvSpPr txBox="1"/>
          <p:nvPr/>
        </p:nvSpPr>
        <p:spPr>
          <a:xfrm>
            <a:off x="95250" y="140650"/>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(TEGRETOL)</a:t>
            </a: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a:solidFill>
                  <a:schemeClr val="dk1"/>
                </a:solidFill>
                <a:latin typeface="Arial"/>
                <a:ea typeface="Arial"/>
                <a:cs typeface="Arial"/>
                <a:sym typeface="Arial"/>
              </a:rPr>
              <a:t>“Tiger tail </a:t>
            </a:r>
            <a:r>
              <a:rPr lang="en" sz="1700" b="0" i="0" u="none" strike="noStrike" cap="none">
                <a:solidFill>
                  <a:schemeClr val="dk1"/>
                </a:solidFill>
                <a:latin typeface="Arial"/>
                <a:ea typeface="Arial"/>
                <a:cs typeface="Arial"/>
                <a:sym typeface="Arial"/>
              </a:rPr>
              <a:t>(in the) </a:t>
            </a:r>
            <a:endParaRPr sz="1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100" b="0" i="0" u="none" strike="noStrike" cap="none">
                <a:solidFill>
                  <a:schemeClr val="dk1"/>
                </a:solidFill>
                <a:latin typeface="Arial"/>
                <a:ea typeface="Arial"/>
                <a:cs typeface="Arial"/>
                <a:sym typeface="Arial"/>
              </a:rPr>
              <a:t> Car Maze”</a:t>
            </a:r>
            <a:endParaRPr sz="2900" b="0" i="0" u="none" strike="noStrike" cap="none">
              <a:solidFill>
                <a:srgbClr val="000000"/>
              </a:solidFill>
              <a:latin typeface="Arial"/>
              <a:ea typeface="Arial"/>
              <a:cs typeface="Arial"/>
              <a:sym typeface="Arial"/>
            </a:endParaRPr>
          </a:p>
        </p:txBody>
      </p:sp>
      <p:sp>
        <p:nvSpPr>
          <p:cNvPr id="4525" name="Google Shape;4525;p263"/>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6" name="Google Shape;4526;p263"/>
          <p:cNvSpPr/>
          <p:nvPr/>
        </p:nvSpPr>
        <p:spPr>
          <a:xfrm rot="211287" flipH="1">
            <a:off x="6998405" y="1601123"/>
            <a:ext cx="39074" cy="2885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7" name="Google Shape;4527;p263"/>
          <p:cNvSpPr txBox="1"/>
          <p:nvPr/>
        </p:nvSpPr>
        <p:spPr>
          <a:xfrm>
            <a:off x="3135209" y="-34413"/>
            <a:ext cx="2964600" cy="62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200" b="0" i="0" u="none" strike="noStrike" cap="none">
                <a:solidFill>
                  <a:srgbClr val="000000"/>
                </a:solidFill>
                <a:latin typeface="Arial"/>
                <a:ea typeface="Arial"/>
                <a:cs typeface="Arial"/>
                <a:sym typeface="Arial"/>
              </a:rPr>
              <a:t>Risks of CBZ:</a:t>
            </a:r>
            <a:endParaRPr sz="2200" b="0" i="0" u="none" strike="noStrike" cap="none">
              <a:solidFill>
                <a:srgbClr val="000000"/>
              </a:solidFill>
              <a:latin typeface="Arial"/>
              <a:ea typeface="Arial"/>
              <a:cs typeface="Arial"/>
              <a:sym typeface="Arial"/>
            </a:endParaRPr>
          </a:p>
        </p:txBody>
      </p:sp>
      <p:cxnSp>
        <p:nvCxnSpPr>
          <p:cNvPr id="4528" name="Google Shape;4528;p263"/>
          <p:cNvCxnSpPr/>
          <p:nvPr/>
        </p:nvCxnSpPr>
        <p:spPr>
          <a:xfrm>
            <a:off x="6876807" y="339559"/>
            <a:ext cx="0" cy="1452600"/>
          </a:xfrm>
          <a:prstGeom prst="straightConnector1">
            <a:avLst/>
          </a:prstGeom>
          <a:noFill/>
          <a:ln w="9525" cap="flat" cmpd="sng">
            <a:solidFill>
              <a:srgbClr val="595959"/>
            </a:solidFill>
            <a:prstDash val="solid"/>
            <a:round/>
            <a:headEnd type="none" w="sm" len="sm"/>
            <a:tailEnd type="triangle" w="med" len="med"/>
          </a:ln>
        </p:spPr>
      </p:cxnSp>
      <p:sp>
        <p:nvSpPr>
          <p:cNvPr id="4529" name="Google Shape;4529;p263"/>
          <p:cNvSpPr txBox="1"/>
          <p:nvPr/>
        </p:nvSpPr>
        <p:spPr>
          <a:xfrm>
            <a:off x="6591515" y="-39174"/>
            <a:ext cx="1858200" cy="38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hyponatremia</a:t>
            </a:r>
            <a:endParaRPr sz="1800" b="0" i="0" u="none" strike="noStrike" cap="none">
              <a:solidFill>
                <a:srgbClr val="000000"/>
              </a:solidFill>
              <a:latin typeface="Arial"/>
              <a:ea typeface="Arial"/>
              <a:cs typeface="Arial"/>
              <a:sym typeface="Arial"/>
            </a:endParaRPr>
          </a:p>
        </p:txBody>
      </p:sp>
      <p:cxnSp>
        <p:nvCxnSpPr>
          <p:cNvPr id="4530" name="Google Shape;4530;p263"/>
          <p:cNvCxnSpPr/>
          <p:nvPr/>
        </p:nvCxnSpPr>
        <p:spPr>
          <a:xfrm rot="10800000">
            <a:off x="6288571" y="3342770"/>
            <a:ext cx="0" cy="1463700"/>
          </a:xfrm>
          <a:prstGeom prst="straightConnector1">
            <a:avLst/>
          </a:prstGeom>
          <a:noFill/>
          <a:ln w="9525" cap="flat" cmpd="sng">
            <a:solidFill>
              <a:srgbClr val="595959"/>
            </a:solidFill>
            <a:prstDash val="solid"/>
            <a:round/>
            <a:headEnd type="none" w="sm" len="sm"/>
            <a:tailEnd type="triangle" w="med" len="med"/>
          </a:ln>
        </p:spPr>
      </p:cxnSp>
      <p:sp>
        <p:nvSpPr>
          <p:cNvPr id="4531" name="Google Shape;4531;p263"/>
          <p:cNvSpPr txBox="1"/>
          <p:nvPr/>
        </p:nvSpPr>
        <p:spPr>
          <a:xfrm>
            <a:off x="4939584" y="4711282"/>
            <a:ext cx="22668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hepatotoxicity</a:t>
            </a:r>
            <a:endParaRPr sz="1800" b="0" i="0" u="none" strike="noStrike" cap="none">
              <a:solidFill>
                <a:srgbClr val="000000"/>
              </a:solidFill>
              <a:latin typeface="Arial"/>
              <a:ea typeface="Arial"/>
              <a:cs typeface="Arial"/>
              <a:sym typeface="Arial"/>
            </a:endParaRPr>
          </a:p>
        </p:txBody>
      </p:sp>
      <p:pic>
        <p:nvPicPr>
          <p:cNvPr id="4532" name="Google Shape;4532;p263" descr="clipped result image"/>
          <p:cNvPicPr preferRelativeResize="0"/>
          <p:nvPr/>
        </p:nvPicPr>
        <p:blipFill rotWithShape="1">
          <a:blip r:embed="rId3">
            <a:alphaModFix/>
          </a:blip>
          <a:srcRect/>
          <a:stretch/>
        </p:blipFill>
        <p:spPr>
          <a:xfrm rot="1365158">
            <a:off x="4708571" y="2538289"/>
            <a:ext cx="518326" cy="718054"/>
          </a:xfrm>
          <a:prstGeom prst="rect">
            <a:avLst/>
          </a:prstGeom>
          <a:noFill/>
          <a:ln>
            <a:noFill/>
          </a:ln>
        </p:spPr>
      </p:pic>
      <p:pic>
        <p:nvPicPr>
          <p:cNvPr id="4533" name="Google Shape;4533;p263" descr="clipped result image"/>
          <p:cNvPicPr preferRelativeResize="0"/>
          <p:nvPr/>
        </p:nvPicPr>
        <p:blipFill rotWithShape="1">
          <a:blip r:embed="rId3">
            <a:alphaModFix/>
          </a:blip>
          <a:srcRect/>
          <a:stretch/>
        </p:blipFill>
        <p:spPr>
          <a:xfrm rot="1365158">
            <a:off x="4723452" y="3092007"/>
            <a:ext cx="518326" cy="718054"/>
          </a:xfrm>
          <a:prstGeom prst="rect">
            <a:avLst/>
          </a:prstGeom>
          <a:noFill/>
          <a:ln>
            <a:noFill/>
          </a:ln>
        </p:spPr>
      </p:pic>
      <p:cxnSp>
        <p:nvCxnSpPr>
          <p:cNvPr id="4534" name="Google Shape;4534;p263"/>
          <p:cNvCxnSpPr/>
          <p:nvPr/>
        </p:nvCxnSpPr>
        <p:spPr>
          <a:xfrm rot="10800000">
            <a:off x="4442676" y="592566"/>
            <a:ext cx="0" cy="3952500"/>
          </a:xfrm>
          <a:prstGeom prst="straightConnector1">
            <a:avLst/>
          </a:prstGeom>
          <a:noFill/>
          <a:ln w="38100" cap="flat" cmpd="sng">
            <a:solidFill>
              <a:srgbClr val="595959"/>
            </a:solidFill>
            <a:prstDash val="solid"/>
            <a:round/>
            <a:headEnd type="none" w="sm" len="sm"/>
            <a:tailEnd type="none" w="sm" len="sm"/>
          </a:ln>
        </p:spPr>
      </p:cxnSp>
      <p:cxnSp>
        <p:nvCxnSpPr>
          <p:cNvPr id="4535" name="Google Shape;4535;p263"/>
          <p:cNvCxnSpPr/>
          <p:nvPr/>
        </p:nvCxnSpPr>
        <p:spPr>
          <a:xfrm rot="10800000">
            <a:off x="6584133" y="606496"/>
            <a:ext cx="2089800" cy="0"/>
          </a:xfrm>
          <a:prstGeom prst="straightConnector1">
            <a:avLst/>
          </a:prstGeom>
          <a:noFill/>
          <a:ln w="38100" cap="flat" cmpd="sng">
            <a:solidFill>
              <a:srgbClr val="595959"/>
            </a:solidFill>
            <a:prstDash val="solid"/>
            <a:round/>
            <a:headEnd type="none" w="sm" len="sm"/>
            <a:tailEnd type="none" w="sm" len="sm"/>
          </a:ln>
        </p:spPr>
      </p:cxnSp>
      <p:cxnSp>
        <p:nvCxnSpPr>
          <p:cNvPr id="4536" name="Google Shape;4536;p263"/>
          <p:cNvCxnSpPr/>
          <p:nvPr/>
        </p:nvCxnSpPr>
        <p:spPr>
          <a:xfrm rot="10800000">
            <a:off x="5463231" y="1514895"/>
            <a:ext cx="2048100" cy="0"/>
          </a:xfrm>
          <a:prstGeom prst="straightConnector1">
            <a:avLst/>
          </a:prstGeom>
          <a:noFill/>
          <a:ln w="38100" cap="flat" cmpd="sng">
            <a:solidFill>
              <a:srgbClr val="595959"/>
            </a:solidFill>
            <a:prstDash val="solid"/>
            <a:round/>
            <a:headEnd type="none" w="sm" len="sm"/>
            <a:tailEnd type="none" w="sm" len="sm"/>
          </a:ln>
        </p:spPr>
      </p:cxnSp>
      <p:cxnSp>
        <p:nvCxnSpPr>
          <p:cNvPr id="4537" name="Google Shape;4537;p263"/>
          <p:cNvCxnSpPr/>
          <p:nvPr/>
        </p:nvCxnSpPr>
        <p:spPr>
          <a:xfrm rot="10800000">
            <a:off x="5483617" y="2498130"/>
            <a:ext cx="999300" cy="0"/>
          </a:xfrm>
          <a:prstGeom prst="straightConnector1">
            <a:avLst/>
          </a:prstGeom>
          <a:noFill/>
          <a:ln w="38100" cap="flat" cmpd="sng">
            <a:solidFill>
              <a:srgbClr val="595959"/>
            </a:solidFill>
            <a:prstDash val="solid"/>
            <a:round/>
            <a:headEnd type="none" w="sm" len="sm"/>
            <a:tailEnd type="none" w="sm" len="sm"/>
          </a:ln>
        </p:spPr>
      </p:cxnSp>
      <p:cxnSp>
        <p:nvCxnSpPr>
          <p:cNvPr id="4538" name="Google Shape;4538;p263"/>
          <p:cNvCxnSpPr/>
          <p:nvPr/>
        </p:nvCxnSpPr>
        <p:spPr>
          <a:xfrm rot="10800000">
            <a:off x="5487416" y="2484528"/>
            <a:ext cx="0" cy="983400"/>
          </a:xfrm>
          <a:prstGeom prst="straightConnector1">
            <a:avLst/>
          </a:prstGeom>
          <a:noFill/>
          <a:ln w="38100" cap="flat" cmpd="sng">
            <a:solidFill>
              <a:srgbClr val="595959"/>
            </a:solidFill>
            <a:prstDash val="solid"/>
            <a:round/>
            <a:headEnd type="none" w="sm" len="sm"/>
            <a:tailEnd type="none" w="sm" len="sm"/>
          </a:ln>
        </p:spPr>
      </p:cxnSp>
      <p:cxnSp>
        <p:nvCxnSpPr>
          <p:cNvPr id="4539" name="Google Shape;4539;p263"/>
          <p:cNvCxnSpPr/>
          <p:nvPr/>
        </p:nvCxnSpPr>
        <p:spPr>
          <a:xfrm rot="10800000">
            <a:off x="5483200" y="624034"/>
            <a:ext cx="0" cy="907500"/>
          </a:xfrm>
          <a:prstGeom prst="straightConnector1">
            <a:avLst/>
          </a:prstGeom>
          <a:noFill/>
          <a:ln w="38100" cap="flat" cmpd="sng">
            <a:solidFill>
              <a:srgbClr val="595959"/>
            </a:solidFill>
            <a:prstDash val="solid"/>
            <a:round/>
            <a:headEnd type="none" w="sm" len="sm"/>
            <a:tailEnd type="none" w="sm" len="sm"/>
          </a:ln>
        </p:spPr>
      </p:cxnSp>
      <p:cxnSp>
        <p:nvCxnSpPr>
          <p:cNvPr id="4540" name="Google Shape;4540;p263"/>
          <p:cNvCxnSpPr/>
          <p:nvPr/>
        </p:nvCxnSpPr>
        <p:spPr>
          <a:xfrm>
            <a:off x="7520627" y="1495903"/>
            <a:ext cx="0" cy="1045500"/>
          </a:xfrm>
          <a:prstGeom prst="straightConnector1">
            <a:avLst/>
          </a:prstGeom>
          <a:noFill/>
          <a:ln w="38100" cap="flat" cmpd="sng">
            <a:solidFill>
              <a:srgbClr val="595959"/>
            </a:solidFill>
            <a:prstDash val="solid"/>
            <a:round/>
            <a:headEnd type="none" w="sm" len="sm"/>
            <a:tailEnd type="none" w="sm" len="sm"/>
          </a:ln>
        </p:spPr>
      </p:cxnSp>
      <p:cxnSp>
        <p:nvCxnSpPr>
          <p:cNvPr id="4541" name="Google Shape;4541;p263"/>
          <p:cNvCxnSpPr/>
          <p:nvPr/>
        </p:nvCxnSpPr>
        <p:spPr>
          <a:xfrm rot="10800000">
            <a:off x="8655987" y="606687"/>
            <a:ext cx="0" cy="3952500"/>
          </a:xfrm>
          <a:prstGeom prst="straightConnector1">
            <a:avLst/>
          </a:prstGeom>
          <a:noFill/>
          <a:ln w="38100" cap="flat" cmpd="sng">
            <a:solidFill>
              <a:srgbClr val="595959"/>
            </a:solidFill>
            <a:prstDash val="solid"/>
            <a:round/>
            <a:headEnd type="none" w="sm" len="sm"/>
            <a:tailEnd type="none" w="sm" len="sm"/>
          </a:ln>
        </p:spPr>
      </p:cxnSp>
      <p:cxnSp>
        <p:nvCxnSpPr>
          <p:cNvPr id="4542" name="Google Shape;4542;p263"/>
          <p:cNvCxnSpPr/>
          <p:nvPr/>
        </p:nvCxnSpPr>
        <p:spPr>
          <a:xfrm rot="10800000">
            <a:off x="4426364" y="609212"/>
            <a:ext cx="1077900" cy="0"/>
          </a:xfrm>
          <a:prstGeom prst="straightConnector1">
            <a:avLst/>
          </a:prstGeom>
          <a:noFill/>
          <a:ln w="38100" cap="flat" cmpd="sng">
            <a:solidFill>
              <a:srgbClr val="595959"/>
            </a:solidFill>
            <a:prstDash val="solid"/>
            <a:round/>
            <a:headEnd type="none" w="sm" len="sm"/>
            <a:tailEnd type="none" w="sm" len="sm"/>
          </a:ln>
        </p:spPr>
      </p:cxnSp>
      <p:cxnSp>
        <p:nvCxnSpPr>
          <p:cNvPr id="4543" name="Google Shape;4543;p263"/>
          <p:cNvCxnSpPr/>
          <p:nvPr/>
        </p:nvCxnSpPr>
        <p:spPr>
          <a:xfrm rot="10800000">
            <a:off x="5561004" y="4547477"/>
            <a:ext cx="3102300" cy="0"/>
          </a:xfrm>
          <a:prstGeom prst="straightConnector1">
            <a:avLst/>
          </a:prstGeom>
          <a:noFill/>
          <a:ln w="38100" cap="flat" cmpd="sng">
            <a:solidFill>
              <a:srgbClr val="595959"/>
            </a:solidFill>
            <a:prstDash val="solid"/>
            <a:round/>
            <a:headEnd type="none" w="sm" len="sm"/>
            <a:tailEnd type="none" w="sm" len="sm"/>
          </a:ln>
        </p:spPr>
      </p:cxnSp>
      <p:cxnSp>
        <p:nvCxnSpPr>
          <p:cNvPr id="4544" name="Google Shape;4544;p263"/>
          <p:cNvCxnSpPr/>
          <p:nvPr/>
        </p:nvCxnSpPr>
        <p:spPr>
          <a:xfrm rot="10800000">
            <a:off x="5467993" y="3477453"/>
            <a:ext cx="2048100" cy="0"/>
          </a:xfrm>
          <a:prstGeom prst="straightConnector1">
            <a:avLst/>
          </a:prstGeom>
          <a:noFill/>
          <a:ln w="38100" cap="flat" cmpd="sng">
            <a:solidFill>
              <a:srgbClr val="595959"/>
            </a:solidFill>
            <a:prstDash val="solid"/>
            <a:round/>
            <a:headEnd type="none" w="sm" len="sm"/>
            <a:tailEnd type="none" w="sm" len="sm"/>
          </a:ln>
        </p:spPr>
      </p:cxnSp>
      <p:sp>
        <p:nvSpPr>
          <p:cNvPr id="4545" name="Google Shape;4545;p263"/>
          <p:cNvSpPr/>
          <p:nvPr/>
        </p:nvSpPr>
        <p:spPr>
          <a:xfrm flipH="1">
            <a:off x="6811727" y="748429"/>
            <a:ext cx="73500" cy="1167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6" name="Google Shape;4546;p263"/>
          <p:cNvSpPr/>
          <p:nvPr/>
        </p:nvSpPr>
        <p:spPr>
          <a:xfrm rot="5031437" flipH="1">
            <a:off x="7387603" y="1335487"/>
            <a:ext cx="67286" cy="12741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47" name="Google Shape;4547;p263" descr="Resultado de imagen para capsule png"/>
          <p:cNvPicPr preferRelativeResize="0"/>
          <p:nvPr/>
        </p:nvPicPr>
        <p:blipFill rotWithShape="1">
          <a:blip r:embed="rId4">
            <a:alphaModFix/>
          </a:blip>
          <a:srcRect/>
          <a:stretch/>
        </p:blipFill>
        <p:spPr>
          <a:xfrm>
            <a:off x="6655065" y="3808208"/>
            <a:ext cx="500315" cy="463910"/>
          </a:xfrm>
          <a:prstGeom prst="rect">
            <a:avLst/>
          </a:prstGeom>
          <a:noFill/>
          <a:ln>
            <a:noFill/>
          </a:ln>
        </p:spPr>
      </p:pic>
      <p:pic>
        <p:nvPicPr>
          <p:cNvPr id="4548" name="Google Shape;4548;p263" descr="Resultado de imagen para capsule png"/>
          <p:cNvPicPr preferRelativeResize="0"/>
          <p:nvPr/>
        </p:nvPicPr>
        <p:blipFill rotWithShape="1">
          <a:blip r:embed="rId5">
            <a:alphaModFix/>
          </a:blip>
          <a:srcRect/>
          <a:stretch/>
        </p:blipFill>
        <p:spPr>
          <a:xfrm>
            <a:off x="7662316" y="1566227"/>
            <a:ext cx="829630" cy="384623"/>
          </a:xfrm>
          <a:prstGeom prst="rect">
            <a:avLst/>
          </a:prstGeom>
          <a:noFill/>
          <a:ln>
            <a:noFill/>
          </a:ln>
        </p:spPr>
      </p:pic>
      <p:pic>
        <p:nvPicPr>
          <p:cNvPr id="4549" name="Google Shape;4549;p263" descr="Resultado de imagen para capsule png"/>
          <p:cNvPicPr preferRelativeResize="0"/>
          <p:nvPr/>
        </p:nvPicPr>
        <p:blipFill rotWithShape="1">
          <a:blip r:embed="rId6">
            <a:alphaModFix/>
          </a:blip>
          <a:srcRect/>
          <a:stretch/>
        </p:blipFill>
        <p:spPr>
          <a:xfrm>
            <a:off x="7706923" y="2349239"/>
            <a:ext cx="699523" cy="463904"/>
          </a:xfrm>
          <a:prstGeom prst="rect">
            <a:avLst/>
          </a:prstGeom>
          <a:noFill/>
          <a:ln>
            <a:noFill/>
          </a:ln>
        </p:spPr>
      </p:pic>
      <p:pic>
        <p:nvPicPr>
          <p:cNvPr id="4550" name="Google Shape;4550;p263" descr="Resultado de imagen para capsule png"/>
          <p:cNvPicPr preferRelativeResize="0"/>
          <p:nvPr/>
        </p:nvPicPr>
        <p:blipFill rotWithShape="1">
          <a:blip r:embed="rId7">
            <a:alphaModFix/>
          </a:blip>
          <a:srcRect r="-3231" b="52233"/>
          <a:stretch/>
        </p:blipFill>
        <p:spPr>
          <a:xfrm>
            <a:off x="7667458" y="3200013"/>
            <a:ext cx="856413" cy="369049"/>
          </a:xfrm>
          <a:prstGeom prst="rect">
            <a:avLst/>
          </a:prstGeom>
          <a:noFill/>
          <a:ln>
            <a:noFill/>
          </a:ln>
        </p:spPr>
      </p:pic>
      <p:pic>
        <p:nvPicPr>
          <p:cNvPr id="4551" name="Google Shape;4551;p263" descr="Resultado de imagen para red blood cell png"/>
          <p:cNvPicPr preferRelativeResize="0"/>
          <p:nvPr/>
        </p:nvPicPr>
        <p:blipFill rotWithShape="1">
          <a:blip r:embed="rId8">
            <a:alphaModFix/>
          </a:blip>
          <a:srcRect/>
          <a:stretch/>
        </p:blipFill>
        <p:spPr>
          <a:xfrm>
            <a:off x="4594408" y="1992251"/>
            <a:ext cx="699543" cy="540923"/>
          </a:xfrm>
          <a:prstGeom prst="rect">
            <a:avLst/>
          </a:prstGeom>
          <a:noFill/>
          <a:ln>
            <a:noFill/>
          </a:ln>
        </p:spPr>
      </p:pic>
      <p:pic>
        <p:nvPicPr>
          <p:cNvPr id="4552" name="Google Shape;4552;p263" descr="Resultado de imagen para red blood cell png"/>
          <p:cNvPicPr preferRelativeResize="0"/>
          <p:nvPr/>
        </p:nvPicPr>
        <p:blipFill rotWithShape="1">
          <a:blip r:embed="rId8">
            <a:alphaModFix/>
          </a:blip>
          <a:srcRect/>
          <a:stretch/>
        </p:blipFill>
        <p:spPr>
          <a:xfrm>
            <a:off x="4608500" y="1515096"/>
            <a:ext cx="699543" cy="540923"/>
          </a:xfrm>
          <a:prstGeom prst="rect">
            <a:avLst/>
          </a:prstGeom>
          <a:noFill/>
          <a:ln>
            <a:noFill/>
          </a:ln>
        </p:spPr>
      </p:pic>
      <p:pic>
        <p:nvPicPr>
          <p:cNvPr id="4553" name="Google Shape;4553;p263" descr="Resultado de imagen para liver png"/>
          <p:cNvPicPr preferRelativeResize="0"/>
          <p:nvPr/>
        </p:nvPicPr>
        <p:blipFill rotWithShape="1">
          <a:blip r:embed="rId9">
            <a:alphaModFix/>
          </a:blip>
          <a:srcRect/>
          <a:stretch/>
        </p:blipFill>
        <p:spPr>
          <a:xfrm>
            <a:off x="5991348" y="2646661"/>
            <a:ext cx="1061417" cy="689766"/>
          </a:xfrm>
          <a:prstGeom prst="rect">
            <a:avLst/>
          </a:prstGeom>
          <a:noFill/>
          <a:ln>
            <a:noFill/>
          </a:ln>
        </p:spPr>
      </p:pic>
      <p:pic>
        <p:nvPicPr>
          <p:cNvPr id="4554" name="Google Shape;4554;p263" descr="clipped result image"/>
          <p:cNvPicPr preferRelativeResize="0"/>
          <p:nvPr/>
        </p:nvPicPr>
        <p:blipFill rotWithShape="1">
          <a:blip r:embed="rId10">
            <a:alphaModFix/>
          </a:blip>
          <a:srcRect/>
          <a:stretch/>
        </p:blipFill>
        <p:spPr>
          <a:xfrm>
            <a:off x="4740197" y="3794368"/>
            <a:ext cx="612034" cy="545930"/>
          </a:xfrm>
          <a:prstGeom prst="rect">
            <a:avLst/>
          </a:prstGeom>
          <a:noFill/>
          <a:ln>
            <a:noFill/>
          </a:ln>
        </p:spPr>
      </p:pic>
      <p:pic>
        <p:nvPicPr>
          <p:cNvPr id="4555" name="Google Shape;4555;p263" descr="clipped result image"/>
          <p:cNvPicPr preferRelativeResize="0"/>
          <p:nvPr/>
        </p:nvPicPr>
        <p:blipFill rotWithShape="1">
          <a:blip r:embed="rId10">
            <a:alphaModFix/>
          </a:blip>
          <a:srcRect/>
          <a:stretch/>
        </p:blipFill>
        <p:spPr>
          <a:xfrm>
            <a:off x="5596680" y="3828382"/>
            <a:ext cx="612034" cy="545930"/>
          </a:xfrm>
          <a:prstGeom prst="rect">
            <a:avLst/>
          </a:prstGeom>
          <a:noFill/>
          <a:ln>
            <a:noFill/>
          </a:ln>
        </p:spPr>
      </p:pic>
      <p:sp>
        <p:nvSpPr>
          <p:cNvPr id="4556" name="Google Shape;4556;p263"/>
          <p:cNvSpPr txBox="1"/>
          <p:nvPr/>
        </p:nvSpPr>
        <p:spPr>
          <a:xfrm>
            <a:off x="3172994" y="824338"/>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terato-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genicity</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557" name="Google Shape;4557;p263"/>
          <p:cNvSpPr txBox="1"/>
          <p:nvPr/>
        </p:nvSpPr>
        <p:spPr>
          <a:xfrm>
            <a:off x="3173000" y="3761736"/>
            <a:ext cx="12411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agranulo-</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cytosis (rare)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558" name="Google Shape;4558;p263"/>
          <p:cNvSpPr txBox="1"/>
          <p:nvPr/>
        </p:nvSpPr>
        <p:spPr>
          <a:xfrm>
            <a:off x="6947401" y="4468986"/>
            <a:ext cx="2119500" cy="38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800" b="0" i="0" u="none" strike="noStrike" cap="none">
                <a:solidFill>
                  <a:srgbClr val="000000"/>
                </a:solidFill>
                <a:highlight>
                  <a:schemeClr val="accent6"/>
                </a:highlight>
                <a:latin typeface="Arial"/>
                <a:ea typeface="Arial"/>
                <a:cs typeface="Arial"/>
                <a:sym typeface="Arial"/>
              </a:rPr>
              <a:t>reduced levels of many medications</a:t>
            </a:r>
            <a:endParaRPr sz="1800" b="0" i="0" u="none" strike="noStrike" cap="none">
              <a:solidFill>
                <a:srgbClr val="000000"/>
              </a:solidFill>
              <a:highlight>
                <a:schemeClr val="accent6"/>
              </a:highlight>
              <a:latin typeface="Arial"/>
              <a:ea typeface="Arial"/>
              <a:cs typeface="Arial"/>
              <a:sym typeface="Arial"/>
            </a:endParaRPr>
          </a:p>
        </p:txBody>
      </p:sp>
      <p:sp>
        <p:nvSpPr>
          <p:cNvPr id="4559" name="Google Shape;4559;p263"/>
          <p:cNvSpPr txBox="1"/>
          <p:nvPr/>
        </p:nvSpPr>
        <p:spPr>
          <a:xfrm>
            <a:off x="3178457" y="2711234"/>
            <a:ext cx="13986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decreased bone mineral density</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560" name="Google Shape;4560;p263"/>
          <p:cNvSpPr/>
          <p:nvPr/>
        </p:nvSpPr>
        <p:spPr>
          <a:xfrm rot="211071" flipH="1">
            <a:off x="6822575" y="869400"/>
            <a:ext cx="73338" cy="36263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1" name="Google Shape;4561;p263" descr="Resultado de imagen para capsule png"/>
          <p:cNvPicPr preferRelativeResize="0"/>
          <p:nvPr/>
        </p:nvPicPr>
        <p:blipFill rotWithShape="1">
          <a:blip r:embed="rId7">
            <a:alphaModFix/>
          </a:blip>
          <a:srcRect l="2704" t="56604"/>
          <a:stretch/>
        </p:blipFill>
        <p:spPr>
          <a:xfrm>
            <a:off x="7623069" y="3889997"/>
            <a:ext cx="807206" cy="335293"/>
          </a:xfrm>
          <a:prstGeom prst="rect">
            <a:avLst/>
          </a:prstGeom>
          <a:noFill/>
          <a:ln>
            <a:noFill/>
          </a:ln>
        </p:spPr>
      </p:pic>
      <p:pic>
        <p:nvPicPr>
          <p:cNvPr id="4562" name="Google Shape;4562;p263" descr="clipped result image"/>
          <p:cNvPicPr preferRelativeResize="0"/>
          <p:nvPr/>
        </p:nvPicPr>
        <p:blipFill rotWithShape="1">
          <a:blip r:embed="rId11">
            <a:alphaModFix/>
          </a:blip>
          <a:srcRect/>
          <a:stretch/>
        </p:blipFill>
        <p:spPr>
          <a:xfrm>
            <a:off x="4580752" y="820688"/>
            <a:ext cx="663996" cy="582391"/>
          </a:xfrm>
          <a:prstGeom prst="rect">
            <a:avLst/>
          </a:prstGeom>
          <a:noFill/>
          <a:ln>
            <a:noFill/>
          </a:ln>
        </p:spPr>
      </p:pic>
      <p:sp>
        <p:nvSpPr>
          <p:cNvPr id="4563" name="Google Shape;4563;p263"/>
          <p:cNvSpPr txBox="1"/>
          <p:nvPr/>
        </p:nvSpPr>
        <p:spPr>
          <a:xfrm>
            <a:off x="5610400" y="1667963"/>
            <a:ext cx="2743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chemeClr val="dk1"/>
                </a:solidFill>
                <a:latin typeface="Calibri"/>
                <a:ea typeface="Calibri"/>
                <a:cs typeface="Calibri"/>
                <a:sym typeface="Calibri"/>
              </a:rPr>
              <a:t>Na</a:t>
            </a:r>
            <a:r>
              <a:rPr lang="en" sz="3200" b="0" i="0" u="none" strike="noStrike" cap="none" baseline="30000">
                <a:solidFill>
                  <a:schemeClr val="dk1"/>
                </a:solidFill>
                <a:latin typeface="Calibri"/>
                <a:ea typeface="Calibri"/>
                <a:cs typeface="Calibri"/>
                <a:sym typeface="Calibri"/>
              </a:rPr>
              <a:t>+      </a:t>
            </a:r>
            <a:r>
              <a:rPr lang="en" sz="3200" b="0" i="0" u="none" strike="noStrike" cap="none">
                <a:solidFill>
                  <a:srgbClr val="000000"/>
                </a:solidFill>
                <a:latin typeface="Calibri"/>
                <a:ea typeface="Calibri"/>
                <a:cs typeface="Calibri"/>
                <a:sym typeface="Calibri"/>
              </a:rPr>
              <a:t>Na</a:t>
            </a:r>
            <a:r>
              <a:rPr lang="en" sz="3200" b="0" i="0" u="none" strike="noStrike" cap="none" baseline="30000">
                <a:solidFill>
                  <a:srgbClr val="000000"/>
                </a:solidFill>
                <a:latin typeface="Calibri"/>
                <a:ea typeface="Calibri"/>
                <a:cs typeface="Calibri"/>
                <a:sym typeface="Calibri"/>
              </a:rPr>
              <a:t>+</a:t>
            </a:r>
            <a:endParaRPr sz="3200" b="0" i="0" u="none" strike="noStrike" cap="none" baseline="30000">
              <a:solidFill>
                <a:srgbClr val="000000"/>
              </a:solidFill>
              <a:latin typeface="Calibri"/>
              <a:ea typeface="Calibri"/>
              <a:cs typeface="Calibri"/>
              <a:sym typeface="Calibri"/>
            </a:endParaRPr>
          </a:p>
        </p:txBody>
      </p:sp>
      <p:pic>
        <p:nvPicPr>
          <p:cNvPr id="4564" name="Google Shape;4564;p263" descr="clipped result image"/>
          <p:cNvPicPr preferRelativeResize="0"/>
          <p:nvPr/>
        </p:nvPicPr>
        <p:blipFill rotWithShape="1">
          <a:blip r:embed="rId12">
            <a:alphaModFix/>
          </a:blip>
          <a:srcRect/>
          <a:stretch/>
        </p:blipFill>
        <p:spPr>
          <a:xfrm flipH="1">
            <a:off x="5918828" y="736825"/>
            <a:ext cx="1847655" cy="628750"/>
          </a:xfrm>
          <a:prstGeom prst="rect">
            <a:avLst/>
          </a:prstGeom>
          <a:noFill/>
          <a:ln>
            <a:noFill/>
          </a:ln>
        </p:spPr>
      </p:pic>
      <p:sp>
        <p:nvSpPr>
          <p:cNvPr id="4565" name="Google Shape;4565;p263"/>
          <p:cNvSpPr txBox="1"/>
          <p:nvPr/>
        </p:nvSpPr>
        <p:spPr>
          <a:xfrm>
            <a:off x="3177319" y="1641663"/>
            <a:ext cx="1577400" cy="3846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aplastic anemia </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r>
              <a:rPr lang="en" sz="1800" b="0" i="0" u="none" strike="noStrike" cap="none">
                <a:solidFill>
                  <a:srgbClr val="000000"/>
                </a:solidFill>
                <a:latin typeface="Arial"/>
                <a:ea typeface="Arial"/>
                <a:cs typeface="Arial"/>
                <a:sym typeface="Arial"/>
              </a:rPr>
              <a:t>(rare)</a:t>
            </a:r>
            <a:endParaRPr sz="18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800"/>
              <a:buFont typeface="Arial"/>
              <a:buNone/>
            </a:pPr>
            <a:endParaRPr sz="1800" b="0" i="0" u="none" strike="noStrike" cap="none">
              <a:solidFill>
                <a:srgbClr val="000000"/>
              </a:solidFill>
              <a:latin typeface="Arial"/>
              <a:ea typeface="Arial"/>
              <a:cs typeface="Arial"/>
              <a:sym typeface="Arial"/>
            </a:endParaRPr>
          </a:p>
        </p:txBody>
      </p:sp>
      <p:sp>
        <p:nvSpPr>
          <p:cNvPr id="4566" name="Google Shape;4566;p263"/>
          <p:cNvSpPr/>
          <p:nvPr/>
        </p:nvSpPr>
        <p:spPr>
          <a:xfrm>
            <a:off x="215700" y="1950850"/>
            <a:ext cx="2404200" cy="23352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7" name="Google Shape;4567;p263"/>
          <p:cNvSpPr/>
          <p:nvPr/>
        </p:nvSpPr>
        <p:spPr>
          <a:xfrm rot="10800000" flipH="1">
            <a:off x="404294" y="2393988"/>
            <a:ext cx="2048100" cy="1571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8" name="Google Shape;4568;p263" descr="clipped result image"/>
          <p:cNvPicPr preferRelativeResize="0"/>
          <p:nvPr/>
        </p:nvPicPr>
        <p:blipFill rotWithShape="1">
          <a:blip r:embed="rId13">
            <a:alphaModFix/>
          </a:blip>
          <a:srcRect/>
          <a:stretch/>
        </p:blipFill>
        <p:spPr>
          <a:xfrm>
            <a:off x="988678" y="2636010"/>
            <a:ext cx="879379" cy="872981"/>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4637"/>
        <p:cNvGrpSpPr/>
        <p:nvPr/>
      </p:nvGrpSpPr>
      <p:grpSpPr>
        <a:xfrm>
          <a:off x="0" y="0"/>
          <a:ext cx="0" cy="0"/>
          <a:chOff x="0" y="0"/>
          <a:chExt cx="0" cy="0"/>
        </a:xfrm>
      </p:grpSpPr>
      <p:pic>
        <p:nvPicPr>
          <p:cNvPr id="4638" name="Google Shape;4638;p267" descr="clipped result image"/>
          <p:cNvPicPr preferRelativeResize="0"/>
          <p:nvPr/>
        </p:nvPicPr>
        <p:blipFill rotWithShape="1">
          <a:blip r:embed="rId3">
            <a:alphaModFix/>
          </a:blip>
          <a:srcRect/>
          <a:stretch/>
        </p:blipFill>
        <p:spPr>
          <a:xfrm>
            <a:off x="796025" y="891662"/>
            <a:ext cx="4844425" cy="1764225"/>
          </a:xfrm>
          <a:prstGeom prst="rect">
            <a:avLst/>
          </a:prstGeom>
          <a:noFill/>
          <a:ln>
            <a:noFill/>
          </a:ln>
          <a:effectLst>
            <a:outerShdw blurRad="28575" dist="19050" dir="2700000" algn="tl" rotWithShape="0">
              <a:srgbClr val="000000">
                <a:alpha val="33725"/>
              </a:srgbClr>
            </a:outerShdw>
          </a:effectLst>
        </p:spPr>
      </p:pic>
      <p:sp>
        <p:nvSpPr>
          <p:cNvPr id="4639" name="Google Shape;4639;p267"/>
          <p:cNvSpPr/>
          <p:nvPr/>
        </p:nvSpPr>
        <p:spPr>
          <a:xfrm>
            <a:off x="3816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0" name="Google Shape;4640;p267"/>
          <p:cNvSpPr/>
          <p:nvPr/>
        </p:nvSpPr>
        <p:spPr>
          <a:xfrm rot="-5063038">
            <a:off x="2402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41" name="Google Shape;4641;p267"/>
          <p:cNvPicPr preferRelativeResize="0"/>
          <p:nvPr/>
        </p:nvPicPr>
        <p:blipFill rotWithShape="1">
          <a:blip r:embed="rId4">
            <a:alphaModFix/>
          </a:blip>
          <a:srcRect l="22577" t="6284" r="59472" b="5818"/>
          <a:stretch/>
        </p:blipFill>
        <p:spPr>
          <a:xfrm rot="-3557404">
            <a:off x="-83745" y="7612938"/>
            <a:ext cx="90850" cy="53395"/>
          </a:xfrm>
          <a:prstGeom prst="rect">
            <a:avLst/>
          </a:prstGeom>
          <a:noFill/>
          <a:ln>
            <a:noFill/>
          </a:ln>
        </p:spPr>
      </p:pic>
      <p:pic>
        <p:nvPicPr>
          <p:cNvPr id="4642" name="Google Shape;4642;p267"/>
          <p:cNvPicPr preferRelativeResize="0"/>
          <p:nvPr/>
        </p:nvPicPr>
        <p:blipFill rotWithShape="1">
          <a:blip r:embed="rId4">
            <a:alphaModFix/>
          </a:blip>
          <a:srcRect l="-1051" t="2796" r="77938" b="5821"/>
          <a:stretch/>
        </p:blipFill>
        <p:spPr>
          <a:xfrm rot="10800000">
            <a:off x="384959" y="7596629"/>
            <a:ext cx="96361" cy="54242"/>
          </a:xfrm>
          <a:prstGeom prst="rect">
            <a:avLst/>
          </a:prstGeom>
          <a:noFill/>
          <a:ln>
            <a:noFill/>
          </a:ln>
        </p:spPr>
      </p:pic>
      <p:pic>
        <p:nvPicPr>
          <p:cNvPr id="4643" name="Google Shape;4643;p267"/>
          <p:cNvPicPr preferRelativeResize="0"/>
          <p:nvPr/>
        </p:nvPicPr>
        <p:blipFill rotWithShape="1">
          <a:blip r:embed="rId4">
            <a:alphaModFix/>
          </a:blip>
          <a:srcRect l="50660" t="2796" r="26421" b="-1619"/>
          <a:stretch/>
        </p:blipFill>
        <p:spPr>
          <a:xfrm>
            <a:off x="111928" y="7965121"/>
            <a:ext cx="105131" cy="58555"/>
          </a:xfrm>
          <a:prstGeom prst="rect">
            <a:avLst/>
          </a:prstGeom>
          <a:noFill/>
          <a:ln>
            <a:noFill/>
          </a:ln>
        </p:spPr>
      </p:pic>
      <p:pic>
        <p:nvPicPr>
          <p:cNvPr id="4644" name="Google Shape;4644;p267"/>
          <p:cNvPicPr preferRelativeResize="0"/>
          <p:nvPr/>
        </p:nvPicPr>
        <p:blipFill rotWithShape="1">
          <a:blip r:embed="rId4">
            <a:alphaModFix/>
          </a:blip>
          <a:srcRect l="80983" t="-19990" r="542" b="5821"/>
          <a:stretch/>
        </p:blipFill>
        <p:spPr>
          <a:xfrm rot="-5693703">
            <a:off x="-110930" y="7848721"/>
            <a:ext cx="99154" cy="45719"/>
          </a:xfrm>
          <a:prstGeom prst="rect">
            <a:avLst/>
          </a:prstGeom>
          <a:noFill/>
          <a:ln>
            <a:noFill/>
          </a:ln>
        </p:spPr>
      </p:pic>
      <p:pic>
        <p:nvPicPr>
          <p:cNvPr id="4645" name="Google Shape;4645;p267"/>
          <p:cNvPicPr preferRelativeResize="0"/>
          <p:nvPr/>
        </p:nvPicPr>
        <p:blipFill rotWithShape="1">
          <a:blip r:embed="rId4">
            <a:alphaModFix/>
          </a:blip>
          <a:srcRect l="58335" t="-9629" r="18993" b="-6111"/>
          <a:stretch/>
        </p:blipFill>
        <p:spPr>
          <a:xfrm rot="10612294" flipH="1">
            <a:off x="569066" y="7943003"/>
            <a:ext cx="94140" cy="62265"/>
          </a:xfrm>
          <a:prstGeom prst="rect">
            <a:avLst/>
          </a:prstGeom>
          <a:noFill/>
          <a:ln>
            <a:noFill/>
          </a:ln>
        </p:spPr>
      </p:pic>
      <p:sp>
        <p:nvSpPr>
          <p:cNvPr id="4646" name="Google Shape;4646;p267"/>
          <p:cNvSpPr txBox="1"/>
          <p:nvPr/>
        </p:nvSpPr>
        <p:spPr>
          <a:xfrm>
            <a:off x="247650" y="190325"/>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(TEGRETOL)</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900" b="0" i="0" u="none" strike="noStrike" cap="none">
              <a:solidFill>
                <a:srgbClr val="000000"/>
              </a:solidFill>
              <a:latin typeface="Arial"/>
              <a:ea typeface="Arial"/>
              <a:cs typeface="Arial"/>
              <a:sym typeface="Arial"/>
            </a:endParaRPr>
          </a:p>
        </p:txBody>
      </p:sp>
      <p:sp>
        <p:nvSpPr>
          <p:cNvPr id="4647" name="Google Shape;4647;p267"/>
          <p:cNvSpPr/>
          <p:nvPr/>
        </p:nvSpPr>
        <p:spPr>
          <a:xfrm rot="10800000" flipH="1">
            <a:off x="6379369" y="1171463"/>
            <a:ext cx="2048100" cy="1571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48" name="Google Shape;4648;p267" descr="clipped result image"/>
          <p:cNvPicPr preferRelativeResize="0"/>
          <p:nvPr/>
        </p:nvPicPr>
        <p:blipFill rotWithShape="1">
          <a:blip r:embed="rId5">
            <a:alphaModFix/>
          </a:blip>
          <a:srcRect/>
          <a:stretch/>
        </p:blipFill>
        <p:spPr>
          <a:xfrm>
            <a:off x="6963753" y="1413485"/>
            <a:ext cx="879379" cy="872981"/>
          </a:xfrm>
          <a:prstGeom prst="rect">
            <a:avLst/>
          </a:prstGeom>
          <a:noFill/>
          <a:ln>
            <a:noFill/>
          </a:ln>
        </p:spPr>
      </p:pic>
      <p:sp>
        <p:nvSpPr>
          <p:cNvPr id="4649" name="Google Shape;4649;p267"/>
          <p:cNvSpPr txBox="1"/>
          <p:nvPr/>
        </p:nvSpPr>
        <p:spPr>
          <a:xfrm>
            <a:off x="571075" y="3200100"/>
            <a:ext cx="5732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400" b="0" i="0" u="none" strike="noStrike" cap="none">
                <a:solidFill>
                  <a:schemeClr val="dk1"/>
                </a:solidFill>
                <a:latin typeface="Arial"/>
                <a:ea typeface="Arial"/>
                <a:cs typeface="Arial"/>
                <a:sym typeface="Arial"/>
              </a:rPr>
              <a:t>Carbamazepine “eats its own tail” inducing its own metabolism as a CYP3A4 substrate and in</a:t>
            </a:r>
            <a:r>
              <a:rPr lang="en" sz="2400" b="1" i="0" u="sng" strike="noStrike" cap="none">
                <a:solidFill>
                  <a:schemeClr val="dk1"/>
                </a:solidFill>
                <a:latin typeface="Arial"/>
                <a:ea typeface="Arial"/>
                <a:cs typeface="Arial"/>
                <a:sym typeface="Arial"/>
              </a:rPr>
              <a:t>D</a:t>
            </a:r>
            <a:r>
              <a:rPr lang="en" sz="2400" b="0" i="0" u="none" strike="noStrike" cap="none">
                <a:solidFill>
                  <a:schemeClr val="dk1"/>
                </a:solidFill>
                <a:latin typeface="Arial"/>
                <a:ea typeface="Arial"/>
                <a:cs typeface="Arial"/>
                <a:sym typeface="Arial"/>
              </a:rPr>
              <a:t>ucer.</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r>
              <a:rPr lang="en" sz="2400" b="0" i="0" u="none" strike="noStrike" cap="none">
                <a:solidFill>
                  <a:schemeClr val="dk1"/>
                </a:solidFill>
                <a:latin typeface="Arial"/>
                <a:ea typeface="Arial"/>
                <a:cs typeface="Arial"/>
                <a:sym typeface="Arial"/>
              </a:rPr>
              <a:t>Serum levels lower by one month.</a:t>
            </a:r>
            <a:endParaRPr sz="2400" b="0" i="0" u="none" strike="noStrike" cap="none">
              <a:solidFill>
                <a:schemeClr val="dk1"/>
              </a:solidFill>
              <a:latin typeface="Arial"/>
              <a:ea typeface="Arial"/>
              <a:cs typeface="Arial"/>
              <a:sym typeface="Arial"/>
            </a:endParaRPr>
          </a:p>
        </p:txBody>
      </p:sp>
      <p:sp>
        <p:nvSpPr>
          <p:cNvPr id="4650" name="Google Shape;4650;p267"/>
          <p:cNvSpPr txBox="1"/>
          <p:nvPr/>
        </p:nvSpPr>
        <p:spPr>
          <a:xfrm>
            <a:off x="6074575" y="2732075"/>
            <a:ext cx="5732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400" b="1" i="0" u="sng" strike="noStrike" cap="none">
                <a:solidFill>
                  <a:schemeClr val="dk1"/>
                </a:solidFill>
                <a:latin typeface="Arial"/>
                <a:ea typeface="Arial"/>
                <a:cs typeface="Arial"/>
                <a:sym typeface="Arial"/>
              </a:rPr>
              <a:t>D</a:t>
            </a:r>
            <a:r>
              <a:rPr lang="en" sz="2400" b="0" i="0" u="none" strike="noStrike" cap="none">
                <a:solidFill>
                  <a:schemeClr val="dk1"/>
                </a:solidFill>
                <a:latin typeface="Arial"/>
                <a:ea typeface="Arial"/>
                <a:cs typeface="Arial"/>
                <a:sym typeface="Arial"/>
              </a:rPr>
              <a:t>own and </a:t>
            </a:r>
            <a:r>
              <a:rPr lang="en" sz="2400" b="1" i="0" u="sng" strike="noStrike" cap="none">
                <a:solidFill>
                  <a:schemeClr val="dk1"/>
                </a:solidFill>
                <a:latin typeface="Arial"/>
                <a:ea typeface="Arial"/>
                <a:cs typeface="Arial"/>
                <a:sym typeface="Arial"/>
              </a:rPr>
              <a:t>D</a:t>
            </a:r>
            <a:r>
              <a:rPr lang="en" sz="2400" b="0" i="0" u="none" strike="noStrike" cap="none">
                <a:solidFill>
                  <a:schemeClr val="dk1"/>
                </a:solidFill>
                <a:latin typeface="Arial"/>
                <a:ea typeface="Arial"/>
                <a:cs typeface="Arial"/>
                <a:sym typeface="Arial"/>
              </a:rPr>
              <a:t>elayed</a:t>
            </a:r>
            <a:endParaRPr sz="2900" b="0" i="0" u="none" strike="noStrike" cap="none">
              <a:solidFill>
                <a:srgbClr val="000000"/>
              </a:solidFill>
              <a:latin typeface="Arial"/>
              <a:ea typeface="Arial"/>
              <a:cs typeface="Arial"/>
              <a:sym typeface="Arial"/>
            </a:endParaRPr>
          </a:p>
        </p:txBody>
      </p:sp>
      <p:sp>
        <p:nvSpPr>
          <p:cNvPr id="4651" name="Google Shape;4651;p267"/>
          <p:cNvSpPr txBox="1"/>
          <p:nvPr/>
        </p:nvSpPr>
        <p:spPr>
          <a:xfrm>
            <a:off x="6666775" y="439450"/>
            <a:ext cx="17607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400" b="0" i="0" u="none" strike="noStrike" cap="none">
                <a:solidFill>
                  <a:schemeClr val="dk1"/>
                </a:solidFill>
                <a:latin typeface="Arial"/>
                <a:ea typeface="Arial"/>
                <a:cs typeface="Arial"/>
                <a:sym typeface="Arial"/>
              </a:rPr>
              <a:t>in</a:t>
            </a:r>
            <a:r>
              <a:rPr lang="en" sz="2400" b="1" i="0" u="sng" strike="noStrike" cap="none">
                <a:solidFill>
                  <a:schemeClr val="dk1"/>
                </a:solidFill>
                <a:latin typeface="Arial"/>
                <a:ea typeface="Arial"/>
                <a:cs typeface="Arial"/>
                <a:sym typeface="Arial"/>
              </a:rPr>
              <a:t>D</a:t>
            </a:r>
            <a:r>
              <a:rPr lang="en" sz="2400" b="0" i="0" u="none" strike="noStrike" cap="none">
                <a:solidFill>
                  <a:schemeClr val="dk1"/>
                </a:solidFill>
                <a:latin typeface="Arial"/>
                <a:ea typeface="Arial"/>
                <a:cs typeface="Arial"/>
                <a:sym typeface="Arial"/>
              </a:rPr>
              <a:t>uction</a:t>
            </a:r>
            <a:endParaRPr sz="2900" b="0" i="0" u="none" strike="noStrike" cap="none">
              <a:solidFill>
                <a:srgbClr val="000000"/>
              </a:solidFill>
              <a:latin typeface="Arial"/>
              <a:ea typeface="Arial"/>
              <a:cs typeface="Arial"/>
              <a:sym typeface="Arial"/>
            </a:endParaRPr>
          </a:p>
        </p:txBody>
      </p:sp>
      <p:grpSp>
        <p:nvGrpSpPr>
          <p:cNvPr id="4652" name="Google Shape;4652;p267"/>
          <p:cNvGrpSpPr/>
          <p:nvPr/>
        </p:nvGrpSpPr>
        <p:grpSpPr>
          <a:xfrm>
            <a:off x="897576" y="1931896"/>
            <a:ext cx="274800" cy="210900"/>
            <a:chOff x="745176" y="1779496"/>
            <a:chExt cx="274800" cy="210900"/>
          </a:xfrm>
        </p:grpSpPr>
        <p:sp>
          <p:nvSpPr>
            <p:cNvPr id="4653" name="Google Shape;4653;p267"/>
            <p:cNvSpPr/>
            <p:nvPr/>
          </p:nvSpPr>
          <p:spPr>
            <a:xfrm rot="10800000" flipH="1">
              <a:off x="745176" y="1779496"/>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54" name="Google Shape;4654;p267" descr="clipped result image"/>
            <p:cNvPicPr preferRelativeResize="0"/>
            <p:nvPr/>
          </p:nvPicPr>
          <p:blipFill rotWithShape="1">
            <a:blip r:embed="rId5">
              <a:alphaModFix/>
            </a:blip>
            <a:srcRect/>
            <a:stretch/>
          </p:blipFill>
          <p:spPr>
            <a:xfrm>
              <a:off x="823548" y="1812113"/>
              <a:ext cx="117934" cy="117076"/>
            </a:xfrm>
            <a:prstGeom prst="rect">
              <a:avLst/>
            </a:prstGeom>
            <a:noFill/>
            <a:ln>
              <a:noFill/>
            </a:ln>
          </p:spPr>
        </p:pic>
      </p:grpSp>
      <p:grpSp>
        <p:nvGrpSpPr>
          <p:cNvPr id="4655" name="Google Shape;4655;p267"/>
          <p:cNvGrpSpPr/>
          <p:nvPr/>
        </p:nvGrpSpPr>
        <p:grpSpPr>
          <a:xfrm>
            <a:off x="1142444" y="1943454"/>
            <a:ext cx="274800" cy="210900"/>
            <a:chOff x="837644" y="1638654"/>
            <a:chExt cx="274800" cy="210900"/>
          </a:xfrm>
        </p:grpSpPr>
        <p:sp>
          <p:nvSpPr>
            <p:cNvPr id="4656" name="Google Shape;4656;p267"/>
            <p:cNvSpPr/>
            <p:nvPr/>
          </p:nvSpPr>
          <p:spPr>
            <a:xfrm rot="10800000" flipH="1">
              <a:off x="837644" y="1638654"/>
              <a:ext cx="274800" cy="210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57" name="Google Shape;4657;p267" descr="clipped result image"/>
            <p:cNvPicPr preferRelativeResize="0"/>
            <p:nvPr/>
          </p:nvPicPr>
          <p:blipFill rotWithShape="1">
            <a:blip r:embed="rId5">
              <a:alphaModFix/>
            </a:blip>
            <a:srcRect/>
            <a:stretch/>
          </p:blipFill>
          <p:spPr>
            <a:xfrm>
              <a:off x="916016" y="1671271"/>
              <a:ext cx="117934" cy="117076"/>
            </a:xfrm>
            <a:prstGeom prst="rect">
              <a:avLst/>
            </a:prstGeom>
            <a:noFill/>
            <a:ln>
              <a:noFill/>
            </a:ln>
          </p:spPr>
        </p:pic>
      </p:grpSp>
      <p:sp>
        <p:nvSpPr>
          <p:cNvPr id="4658" name="Google Shape;4658;p267"/>
          <p:cNvSpPr txBox="1"/>
          <p:nvPr/>
        </p:nvSpPr>
        <p:spPr>
          <a:xfrm>
            <a:off x="1541975" y="2450388"/>
            <a:ext cx="5732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200" b="0" i="0" u="none" strike="noStrike" cap="none">
                <a:solidFill>
                  <a:schemeClr val="dk1"/>
                </a:solidFill>
                <a:latin typeface="Arial"/>
                <a:ea typeface="Arial"/>
                <a:cs typeface="Arial"/>
                <a:sym typeface="Arial"/>
              </a:rPr>
              <a:t>Autoinduction of CYP3A4</a:t>
            </a:r>
            <a:endParaRPr sz="2700" b="0"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4729"/>
        <p:cNvGrpSpPr/>
        <p:nvPr/>
      </p:nvGrpSpPr>
      <p:grpSpPr>
        <a:xfrm>
          <a:off x="0" y="0"/>
          <a:ext cx="0" cy="0"/>
          <a:chOff x="0" y="0"/>
          <a:chExt cx="0" cy="0"/>
        </a:xfrm>
      </p:grpSpPr>
      <p:sp>
        <p:nvSpPr>
          <p:cNvPr id="4730" name="Google Shape;4730;p276"/>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1" name="Google Shape;4731;p276"/>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FDA-approved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Seizure disorder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Trigeminal neuralgia</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a:t>
            </a:r>
            <a:r>
              <a:rPr lang="en" sz="2400" b="0" i="0" u="none" strike="noStrike" cap="none">
                <a:solidFill>
                  <a:schemeClr val="dk1"/>
                </a:solidFill>
                <a:latin typeface="Arial"/>
                <a:ea typeface="Arial"/>
                <a:cs typeface="Arial"/>
                <a:sym typeface="Arial"/>
              </a:rPr>
              <a:t>Manic/mixed episode of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 sz="2400" b="0" i="0" u="none" strike="noStrike" cap="none">
                <a:solidFill>
                  <a:schemeClr val="dk1"/>
                </a:solidFill>
                <a:latin typeface="Arial"/>
                <a:ea typeface="Arial"/>
                <a:cs typeface="Arial"/>
                <a:sym typeface="Arial"/>
              </a:rPr>
              <a:t>       bipolar I disorder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4732" name="Google Shape;4732;p276"/>
          <p:cNvSpPr txBox="1"/>
          <p:nvPr/>
        </p:nvSpPr>
        <p:spPr>
          <a:xfrm>
            <a:off x="3469761" y="2470325"/>
            <a:ext cx="54972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Used </a:t>
            </a:r>
            <a:r>
              <a:rPr lang="en" sz="2400" b="0" i="0" u="none" strike="noStrike" cap="none">
                <a:solidFill>
                  <a:srgbClr val="000000"/>
                </a:solidFill>
                <a:highlight>
                  <a:schemeClr val="accent6"/>
                </a:highlight>
                <a:latin typeface="Arial"/>
                <a:ea typeface="Arial"/>
                <a:cs typeface="Arial"/>
                <a:sym typeface="Arial"/>
              </a:rPr>
              <a:t>off label</a:t>
            </a:r>
            <a:r>
              <a:rPr lang="en" sz="2400" b="0" i="0" u="none" strike="noStrike" cap="none">
                <a:solidFill>
                  <a:srgbClr val="000000"/>
                </a:solidFill>
                <a:latin typeface="Arial"/>
                <a:ea typeface="Arial"/>
                <a:cs typeface="Arial"/>
                <a:sym typeface="Arial"/>
              </a:rPr>
              <a:t> for: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a:t>
            </a:r>
            <a:r>
              <a:rPr lang="en" sz="2400" b="0" i="0" u="none" strike="noStrike" cap="none">
                <a:solidFill>
                  <a:srgbClr val="000000"/>
                </a:solidFill>
                <a:highlight>
                  <a:schemeClr val="accent6"/>
                </a:highlight>
                <a:latin typeface="Arial"/>
                <a:ea typeface="Arial"/>
                <a:cs typeface="Arial"/>
                <a:sym typeface="Arial"/>
              </a:rPr>
              <a:t>Bipolar maintenance</a:t>
            </a:r>
            <a:endParaRPr sz="2400" b="0" i="0" u="none" strike="noStrike" cap="none">
              <a:solidFill>
                <a:srgbClr val="000000"/>
              </a:solidFill>
              <a:highlight>
                <a:schemeClr val="accent6"/>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Neuropathic pain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Restless legs syndrome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Migraine prophylaxis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Alcohol use disorder</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4733" name="Google Shape;4733;p276"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3725"/>
              </a:srgbClr>
            </a:outerShdw>
          </a:effectLst>
        </p:spPr>
      </p:pic>
      <p:sp>
        <p:nvSpPr>
          <p:cNvPr id="4734" name="Google Shape;4734;p276"/>
          <p:cNvSpPr txBox="1"/>
          <p:nvPr/>
        </p:nvSpPr>
        <p:spPr>
          <a:xfrm>
            <a:off x="400050" y="210575"/>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(TEGRETOL)</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900" b="0" i="0" u="none" strike="noStrike" cap="non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4762"/>
        <p:cNvGrpSpPr/>
        <p:nvPr/>
      </p:nvGrpSpPr>
      <p:grpSpPr>
        <a:xfrm>
          <a:off x="0" y="0"/>
          <a:ext cx="0" cy="0"/>
          <a:chOff x="0" y="0"/>
          <a:chExt cx="0" cy="0"/>
        </a:xfrm>
      </p:grpSpPr>
      <p:sp>
        <p:nvSpPr>
          <p:cNvPr id="4763" name="Google Shape;4763;p280"/>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4" name="Google Shape;4764;p280"/>
          <p:cNvSpPr txBox="1"/>
          <p:nvPr/>
        </p:nvSpPr>
        <p:spPr>
          <a:xfrm>
            <a:off x="3469775" y="260525"/>
            <a:ext cx="54060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Recommendation: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Only prescribe it if you can manage the drug-drug interactions.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Always run interaction check when you encounter it!</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 sz="2400" b="0" i="0" u="none" strike="noStrike" cap="none">
                <a:solidFill>
                  <a:schemeClr val="dk1"/>
                </a:solidFill>
                <a:latin typeface="Arial"/>
                <a:ea typeface="Arial"/>
                <a:cs typeface="Arial"/>
                <a:sym typeface="Arial"/>
              </a:rPr>
              <a:t>Not for childbearing women.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pic>
        <p:nvPicPr>
          <p:cNvPr id="4765" name="Google Shape;4765;p280" descr="clipped result image"/>
          <p:cNvPicPr preferRelativeResize="0"/>
          <p:nvPr/>
        </p:nvPicPr>
        <p:blipFill rotWithShape="1">
          <a:blip r:embed="rId3">
            <a:alphaModFix/>
          </a:blip>
          <a:srcRect/>
          <a:stretch/>
        </p:blipFill>
        <p:spPr>
          <a:xfrm>
            <a:off x="400050" y="1126801"/>
            <a:ext cx="2397206" cy="873000"/>
          </a:xfrm>
          <a:prstGeom prst="rect">
            <a:avLst/>
          </a:prstGeom>
          <a:noFill/>
          <a:ln>
            <a:noFill/>
          </a:ln>
          <a:effectLst>
            <a:outerShdw blurRad="28575" dist="19050" dir="2700000" algn="tl" rotWithShape="0">
              <a:srgbClr val="000000">
                <a:alpha val="33725"/>
              </a:srgbClr>
            </a:outerShdw>
          </a:effectLst>
        </p:spPr>
      </p:pic>
      <p:sp>
        <p:nvSpPr>
          <p:cNvPr id="4766" name="Google Shape;4766;p280"/>
          <p:cNvSpPr txBox="1"/>
          <p:nvPr/>
        </p:nvSpPr>
        <p:spPr>
          <a:xfrm>
            <a:off x="400050" y="203325"/>
            <a:ext cx="4553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(TEGRETOL)</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900" b="0" i="0" u="none" strike="noStrike" cap="non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814"/>
        <p:cNvGrpSpPr/>
        <p:nvPr/>
      </p:nvGrpSpPr>
      <p:grpSpPr>
        <a:xfrm>
          <a:off x="0" y="0"/>
          <a:ext cx="0" cy="0"/>
          <a:chOff x="0" y="0"/>
          <a:chExt cx="0" cy="0"/>
        </a:xfrm>
      </p:grpSpPr>
      <p:sp>
        <p:nvSpPr>
          <p:cNvPr id="4815" name="Google Shape;4815;p284"/>
          <p:cNvSpPr txBox="1"/>
          <p:nvPr/>
        </p:nvSpPr>
        <p:spPr>
          <a:xfrm>
            <a:off x="3362700" y="2084463"/>
            <a:ext cx="5002200" cy="1459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Lithium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Valproate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900"/>
              <a:buFont typeface="Arial"/>
              <a:buNone/>
            </a:pPr>
            <a:r>
              <a:rPr lang="en" sz="2400" b="0" i="0" u="none" strike="noStrike" cap="none">
                <a:solidFill>
                  <a:schemeClr val="dk1"/>
                </a:solidFill>
                <a:latin typeface="Arial"/>
                <a:ea typeface="Arial"/>
                <a:cs typeface="Arial"/>
                <a:sym typeface="Arial"/>
              </a:rPr>
              <a:t> ❖  Carbamazepine</a:t>
            </a:r>
            <a:endParaRPr sz="2400" b="0" i="0" u="none" strike="noStrike" cap="none">
              <a:solidFill>
                <a:srgbClr val="000000"/>
              </a:solidFill>
              <a:latin typeface="Arial"/>
              <a:ea typeface="Arial"/>
              <a:cs typeface="Arial"/>
              <a:sym typeface="Arial"/>
            </a:endParaRPr>
          </a:p>
        </p:txBody>
      </p:sp>
      <p:sp>
        <p:nvSpPr>
          <p:cNvPr id="4816" name="Google Shape;4816;p284"/>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7" name="Google Shape;4817;p284"/>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18" name="Google Shape;4818;p284"/>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4819" name="Google Shape;4819;p284"/>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4820" name="Google Shape;4820;p284"/>
          <p:cNvPicPr preferRelativeResize="0"/>
          <p:nvPr/>
        </p:nvPicPr>
        <p:blipFill rotWithShape="1">
          <a:blip r:embed="rId3">
            <a:alphaModFix/>
          </a:blip>
          <a:srcRect l="50660" t="2796" r="26421" b="-1619"/>
          <a:stretch/>
        </p:blipFill>
        <p:spPr>
          <a:xfrm>
            <a:off x="492928" y="7965121"/>
            <a:ext cx="105131" cy="58555"/>
          </a:xfrm>
          <a:prstGeom prst="rect">
            <a:avLst/>
          </a:prstGeom>
          <a:noFill/>
          <a:ln>
            <a:noFill/>
          </a:ln>
        </p:spPr>
      </p:pic>
      <p:pic>
        <p:nvPicPr>
          <p:cNvPr id="4821" name="Google Shape;4821;p284"/>
          <p:cNvPicPr preferRelativeResize="0"/>
          <p:nvPr/>
        </p:nvPicPr>
        <p:blipFill rotWithShape="1">
          <a:blip r:embed="rId3">
            <a:alphaModFix/>
          </a:blip>
          <a:srcRect l="80983" t="-19990" r="542" b="5821"/>
          <a:stretch/>
        </p:blipFill>
        <p:spPr>
          <a:xfrm rot="-5693703">
            <a:off x="270070" y="7848721"/>
            <a:ext cx="99154" cy="45719"/>
          </a:xfrm>
          <a:prstGeom prst="rect">
            <a:avLst/>
          </a:prstGeom>
          <a:noFill/>
          <a:ln>
            <a:noFill/>
          </a:ln>
        </p:spPr>
      </p:pic>
      <p:pic>
        <p:nvPicPr>
          <p:cNvPr id="4822" name="Google Shape;4822;p284"/>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4823" name="Google Shape;4823;p284"/>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2400" b="0" i="0" u="none" strike="noStrike" cap="none">
                <a:solidFill>
                  <a:schemeClr val="dk1"/>
                </a:solidFill>
                <a:latin typeface="Arial"/>
                <a:ea typeface="Arial"/>
                <a:cs typeface="Arial"/>
                <a:sym typeface="Arial"/>
              </a:rPr>
              <a:t>Three mood stabilizers FDA-approved for bipolar mania:</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400" b="0" i="0" u="none" strike="noStrike" cap="none">
              <a:solidFill>
                <a:schemeClr val="dk1"/>
              </a:solidFill>
              <a:latin typeface="Arial"/>
              <a:ea typeface="Arial"/>
              <a:cs typeface="Arial"/>
              <a:sym typeface="Arial"/>
            </a:endParaRPr>
          </a:p>
        </p:txBody>
      </p:sp>
      <p:pic>
        <p:nvPicPr>
          <p:cNvPr id="4824" name="Google Shape;4824;p284"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3725"/>
              </a:srgbClr>
            </a:outerShdw>
          </a:effectLst>
        </p:spPr>
      </p:pic>
      <p:sp>
        <p:nvSpPr>
          <p:cNvPr id="4825" name="Google Shape;4825;p284"/>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(TEGRETOL)</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900" b="0" i="0" u="none" strike="noStrike" cap="none">
              <a:solidFill>
                <a:srgbClr val="000000"/>
              </a:solidFill>
              <a:latin typeface="Arial"/>
              <a:ea typeface="Arial"/>
              <a:cs typeface="Arial"/>
              <a:sym typeface="Arial"/>
            </a:endParaRPr>
          </a:p>
        </p:txBody>
      </p:sp>
      <p:pic>
        <p:nvPicPr>
          <p:cNvPr id="4826" name="Google Shape;4826;p284" descr="Resultado de imagen para tiger"/>
          <p:cNvPicPr preferRelativeResize="0"/>
          <p:nvPr/>
        </p:nvPicPr>
        <p:blipFill rotWithShape="1">
          <a:blip r:embed="rId5">
            <a:alphaModFix/>
          </a:blip>
          <a:srcRect/>
          <a:stretch/>
        </p:blipFill>
        <p:spPr>
          <a:xfrm rot="-31563" flipH="1">
            <a:off x="3473728" y="3041534"/>
            <a:ext cx="457099" cy="448822"/>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889"/>
        <p:cNvGrpSpPr/>
        <p:nvPr/>
      </p:nvGrpSpPr>
      <p:grpSpPr>
        <a:xfrm>
          <a:off x="0" y="0"/>
          <a:ext cx="0" cy="0"/>
          <a:chOff x="0" y="0"/>
          <a:chExt cx="0" cy="0"/>
        </a:xfrm>
      </p:grpSpPr>
      <p:sp>
        <p:nvSpPr>
          <p:cNvPr id="4890" name="Google Shape;4890;p289"/>
          <p:cNvSpPr txBox="1"/>
          <p:nvPr/>
        </p:nvSpPr>
        <p:spPr>
          <a:xfrm>
            <a:off x="3362700" y="1627225"/>
            <a:ext cx="5654100" cy="36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No weight gain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  No tremor</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900"/>
              <a:buFont typeface="Arial"/>
              <a:buNone/>
            </a:pPr>
            <a:r>
              <a:rPr lang="en" sz="2400" b="0" i="0" u="none" strike="noStrike" cap="none">
                <a:solidFill>
                  <a:schemeClr val="dk1"/>
                </a:solidFill>
                <a:latin typeface="Arial"/>
                <a:ea typeface="Arial"/>
                <a:cs typeface="Arial"/>
                <a:sym typeface="Arial"/>
              </a:rPr>
              <a:t> ❖  Also effective for neuropathic pain</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p:txBody>
      </p:sp>
      <p:sp>
        <p:nvSpPr>
          <p:cNvPr id="4891" name="Google Shape;4891;p289"/>
          <p:cNvSpPr/>
          <p:nvPr/>
        </p:nvSpPr>
        <p:spPr>
          <a:xfrm>
            <a:off x="4197050" y="4174550"/>
            <a:ext cx="180900" cy="314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2" name="Google Shape;4892;p289"/>
          <p:cNvSpPr/>
          <p:nvPr/>
        </p:nvSpPr>
        <p:spPr>
          <a:xfrm rot="-5063038">
            <a:off x="2783722" y="5770574"/>
            <a:ext cx="180868" cy="31442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3" name="Google Shape;4893;p289"/>
          <p:cNvPicPr preferRelativeResize="0"/>
          <p:nvPr/>
        </p:nvPicPr>
        <p:blipFill rotWithShape="1">
          <a:blip r:embed="rId3">
            <a:alphaModFix/>
          </a:blip>
          <a:srcRect l="22577" t="6284" r="59472" b="5818"/>
          <a:stretch/>
        </p:blipFill>
        <p:spPr>
          <a:xfrm rot="-3557404">
            <a:off x="297255" y="7612938"/>
            <a:ext cx="90850" cy="53395"/>
          </a:xfrm>
          <a:prstGeom prst="rect">
            <a:avLst/>
          </a:prstGeom>
          <a:noFill/>
          <a:ln>
            <a:noFill/>
          </a:ln>
        </p:spPr>
      </p:pic>
      <p:pic>
        <p:nvPicPr>
          <p:cNvPr id="4894" name="Google Shape;4894;p289"/>
          <p:cNvPicPr preferRelativeResize="0"/>
          <p:nvPr/>
        </p:nvPicPr>
        <p:blipFill rotWithShape="1">
          <a:blip r:embed="rId3">
            <a:alphaModFix/>
          </a:blip>
          <a:srcRect l="-1051" t="2796" r="77938" b="5821"/>
          <a:stretch/>
        </p:blipFill>
        <p:spPr>
          <a:xfrm rot="10800000">
            <a:off x="765959" y="7596629"/>
            <a:ext cx="96361" cy="54242"/>
          </a:xfrm>
          <a:prstGeom prst="rect">
            <a:avLst/>
          </a:prstGeom>
          <a:noFill/>
          <a:ln>
            <a:noFill/>
          </a:ln>
        </p:spPr>
      </p:pic>
      <p:pic>
        <p:nvPicPr>
          <p:cNvPr id="4895" name="Google Shape;4895;p289"/>
          <p:cNvPicPr preferRelativeResize="0"/>
          <p:nvPr/>
        </p:nvPicPr>
        <p:blipFill rotWithShape="1">
          <a:blip r:embed="rId3">
            <a:alphaModFix/>
          </a:blip>
          <a:srcRect l="50660" t="2796" r="26421" b="-1619"/>
          <a:stretch/>
        </p:blipFill>
        <p:spPr>
          <a:xfrm>
            <a:off x="492928" y="7965121"/>
            <a:ext cx="105131" cy="58555"/>
          </a:xfrm>
          <a:prstGeom prst="rect">
            <a:avLst/>
          </a:prstGeom>
          <a:noFill/>
          <a:ln>
            <a:noFill/>
          </a:ln>
        </p:spPr>
      </p:pic>
      <p:pic>
        <p:nvPicPr>
          <p:cNvPr id="4896" name="Google Shape;4896;p289"/>
          <p:cNvPicPr preferRelativeResize="0"/>
          <p:nvPr/>
        </p:nvPicPr>
        <p:blipFill rotWithShape="1">
          <a:blip r:embed="rId3">
            <a:alphaModFix/>
          </a:blip>
          <a:srcRect l="80983" t="-19990" r="542" b="5821"/>
          <a:stretch/>
        </p:blipFill>
        <p:spPr>
          <a:xfrm rot="-5693703">
            <a:off x="270070" y="7848721"/>
            <a:ext cx="99154" cy="45719"/>
          </a:xfrm>
          <a:prstGeom prst="rect">
            <a:avLst/>
          </a:prstGeom>
          <a:noFill/>
          <a:ln>
            <a:noFill/>
          </a:ln>
        </p:spPr>
      </p:pic>
      <p:pic>
        <p:nvPicPr>
          <p:cNvPr id="4897" name="Google Shape;4897;p289"/>
          <p:cNvPicPr preferRelativeResize="0"/>
          <p:nvPr/>
        </p:nvPicPr>
        <p:blipFill rotWithShape="1">
          <a:blip r:embed="rId3">
            <a:alphaModFix/>
          </a:blip>
          <a:srcRect l="58335" t="-9629" r="18993" b="-6111"/>
          <a:stretch/>
        </p:blipFill>
        <p:spPr>
          <a:xfrm rot="10612294" flipH="1">
            <a:off x="950066" y="7943003"/>
            <a:ext cx="94140" cy="62265"/>
          </a:xfrm>
          <a:prstGeom prst="rect">
            <a:avLst/>
          </a:prstGeom>
          <a:noFill/>
          <a:ln>
            <a:noFill/>
          </a:ln>
        </p:spPr>
      </p:pic>
      <p:sp>
        <p:nvSpPr>
          <p:cNvPr id="4898" name="Google Shape;4898;p289"/>
          <p:cNvSpPr txBox="1"/>
          <p:nvPr/>
        </p:nvSpPr>
        <p:spPr>
          <a:xfrm>
            <a:off x="3286500" y="1139388"/>
            <a:ext cx="56541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400" b="0" i="0" u="none" strike="noStrike" cap="none">
                <a:solidFill>
                  <a:schemeClr val="dk1"/>
                </a:solidFill>
                <a:latin typeface="Arial"/>
                <a:ea typeface="Arial"/>
                <a:cs typeface="Arial"/>
                <a:sym typeface="Arial"/>
              </a:rPr>
              <a:t>Advantages over valproate and lithium: </a:t>
            </a:r>
            <a:endParaRPr sz="2900" b="0" i="0" u="none" strike="noStrike" cap="none">
              <a:solidFill>
                <a:srgbClr val="000000"/>
              </a:solidFill>
              <a:latin typeface="Arial"/>
              <a:ea typeface="Arial"/>
              <a:cs typeface="Arial"/>
              <a:sym typeface="Arial"/>
            </a:endParaRPr>
          </a:p>
        </p:txBody>
      </p:sp>
      <p:pic>
        <p:nvPicPr>
          <p:cNvPr id="4899" name="Google Shape;4899;p289" descr="clipped result image"/>
          <p:cNvPicPr preferRelativeResize="0"/>
          <p:nvPr/>
        </p:nvPicPr>
        <p:blipFill rotWithShape="1">
          <a:blip r:embed="rId4">
            <a:alphaModFix/>
          </a:blip>
          <a:srcRect/>
          <a:stretch/>
        </p:blipFill>
        <p:spPr>
          <a:xfrm>
            <a:off x="400050" y="1126801"/>
            <a:ext cx="2397206" cy="873000"/>
          </a:xfrm>
          <a:prstGeom prst="rect">
            <a:avLst/>
          </a:prstGeom>
          <a:noFill/>
          <a:ln>
            <a:noFill/>
          </a:ln>
          <a:effectLst>
            <a:outerShdw blurRad="28575" dist="19050" dir="2700000" algn="tl" rotWithShape="0">
              <a:srgbClr val="000000">
                <a:alpha val="33725"/>
              </a:srgbClr>
            </a:outerShdw>
          </a:effectLst>
        </p:spPr>
      </p:pic>
      <p:sp>
        <p:nvSpPr>
          <p:cNvPr id="4900" name="Google Shape;4900;p289"/>
          <p:cNvSpPr txBox="1"/>
          <p:nvPr/>
        </p:nvSpPr>
        <p:spPr>
          <a:xfrm>
            <a:off x="400050" y="210575"/>
            <a:ext cx="24717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Carbamazepine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dk1"/>
                </a:solidFill>
                <a:latin typeface="Arial"/>
                <a:ea typeface="Arial"/>
                <a:cs typeface="Arial"/>
                <a:sym typeface="Arial"/>
              </a:rPr>
              <a:t>(TEGRETOL)</a:t>
            </a:r>
            <a:endParaRPr sz="2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900" b="0" i="0" u="none" strike="noStrike" cap="none">
              <a:solidFill>
                <a:srgbClr val="000000"/>
              </a:solidFill>
              <a:latin typeface="Arial"/>
              <a:ea typeface="Arial"/>
              <a:cs typeface="Arial"/>
              <a:sym typeface="Arial"/>
            </a:endParaRPr>
          </a:p>
        </p:txBody>
      </p:sp>
      <p:sp>
        <p:nvSpPr>
          <p:cNvPr id="4901" name="Google Shape;4901;p289"/>
          <p:cNvSpPr/>
          <p:nvPr/>
        </p:nvSpPr>
        <p:spPr>
          <a:xfrm>
            <a:off x="492925" y="2293375"/>
            <a:ext cx="1701000" cy="788700"/>
          </a:xfrm>
          <a:prstGeom prst="wedgeRectCallout">
            <a:avLst>
              <a:gd name="adj1" fmla="val 129493"/>
              <a:gd name="adj2" fmla="val -9454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But lithium-induced weight gain is a myth.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9"/>
          <p:cNvSpPr txBox="1"/>
          <p:nvPr/>
        </p:nvSpPr>
        <p:spPr>
          <a:xfrm>
            <a:off x="741325" y="731528"/>
            <a:ext cx="54852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Antidepressants are often “mood </a:t>
            </a:r>
            <a:r>
              <a:rPr lang="en" sz="1400" b="1" i="0" u="sng" strike="noStrike" cap="none">
                <a:solidFill>
                  <a:schemeClr val="dk1"/>
                </a:solidFill>
                <a:latin typeface="Arial"/>
                <a:ea typeface="Arial"/>
                <a:cs typeface="Arial"/>
                <a:sym typeface="Arial"/>
              </a:rPr>
              <a:t>de</a:t>
            </a:r>
            <a:r>
              <a:rPr lang="en" sz="1400" b="0" i="0" u="none" strike="noStrike" cap="none">
                <a:solidFill>
                  <a:schemeClr val="dk1"/>
                </a:solidFill>
                <a:latin typeface="Arial"/>
                <a:ea typeface="Arial"/>
                <a:cs typeface="Arial"/>
                <a:sym typeface="Arial"/>
              </a:rPr>
              <a:t>stabilizers” in bipolar disorder.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accent2"/>
              </a:solidFill>
              <a:highlight>
                <a:srgbClr val="FFFFFF"/>
              </a:highlight>
              <a:latin typeface="Arial"/>
              <a:ea typeface="Arial"/>
              <a:cs typeface="Arial"/>
              <a:sym typeface="Arial"/>
            </a:endParaRPr>
          </a:p>
        </p:txBody>
      </p:sp>
      <p:sp>
        <p:nvSpPr>
          <p:cNvPr id="401" name="Google Shape;401;p2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9"/>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0" i="0" u="none" strike="noStrike" cap="none">
                <a:solidFill>
                  <a:schemeClr val="lt1"/>
                </a:solidFill>
                <a:latin typeface="Arial"/>
                <a:ea typeface="Arial"/>
                <a:cs typeface="Arial"/>
                <a:sym typeface="Arial"/>
              </a:rPr>
              <a:t>Antidepressants for Bipolar Disorder</a:t>
            </a:r>
            <a:endParaRPr sz="2400" b="0" i="0" u="none" strike="noStrike" cap="none">
              <a:solidFill>
                <a:schemeClr val="lt1"/>
              </a:solidFill>
              <a:latin typeface="Arial"/>
              <a:ea typeface="Arial"/>
              <a:cs typeface="Arial"/>
              <a:sym typeface="Arial"/>
            </a:endParaRPr>
          </a:p>
        </p:txBody>
      </p:sp>
      <p:pic>
        <p:nvPicPr>
          <p:cNvPr id="403" name="Google Shape;403;p29"/>
          <p:cNvPicPr preferRelativeResize="0"/>
          <p:nvPr/>
        </p:nvPicPr>
        <p:blipFill rotWithShape="1">
          <a:blip r:embed="rId3">
            <a:alphaModFix/>
          </a:blip>
          <a:srcRect t="10650"/>
          <a:stretch/>
        </p:blipFill>
        <p:spPr>
          <a:xfrm>
            <a:off x="619252" y="1557789"/>
            <a:ext cx="3355887" cy="3129293"/>
          </a:xfrm>
          <a:prstGeom prst="rect">
            <a:avLst/>
          </a:prstGeom>
          <a:noFill/>
          <a:ln>
            <a:noFill/>
          </a:ln>
        </p:spPr>
      </p:pic>
      <p:pic>
        <p:nvPicPr>
          <p:cNvPr id="404" name="Google Shape;404;p29"/>
          <p:cNvPicPr preferRelativeResize="0"/>
          <p:nvPr/>
        </p:nvPicPr>
        <p:blipFill rotWithShape="1">
          <a:blip r:embed="rId4">
            <a:alphaModFix/>
          </a:blip>
          <a:srcRect t="12945"/>
          <a:stretch/>
        </p:blipFill>
        <p:spPr>
          <a:xfrm>
            <a:off x="4339608" y="1547228"/>
            <a:ext cx="3189855" cy="2393262"/>
          </a:xfrm>
          <a:prstGeom prst="rect">
            <a:avLst/>
          </a:prstGeom>
          <a:noFill/>
          <a:ln>
            <a:noFill/>
          </a:ln>
        </p:spPr>
      </p:pic>
      <p:sp>
        <p:nvSpPr>
          <p:cNvPr id="405" name="Google Shape;405;p29"/>
          <p:cNvSpPr/>
          <p:nvPr/>
        </p:nvSpPr>
        <p:spPr>
          <a:xfrm>
            <a:off x="619252" y="4330255"/>
            <a:ext cx="1058213" cy="294145"/>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9"/>
          <p:cNvSpPr/>
          <p:nvPr/>
        </p:nvSpPr>
        <p:spPr>
          <a:xfrm>
            <a:off x="4274761" y="3583396"/>
            <a:ext cx="1621774" cy="251381"/>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961"/>
        <p:cNvGrpSpPr/>
        <p:nvPr/>
      </p:nvGrpSpPr>
      <p:grpSpPr>
        <a:xfrm>
          <a:off x="0" y="0"/>
          <a:ext cx="0" cy="0"/>
          <a:chOff x="0" y="0"/>
          <a:chExt cx="0" cy="0"/>
        </a:xfrm>
      </p:grpSpPr>
      <p:sp>
        <p:nvSpPr>
          <p:cNvPr id="4962" name="Google Shape;4962;p298"/>
          <p:cNvSpPr txBox="1"/>
          <p:nvPr/>
        </p:nvSpPr>
        <p:spPr>
          <a:xfrm>
            <a:off x="1179100" y="461775"/>
            <a:ext cx="7764000" cy="2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2200" b="0" i="0" u="none" strike="noStrike" cap="none" dirty="0">
                <a:solidFill>
                  <a:srgbClr val="000000"/>
                </a:solidFill>
                <a:latin typeface="Arial"/>
                <a:ea typeface="Arial"/>
                <a:cs typeface="Arial"/>
                <a:sym typeface="Arial"/>
              </a:rPr>
              <a:t>Asian patients have a 10-fold higher incidence of carbamazepine-induced SJS and TEN</a:t>
            </a: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2200" b="0" i="0" u="none" strike="noStrike" cap="none" dirty="0">
                <a:solidFill>
                  <a:srgbClr val="000000"/>
                </a:solidFill>
                <a:latin typeface="Arial"/>
                <a:ea typeface="Arial"/>
                <a:cs typeface="Arial"/>
                <a:sym typeface="Arial"/>
              </a:rPr>
              <a:t>FDA recommends screening Asians for the </a:t>
            </a:r>
            <a:r>
              <a:rPr lang="en" sz="2200" b="1" i="0" u="none" strike="noStrike" cap="none" dirty="0">
                <a:solidFill>
                  <a:srgbClr val="000000"/>
                </a:solidFill>
                <a:latin typeface="Arial"/>
                <a:ea typeface="Arial"/>
                <a:cs typeface="Arial"/>
                <a:sym typeface="Arial"/>
              </a:rPr>
              <a:t>HLA-B*1502</a:t>
            </a:r>
            <a:r>
              <a:rPr lang="en" sz="2200" b="0" i="0" u="none" strike="noStrike" cap="none" dirty="0">
                <a:solidFill>
                  <a:srgbClr val="000000"/>
                </a:solidFill>
                <a:latin typeface="Arial"/>
                <a:ea typeface="Arial"/>
                <a:cs typeface="Arial"/>
                <a:sym typeface="Arial"/>
              </a:rPr>
              <a:t> allele, which would be a contraindication for starting CBZ.  </a:t>
            </a: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 sz="2200" b="0" i="0" u="none" strike="noStrike" cap="none" dirty="0">
                <a:solidFill>
                  <a:srgbClr val="000000"/>
                </a:solidFill>
                <a:latin typeface="Arial"/>
                <a:ea typeface="Arial"/>
                <a:cs typeface="Arial"/>
                <a:sym typeface="Arial"/>
              </a:rPr>
              <a:t>“</a:t>
            </a:r>
            <a:r>
              <a:rPr lang="en" sz="2200" b="0" i="0" u="sng" strike="noStrike" cap="none" dirty="0">
                <a:solidFill>
                  <a:srgbClr val="000000"/>
                </a:solidFill>
                <a:latin typeface="Arial"/>
                <a:ea typeface="Arial"/>
                <a:cs typeface="Arial"/>
                <a:sym typeface="Arial"/>
              </a:rPr>
              <a:t>H</a:t>
            </a:r>
            <a:r>
              <a:rPr lang="en" sz="2200" b="0" i="0" u="none" strike="noStrike" cap="none" dirty="0">
                <a:solidFill>
                  <a:srgbClr val="000000"/>
                </a:solidFill>
                <a:latin typeface="Arial"/>
                <a:ea typeface="Arial"/>
                <a:cs typeface="Arial"/>
                <a:sym typeface="Arial"/>
              </a:rPr>
              <a:t>ey </a:t>
            </a:r>
            <a:r>
              <a:rPr lang="en" sz="2200" b="0" i="0" u="sng" strike="noStrike" cap="none" dirty="0">
                <a:solidFill>
                  <a:srgbClr val="000000"/>
                </a:solidFill>
                <a:latin typeface="Arial"/>
                <a:ea typeface="Arial"/>
                <a:cs typeface="Arial"/>
                <a:sym typeface="Arial"/>
              </a:rPr>
              <a:t>L</a:t>
            </a:r>
            <a:r>
              <a:rPr lang="en" sz="2200" b="0" i="0" u="none" strike="noStrike" cap="none" dirty="0">
                <a:solidFill>
                  <a:srgbClr val="000000"/>
                </a:solidFill>
                <a:latin typeface="Arial"/>
                <a:ea typeface="Arial"/>
                <a:cs typeface="Arial"/>
                <a:sym typeface="Arial"/>
              </a:rPr>
              <a:t>ook, </a:t>
            </a:r>
            <a:r>
              <a:rPr lang="en" sz="2200" b="0" i="0" u="sng" strike="noStrike" cap="none" dirty="0">
                <a:solidFill>
                  <a:srgbClr val="000000"/>
                </a:solidFill>
                <a:latin typeface="Arial"/>
                <a:ea typeface="Arial"/>
                <a:cs typeface="Arial"/>
                <a:sym typeface="Arial"/>
              </a:rPr>
              <a:t>A</a:t>
            </a:r>
            <a:r>
              <a:rPr lang="en" sz="2200" b="0" i="0" u="none" strike="noStrike" cap="none" dirty="0">
                <a:solidFill>
                  <a:srgbClr val="000000"/>
                </a:solidFill>
                <a:latin typeface="Arial"/>
                <a:ea typeface="Arial"/>
                <a:cs typeface="Arial"/>
                <a:sym typeface="Arial"/>
              </a:rPr>
              <a:t>sian </a:t>
            </a:r>
            <a:r>
              <a:rPr lang="en" sz="2200" b="0" i="0" u="sng" strike="noStrike" cap="none" dirty="0">
                <a:solidFill>
                  <a:srgbClr val="000000"/>
                </a:solidFill>
                <a:latin typeface="Arial"/>
                <a:ea typeface="Arial"/>
                <a:cs typeface="Arial"/>
                <a:sym typeface="Arial"/>
              </a:rPr>
              <a:t>B</a:t>
            </a:r>
            <a:r>
              <a:rPr lang="en" sz="2200" b="0" i="0" u="none" strike="noStrike" cap="none" dirty="0">
                <a:solidFill>
                  <a:srgbClr val="000000"/>
                </a:solidFill>
                <a:latin typeface="Arial"/>
                <a:ea typeface="Arial"/>
                <a:cs typeface="Arial"/>
                <a:sym typeface="Arial"/>
              </a:rPr>
              <a:t>lood! </a:t>
            </a: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 sz="2200" b="0" i="0" u="none" strike="noStrike" cap="none" dirty="0">
                <a:solidFill>
                  <a:srgbClr val="000000"/>
                </a:solidFill>
                <a:latin typeface="Arial"/>
                <a:ea typeface="Arial"/>
                <a:cs typeface="Arial"/>
                <a:sym typeface="Arial"/>
              </a:rPr>
              <a:t>if 1502, no Tegretol for you!”</a:t>
            </a: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2200" b="0" i="0" u="none" strike="noStrike" cap="none" dirty="0">
              <a:solidFill>
                <a:srgbClr val="000000"/>
              </a:solidFill>
              <a:latin typeface="Arial"/>
              <a:ea typeface="Arial"/>
              <a:cs typeface="Arial"/>
              <a:sym typeface="Arial"/>
            </a:endParaRPr>
          </a:p>
        </p:txBody>
      </p:sp>
      <p:pic>
        <p:nvPicPr>
          <p:cNvPr id="4963" name="Google Shape;4963;p298" descr="Resultado de imagen para double helix"/>
          <p:cNvPicPr preferRelativeResize="0"/>
          <p:nvPr/>
        </p:nvPicPr>
        <p:blipFill rotWithShape="1">
          <a:blip r:embed="rId3">
            <a:alphaModFix/>
          </a:blip>
          <a:srcRect/>
          <a:stretch/>
        </p:blipFill>
        <p:spPr>
          <a:xfrm>
            <a:off x="339852" y="593558"/>
            <a:ext cx="687446" cy="689981"/>
          </a:xfrm>
          <a:prstGeom prst="rect">
            <a:avLst/>
          </a:prstGeom>
          <a:noFill/>
          <a:ln>
            <a:noFill/>
          </a:ln>
        </p:spPr>
      </p:pic>
      <p:pic>
        <p:nvPicPr>
          <p:cNvPr id="4964" name="Google Shape;4964;p298" descr="clipped result image"/>
          <p:cNvPicPr preferRelativeResize="0"/>
          <p:nvPr/>
        </p:nvPicPr>
        <p:blipFill rotWithShape="1">
          <a:blip r:embed="rId4">
            <a:alphaModFix/>
          </a:blip>
          <a:srcRect/>
          <a:stretch/>
        </p:blipFill>
        <p:spPr>
          <a:xfrm>
            <a:off x="6652374" y="2346650"/>
            <a:ext cx="1943807" cy="26956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068"/>
        <p:cNvGrpSpPr/>
        <p:nvPr/>
      </p:nvGrpSpPr>
      <p:grpSpPr>
        <a:xfrm>
          <a:off x="0" y="0"/>
          <a:ext cx="0" cy="0"/>
          <a:chOff x="0" y="0"/>
          <a:chExt cx="0" cy="0"/>
        </a:xfrm>
      </p:grpSpPr>
      <p:sp>
        <p:nvSpPr>
          <p:cNvPr id="5069" name="Google Shape;5069;p303"/>
          <p:cNvSpPr txBox="1"/>
          <p:nvPr/>
        </p:nvSpPr>
        <p:spPr>
          <a:xfrm>
            <a:off x="196400" y="85125"/>
            <a:ext cx="6941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Carbamazepine kinetic interactions:  </a:t>
            </a:r>
            <a:endParaRPr sz="2400" b="0" i="0" u="none" strike="noStrike" cap="none">
              <a:solidFill>
                <a:srgbClr val="000000"/>
              </a:solidFill>
              <a:latin typeface="Arial"/>
              <a:ea typeface="Arial"/>
              <a:cs typeface="Arial"/>
              <a:sym typeface="Arial"/>
            </a:endParaRPr>
          </a:p>
        </p:txBody>
      </p:sp>
      <p:pic>
        <p:nvPicPr>
          <p:cNvPr id="5070" name="Google Shape;5070;p303"/>
          <p:cNvPicPr preferRelativeResize="0"/>
          <p:nvPr/>
        </p:nvPicPr>
        <p:blipFill rotWithShape="1">
          <a:blip r:embed="rId3">
            <a:alphaModFix/>
          </a:blip>
          <a:srcRect/>
          <a:stretch/>
        </p:blipFill>
        <p:spPr>
          <a:xfrm>
            <a:off x="7470768" y="1285395"/>
            <a:ext cx="492066" cy="266029"/>
          </a:xfrm>
          <a:prstGeom prst="rect">
            <a:avLst/>
          </a:prstGeom>
          <a:noFill/>
          <a:ln>
            <a:noFill/>
          </a:ln>
        </p:spPr>
      </p:pic>
      <p:sp>
        <p:nvSpPr>
          <p:cNvPr id="5071" name="Google Shape;5071;p303"/>
          <p:cNvSpPr txBox="1"/>
          <p:nvPr/>
        </p:nvSpPr>
        <p:spPr>
          <a:xfrm rot="5196" flipH="1">
            <a:off x="6395821" y="3195704"/>
            <a:ext cx="2580303" cy="30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UGT in</a:t>
            </a:r>
            <a:r>
              <a:rPr lang="en" sz="2000" b="0" i="0" u="sng" strike="noStrike" cap="none">
                <a:solidFill>
                  <a:srgbClr val="000000"/>
                </a:solidFill>
                <a:latin typeface="Arial"/>
                <a:ea typeface="Arial"/>
                <a:cs typeface="Arial"/>
                <a:sym typeface="Arial"/>
              </a:rPr>
              <a:t>D</a:t>
            </a:r>
            <a:r>
              <a:rPr lang="en" sz="2000" b="0" i="0" u="none" strike="noStrike" cap="none">
                <a:solidFill>
                  <a:srgbClr val="000000"/>
                </a:solidFill>
                <a:latin typeface="Arial"/>
                <a:ea typeface="Arial"/>
                <a:cs typeface="Arial"/>
                <a:sym typeface="Arial"/>
              </a:rPr>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(moderate)</a:t>
            </a:r>
            <a:endParaRPr sz="2000" b="0" i="0" u="none" strike="noStrike" cap="none">
              <a:solidFill>
                <a:srgbClr val="000000"/>
              </a:solidFill>
              <a:latin typeface="Arial"/>
              <a:ea typeface="Arial"/>
              <a:cs typeface="Arial"/>
              <a:sym typeface="Arial"/>
            </a:endParaRPr>
          </a:p>
        </p:txBody>
      </p:sp>
      <p:pic>
        <p:nvPicPr>
          <p:cNvPr id="5072" name="Google Shape;5072;p303" descr="clipped result image"/>
          <p:cNvPicPr preferRelativeResize="0"/>
          <p:nvPr/>
        </p:nvPicPr>
        <p:blipFill rotWithShape="1">
          <a:blip r:embed="rId4">
            <a:alphaModFix/>
          </a:blip>
          <a:srcRect/>
          <a:stretch/>
        </p:blipFill>
        <p:spPr>
          <a:xfrm>
            <a:off x="348797" y="1590202"/>
            <a:ext cx="1855740" cy="1117050"/>
          </a:xfrm>
          <a:prstGeom prst="rect">
            <a:avLst/>
          </a:prstGeom>
          <a:noFill/>
          <a:ln>
            <a:noFill/>
          </a:ln>
        </p:spPr>
      </p:pic>
      <p:pic>
        <p:nvPicPr>
          <p:cNvPr id="5073" name="Google Shape;5073;p303" descr="clipped result image"/>
          <p:cNvPicPr preferRelativeResize="0"/>
          <p:nvPr/>
        </p:nvPicPr>
        <p:blipFill rotWithShape="1">
          <a:blip r:embed="rId5">
            <a:alphaModFix/>
          </a:blip>
          <a:srcRect/>
          <a:stretch/>
        </p:blipFill>
        <p:spPr>
          <a:xfrm>
            <a:off x="1205625" y="1985075"/>
            <a:ext cx="433750" cy="430575"/>
          </a:xfrm>
          <a:prstGeom prst="rect">
            <a:avLst/>
          </a:prstGeom>
          <a:noFill/>
          <a:ln>
            <a:noFill/>
          </a:ln>
        </p:spPr>
      </p:pic>
      <p:pic>
        <p:nvPicPr>
          <p:cNvPr id="5074" name="Google Shape;5074;p303" descr="clipped result image"/>
          <p:cNvPicPr preferRelativeResize="0"/>
          <p:nvPr/>
        </p:nvPicPr>
        <p:blipFill rotWithShape="1">
          <a:blip r:embed="rId6">
            <a:alphaModFix/>
          </a:blip>
          <a:srcRect b="84211"/>
          <a:stretch/>
        </p:blipFill>
        <p:spPr>
          <a:xfrm rot="-859512">
            <a:off x="3024283" y="1129342"/>
            <a:ext cx="553274" cy="312403"/>
          </a:xfrm>
          <a:prstGeom prst="rect">
            <a:avLst/>
          </a:prstGeom>
          <a:noFill/>
          <a:ln>
            <a:noFill/>
          </a:ln>
          <a:effectLst>
            <a:outerShdw blurRad="14288" dist="9525" dir="5880000" algn="bl" rotWithShape="0">
              <a:srgbClr val="000000">
                <a:alpha val="31764"/>
              </a:srgbClr>
            </a:outerShdw>
          </a:effectLst>
        </p:spPr>
      </p:pic>
      <p:pic>
        <p:nvPicPr>
          <p:cNvPr id="5075" name="Google Shape;5075;p303" descr="clipped result image"/>
          <p:cNvPicPr preferRelativeResize="0"/>
          <p:nvPr/>
        </p:nvPicPr>
        <p:blipFill rotWithShape="1">
          <a:blip r:embed="rId7">
            <a:alphaModFix/>
          </a:blip>
          <a:srcRect/>
          <a:stretch/>
        </p:blipFill>
        <p:spPr>
          <a:xfrm rot="-79">
            <a:off x="3061498" y="751841"/>
            <a:ext cx="125442" cy="480568"/>
          </a:xfrm>
          <a:prstGeom prst="rect">
            <a:avLst/>
          </a:prstGeom>
          <a:noFill/>
          <a:ln>
            <a:noFill/>
          </a:ln>
          <a:effectLst>
            <a:outerShdw blurRad="14288" dist="19050" dir="5880000" algn="bl" rotWithShape="0">
              <a:srgbClr val="000000">
                <a:alpha val="31764"/>
              </a:srgbClr>
            </a:outerShdw>
          </a:effectLst>
        </p:spPr>
      </p:pic>
      <p:pic>
        <p:nvPicPr>
          <p:cNvPr id="5076" name="Google Shape;5076;p303"/>
          <p:cNvPicPr preferRelativeResize="0"/>
          <p:nvPr/>
        </p:nvPicPr>
        <p:blipFill rotWithShape="1">
          <a:blip r:embed="rId8">
            <a:alphaModFix/>
          </a:blip>
          <a:srcRect/>
          <a:stretch/>
        </p:blipFill>
        <p:spPr>
          <a:xfrm rot="-6405790">
            <a:off x="2757404" y="1905013"/>
            <a:ext cx="1579277" cy="496175"/>
          </a:xfrm>
          <a:prstGeom prst="rect">
            <a:avLst/>
          </a:prstGeom>
          <a:noFill/>
          <a:ln>
            <a:noFill/>
          </a:ln>
          <a:effectLst>
            <a:outerShdw blurRad="14288" dist="9525" dir="12240000" algn="bl" rotWithShape="0">
              <a:srgbClr val="000000">
                <a:alpha val="40000"/>
              </a:srgbClr>
            </a:outerShdw>
          </a:effectLst>
        </p:spPr>
      </p:pic>
      <p:pic>
        <p:nvPicPr>
          <p:cNvPr id="5077" name="Google Shape;5077;p303" descr="clipped result image"/>
          <p:cNvPicPr preferRelativeResize="0"/>
          <p:nvPr/>
        </p:nvPicPr>
        <p:blipFill rotWithShape="1">
          <a:blip r:embed="rId9">
            <a:alphaModFix/>
          </a:blip>
          <a:srcRect/>
          <a:stretch/>
        </p:blipFill>
        <p:spPr>
          <a:xfrm>
            <a:off x="3066318" y="1238551"/>
            <a:ext cx="217062" cy="215474"/>
          </a:xfrm>
          <a:prstGeom prst="rect">
            <a:avLst/>
          </a:prstGeom>
          <a:noFill/>
          <a:ln>
            <a:noFill/>
          </a:ln>
        </p:spPr>
      </p:pic>
      <p:pic>
        <p:nvPicPr>
          <p:cNvPr id="5078" name="Google Shape;5078;p303"/>
          <p:cNvPicPr preferRelativeResize="0"/>
          <p:nvPr/>
        </p:nvPicPr>
        <p:blipFill rotWithShape="1">
          <a:blip r:embed="rId10">
            <a:alphaModFix amt="74000"/>
          </a:blip>
          <a:srcRect r="41792" b="55311"/>
          <a:stretch/>
        </p:blipFill>
        <p:spPr>
          <a:xfrm rot="793996">
            <a:off x="4544757" y="715409"/>
            <a:ext cx="964190" cy="689864"/>
          </a:xfrm>
          <a:prstGeom prst="rect">
            <a:avLst/>
          </a:prstGeom>
          <a:noFill/>
          <a:ln>
            <a:noFill/>
          </a:ln>
        </p:spPr>
      </p:pic>
      <p:pic>
        <p:nvPicPr>
          <p:cNvPr id="5079" name="Google Shape;5079;p303" descr="clipped result image"/>
          <p:cNvPicPr preferRelativeResize="0"/>
          <p:nvPr/>
        </p:nvPicPr>
        <p:blipFill rotWithShape="1">
          <a:blip r:embed="rId11">
            <a:alphaModFix/>
          </a:blip>
          <a:srcRect/>
          <a:stretch/>
        </p:blipFill>
        <p:spPr>
          <a:xfrm rot="3957064" flipH="1">
            <a:off x="4525938" y="1886497"/>
            <a:ext cx="2146870" cy="293329"/>
          </a:xfrm>
          <a:prstGeom prst="rect">
            <a:avLst/>
          </a:prstGeom>
          <a:noFill/>
          <a:ln>
            <a:noFill/>
          </a:ln>
        </p:spPr>
      </p:pic>
      <p:pic>
        <p:nvPicPr>
          <p:cNvPr id="5080" name="Google Shape;5080;p303" descr="clipped result image"/>
          <p:cNvPicPr preferRelativeResize="0"/>
          <p:nvPr/>
        </p:nvPicPr>
        <p:blipFill rotWithShape="1">
          <a:blip r:embed="rId9">
            <a:alphaModFix/>
          </a:blip>
          <a:srcRect/>
          <a:stretch/>
        </p:blipFill>
        <p:spPr>
          <a:xfrm>
            <a:off x="4841973" y="810975"/>
            <a:ext cx="307652" cy="305400"/>
          </a:xfrm>
          <a:prstGeom prst="rect">
            <a:avLst/>
          </a:prstGeom>
          <a:noFill/>
          <a:ln>
            <a:noFill/>
          </a:ln>
        </p:spPr>
      </p:pic>
      <p:pic>
        <p:nvPicPr>
          <p:cNvPr id="5081" name="Google Shape;5081;p303" descr="clipped result image"/>
          <p:cNvPicPr preferRelativeResize="0"/>
          <p:nvPr/>
        </p:nvPicPr>
        <p:blipFill rotWithShape="1">
          <a:blip r:embed="rId11">
            <a:alphaModFix/>
          </a:blip>
          <a:srcRect/>
          <a:stretch/>
        </p:blipFill>
        <p:spPr>
          <a:xfrm rot="-1906263">
            <a:off x="7148828" y="1410789"/>
            <a:ext cx="2096582" cy="368876"/>
          </a:xfrm>
          <a:prstGeom prst="rect">
            <a:avLst/>
          </a:prstGeom>
          <a:noFill/>
          <a:ln>
            <a:noFill/>
          </a:ln>
        </p:spPr>
      </p:pic>
      <p:pic>
        <p:nvPicPr>
          <p:cNvPr id="5082" name="Google Shape;5082;p303" descr="clipped result image"/>
          <p:cNvPicPr preferRelativeResize="0"/>
          <p:nvPr/>
        </p:nvPicPr>
        <p:blipFill rotWithShape="1">
          <a:blip r:embed="rId12">
            <a:alphaModFix/>
          </a:blip>
          <a:srcRect/>
          <a:stretch/>
        </p:blipFill>
        <p:spPr>
          <a:xfrm rot="-1617761">
            <a:off x="6592922" y="1877867"/>
            <a:ext cx="1092369" cy="823940"/>
          </a:xfrm>
          <a:prstGeom prst="rect">
            <a:avLst/>
          </a:prstGeom>
          <a:noFill/>
          <a:ln>
            <a:noFill/>
          </a:ln>
        </p:spPr>
      </p:pic>
      <p:pic>
        <p:nvPicPr>
          <p:cNvPr id="5083" name="Google Shape;5083;p303" descr="clipped result image"/>
          <p:cNvPicPr preferRelativeResize="0"/>
          <p:nvPr/>
        </p:nvPicPr>
        <p:blipFill rotWithShape="1">
          <a:blip r:embed="rId13">
            <a:alphaModFix/>
          </a:blip>
          <a:srcRect/>
          <a:stretch/>
        </p:blipFill>
        <p:spPr>
          <a:xfrm>
            <a:off x="6841221" y="2202180"/>
            <a:ext cx="176618" cy="175325"/>
          </a:xfrm>
          <a:prstGeom prst="rect">
            <a:avLst/>
          </a:prstGeom>
          <a:noFill/>
          <a:ln>
            <a:noFill/>
          </a:ln>
        </p:spPr>
      </p:pic>
      <p:sp>
        <p:nvSpPr>
          <p:cNvPr id="5084" name="Google Shape;5084;p303"/>
          <p:cNvSpPr/>
          <p:nvPr/>
        </p:nvSpPr>
        <p:spPr>
          <a:xfrm rot="10800000" flipH="1">
            <a:off x="3051141" y="4159959"/>
            <a:ext cx="991800" cy="760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85" name="Google Shape;5085;p303" descr="clipped result image"/>
          <p:cNvPicPr preferRelativeResize="0"/>
          <p:nvPr/>
        </p:nvPicPr>
        <p:blipFill rotWithShape="1">
          <a:blip r:embed="rId14">
            <a:alphaModFix/>
          </a:blip>
          <a:srcRect/>
          <a:stretch/>
        </p:blipFill>
        <p:spPr>
          <a:xfrm>
            <a:off x="3334134" y="4276997"/>
            <a:ext cx="425847" cy="422748"/>
          </a:xfrm>
          <a:prstGeom prst="rect">
            <a:avLst/>
          </a:prstGeom>
          <a:noFill/>
          <a:ln>
            <a:noFill/>
          </a:ln>
        </p:spPr>
      </p:pic>
      <p:sp>
        <p:nvSpPr>
          <p:cNvPr id="5086" name="Google Shape;5086;p303"/>
          <p:cNvSpPr/>
          <p:nvPr/>
        </p:nvSpPr>
        <p:spPr>
          <a:xfrm rot="10800000" flipH="1">
            <a:off x="610550" y="3982150"/>
            <a:ext cx="1456200" cy="1116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87" name="Google Shape;5087;p303" descr="clipped result image"/>
          <p:cNvPicPr preferRelativeResize="0"/>
          <p:nvPr/>
        </p:nvPicPr>
        <p:blipFill rotWithShape="1">
          <a:blip r:embed="rId14">
            <a:alphaModFix/>
          </a:blip>
          <a:srcRect/>
          <a:stretch/>
        </p:blipFill>
        <p:spPr>
          <a:xfrm>
            <a:off x="1026072" y="4153806"/>
            <a:ext cx="625276" cy="620727"/>
          </a:xfrm>
          <a:prstGeom prst="rect">
            <a:avLst/>
          </a:prstGeom>
          <a:noFill/>
          <a:ln>
            <a:noFill/>
          </a:ln>
        </p:spPr>
      </p:pic>
      <p:sp>
        <p:nvSpPr>
          <p:cNvPr id="5088" name="Google Shape;5088;p303"/>
          <p:cNvSpPr/>
          <p:nvPr/>
        </p:nvSpPr>
        <p:spPr>
          <a:xfrm rot="10800000" flipH="1">
            <a:off x="5224805" y="4251300"/>
            <a:ext cx="771300" cy="591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89" name="Google Shape;5089;p303" descr="clipped result image"/>
          <p:cNvPicPr preferRelativeResize="0"/>
          <p:nvPr/>
        </p:nvPicPr>
        <p:blipFill rotWithShape="1">
          <a:blip r:embed="rId14">
            <a:alphaModFix/>
          </a:blip>
          <a:srcRect/>
          <a:stretch/>
        </p:blipFill>
        <p:spPr>
          <a:xfrm>
            <a:off x="5444935" y="4342441"/>
            <a:ext cx="331251" cy="328840"/>
          </a:xfrm>
          <a:prstGeom prst="rect">
            <a:avLst/>
          </a:prstGeom>
          <a:noFill/>
          <a:ln>
            <a:noFill/>
          </a:ln>
        </p:spPr>
      </p:pic>
      <p:sp>
        <p:nvSpPr>
          <p:cNvPr id="5090" name="Google Shape;5090;p303"/>
          <p:cNvSpPr txBox="1"/>
          <p:nvPr/>
        </p:nvSpPr>
        <p:spPr>
          <a:xfrm rot="3322" flipH="1">
            <a:off x="4357533" y="3210553"/>
            <a:ext cx="2483701" cy="29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1A2 in</a:t>
            </a:r>
            <a:r>
              <a:rPr lang="en" sz="2000" b="0" i="0" u="sng" strike="noStrike" cap="none">
                <a:solidFill>
                  <a:srgbClr val="000000"/>
                </a:solidFill>
                <a:latin typeface="Arial"/>
                <a:ea typeface="Arial"/>
                <a:cs typeface="Arial"/>
                <a:sym typeface="Arial"/>
              </a:rPr>
              <a:t>D</a:t>
            </a:r>
            <a:r>
              <a:rPr lang="en" sz="2000" b="0" i="0" u="none" strike="noStrike" cap="none">
                <a:solidFill>
                  <a:srgbClr val="000000"/>
                </a:solidFill>
                <a:latin typeface="Arial"/>
                <a:ea typeface="Arial"/>
                <a:cs typeface="Arial"/>
                <a:sym typeface="Arial"/>
              </a:rPr>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(weak)</a:t>
            </a:r>
            <a:endParaRPr sz="2000" b="0" i="0" u="none" strike="noStrike" cap="none">
              <a:solidFill>
                <a:srgbClr val="000000"/>
              </a:solidFill>
              <a:latin typeface="Arial"/>
              <a:ea typeface="Arial"/>
              <a:cs typeface="Arial"/>
              <a:sym typeface="Arial"/>
            </a:endParaRPr>
          </a:p>
        </p:txBody>
      </p:sp>
      <p:sp>
        <p:nvSpPr>
          <p:cNvPr id="5091" name="Google Shape;5091;p303"/>
          <p:cNvSpPr txBox="1"/>
          <p:nvPr/>
        </p:nvSpPr>
        <p:spPr>
          <a:xfrm rot="3093" flipH="1">
            <a:off x="95985" y="31934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3A4 in</a:t>
            </a:r>
            <a:r>
              <a:rPr lang="en" sz="2000" b="0" i="0" u="sng" strike="noStrike" cap="none">
                <a:solidFill>
                  <a:srgbClr val="000000"/>
                </a:solidFill>
                <a:latin typeface="Arial"/>
                <a:ea typeface="Arial"/>
                <a:cs typeface="Arial"/>
                <a:sym typeface="Arial"/>
              </a:rPr>
              <a:t>D</a:t>
            </a:r>
            <a:r>
              <a:rPr lang="en" sz="2000" b="0" i="0" u="none" strike="noStrike" cap="none">
                <a:solidFill>
                  <a:srgbClr val="000000"/>
                </a:solidFill>
                <a:latin typeface="Arial"/>
                <a:ea typeface="Arial"/>
                <a:cs typeface="Arial"/>
                <a:sym typeface="Arial"/>
              </a:rPr>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(strong)</a:t>
            </a:r>
            <a:endParaRPr sz="2000" b="0" i="0" u="none" strike="noStrike" cap="none">
              <a:solidFill>
                <a:srgbClr val="000000"/>
              </a:solidFill>
              <a:latin typeface="Arial"/>
              <a:ea typeface="Arial"/>
              <a:cs typeface="Arial"/>
              <a:sym typeface="Arial"/>
            </a:endParaRPr>
          </a:p>
        </p:txBody>
      </p:sp>
      <p:sp>
        <p:nvSpPr>
          <p:cNvPr id="5092" name="Google Shape;5092;p303"/>
          <p:cNvSpPr txBox="1"/>
          <p:nvPr/>
        </p:nvSpPr>
        <p:spPr>
          <a:xfrm rot="3093" flipH="1">
            <a:off x="2267510" y="3198988"/>
            <a:ext cx="2667601" cy="261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2B6 in</a:t>
            </a:r>
            <a:r>
              <a:rPr lang="en" sz="2000" b="0" i="0" u="sng" strike="noStrike" cap="none">
                <a:solidFill>
                  <a:srgbClr val="000000"/>
                </a:solidFill>
                <a:latin typeface="Arial"/>
                <a:ea typeface="Arial"/>
                <a:cs typeface="Arial"/>
                <a:sym typeface="Arial"/>
              </a:rPr>
              <a:t>D</a:t>
            </a:r>
            <a:r>
              <a:rPr lang="en" sz="2000" b="0" i="0" u="none" strike="noStrike" cap="none">
                <a:solidFill>
                  <a:srgbClr val="000000"/>
                </a:solidFill>
                <a:latin typeface="Arial"/>
                <a:ea typeface="Arial"/>
                <a:cs typeface="Arial"/>
                <a:sym typeface="Arial"/>
              </a:rPr>
              <a:t>ucer</a:t>
            </a:r>
            <a:endParaRPr sz="20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(moderate)</a:t>
            </a:r>
            <a:endParaRPr sz="2000" b="0" i="0" u="none" strike="noStrike" cap="none">
              <a:solidFill>
                <a:srgbClr val="000000"/>
              </a:solidFill>
              <a:latin typeface="Arial"/>
              <a:ea typeface="Arial"/>
              <a:cs typeface="Arial"/>
              <a:sym typeface="Arial"/>
            </a:endParaRPr>
          </a:p>
        </p:txBody>
      </p:sp>
      <p:sp>
        <p:nvSpPr>
          <p:cNvPr id="5093" name="Google Shape;5093;p303"/>
          <p:cNvSpPr/>
          <p:nvPr/>
        </p:nvSpPr>
        <p:spPr>
          <a:xfrm rot="10800000" flipH="1">
            <a:off x="7165941" y="4159959"/>
            <a:ext cx="991800" cy="7608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4" name="Google Shape;5094;p303" descr="clipped result image"/>
          <p:cNvPicPr preferRelativeResize="0"/>
          <p:nvPr/>
        </p:nvPicPr>
        <p:blipFill rotWithShape="1">
          <a:blip r:embed="rId14">
            <a:alphaModFix/>
          </a:blip>
          <a:srcRect/>
          <a:stretch/>
        </p:blipFill>
        <p:spPr>
          <a:xfrm>
            <a:off x="7448934" y="4276997"/>
            <a:ext cx="425847" cy="42274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098"/>
        <p:cNvGrpSpPr/>
        <p:nvPr/>
      </p:nvGrpSpPr>
      <p:grpSpPr>
        <a:xfrm>
          <a:off x="0" y="0"/>
          <a:ext cx="0" cy="0"/>
          <a:chOff x="0" y="0"/>
          <a:chExt cx="0" cy="0"/>
        </a:xfrm>
      </p:grpSpPr>
      <p:sp>
        <p:nvSpPr>
          <p:cNvPr id="5099" name="Google Shape;5099;p304"/>
          <p:cNvSpPr txBox="1"/>
          <p:nvPr/>
        </p:nvSpPr>
        <p:spPr>
          <a:xfrm>
            <a:off x="348800" y="237525"/>
            <a:ext cx="6941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Carbamazepine kinetic interactions:  </a:t>
            </a:r>
            <a:endParaRPr sz="2400" b="0" i="0" u="none" strike="noStrike" cap="none">
              <a:solidFill>
                <a:srgbClr val="000000"/>
              </a:solidFill>
              <a:latin typeface="Arial"/>
              <a:ea typeface="Arial"/>
              <a:cs typeface="Arial"/>
              <a:sym typeface="Arial"/>
            </a:endParaRPr>
          </a:p>
        </p:txBody>
      </p:sp>
      <p:pic>
        <p:nvPicPr>
          <p:cNvPr id="5100" name="Google Shape;5100;p304" descr="A close up of a dinosaur&#10;&#10;Description automatically generated"/>
          <p:cNvPicPr preferRelativeResize="0"/>
          <p:nvPr/>
        </p:nvPicPr>
        <p:blipFill rotWithShape="1">
          <a:blip r:embed="rId3">
            <a:alphaModFix/>
          </a:blip>
          <a:srcRect/>
          <a:stretch/>
        </p:blipFill>
        <p:spPr>
          <a:xfrm>
            <a:off x="2640505" y="1264236"/>
            <a:ext cx="3424777" cy="1853025"/>
          </a:xfrm>
          <a:prstGeom prst="rect">
            <a:avLst/>
          </a:prstGeom>
          <a:noFill/>
          <a:ln>
            <a:noFill/>
          </a:ln>
        </p:spPr>
      </p:pic>
      <p:sp>
        <p:nvSpPr>
          <p:cNvPr id="5101" name="Google Shape;5101;p304"/>
          <p:cNvSpPr txBox="1"/>
          <p:nvPr/>
        </p:nvSpPr>
        <p:spPr>
          <a:xfrm>
            <a:off x="2666375" y="3167875"/>
            <a:ext cx="6941700" cy="1116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2400"/>
              <a:buFont typeface="Arial"/>
              <a:buNone/>
            </a:pPr>
            <a:r>
              <a:rPr lang="en" sz="2400" b="0" i="0" u="none" strike="noStrike" cap="none">
                <a:solidFill>
                  <a:schemeClr val="dk1"/>
                </a:solidFill>
                <a:latin typeface="Arial"/>
                <a:ea typeface="Arial"/>
                <a:cs typeface="Arial"/>
                <a:sym typeface="Arial"/>
              </a:rPr>
              <a:t>3A4 substrate (fish)</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105"/>
        <p:cNvGrpSpPr/>
        <p:nvPr/>
      </p:nvGrpSpPr>
      <p:grpSpPr>
        <a:xfrm>
          <a:off x="0" y="0"/>
          <a:ext cx="0" cy="0"/>
          <a:chOff x="0" y="0"/>
          <a:chExt cx="0" cy="0"/>
        </a:xfrm>
      </p:grpSpPr>
      <p:pic>
        <p:nvPicPr>
          <p:cNvPr id="5106" name="Google Shape;5106;p305"/>
          <p:cNvPicPr preferRelativeResize="0"/>
          <p:nvPr/>
        </p:nvPicPr>
        <p:blipFill rotWithShape="1">
          <a:blip r:embed="rId3">
            <a:alphaModFix amt="20000"/>
          </a:blip>
          <a:srcRect b="7842"/>
          <a:stretch/>
        </p:blipFill>
        <p:spPr>
          <a:xfrm>
            <a:off x="0" y="-9229"/>
            <a:ext cx="9144000" cy="5161966"/>
          </a:xfrm>
          <a:prstGeom prst="rect">
            <a:avLst/>
          </a:prstGeom>
          <a:noFill/>
          <a:ln>
            <a:noFill/>
          </a:ln>
        </p:spPr>
      </p:pic>
      <p:sp>
        <p:nvSpPr>
          <p:cNvPr id="5107" name="Google Shape;5107;p305"/>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8" name="Google Shape;5108;p305"/>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Interaction mnemonics</a:t>
            </a:r>
            <a:endParaRPr sz="3500" b="0" i="0" u="none" strike="noStrike" cap="none">
              <a:solidFill>
                <a:schemeClr val="lt1"/>
              </a:solidFill>
              <a:latin typeface="Arial"/>
              <a:ea typeface="Arial"/>
              <a:cs typeface="Arial"/>
              <a:sym typeface="Arial"/>
            </a:endParaRPr>
          </a:p>
        </p:txBody>
      </p:sp>
      <p:sp>
        <p:nvSpPr>
          <p:cNvPr id="5109" name="Google Shape;5109;p305"/>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CYP3A4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“3 A’s For </a:t>
            </a:r>
            <a:endParaRPr sz="20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(fishing)”</a:t>
            </a:r>
            <a:endParaRPr sz="1800" b="1" i="0" u="none" strike="noStrike" cap="none">
              <a:solidFill>
                <a:srgbClr val="000000"/>
              </a:solidFill>
              <a:latin typeface="Arial"/>
              <a:ea typeface="Arial"/>
              <a:cs typeface="Arial"/>
              <a:sym typeface="Arial"/>
            </a:endParaRPr>
          </a:p>
        </p:txBody>
      </p:sp>
      <p:grpSp>
        <p:nvGrpSpPr>
          <p:cNvPr id="5110" name="Google Shape;5110;p305"/>
          <p:cNvGrpSpPr/>
          <p:nvPr/>
        </p:nvGrpSpPr>
        <p:grpSpPr>
          <a:xfrm>
            <a:off x="6363727" y="1489204"/>
            <a:ext cx="2714582" cy="876590"/>
            <a:chOff x="6363727" y="849125"/>
            <a:chExt cx="2714582" cy="876590"/>
          </a:xfrm>
        </p:grpSpPr>
        <p:sp>
          <p:nvSpPr>
            <p:cNvPr id="5111" name="Google Shape;5111;p305"/>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12" name="Google Shape;5112;p305" descr="clipped result image"/>
            <p:cNvPicPr preferRelativeResize="0"/>
            <p:nvPr/>
          </p:nvPicPr>
          <p:blipFill rotWithShape="1">
            <a:blip r:embed="rId4">
              <a:alphaModFix/>
            </a:blip>
            <a:srcRect/>
            <a:stretch/>
          </p:blipFill>
          <p:spPr>
            <a:xfrm>
              <a:off x="6662994" y="1044926"/>
              <a:ext cx="450337" cy="447063"/>
            </a:xfrm>
            <a:prstGeom prst="rect">
              <a:avLst/>
            </a:prstGeom>
            <a:noFill/>
            <a:ln>
              <a:noFill/>
            </a:ln>
          </p:spPr>
        </p:pic>
        <p:sp>
          <p:nvSpPr>
            <p:cNvPr id="5113" name="Google Shape;5113;p305"/>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own and </a:t>
              </a: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elayed</a:t>
              </a:r>
              <a:endParaRPr sz="1200" b="0" i="0" u="none" strike="noStrike" cap="none">
                <a:solidFill>
                  <a:srgbClr val="000000"/>
                </a:solidFill>
                <a:latin typeface="Arial"/>
                <a:ea typeface="Arial"/>
                <a:cs typeface="Arial"/>
                <a:sym typeface="Arial"/>
              </a:endParaRPr>
            </a:p>
          </p:txBody>
        </p:sp>
        <p:sp>
          <p:nvSpPr>
            <p:cNvPr id="5114" name="Google Shape;5114;p305"/>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000" b="0" i="0" u="none" strike="noStrike" cap="none">
                  <a:solidFill>
                    <a:schemeClr val="dk1"/>
                  </a:solidFill>
                  <a:latin typeface="Arial"/>
                  <a:ea typeface="Arial"/>
                  <a:cs typeface="Arial"/>
                  <a:sym typeface="Arial"/>
                </a:rPr>
                <a:t>in</a:t>
              </a: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uction</a:t>
              </a:r>
              <a:endParaRPr sz="2000" b="0" i="0" u="none" strike="noStrike" cap="none">
                <a:solidFill>
                  <a:srgbClr val="000000"/>
                </a:solidFill>
                <a:latin typeface="Arial"/>
                <a:ea typeface="Arial"/>
                <a:cs typeface="Arial"/>
                <a:sym typeface="Arial"/>
              </a:endParaRPr>
            </a:p>
          </p:txBody>
        </p:sp>
      </p:grpSp>
      <p:sp>
        <p:nvSpPr>
          <p:cNvPr id="5115" name="Google Shape;5115;p305"/>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p305"/>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p305"/>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8" name="Google Shape;5118;p305"/>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9" name="Google Shape;5119;p305"/>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0" name="Google Shape;5120;p305"/>
          <p:cNvSpPr/>
          <p:nvPr/>
        </p:nvSpPr>
        <p:spPr>
          <a:xfrm>
            <a:off x="5456126" y="225434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1" name="Google Shape;5121;p305"/>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2" name="Google Shape;5122;p305"/>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3" name="Google Shape;5123;p305"/>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4" name="Google Shape;5124;p305"/>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5" name="Google Shape;5125;p305"/>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6" name="Google Shape;5126;p305"/>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7" name="Google Shape;5127;p305"/>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8" name="Google Shape;5128;p305"/>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9" name="Google Shape;5129;p305"/>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0" name="Google Shape;5130;p305"/>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1" name="Google Shape;5131;p305"/>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2" name="Google Shape;5132;p305"/>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3" name="Google Shape;5133;p305"/>
          <p:cNvSpPr/>
          <p:nvPr/>
        </p:nvSpPr>
        <p:spPr>
          <a:xfrm>
            <a:off x="5396398" y="197213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4" name="Google Shape;5134;p305"/>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5" name="Google Shape;5135;p305"/>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136" name="Google Shape;5136;p305"/>
          <p:cNvGrpSpPr/>
          <p:nvPr/>
        </p:nvGrpSpPr>
        <p:grpSpPr>
          <a:xfrm>
            <a:off x="3079390" y="1664755"/>
            <a:ext cx="2193490" cy="1547251"/>
            <a:chOff x="3079390" y="1664755"/>
            <a:chExt cx="2193490" cy="1547251"/>
          </a:xfrm>
        </p:grpSpPr>
        <p:grpSp>
          <p:nvGrpSpPr>
            <p:cNvPr id="5137" name="Google Shape;5137;p305"/>
            <p:cNvGrpSpPr/>
            <p:nvPr/>
          </p:nvGrpSpPr>
          <p:grpSpPr>
            <a:xfrm>
              <a:off x="3079390" y="1664755"/>
              <a:ext cx="2193490" cy="1547251"/>
              <a:chOff x="2597717" y="958918"/>
              <a:chExt cx="2313076" cy="1631605"/>
            </a:xfrm>
          </p:grpSpPr>
          <p:pic>
            <p:nvPicPr>
              <p:cNvPr id="5138" name="Google Shape;5138;p305" descr="Resultado de imagen para anvil"/>
              <p:cNvPicPr preferRelativeResize="0"/>
              <p:nvPr/>
            </p:nvPicPr>
            <p:blipFill rotWithShape="1">
              <a:blip r:embed="rId5">
                <a:alphaModFix/>
              </a:blip>
              <a:srcRect/>
              <a:stretch/>
            </p:blipFill>
            <p:spPr>
              <a:xfrm rot="74214">
                <a:off x="2610809" y="1133738"/>
                <a:ext cx="2276975" cy="1237574"/>
              </a:xfrm>
              <a:prstGeom prst="rect">
                <a:avLst/>
              </a:prstGeom>
              <a:noFill/>
              <a:ln>
                <a:noFill/>
              </a:ln>
            </p:spPr>
          </p:pic>
          <p:sp>
            <p:nvSpPr>
              <p:cNvPr id="5139" name="Google Shape;5139;p305"/>
              <p:cNvSpPr txBox="1"/>
              <p:nvPr/>
            </p:nvSpPr>
            <p:spPr>
              <a:xfrm rot="103483">
                <a:off x="3036826" y="985142"/>
                <a:ext cx="1754295" cy="7767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600" b="0" i="0" u="none" strike="noStrike" cap="none">
                    <a:solidFill>
                      <a:srgbClr val="FFFFFF"/>
                    </a:solidFill>
                    <a:latin typeface="Arial"/>
                    <a:ea typeface="Arial"/>
                    <a:cs typeface="Arial"/>
                    <a:sym typeface="Arial"/>
                  </a:rPr>
                  <a:t>3A4</a:t>
                </a:r>
                <a:endParaRPr sz="1600" b="0" i="0" u="none" strike="noStrike" cap="none">
                  <a:solidFill>
                    <a:srgbClr val="FFFFFF"/>
                  </a:solidFill>
                  <a:latin typeface="Arial"/>
                  <a:ea typeface="Arial"/>
                  <a:cs typeface="Arial"/>
                  <a:sym typeface="Arial"/>
                </a:endParaRPr>
              </a:p>
            </p:txBody>
          </p:sp>
          <p:sp>
            <p:nvSpPr>
              <p:cNvPr id="5140" name="Google Shape;5140;p305"/>
              <p:cNvSpPr txBox="1"/>
              <p:nvPr/>
            </p:nvSpPr>
            <p:spPr>
              <a:xfrm rot="103483">
                <a:off x="3043226" y="1787528"/>
                <a:ext cx="1754295" cy="7767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400" b="0" i="0" u="none" strike="noStrike" cap="none">
                    <a:solidFill>
                      <a:srgbClr val="FFFFFF"/>
                    </a:solidFill>
                    <a:latin typeface="Arial"/>
                    <a:ea typeface="Arial"/>
                    <a:cs typeface="Arial"/>
                    <a:sym typeface="Arial"/>
                  </a:rPr>
                  <a:t>inducer</a:t>
                </a:r>
                <a:endParaRPr sz="1400" b="0" i="0" u="none" strike="noStrike" cap="none">
                  <a:solidFill>
                    <a:srgbClr val="FFFFFF"/>
                  </a:solidFill>
                  <a:latin typeface="Arial"/>
                  <a:ea typeface="Arial"/>
                  <a:cs typeface="Arial"/>
                  <a:sym typeface="Arial"/>
                </a:endParaRPr>
              </a:p>
            </p:txBody>
          </p:sp>
          <p:pic>
            <p:nvPicPr>
              <p:cNvPr id="5141" name="Google Shape;5141;p305" descr="clipped result image"/>
              <p:cNvPicPr preferRelativeResize="0"/>
              <p:nvPr/>
            </p:nvPicPr>
            <p:blipFill rotWithShape="1">
              <a:blip r:embed="rId6">
                <a:alphaModFix/>
              </a:blip>
              <a:srcRect/>
              <a:stretch/>
            </p:blipFill>
            <p:spPr>
              <a:xfrm rot="-1077849">
                <a:off x="4589169" y="1260647"/>
                <a:ext cx="284954" cy="282831"/>
              </a:xfrm>
              <a:prstGeom prst="rect">
                <a:avLst/>
              </a:prstGeom>
              <a:noFill/>
              <a:ln>
                <a:noFill/>
              </a:ln>
            </p:spPr>
          </p:pic>
          <p:pic>
            <p:nvPicPr>
              <p:cNvPr id="5142" name="Google Shape;5142;p305" descr="clipped result image"/>
              <p:cNvPicPr preferRelativeResize="0"/>
              <p:nvPr/>
            </p:nvPicPr>
            <p:blipFill rotWithShape="1">
              <a:blip r:embed="rId7">
                <a:alphaModFix/>
              </a:blip>
              <a:srcRect/>
              <a:stretch/>
            </p:blipFill>
            <p:spPr>
              <a:xfrm rot="58805">
                <a:off x="3486766" y="1684615"/>
                <a:ext cx="902829" cy="297566"/>
              </a:xfrm>
              <a:prstGeom prst="rect">
                <a:avLst/>
              </a:prstGeom>
              <a:noFill/>
              <a:ln>
                <a:noFill/>
              </a:ln>
            </p:spPr>
          </p:pic>
        </p:grpSp>
        <p:cxnSp>
          <p:nvCxnSpPr>
            <p:cNvPr id="5143" name="Google Shape;5143;p305"/>
            <p:cNvCxnSpPr/>
            <p:nvPr/>
          </p:nvCxnSpPr>
          <p:spPr>
            <a:xfrm>
              <a:off x="3479218" y="2314595"/>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5144" name="Google Shape;5144;p305"/>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grpSp>
      <p:sp>
        <p:nvSpPr>
          <p:cNvPr id="5145" name="Google Shape;5145;p305"/>
          <p:cNvSpPr/>
          <p:nvPr/>
        </p:nvSpPr>
        <p:spPr>
          <a:xfrm rot="10800000" flipH="1">
            <a:off x="4109597" y="4529263"/>
            <a:ext cx="460636" cy="353439"/>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46" name="Google Shape;5146;p305" descr="clipped result image"/>
          <p:cNvPicPr preferRelativeResize="0"/>
          <p:nvPr/>
        </p:nvPicPr>
        <p:blipFill rotWithShape="1">
          <a:blip r:embed="rId4">
            <a:alphaModFix/>
          </a:blip>
          <a:srcRect/>
          <a:stretch/>
        </p:blipFill>
        <p:spPr>
          <a:xfrm>
            <a:off x="4247493" y="4596427"/>
            <a:ext cx="197743" cy="196295"/>
          </a:xfrm>
          <a:prstGeom prst="rect">
            <a:avLst/>
          </a:prstGeom>
          <a:noFill/>
          <a:ln>
            <a:noFill/>
          </a:ln>
        </p:spPr>
      </p:pic>
      <p:grpSp>
        <p:nvGrpSpPr>
          <p:cNvPr id="5147" name="Google Shape;5147;p305"/>
          <p:cNvGrpSpPr/>
          <p:nvPr/>
        </p:nvGrpSpPr>
        <p:grpSpPr>
          <a:xfrm>
            <a:off x="3214321" y="2689422"/>
            <a:ext cx="2407784" cy="1993416"/>
            <a:chOff x="3214321" y="2689422"/>
            <a:chExt cx="2407784" cy="1993416"/>
          </a:xfrm>
        </p:grpSpPr>
        <p:grpSp>
          <p:nvGrpSpPr>
            <p:cNvPr id="5148" name="Google Shape;5148;p305"/>
            <p:cNvGrpSpPr/>
            <p:nvPr/>
          </p:nvGrpSpPr>
          <p:grpSpPr>
            <a:xfrm rot="76974" flipH="1">
              <a:off x="3235753" y="2715652"/>
              <a:ext cx="2364921" cy="1940954"/>
              <a:chOff x="2320751" y="2386486"/>
              <a:chExt cx="2513392" cy="2188728"/>
            </a:xfrm>
          </p:grpSpPr>
          <p:pic>
            <p:nvPicPr>
              <p:cNvPr id="5149" name="Google Shape;5149;p305" descr="clipped result image"/>
              <p:cNvPicPr preferRelativeResize="0"/>
              <p:nvPr/>
            </p:nvPicPr>
            <p:blipFill rotWithShape="1">
              <a:blip r:embed="rId8">
                <a:alphaModFix/>
              </a:blip>
              <a:srcRect/>
              <a:stretch/>
            </p:blipFill>
            <p:spPr>
              <a:xfrm rot="-1035158" flipH="1">
                <a:off x="2514945" y="2664896"/>
                <a:ext cx="2125004" cy="1631908"/>
              </a:xfrm>
              <a:prstGeom prst="rect">
                <a:avLst/>
              </a:prstGeom>
              <a:noFill/>
              <a:ln>
                <a:noFill/>
              </a:ln>
            </p:spPr>
          </p:pic>
          <p:pic>
            <p:nvPicPr>
              <p:cNvPr id="5150" name="Google Shape;5150;p305"/>
              <p:cNvPicPr preferRelativeResize="0"/>
              <p:nvPr/>
            </p:nvPicPr>
            <p:blipFill rotWithShape="1">
              <a:blip r:embed="rId9">
                <a:alphaModFix/>
              </a:blip>
              <a:srcRect/>
              <a:stretch/>
            </p:blipFill>
            <p:spPr>
              <a:xfrm rot="-733120">
                <a:off x="4134696" y="2872890"/>
                <a:ext cx="449894" cy="458271"/>
              </a:xfrm>
              <a:prstGeom prst="rect">
                <a:avLst/>
              </a:prstGeom>
              <a:noFill/>
              <a:ln>
                <a:noFill/>
              </a:ln>
            </p:spPr>
          </p:pic>
        </p:grpSp>
        <p:sp>
          <p:nvSpPr>
            <p:cNvPr id="5151" name="Google Shape;5151;p305"/>
            <p:cNvSpPr txBox="1"/>
            <p:nvPr/>
          </p:nvSpPr>
          <p:spPr>
            <a:xfrm>
              <a:off x="3748906" y="3240152"/>
              <a:ext cx="1143300" cy="22236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3A4</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substrate</a:t>
              </a:r>
              <a:endParaRPr sz="1800" b="0" i="0" u="none" strike="noStrike" cap="none">
                <a:solidFill>
                  <a:srgbClr val="000000"/>
                </a:solidFill>
                <a:latin typeface="Arial"/>
                <a:ea typeface="Arial"/>
                <a:cs typeface="Arial"/>
                <a:sym typeface="Arial"/>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155"/>
        <p:cNvGrpSpPr/>
        <p:nvPr/>
      </p:nvGrpSpPr>
      <p:grpSpPr>
        <a:xfrm>
          <a:off x="0" y="0"/>
          <a:ext cx="0" cy="0"/>
          <a:chOff x="0" y="0"/>
          <a:chExt cx="0" cy="0"/>
        </a:xfrm>
      </p:grpSpPr>
      <p:pic>
        <p:nvPicPr>
          <p:cNvPr id="5156" name="Google Shape;5156;p306"/>
          <p:cNvPicPr preferRelativeResize="0"/>
          <p:nvPr/>
        </p:nvPicPr>
        <p:blipFill rotWithShape="1">
          <a:blip r:embed="rId3">
            <a:alphaModFix amt="20000"/>
          </a:blip>
          <a:srcRect b="7842"/>
          <a:stretch/>
        </p:blipFill>
        <p:spPr>
          <a:xfrm>
            <a:off x="0" y="-9229"/>
            <a:ext cx="9144000" cy="5161966"/>
          </a:xfrm>
          <a:prstGeom prst="rect">
            <a:avLst/>
          </a:prstGeom>
          <a:noFill/>
          <a:ln>
            <a:noFill/>
          </a:ln>
        </p:spPr>
      </p:pic>
      <p:sp>
        <p:nvSpPr>
          <p:cNvPr id="5157" name="Google Shape;5157;p306"/>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8" name="Google Shape;5158;p306"/>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Interaction mnemonics</a:t>
            </a:r>
            <a:endParaRPr sz="3500" b="0" i="0" u="none" strike="noStrike" cap="none">
              <a:solidFill>
                <a:schemeClr val="lt1"/>
              </a:solidFill>
              <a:latin typeface="Arial"/>
              <a:ea typeface="Arial"/>
              <a:cs typeface="Arial"/>
              <a:sym typeface="Arial"/>
            </a:endParaRPr>
          </a:p>
        </p:txBody>
      </p:sp>
      <p:sp>
        <p:nvSpPr>
          <p:cNvPr id="5159" name="Google Shape;5159;p306"/>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CYP3A4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“3 A’s For </a:t>
            </a:r>
            <a:endParaRPr sz="20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(fishing)”</a:t>
            </a:r>
            <a:endParaRPr sz="1800" b="1" i="0" u="none" strike="noStrike" cap="none">
              <a:solidFill>
                <a:srgbClr val="000000"/>
              </a:solidFill>
              <a:latin typeface="Arial"/>
              <a:ea typeface="Arial"/>
              <a:cs typeface="Arial"/>
              <a:sym typeface="Arial"/>
            </a:endParaRPr>
          </a:p>
        </p:txBody>
      </p:sp>
      <p:sp>
        <p:nvSpPr>
          <p:cNvPr id="5160" name="Google Shape;5160;p306"/>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1" name="Google Shape;5161;p306"/>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2" name="Google Shape;5162;p306"/>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3" name="Google Shape;5163;p306"/>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4" name="Google Shape;5164;p306"/>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5" name="Google Shape;5165;p306"/>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6" name="Google Shape;5166;p306"/>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7" name="Google Shape;5167;p306"/>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8" name="Google Shape;5168;p306"/>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9" name="Google Shape;5169;p306"/>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0" name="Google Shape;5170;p306"/>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1" name="Google Shape;5171;p306"/>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2" name="Google Shape;5172;p306"/>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3" name="Google Shape;5173;p306"/>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4" name="Google Shape;5174;p306"/>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5" name="Google Shape;5175;p306"/>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6" name="Google Shape;5176;p306"/>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7" name="Google Shape;5177;p306"/>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78" name="Google Shape;5178;p306"/>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5179" name="Google Shape;5179;p306"/>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grpSp>
        <p:nvGrpSpPr>
          <p:cNvPr id="5180" name="Google Shape;5180;p306"/>
          <p:cNvGrpSpPr/>
          <p:nvPr/>
        </p:nvGrpSpPr>
        <p:grpSpPr>
          <a:xfrm rot="77096" flipH="1">
            <a:off x="3261254" y="2715596"/>
            <a:ext cx="2364943" cy="1941015"/>
            <a:chOff x="2320751" y="2386486"/>
            <a:chExt cx="2513392" cy="2188728"/>
          </a:xfrm>
        </p:grpSpPr>
        <p:pic>
          <p:nvPicPr>
            <p:cNvPr id="5181" name="Google Shape;5181;p306" descr="clipped result image"/>
            <p:cNvPicPr preferRelativeResize="0"/>
            <p:nvPr/>
          </p:nvPicPr>
          <p:blipFill rotWithShape="1">
            <a:blip r:embed="rId4">
              <a:alphaModFix/>
            </a:blip>
            <a:srcRect/>
            <a:stretch/>
          </p:blipFill>
          <p:spPr>
            <a:xfrm rot="-1035158" flipH="1">
              <a:off x="2514945" y="2664896"/>
              <a:ext cx="2125004" cy="1631908"/>
            </a:xfrm>
            <a:prstGeom prst="rect">
              <a:avLst/>
            </a:prstGeom>
            <a:noFill/>
            <a:ln>
              <a:noFill/>
            </a:ln>
          </p:spPr>
        </p:pic>
        <p:pic>
          <p:nvPicPr>
            <p:cNvPr id="5182" name="Google Shape;5182;p306"/>
            <p:cNvPicPr preferRelativeResize="0"/>
            <p:nvPr/>
          </p:nvPicPr>
          <p:blipFill rotWithShape="1">
            <a:blip r:embed="rId5">
              <a:alphaModFix/>
            </a:blip>
            <a:srcRect/>
            <a:stretch/>
          </p:blipFill>
          <p:spPr>
            <a:xfrm rot="-733120">
              <a:off x="4134696" y="2872890"/>
              <a:ext cx="449894" cy="458271"/>
            </a:xfrm>
            <a:prstGeom prst="rect">
              <a:avLst/>
            </a:prstGeom>
            <a:noFill/>
            <a:ln>
              <a:noFill/>
            </a:ln>
          </p:spPr>
        </p:pic>
      </p:grpSp>
      <p:grpSp>
        <p:nvGrpSpPr>
          <p:cNvPr id="5183" name="Google Shape;5183;p306"/>
          <p:cNvGrpSpPr/>
          <p:nvPr/>
        </p:nvGrpSpPr>
        <p:grpSpPr>
          <a:xfrm>
            <a:off x="4135236" y="4529263"/>
            <a:ext cx="460636" cy="353439"/>
            <a:chOff x="4046749" y="13913567"/>
            <a:chExt cx="1245300" cy="955500"/>
          </a:xfrm>
        </p:grpSpPr>
        <p:sp>
          <p:nvSpPr>
            <p:cNvPr id="5184" name="Google Shape;5184;p306"/>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85" name="Google Shape;5185;p306" descr="clipped result image"/>
            <p:cNvPicPr preferRelativeResize="0"/>
            <p:nvPr/>
          </p:nvPicPr>
          <p:blipFill rotWithShape="1">
            <a:blip r:embed="rId6">
              <a:alphaModFix/>
            </a:blip>
            <a:srcRect/>
            <a:stretch/>
          </p:blipFill>
          <p:spPr>
            <a:xfrm>
              <a:off x="4396223" y="14095141"/>
              <a:ext cx="534585" cy="530672"/>
            </a:xfrm>
            <a:prstGeom prst="rect">
              <a:avLst/>
            </a:prstGeom>
            <a:noFill/>
            <a:ln>
              <a:noFill/>
            </a:ln>
          </p:spPr>
        </p:pic>
      </p:grpSp>
      <p:sp>
        <p:nvSpPr>
          <p:cNvPr id="5186" name="Google Shape;5186;p306"/>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7" name="Google Shape;5187;p306"/>
          <p:cNvSpPr txBox="1"/>
          <p:nvPr/>
        </p:nvSpPr>
        <p:spPr>
          <a:xfrm>
            <a:off x="3754274" y="3314201"/>
            <a:ext cx="1143300" cy="176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3A4</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700" b="0" i="0" u="none" strike="noStrike" cap="none">
                <a:solidFill>
                  <a:srgbClr val="000000"/>
                </a:solidFill>
                <a:latin typeface="Arial"/>
                <a:ea typeface="Arial"/>
                <a:cs typeface="Arial"/>
                <a:sym typeface="Arial"/>
              </a:rPr>
              <a:t>substrate</a:t>
            </a:r>
            <a:endParaRPr sz="1700" b="0" i="0" u="none" strike="noStrike" cap="none">
              <a:solidFill>
                <a:srgbClr val="000000"/>
              </a:solidFill>
              <a:latin typeface="Arial"/>
              <a:ea typeface="Arial"/>
              <a:cs typeface="Arial"/>
              <a:sym typeface="Arial"/>
            </a:endParaRPr>
          </a:p>
        </p:txBody>
      </p:sp>
      <p:pic>
        <p:nvPicPr>
          <p:cNvPr id="5188" name="Google Shape;5188;p306" descr="clipped result image"/>
          <p:cNvPicPr preferRelativeResize="0"/>
          <p:nvPr/>
        </p:nvPicPr>
        <p:blipFill rotWithShape="1">
          <a:blip r:embed="rId7">
            <a:alphaModFix/>
          </a:blip>
          <a:srcRect/>
          <a:stretch/>
        </p:blipFill>
        <p:spPr>
          <a:xfrm>
            <a:off x="3241788" y="1866525"/>
            <a:ext cx="1900000" cy="1143700"/>
          </a:xfrm>
          <a:prstGeom prst="rect">
            <a:avLst/>
          </a:prstGeom>
          <a:noFill/>
          <a:ln>
            <a:noFill/>
          </a:ln>
        </p:spPr>
      </p:pic>
      <p:pic>
        <p:nvPicPr>
          <p:cNvPr id="5189" name="Google Shape;5189;p306" descr="clipped result image"/>
          <p:cNvPicPr preferRelativeResize="0"/>
          <p:nvPr/>
        </p:nvPicPr>
        <p:blipFill rotWithShape="1">
          <a:blip r:embed="rId8">
            <a:alphaModFix/>
          </a:blip>
          <a:srcRect/>
          <a:stretch/>
        </p:blipFill>
        <p:spPr>
          <a:xfrm>
            <a:off x="4179198" y="2323857"/>
            <a:ext cx="317195" cy="314864"/>
          </a:xfrm>
          <a:prstGeom prst="rect">
            <a:avLst/>
          </a:prstGeom>
          <a:noFill/>
          <a:ln>
            <a:noFill/>
          </a:ln>
        </p:spPr>
      </p:pic>
      <p:sp>
        <p:nvSpPr>
          <p:cNvPr id="5190" name="Google Shape;5190;p306"/>
          <p:cNvSpPr txBox="1"/>
          <p:nvPr/>
        </p:nvSpPr>
        <p:spPr>
          <a:xfrm rot="-1388">
            <a:off x="4277019" y="1964548"/>
            <a:ext cx="3715500"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Carbamazepine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(Tegretol)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“Tiger tail”</a:t>
            </a:r>
            <a:endParaRPr sz="1200" b="0" i="0" u="none" strike="noStrike" cap="none">
              <a:solidFill>
                <a:srgbClr val="000000"/>
              </a:solidFill>
              <a:latin typeface="Arial"/>
              <a:ea typeface="Arial"/>
              <a:cs typeface="Arial"/>
              <a:sym typeface="Arial"/>
            </a:endParaRPr>
          </a:p>
        </p:txBody>
      </p:sp>
      <p:grpSp>
        <p:nvGrpSpPr>
          <p:cNvPr id="5191" name="Google Shape;5191;p306"/>
          <p:cNvGrpSpPr/>
          <p:nvPr/>
        </p:nvGrpSpPr>
        <p:grpSpPr>
          <a:xfrm>
            <a:off x="6363727" y="1001522"/>
            <a:ext cx="2714582" cy="876590"/>
            <a:chOff x="6363727" y="849125"/>
            <a:chExt cx="2714582" cy="876590"/>
          </a:xfrm>
        </p:grpSpPr>
        <p:sp>
          <p:nvSpPr>
            <p:cNvPr id="5192" name="Google Shape;5192;p306"/>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93" name="Google Shape;5193;p306" descr="clipped result image"/>
            <p:cNvPicPr preferRelativeResize="0"/>
            <p:nvPr/>
          </p:nvPicPr>
          <p:blipFill rotWithShape="1">
            <a:blip r:embed="rId6">
              <a:alphaModFix/>
            </a:blip>
            <a:srcRect/>
            <a:stretch/>
          </p:blipFill>
          <p:spPr>
            <a:xfrm>
              <a:off x="6662994" y="1044926"/>
              <a:ext cx="450337" cy="447063"/>
            </a:xfrm>
            <a:prstGeom prst="rect">
              <a:avLst/>
            </a:prstGeom>
            <a:noFill/>
            <a:ln>
              <a:noFill/>
            </a:ln>
          </p:spPr>
        </p:pic>
        <p:sp>
          <p:nvSpPr>
            <p:cNvPr id="5194" name="Google Shape;5194;p306"/>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own and </a:t>
              </a: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elayed</a:t>
              </a:r>
              <a:endParaRPr sz="1200" b="0" i="0" u="none" strike="noStrike" cap="none">
                <a:solidFill>
                  <a:srgbClr val="000000"/>
                </a:solidFill>
                <a:latin typeface="Arial"/>
                <a:ea typeface="Arial"/>
                <a:cs typeface="Arial"/>
                <a:sym typeface="Arial"/>
              </a:endParaRPr>
            </a:p>
          </p:txBody>
        </p:sp>
        <p:sp>
          <p:nvSpPr>
            <p:cNvPr id="5195" name="Google Shape;5195;p306"/>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000" b="0" i="0" u="none" strike="noStrike" cap="none">
                  <a:solidFill>
                    <a:schemeClr val="dk1"/>
                  </a:solidFill>
                  <a:latin typeface="Arial"/>
                  <a:ea typeface="Arial"/>
                  <a:cs typeface="Arial"/>
                  <a:sym typeface="Arial"/>
                </a:rPr>
                <a:t>in</a:t>
              </a: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uction</a:t>
              </a:r>
              <a:endParaRPr sz="2000" b="0" i="0" u="none" strike="noStrike" cap="none">
                <a:solidFill>
                  <a:srgbClr val="000000"/>
                </a:solidFill>
                <a:latin typeface="Arial"/>
                <a:ea typeface="Arial"/>
                <a:cs typeface="Arial"/>
                <a:sym typeface="Arial"/>
              </a:endParaRPr>
            </a:p>
          </p:txBody>
        </p:sp>
      </p:gr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5199"/>
        <p:cNvGrpSpPr/>
        <p:nvPr/>
      </p:nvGrpSpPr>
      <p:grpSpPr>
        <a:xfrm>
          <a:off x="0" y="0"/>
          <a:ext cx="0" cy="0"/>
          <a:chOff x="0" y="0"/>
          <a:chExt cx="0" cy="0"/>
        </a:xfrm>
      </p:grpSpPr>
      <p:pic>
        <p:nvPicPr>
          <p:cNvPr id="5200" name="Google Shape;5200;p307"/>
          <p:cNvPicPr preferRelativeResize="0"/>
          <p:nvPr/>
        </p:nvPicPr>
        <p:blipFill rotWithShape="1">
          <a:blip r:embed="rId3">
            <a:alphaModFix amt="20000"/>
          </a:blip>
          <a:srcRect b="7842"/>
          <a:stretch/>
        </p:blipFill>
        <p:spPr>
          <a:xfrm>
            <a:off x="0" y="-9229"/>
            <a:ext cx="9144000" cy="5161966"/>
          </a:xfrm>
          <a:prstGeom prst="rect">
            <a:avLst/>
          </a:prstGeom>
          <a:noFill/>
          <a:ln>
            <a:noFill/>
          </a:ln>
        </p:spPr>
      </p:pic>
      <p:sp>
        <p:nvSpPr>
          <p:cNvPr id="5201" name="Google Shape;5201;p307"/>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2" name="Google Shape;5202;p307"/>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Interaction mnemonics</a:t>
            </a:r>
            <a:endParaRPr sz="3500" b="0" i="0" u="none" strike="noStrike" cap="none">
              <a:solidFill>
                <a:schemeClr val="lt1"/>
              </a:solidFill>
              <a:latin typeface="Arial"/>
              <a:ea typeface="Arial"/>
              <a:cs typeface="Arial"/>
              <a:sym typeface="Arial"/>
            </a:endParaRPr>
          </a:p>
        </p:txBody>
      </p:sp>
      <p:sp>
        <p:nvSpPr>
          <p:cNvPr id="5203" name="Google Shape;5203;p307"/>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CYP3A4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“3 A’s For </a:t>
            </a:r>
            <a:endParaRPr sz="20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(fishing)”</a:t>
            </a:r>
            <a:endParaRPr sz="1800" b="1" i="0" u="none" strike="noStrike" cap="none">
              <a:solidFill>
                <a:srgbClr val="000000"/>
              </a:solidFill>
              <a:latin typeface="Arial"/>
              <a:ea typeface="Arial"/>
              <a:cs typeface="Arial"/>
              <a:sym typeface="Arial"/>
            </a:endParaRPr>
          </a:p>
        </p:txBody>
      </p:sp>
      <p:grpSp>
        <p:nvGrpSpPr>
          <p:cNvPr id="5204" name="Google Shape;5204;p307"/>
          <p:cNvGrpSpPr/>
          <p:nvPr/>
        </p:nvGrpSpPr>
        <p:grpSpPr>
          <a:xfrm>
            <a:off x="6363727" y="1001525"/>
            <a:ext cx="2714582" cy="876590"/>
            <a:chOff x="6363727" y="849125"/>
            <a:chExt cx="2714582" cy="876590"/>
          </a:xfrm>
        </p:grpSpPr>
        <p:sp>
          <p:nvSpPr>
            <p:cNvPr id="5205" name="Google Shape;5205;p307"/>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06" name="Google Shape;5206;p307" descr="clipped result image"/>
            <p:cNvPicPr preferRelativeResize="0"/>
            <p:nvPr/>
          </p:nvPicPr>
          <p:blipFill rotWithShape="1">
            <a:blip r:embed="rId4">
              <a:alphaModFix/>
            </a:blip>
            <a:srcRect/>
            <a:stretch/>
          </p:blipFill>
          <p:spPr>
            <a:xfrm>
              <a:off x="6662994" y="1044926"/>
              <a:ext cx="450337" cy="447063"/>
            </a:xfrm>
            <a:prstGeom prst="rect">
              <a:avLst/>
            </a:prstGeom>
            <a:noFill/>
            <a:ln>
              <a:noFill/>
            </a:ln>
          </p:spPr>
        </p:pic>
        <p:sp>
          <p:nvSpPr>
            <p:cNvPr id="5207" name="Google Shape;5207;p307"/>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own and </a:t>
              </a: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elayed</a:t>
              </a:r>
              <a:endParaRPr sz="1200" b="0" i="0" u="none" strike="noStrike" cap="none">
                <a:solidFill>
                  <a:srgbClr val="000000"/>
                </a:solidFill>
                <a:latin typeface="Arial"/>
                <a:ea typeface="Arial"/>
                <a:cs typeface="Arial"/>
                <a:sym typeface="Arial"/>
              </a:endParaRPr>
            </a:p>
          </p:txBody>
        </p:sp>
        <p:sp>
          <p:nvSpPr>
            <p:cNvPr id="5208" name="Google Shape;5208;p307"/>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000" b="0" i="0" u="none" strike="noStrike" cap="none">
                  <a:solidFill>
                    <a:schemeClr val="dk1"/>
                  </a:solidFill>
                  <a:latin typeface="Arial"/>
                  <a:ea typeface="Arial"/>
                  <a:cs typeface="Arial"/>
                  <a:sym typeface="Arial"/>
                </a:rPr>
                <a:t>in</a:t>
              </a: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uction</a:t>
              </a:r>
              <a:endParaRPr sz="2000" b="0" i="0" u="none" strike="noStrike" cap="none">
                <a:solidFill>
                  <a:srgbClr val="000000"/>
                </a:solidFill>
                <a:latin typeface="Arial"/>
                <a:ea typeface="Arial"/>
                <a:cs typeface="Arial"/>
                <a:sym typeface="Arial"/>
              </a:endParaRPr>
            </a:p>
          </p:txBody>
        </p:sp>
      </p:grpSp>
      <p:sp>
        <p:nvSpPr>
          <p:cNvPr id="5209" name="Google Shape;5209;p307"/>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0" name="Google Shape;5210;p307"/>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1" name="Google Shape;5211;p307"/>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2" name="Google Shape;5212;p307"/>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3" name="Google Shape;5213;p307"/>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4" name="Google Shape;5214;p307"/>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5" name="Google Shape;5215;p307"/>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6" name="Google Shape;5216;p307"/>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7" name="Google Shape;5217;p307"/>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8" name="Google Shape;5218;p307"/>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9" name="Google Shape;5219;p307"/>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0" name="Google Shape;5220;p307"/>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1" name="Google Shape;5221;p307"/>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2" name="Google Shape;5222;p307"/>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3" name="Google Shape;5223;p307"/>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4" name="Google Shape;5224;p307"/>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5" name="Google Shape;5225;p307"/>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6" name="Google Shape;5226;p307"/>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27" name="Google Shape;5227;p307"/>
          <p:cNvGrpSpPr/>
          <p:nvPr/>
        </p:nvGrpSpPr>
        <p:grpSpPr>
          <a:xfrm>
            <a:off x="4135236" y="4529263"/>
            <a:ext cx="460636" cy="353439"/>
            <a:chOff x="4046749" y="13913567"/>
            <a:chExt cx="1245300" cy="955500"/>
          </a:xfrm>
        </p:grpSpPr>
        <p:sp>
          <p:nvSpPr>
            <p:cNvPr id="5228" name="Google Shape;5228;p307"/>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29" name="Google Shape;5229;p307" descr="clipped result image"/>
            <p:cNvPicPr preferRelativeResize="0"/>
            <p:nvPr/>
          </p:nvPicPr>
          <p:blipFill rotWithShape="1">
            <a:blip r:embed="rId4">
              <a:alphaModFix/>
            </a:blip>
            <a:srcRect/>
            <a:stretch/>
          </p:blipFill>
          <p:spPr>
            <a:xfrm>
              <a:off x="4396223" y="14095141"/>
              <a:ext cx="534585" cy="530672"/>
            </a:xfrm>
            <a:prstGeom prst="rect">
              <a:avLst/>
            </a:prstGeom>
            <a:noFill/>
            <a:ln>
              <a:noFill/>
            </a:ln>
          </p:spPr>
        </p:pic>
      </p:grpSp>
      <p:sp>
        <p:nvSpPr>
          <p:cNvPr id="5230" name="Google Shape;5230;p307"/>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1" name="Google Shape;5231;p307"/>
          <p:cNvSpPr txBox="1"/>
          <p:nvPr/>
        </p:nvSpPr>
        <p:spPr>
          <a:xfrm rot="-1388">
            <a:off x="4277019" y="1964548"/>
            <a:ext cx="3715500"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Carbamazepine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(Tegretol)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“Tiger tail”</a:t>
            </a:r>
            <a:endParaRPr sz="1200" b="0" i="0" u="none" strike="noStrike" cap="none">
              <a:solidFill>
                <a:srgbClr val="000000"/>
              </a:solidFill>
              <a:latin typeface="Arial"/>
              <a:ea typeface="Arial"/>
              <a:cs typeface="Arial"/>
              <a:sym typeface="Arial"/>
            </a:endParaRPr>
          </a:p>
        </p:txBody>
      </p:sp>
      <p:sp>
        <p:nvSpPr>
          <p:cNvPr id="5232" name="Google Shape;5232;p307"/>
          <p:cNvSpPr txBox="1"/>
          <p:nvPr/>
        </p:nvSpPr>
        <p:spPr>
          <a:xfrm rot="-1377">
            <a:off x="2130825" y="3062121"/>
            <a:ext cx="1497900" cy="56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0" i="0" u="none" strike="noStrike" cap="none">
                <a:solidFill>
                  <a:srgbClr val="000000"/>
                </a:solidFill>
                <a:latin typeface="Arial"/>
                <a:ea typeface="Arial"/>
                <a:cs typeface="Arial"/>
                <a:sym typeface="Arial"/>
              </a:rPr>
              <a:t>Quetiapine (Seroquel)</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100" b="0" i="0" u="none" strike="noStrike" cap="none">
                <a:solidFill>
                  <a:srgbClr val="000000"/>
                </a:solidFill>
                <a:latin typeface="Arial"/>
                <a:ea typeface="Arial"/>
                <a:cs typeface="Arial"/>
                <a:sym typeface="Arial"/>
              </a:rPr>
              <a:t>“Quit typing!”</a:t>
            </a:r>
            <a:endParaRPr sz="1100" b="0" i="0" u="none" strike="noStrike" cap="none">
              <a:solidFill>
                <a:srgbClr val="000000"/>
              </a:solidFill>
              <a:latin typeface="Arial"/>
              <a:ea typeface="Arial"/>
              <a:cs typeface="Arial"/>
              <a:sym typeface="Arial"/>
            </a:endParaRPr>
          </a:p>
        </p:txBody>
      </p:sp>
      <p:pic>
        <p:nvPicPr>
          <p:cNvPr id="5233" name="Google Shape;5233;p307"/>
          <p:cNvPicPr preferRelativeResize="0"/>
          <p:nvPr/>
        </p:nvPicPr>
        <p:blipFill rotWithShape="1">
          <a:blip r:embed="rId5">
            <a:alphaModFix/>
          </a:blip>
          <a:srcRect/>
          <a:stretch/>
        </p:blipFill>
        <p:spPr>
          <a:xfrm>
            <a:off x="3544101" y="2922146"/>
            <a:ext cx="1921236" cy="1454350"/>
          </a:xfrm>
          <a:prstGeom prst="rect">
            <a:avLst/>
          </a:prstGeom>
          <a:noFill/>
          <a:ln>
            <a:noFill/>
          </a:ln>
        </p:spPr>
      </p:pic>
      <p:sp>
        <p:nvSpPr>
          <p:cNvPr id="5234" name="Google Shape;5234;p307"/>
          <p:cNvSpPr txBox="1"/>
          <p:nvPr/>
        </p:nvSpPr>
        <p:spPr>
          <a:xfrm>
            <a:off x="5578410" y="349271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400" b="0" i="0" u="none" strike="noStrike" cap="none">
                <a:solidFill>
                  <a:srgbClr val="FF0000"/>
                </a:solidFill>
                <a:latin typeface="Arial"/>
                <a:ea typeface="Arial"/>
                <a:cs typeface="Arial"/>
                <a:sym typeface="Arial"/>
              </a:rPr>
              <a:t>6-fold decrease!</a:t>
            </a:r>
            <a:endParaRPr sz="2400" b="0" i="0" u="none" strike="noStrike" cap="none">
              <a:solidFill>
                <a:srgbClr val="FF0000"/>
              </a:solidFill>
              <a:latin typeface="Arial"/>
              <a:ea typeface="Arial"/>
              <a:cs typeface="Arial"/>
              <a:sym typeface="Arial"/>
            </a:endParaRPr>
          </a:p>
        </p:txBody>
      </p:sp>
      <p:grpSp>
        <p:nvGrpSpPr>
          <p:cNvPr id="5235" name="Google Shape;5235;p307"/>
          <p:cNvGrpSpPr/>
          <p:nvPr/>
        </p:nvGrpSpPr>
        <p:grpSpPr>
          <a:xfrm>
            <a:off x="3239574" y="1864620"/>
            <a:ext cx="1900000" cy="1143700"/>
            <a:chOff x="3248283" y="1855911"/>
            <a:chExt cx="1900000" cy="1143700"/>
          </a:xfrm>
        </p:grpSpPr>
        <p:pic>
          <p:nvPicPr>
            <p:cNvPr id="5236" name="Google Shape;5236;p307" descr="clipped result image"/>
            <p:cNvPicPr preferRelativeResize="0"/>
            <p:nvPr/>
          </p:nvPicPr>
          <p:blipFill rotWithShape="1">
            <a:blip r:embed="rId6">
              <a:alphaModFix/>
            </a:blip>
            <a:srcRect/>
            <a:stretch/>
          </p:blipFill>
          <p:spPr>
            <a:xfrm>
              <a:off x="3248283" y="1855911"/>
              <a:ext cx="1900000" cy="1143700"/>
            </a:xfrm>
            <a:prstGeom prst="rect">
              <a:avLst/>
            </a:prstGeom>
            <a:noFill/>
            <a:ln>
              <a:noFill/>
            </a:ln>
          </p:spPr>
        </p:pic>
        <p:pic>
          <p:nvPicPr>
            <p:cNvPr id="5237" name="Google Shape;5237;p307" descr="clipped result image"/>
            <p:cNvPicPr preferRelativeResize="0"/>
            <p:nvPr/>
          </p:nvPicPr>
          <p:blipFill rotWithShape="1">
            <a:blip r:embed="rId7">
              <a:alphaModFix/>
            </a:blip>
            <a:srcRect/>
            <a:stretch/>
          </p:blipFill>
          <p:spPr>
            <a:xfrm>
              <a:off x="4187907" y="2315148"/>
              <a:ext cx="317195" cy="314864"/>
            </a:xfrm>
            <a:prstGeom prst="rect">
              <a:avLst/>
            </a:prstGeom>
            <a:noFill/>
            <a:ln>
              <a:noFill/>
            </a:ln>
          </p:spPr>
        </p:pic>
        <p:cxnSp>
          <p:nvCxnSpPr>
            <p:cNvPr id="5238" name="Google Shape;5238;p307"/>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5239" name="Google Shape;5239;p307"/>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gr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5243"/>
        <p:cNvGrpSpPr/>
        <p:nvPr/>
      </p:nvGrpSpPr>
      <p:grpSpPr>
        <a:xfrm>
          <a:off x="0" y="0"/>
          <a:ext cx="0" cy="0"/>
          <a:chOff x="0" y="0"/>
          <a:chExt cx="0" cy="0"/>
        </a:xfrm>
      </p:grpSpPr>
      <p:pic>
        <p:nvPicPr>
          <p:cNvPr id="5244" name="Google Shape;5244;p308"/>
          <p:cNvPicPr preferRelativeResize="0"/>
          <p:nvPr/>
        </p:nvPicPr>
        <p:blipFill rotWithShape="1">
          <a:blip r:embed="rId3">
            <a:alphaModFix amt="20000"/>
          </a:blip>
          <a:srcRect b="7842"/>
          <a:stretch/>
        </p:blipFill>
        <p:spPr>
          <a:xfrm>
            <a:off x="0" y="-9229"/>
            <a:ext cx="9144000" cy="5161966"/>
          </a:xfrm>
          <a:prstGeom prst="rect">
            <a:avLst/>
          </a:prstGeom>
          <a:noFill/>
          <a:ln>
            <a:noFill/>
          </a:ln>
        </p:spPr>
      </p:pic>
      <p:sp>
        <p:nvSpPr>
          <p:cNvPr id="5245" name="Google Shape;5245;p308"/>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6" name="Google Shape;5246;p308"/>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Interaction mnemonics</a:t>
            </a:r>
            <a:endParaRPr sz="3500" b="0" i="0" u="none" strike="noStrike" cap="none">
              <a:solidFill>
                <a:schemeClr val="lt1"/>
              </a:solidFill>
              <a:latin typeface="Arial"/>
              <a:ea typeface="Arial"/>
              <a:cs typeface="Arial"/>
              <a:sym typeface="Arial"/>
            </a:endParaRPr>
          </a:p>
        </p:txBody>
      </p:sp>
      <p:sp>
        <p:nvSpPr>
          <p:cNvPr id="5247" name="Google Shape;5247;p308"/>
          <p:cNvSpPr txBox="1"/>
          <p:nvPr/>
        </p:nvSpPr>
        <p:spPr>
          <a:xfrm>
            <a:off x="-142165" y="9858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CYP3A4</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“3 A’s For </a:t>
            </a:r>
            <a:endParaRPr sz="20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(fishing)”</a:t>
            </a:r>
            <a:endParaRPr sz="1800" b="1" i="0" u="none" strike="noStrike" cap="none">
              <a:solidFill>
                <a:srgbClr val="000000"/>
              </a:solidFill>
              <a:latin typeface="Arial"/>
              <a:ea typeface="Arial"/>
              <a:cs typeface="Arial"/>
              <a:sym typeface="Arial"/>
            </a:endParaRPr>
          </a:p>
        </p:txBody>
      </p:sp>
      <p:grpSp>
        <p:nvGrpSpPr>
          <p:cNvPr id="5248" name="Google Shape;5248;p308"/>
          <p:cNvGrpSpPr/>
          <p:nvPr/>
        </p:nvGrpSpPr>
        <p:grpSpPr>
          <a:xfrm>
            <a:off x="6363727" y="1001525"/>
            <a:ext cx="2714582" cy="876590"/>
            <a:chOff x="6363727" y="849125"/>
            <a:chExt cx="2714582" cy="876590"/>
          </a:xfrm>
        </p:grpSpPr>
        <p:sp>
          <p:nvSpPr>
            <p:cNvPr id="5249" name="Google Shape;5249;p308"/>
            <p:cNvSpPr/>
            <p:nvPr/>
          </p:nvSpPr>
          <p:spPr>
            <a:xfrm rot="10800000" flipH="1">
              <a:off x="6363727" y="921115"/>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50" name="Google Shape;5250;p308" descr="clipped result image"/>
            <p:cNvPicPr preferRelativeResize="0"/>
            <p:nvPr/>
          </p:nvPicPr>
          <p:blipFill rotWithShape="1">
            <a:blip r:embed="rId4">
              <a:alphaModFix/>
            </a:blip>
            <a:srcRect/>
            <a:stretch/>
          </p:blipFill>
          <p:spPr>
            <a:xfrm>
              <a:off x="6662994" y="1044926"/>
              <a:ext cx="450337" cy="447063"/>
            </a:xfrm>
            <a:prstGeom prst="rect">
              <a:avLst/>
            </a:prstGeom>
            <a:noFill/>
            <a:ln>
              <a:noFill/>
            </a:ln>
          </p:spPr>
        </p:pic>
        <p:sp>
          <p:nvSpPr>
            <p:cNvPr id="5251" name="Google Shape;5251;p308"/>
            <p:cNvSpPr txBox="1"/>
            <p:nvPr/>
          </p:nvSpPr>
          <p:spPr>
            <a:xfrm>
              <a:off x="7652409" y="1221438"/>
              <a:ext cx="14259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own and </a:t>
              </a: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elayed</a:t>
              </a:r>
              <a:endParaRPr sz="1200" b="0" i="0" u="none" strike="noStrike" cap="none">
                <a:solidFill>
                  <a:srgbClr val="000000"/>
                </a:solidFill>
                <a:latin typeface="Arial"/>
                <a:ea typeface="Arial"/>
                <a:cs typeface="Arial"/>
                <a:sym typeface="Arial"/>
              </a:endParaRPr>
            </a:p>
          </p:txBody>
        </p:sp>
        <p:sp>
          <p:nvSpPr>
            <p:cNvPr id="5252" name="Google Shape;5252;p308"/>
            <p:cNvSpPr txBox="1"/>
            <p:nvPr/>
          </p:nvSpPr>
          <p:spPr>
            <a:xfrm>
              <a:off x="7412524" y="849125"/>
              <a:ext cx="14784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000" b="0" i="0" u="none" strike="noStrike" cap="none">
                  <a:solidFill>
                    <a:schemeClr val="dk1"/>
                  </a:solidFill>
                  <a:latin typeface="Arial"/>
                  <a:ea typeface="Arial"/>
                  <a:cs typeface="Arial"/>
                  <a:sym typeface="Arial"/>
                </a:rPr>
                <a:t>in</a:t>
              </a: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uction</a:t>
              </a:r>
              <a:endParaRPr sz="2000" b="0" i="0" u="none" strike="noStrike" cap="none">
                <a:solidFill>
                  <a:srgbClr val="000000"/>
                </a:solidFill>
                <a:latin typeface="Arial"/>
                <a:ea typeface="Arial"/>
                <a:cs typeface="Arial"/>
                <a:sym typeface="Arial"/>
              </a:endParaRPr>
            </a:p>
          </p:txBody>
        </p:sp>
      </p:grpSp>
      <p:sp>
        <p:nvSpPr>
          <p:cNvPr id="5253" name="Google Shape;5253;p308"/>
          <p:cNvSpPr/>
          <p:nvPr/>
        </p:nvSpPr>
        <p:spPr>
          <a:xfrm>
            <a:off x="5206425" y="92684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4" name="Google Shape;5254;p308"/>
          <p:cNvSpPr/>
          <p:nvPr/>
        </p:nvSpPr>
        <p:spPr>
          <a:xfrm>
            <a:off x="5140365" y="3369212"/>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5" name="Google Shape;5255;p308"/>
          <p:cNvSpPr/>
          <p:nvPr/>
        </p:nvSpPr>
        <p:spPr>
          <a:xfrm>
            <a:off x="4796091" y="1206301"/>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6" name="Google Shape;5256;p308"/>
          <p:cNvSpPr/>
          <p:nvPr/>
        </p:nvSpPr>
        <p:spPr>
          <a:xfrm>
            <a:off x="5420611" y="299877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7" name="Google Shape;5257;p308"/>
          <p:cNvSpPr/>
          <p:nvPr/>
        </p:nvSpPr>
        <p:spPr>
          <a:xfrm>
            <a:off x="5684510" y="926869"/>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8" name="Google Shape;5258;p308"/>
          <p:cNvSpPr/>
          <p:nvPr/>
        </p:nvSpPr>
        <p:spPr>
          <a:xfrm>
            <a:off x="2692704" y="2828336"/>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9" name="Google Shape;5259;p308"/>
          <p:cNvSpPr/>
          <p:nvPr/>
        </p:nvSpPr>
        <p:spPr>
          <a:xfrm>
            <a:off x="3882618" y="1415267"/>
            <a:ext cx="157800" cy="1473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0" name="Google Shape;5260;p308"/>
          <p:cNvSpPr/>
          <p:nvPr/>
        </p:nvSpPr>
        <p:spPr>
          <a:xfrm>
            <a:off x="5638580" y="148331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1" name="Google Shape;5261;p308"/>
          <p:cNvSpPr/>
          <p:nvPr/>
        </p:nvSpPr>
        <p:spPr>
          <a:xfrm>
            <a:off x="2782764" y="1506653"/>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2" name="Google Shape;5262;p308"/>
          <p:cNvSpPr/>
          <p:nvPr/>
        </p:nvSpPr>
        <p:spPr>
          <a:xfrm>
            <a:off x="3061778" y="362673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3" name="Google Shape;5263;p308"/>
          <p:cNvSpPr/>
          <p:nvPr/>
        </p:nvSpPr>
        <p:spPr>
          <a:xfrm>
            <a:off x="3158769" y="2753312"/>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4" name="Google Shape;5264;p308"/>
          <p:cNvSpPr/>
          <p:nvPr/>
        </p:nvSpPr>
        <p:spPr>
          <a:xfrm>
            <a:off x="2636950" y="2259317"/>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5" name="Google Shape;5265;p308"/>
          <p:cNvSpPr/>
          <p:nvPr/>
        </p:nvSpPr>
        <p:spPr>
          <a:xfrm>
            <a:off x="3652006" y="114102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6" name="Google Shape;5266;p308"/>
          <p:cNvSpPr/>
          <p:nvPr/>
        </p:nvSpPr>
        <p:spPr>
          <a:xfrm>
            <a:off x="5043361" y="1483388"/>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7" name="Google Shape;5267;p308"/>
          <p:cNvSpPr/>
          <p:nvPr/>
        </p:nvSpPr>
        <p:spPr>
          <a:xfrm>
            <a:off x="2810775" y="1117741"/>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8" name="Google Shape;5268;p308"/>
          <p:cNvSpPr/>
          <p:nvPr/>
        </p:nvSpPr>
        <p:spPr>
          <a:xfrm>
            <a:off x="3631515" y="876300"/>
            <a:ext cx="138000" cy="137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9" name="Google Shape;5269;p308"/>
          <p:cNvSpPr/>
          <p:nvPr/>
        </p:nvSpPr>
        <p:spPr>
          <a:xfrm>
            <a:off x="4516827" y="1175634"/>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0" name="Google Shape;5270;p308"/>
          <p:cNvSpPr/>
          <p:nvPr/>
        </p:nvSpPr>
        <p:spPr>
          <a:xfrm>
            <a:off x="4516873" y="1574110"/>
            <a:ext cx="96900" cy="906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71" name="Google Shape;5271;p308"/>
          <p:cNvGrpSpPr/>
          <p:nvPr/>
        </p:nvGrpSpPr>
        <p:grpSpPr>
          <a:xfrm>
            <a:off x="4135236" y="4529263"/>
            <a:ext cx="460636" cy="353439"/>
            <a:chOff x="4046749" y="13913567"/>
            <a:chExt cx="1245300" cy="955500"/>
          </a:xfrm>
        </p:grpSpPr>
        <p:sp>
          <p:nvSpPr>
            <p:cNvPr id="5272" name="Google Shape;5272;p308"/>
            <p:cNvSpPr/>
            <p:nvPr/>
          </p:nvSpPr>
          <p:spPr>
            <a:xfrm rot="10800000" flipH="1">
              <a:off x="4046749" y="13913567"/>
              <a:ext cx="1245300" cy="9555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9525"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73" name="Google Shape;5273;p308" descr="clipped result image"/>
            <p:cNvPicPr preferRelativeResize="0"/>
            <p:nvPr/>
          </p:nvPicPr>
          <p:blipFill rotWithShape="1">
            <a:blip r:embed="rId4">
              <a:alphaModFix/>
            </a:blip>
            <a:srcRect/>
            <a:stretch/>
          </p:blipFill>
          <p:spPr>
            <a:xfrm>
              <a:off x="4396223" y="14095141"/>
              <a:ext cx="534585" cy="530672"/>
            </a:xfrm>
            <a:prstGeom prst="rect">
              <a:avLst/>
            </a:prstGeom>
            <a:noFill/>
            <a:ln>
              <a:noFill/>
            </a:ln>
          </p:spPr>
        </p:pic>
      </p:grpSp>
      <p:sp>
        <p:nvSpPr>
          <p:cNvPr id="5274" name="Google Shape;5274;p308"/>
          <p:cNvSpPr/>
          <p:nvPr/>
        </p:nvSpPr>
        <p:spPr>
          <a:xfrm>
            <a:off x="3223101" y="4280499"/>
            <a:ext cx="156600" cy="146400"/>
          </a:xfrm>
          <a:prstGeom prst="ellipse">
            <a:avLst/>
          </a:prstGeom>
          <a:noFill/>
          <a:ln w="19050"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5" name="Google Shape;5275;p308"/>
          <p:cNvSpPr txBox="1"/>
          <p:nvPr/>
        </p:nvSpPr>
        <p:spPr>
          <a:xfrm rot="-1388">
            <a:off x="5228785" y="2173623"/>
            <a:ext cx="2161247"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Carbamazepine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(Tegretol)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“Tiger tail”</a:t>
            </a:r>
            <a:endParaRPr sz="1200" b="0" i="0" u="none" strike="noStrike" cap="none">
              <a:solidFill>
                <a:srgbClr val="000000"/>
              </a:solidFill>
              <a:latin typeface="Arial"/>
              <a:ea typeface="Arial"/>
              <a:cs typeface="Arial"/>
              <a:sym typeface="Arial"/>
            </a:endParaRPr>
          </a:p>
        </p:txBody>
      </p:sp>
      <p:sp>
        <p:nvSpPr>
          <p:cNvPr id="5276" name="Google Shape;5276;p308"/>
          <p:cNvSpPr txBox="1"/>
          <p:nvPr/>
        </p:nvSpPr>
        <p:spPr>
          <a:xfrm rot="-1377">
            <a:off x="1725200" y="3160696"/>
            <a:ext cx="1497900" cy="56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0" i="0" u="none" strike="noStrike" cap="none">
                <a:solidFill>
                  <a:srgbClr val="000000"/>
                </a:solidFill>
                <a:latin typeface="Arial"/>
                <a:ea typeface="Arial"/>
                <a:cs typeface="Arial"/>
                <a:sym typeface="Arial"/>
              </a:rPr>
              <a:t>Lumateperone</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500" b="0" i="0" u="none" strike="noStrike" cap="none">
                <a:solidFill>
                  <a:srgbClr val="000000"/>
                </a:solidFill>
                <a:latin typeface="Arial"/>
                <a:ea typeface="Arial"/>
                <a:cs typeface="Arial"/>
                <a:sym typeface="Arial"/>
              </a:rPr>
              <a:t>(Caplyta)</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endParaRPr sz="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100" b="0" i="0" u="none" strike="noStrike" cap="none">
                <a:solidFill>
                  <a:srgbClr val="000000"/>
                </a:solidFill>
                <a:latin typeface="Arial"/>
                <a:ea typeface="Arial"/>
                <a:cs typeface="Arial"/>
                <a:sym typeface="Arial"/>
              </a:rPr>
              <a:t>“‘Luminated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100" b="0" i="0" u="none" strike="noStrike" cap="none">
                <a:solidFill>
                  <a:srgbClr val="000000"/>
                </a:solidFill>
                <a:latin typeface="Arial"/>
                <a:ea typeface="Arial"/>
                <a:cs typeface="Arial"/>
                <a:sym typeface="Arial"/>
              </a:rPr>
              <a:t>Cap lighter”</a:t>
            </a:r>
            <a:endParaRPr sz="1100" b="0" i="0" u="none" strike="noStrike" cap="none">
              <a:solidFill>
                <a:srgbClr val="000000"/>
              </a:solidFill>
              <a:latin typeface="Arial"/>
              <a:ea typeface="Arial"/>
              <a:cs typeface="Arial"/>
              <a:sym typeface="Arial"/>
            </a:endParaRPr>
          </a:p>
        </p:txBody>
      </p:sp>
      <p:sp>
        <p:nvSpPr>
          <p:cNvPr id="5277" name="Google Shape;5277;p308"/>
          <p:cNvSpPr txBox="1"/>
          <p:nvPr/>
        </p:nvSpPr>
        <p:spPr>
          <a:xfrm>
            <a:off x="5578410" y="349271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400" b="0" i="0" u="none" strike="noStrike" cap="none">
                <a:solidFill>
                  <a:srgbClr val="FF0000"/>
                </a:solidFill>
                <a:latin typeface="Arial"/>
                <a:ea typeface="Arial"/>
                <a:cs typeface="Arial"/>
                <a:sym typeface="Arial"/>
              </a:rPr>
              <a:t>20-fold decrease</a:t>
            </a:r>
            <a:endParaRPr sz="2400" b="0" i="0" u="none" strike="noStrike" cap="none">
              <a:solidFill>
                <a:srgbClr val="FF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400" b="0" i="0" u="none" strike="noStrike" cap="none">
                <a:solidFill>
                  <a:srgbClr val="FF0000"/>
                </a:solidFill>
                <a:latin typeface="Arial"/>
                <a:ea typeface="Arial"/>
                <a:cs typeface="Arial"/>
                <a:sym typeface="Arial"/>
              </a:rPr>
              <a:t>of a $1,800 drug!</a:t>
            </a:r>
            <a:endParaRPr sz="2400" b="0" i="0" u="none" strike="noStrike" cap="none">
              <a:solidFill>
                <a:srgbClr val="FF0000"/>
              </a:solidFill>
              <a:latin typeface="Arial"/>
              <a:ea typeface="Arial"/>
              <a:cs typeface="Arial"/>
              <a:sym typeface="Arial"/>
            </a:endParaRPr>
          </a:p>
        </p:txBody>
      </p:sp>
      <p:pic>
        <p:nvPicPr>
          <p:cNvPr id="5278" name="Google Shape;5278;p308"/>
          <p:cNvPicPr preferRelativeResize="0"/>
          <p:nvPr/>
        </p:nvPicPr>
        <p:blipFill rotWithShape="1">
          <a:blip r:embed="rId5">
            <a:alphaModFix/>
          </a:blip>
          <a:srcRect/>
          <a:stretch/>
        </p:blipFill>
        <p:spPr>
          <a:xfrm rot="-883359">
            <a:off x="3270386" y="2703561"/>
            <a:ext cx="2152225" cy="1631600"/>
          </a:xfrm>
          <a:prstGeom prst="rect">
            <a:avLst/>
          </a:prstGeom>
          <a:noFill/>
          <a:ln>
            <a:noFill/>
          </a:ln>
        </p:spPr>
      </p:pic>
      <p:grpSp>
        <p:nvGrpSpPr>
          <p:cNvPr id="5279" name="Google Shape;5279;p308"/>
          <p:cNvGrpSpPr/>
          <p:nvPr/>
        </p:nvGrpSpPr>
        <p:grpSpPr>
          <a:xfrm>
            <a:off x="3248283" y="1855911"/>
            <a:ext cx="1900000" cy="1143700"/>
            <a:chOff x="3248283" y="1855911"/>
            <a:chExt cx="1900000" cy="1143700"/>
          </a:xfrm>
        </p:grpSpPr>
        <p:pic>
          <p:nvPicPr>
            <p:cNvPr id="5280" name="Google Shape;5280;p308" descr="clipped result image"/>
            <p:cNvPicPr preferRelativeResize="0"/>
            <p:nvPr/>
          </p:nvPicPr>
          <p:blipFill rotWithShape="1">
            <a:blip r:embed="rId6">
              <a:alphaModFix/>
            </a:blip>
            <a:srcRect/>
            <a:stretch/>
          </p:blipFill>
          <p:spPr>
            <a:xfrm>
              <a:off x="3248283" y="1855911"/>
              <a:ext cx="1900000" cy="1143700"/>
            </a:xfrm>
            <a:prstGeom prst="rect">
              <a:avLst/>
            </a:prstGeom>
            <a:noFill/>
            <a:ln>
              <a:noFill/>
            </a:ln>
          </p:spPr>
        </p:pic>
        <p:pic>
          <p:nvPicPr>
            <p:cNvPr id="5281" name="Google Shape;5281;p308" descr="clipped result image"/>
            <p:cNvPicPr preferRelativeResize="0"/>
            <p:nvPr/>
          </p:nvPicPr>
          <p:blipFill rotWithShape="1">
            <a:blip r:embed="rId7">
              <a:alphaModFix/>
            </a:blip>
            <a:srcRect/>
            <a:stretch/>
          </p:blipFill>
          <p:spPr>
            <a:xfrm>
              <a:off x="4187907" y="2315148"/>
              <a:ext cx="317195" cy="314864"/>
            </a:xfrm>
            <a:prstGeom prst="rect">
              <a:avLst/>
            </a:prstGeom>
            <a:noFill/>
            <a:ln>
              <a:noFill/>
            </a:ln>
          </p:spPr>
        </p:pic>
        <p:cxnSp>
          <p:nvCxnSpPr>
            <p:cNvPr id="5282" name="Google Shape;5282;p308"/>
            <p:cNvCxnSpPr/>
            <p:nvPr/>
          </p:nvCxnSpPr>
          <p:spPr>
            <a:xfrm>
              <a:off x="3445035" y="2254773"/>
              <a:ext cx="0" cy="435600"/>
            </a:xfrm>
            <a:prstGeom prst="straightConnector1">
              <a:avLst/>
            </a:prstGeom>
            <a:noFill/>
            <a:ln w="19050" cap="flat" cmpd="sng">
              <a:solidFill>
                <a:srgbClr val="595959"/>
              </a:solidFill>
              <a:prstDash val="solid"/>
              <a:round/>
              <a:headEnd type="none" w="sm" len="sm"/>
              <a:tailEnd type="triangle" w="med" len="med"/>
            </a:ln>
          </p:spPr>
        </p:cxnSp>
        <p:cxnSp>
          <p:nvCxnSpPr>
            <p:cNvPr id="5283" name="Google Shape;5283;p308"/>
            <p:cNvCxnSpPr/>
            <p:nvPr/>
          </p:nvCxnSpPr>
          <p:spPr>
            <a:xfrm>
              <a:off x="5091843" y="2349326"/>
              <a:ext cx="0" cy="435600"/>
            </a:xfrm>
            <a:prstGeom prst="straightConnector1">
              <a:avLst/>
            </a:prstGeom>
            <a:noFill/>
            <a:ln w="19050" cap="flat" cmpd="sng">
              <a:solidFill>
                <a:srgbClr val="595959"/>
              </a:solidFill>
              <a:prstDash val="solid"/>
              <a:round/>
              <a:headEnd type="none" w="sm" len="sm"/>
              <a:tailEnd type="triangle" w="med" len="med"/>
            </a:ln>
          </p:spPr>
        </p:cxnSp>
      </p:gr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479"/>
        <p:cNvGrpSpPr/>
        <p:nvPr/>
      </p:nvGrpSpPr>
      <p:grpSpPr>
        <a:xfrm>
          <a:off x="0" y="0"/>
          <a:ext cx="0" cy="0"/>
          <a:chOff x="0" y="0"/>
          <a:chExt cx="0" cy="0"/>
        </a:xfrm>
      </p:grpSpPr>
      <p:pic>
        <p:nvPicPr>
          <p:cNvPr id="5480" name="Google Shape;5480;p322" descr="clipped result image"/>
          <p:cNvPicPr preferRelativeResize="0"/>
          <p:nvPr/>
        </p:nvPicPr>
        <p:blipFill rotWithShape="1">
          <a:blip r:embed="rId3">
            <a:alphaModFix/>
          </a:blip>
          <a:srcRect/>
          <a:stretch/>
        </p:blipFill>
        <p:spPr>
          <a:xfrm>
            <a:off x="940225" y="1864558"/>
            <a:ext cx="2592354" cy="1995612"/>
          </a:xfrm>
          <a:prstGeom prst="rect">
            <a:avLst/>
          </a:prstGeom>
          <a:noFill/>
          <a:ln>
            <a:noFill/>
          </a:ln>
        </p:spPr>
      </p:pic>
      <p:pic>
        <p:nvPicPr>
          <p:cNvPr id="5481" name="Google Shape;5481;p322" descr="clipped result image"/>
          <p:cNvPicPr preferRelativeResize="0"/>
          <p:nvPr/>
        </p:nvPicPr>
        <p:blipFill rotWithShape="1">
          <a:blip r:embed="rId4">
            <a:alphaModFix/>
          </a:blip>
          <a:srcRect/>
          <a:stretch/>
        </p:blipFill>
        <p:spPr>
          <a:xfrm>
            <a:off x="5150219" y="2871117"/>
            <a:ext cx="334383" cy="246183"/>
          </a:xfrm>
          <a:prstGeom prst="rect">
            <a:avLst/>
          </a:prstGeom>
          <a:noFill/>
          <a:ln>
            <a:noFill/>
          </a:ln>
        </p:spPr>
      </p:pic>
      <p:sp>
        <p:nvSpPr>
          <p:cNvPr id="5482" name="Google Shape;5482;p322"/>
          <p:cNvSpPr txBox="1"/>
          <p:nvPr/>
        </p:nvSpPr>
        <p:spPr>
          <a:xfrm>
            <a:off x="940225" y="238400"/>
            <a:ext cx="7451400" cy="338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100"/>
              <a:buFont typeface="Arial"/>
              <a:buNone/>
            </a:pPr>
            <a:r>
              <a:rPr lang="en" sz="2100" b="1" i="0" u="none" strike="noStrike" cap="none">
                <a:solidFill>
                  <a:schemeClr val="dk1"/>
                </a:solidFill>
                <a:latin typeface="Arial"/>
                <a:ea typeface="Arial"/>
                <a:cs typeface="Arial"/>
                <a:sym typeface="Arial"/>
              </a:rPr>
              <a:t>P-glycoprotein (P-gp)</a:t>
            </a:r>
            <a:r>
              <a:rPr lang="en" sz="2100" b="0" i="0" u="none" strike="noStrike" cap="none">
                <a:solidFill>
                  <a:schemeClr val="dk1"/>
                </a:solidFill>
                <a:latin typeface="Arial"/>
                <a:ea typeface="Arial"/>
                <a:cs typeface="Arial"/>
                <a:sym typeface="Arial"/>
              </a:rPr>
              <a:t> – “</a:t>
            </a:r>
            <a:r>
              <a:rPr lang="en" sz="2100" b="0" i="0" u="sng" strike="noStrike" cap="none">
                <a:solidFill>
                  <a:schemeClr val="dk1"/>
                </a:solidFill>
                <a:latin typeface="Arial"/>
                <a:ea typeface="Arial"/>
                <a:cs typeface="Arial"/>
                <a:sym typeface="Arial"/>
              </a:rPr>
              <a:t>P</a:t>
            </a:r>
            <a:r>
              <a:rPr lang="en" sz="2100" b="0" i="0" u="none" strike="noStrike" cap="none">
                <a:solidFill>
                  <a:schemeClr val="dk1"/>
                </a:solidFill>
                <a:latin typeface="Arial"/>
                <a:ea typeface="Arial"/>
                <a:cs typeface="Arial"/>
                <a:sym typeface="Arial"/>
              </a:rPr>
              <a:t>umpers </a:t>
            </a:r>
            <a:r>
              <a:rPr lang="en" sz="2100" b="0" i="0" u="sng" strike="noStrike" cap="none">
                <a:solidFill>
                  <a:schemeClr val="dk1"/>
                </a:solidFill>
                <a:latin typeface="Arial"/>
                <a:ea typeface="Arial"/>
                <a:cs typeface="Arial"/>
                <a:sym typeface="Arial"/>
              </a:rPr>
              <a:t>g</a:t>
            </a:r>
            <a:r>
              <a:rPr lang="en" sz="2100" b="0" i="0" u="none" strike="noStrike" cap="none">
                <a:solidFill>
                  <a:schemeClr val="dk1"/>
                </a:solidFill>
                <a:latin typeface="Arial"/>
                <a:ea typeface="Arial"/>
                <a:cs typeface="Arial"/>
                <a:sym typeface="Arial"/>
              </a:rPr>
              <a:t>onna </a:t>
            </a:r>
            <a:r>
              <a:rPr lang="en" sz="2100" b="0" i="0" u="sng" strike="noStrike" cap="none">
                <a:solidFill>
                  <a:schemeClr val="dk1"/>
                </a:solidFill>
                <a:latin typeface="Arial"/>
                <a:ea typeface="Arial"/>
                <a:cs typeface="Arial"/>
                <a:sym typeface="Arial"/>
              </a:rPr>
              <a:t>p</a:t>
            </a:r>
            <a:r>
              <a:rPr lang="en" sz="2100" b="0" i="0" u="none" strike="noStrike" cap="none">
                <a:solidFill>
                  <a:schemeClr val="dk1"/>
                </a:solidFill>
                <a:latin typeface="Arial"/>
                <a:ea typeface="Arial"/>
                <a:cs typeface="Arial"/>
                <a:sym typeface="Arial"/>
              </a:rPr>
              <a:t>ump”. </a:t>
            </a:r>
            <a:endParaRPr sz="4800" b="0" i="0" u="none" strike="noStrike" cap="none">
              <a:solidFill>
                <a:schemeClr val="dk1"/>
              </a:solidFill>
              <a:latin typeface="Arial"/>
              <a:ea typeface="Arial"/>
              <a:cs typeface="Arial"/>
              <a:sym typeface="Arial"/>
            </a:endParaRPr>
          </a:p>
        </p:txBody>
      </p:sp>
      <p:sp>
        <p:nvSpPr>
          <p:cNvPr id="5483" name="Google Shape;5483;p322"/>
          <p:cNvSpPr txBox="1"/>
          <p:nvPr/>
        </p:nvSpPr>
        <p:spPr>
          <a:xfrm>
            <a:off x="940225" y="4172225"/>
            <a:ext cx="4774800" cy="338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900"/>
              <a:buFont typeface="Arial"/>
              <a:buNone/>
            </a:pPr>
            <a:r>
              <a:rPr lang="en" sz="1900" b="0" i="0" u="none" strike="noStrike" cap="none">
                <a:solidFill>
                  <a:schemeClr val="dk1"/>
                </a:solidFill>
                <a:latin typeface="Arial"/>
                <a:ea typeface="Arial"/>
                <a:cs typeface="Arial"/>
                <a:sym typeface="Arial"/>
              </a:rPr>
              <a:t>Gatekeeper at the blood-brain barrier that pumps certain drugs out of the CNS.</a:t>
            </a:r>
            <a:endParaRPr sz="5800" b="0" i="0" u="none" strike="noStrike" cap="none">
              <a:solidFill>
                <a:schemeClr val="dk1"/>
              </a:solidFill>
              <a:latin typeface="Arial"/>
              <a:ea typeface="Arial"/>
              <a:cs typeface="Arial"/>
              <a:sym typeface="Arial"/>
            </a:endParaRPr>
          </a:p>
        </p:txBody>
      </p:sp>
      <p:pic>
        <p:nvPicPr>
          <p:cNvPr id="5484" name="Google Shape;5484;p322" descr="clipped result image"/>
          <p:cNvPicPr preferRelativeResize="0"/>
          <p:nvPr/>
        </p:nvPicPr>
        <p:blipFill rotWithShape="1">
          <a:blip r:embed="rId4">
            <a:alphaModFix/>
          </a:blip>
          <a:srcRect/>
          <a:stretch/>
        </p:blipFill>
        <p:spPr>
          <a:xfrm>
            <a:off x="4498731" y="2251267"/>
            <a:ext cx="334383" cy="246183"/>
          </a:xfrm>
          <a:prstGeom prst="rect">
            <a:avLst/>
          </a:prstGeom>
          <a:noFill/>
          <a:ln>
            <a:noFill/>
          </a:ln>
        </p:spPr>
      </p:pic>
      <p:pic>
        <p:nvPicPr>
          <p:cNvPr id="5485" name="Google Shape;5485;p322" descr="Resultado de imagen para tiger"/>
          <p:cNvPicPr preferRelativeResize="0"/>
          <p:nvPr/>
        </p:nvPicPr>
        <p:blipFill rotWithShape="1">
          <a:blip r:embed="rId5">
            <a:alphaModFix/>
          </a:blip>
          <a:srcRect/>
          <a:stretch/>
        </p:blipFill>
        <p:spPr>
          <a:xfrm rot="-312029" flipH="1">
            <a:off x="1701889" y="1224283"/>
            <a:ext cx="1069013" cy="1049580"/>
          </a:xfrm>
          <a:prstGeom prst="rect">
            <a:avLst/>
          </a:prstGeom>
          <a:noFill/>
          <a:ln>
            <a:noFill/>
          </a:ln>
        </p:spPr>
      </p:pic>
      <p:sp>
        <p:nvSpPr>
          <p:cNvPr id="5486" name="Google Shape;5486;p322"/>
          <p:cNvSpPr txBox="1"/>
          <p:nvPr/>
        </p:nvSpPr>
        <p:spPr>
          <a:xfrm>
            <a:off x="4159675" y="1178000"/>
            <a:ext cx="4774800" cy="338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chemeClr val="dk1"/>
              </a:buClr>
              <a:buSzPts val="1100"/>
              <a:buFont typeface="Arial"/>
              <a:buNone/>
            </a:pPr>
            <a:r>
              <a:rPr lang="en" sz="1900" b="0" i="0" u="none" strike="noStrike" cap="none">
                <a:solidFill>
                  <a:srgbClr val="E69138"/>
                </a:solidFill>
                <a:latin typeface="Arial"/>
                <a:ea typeface="Arial"/>
                <a:cs typeface="Arial"/>
                <a:sym typeface="Arial"/>
              </a:rPr>
              <a:t>Carbamazepine in</a:t>
            </a:r>
            <a:r>
              <a:rPr lang="en" sz="1900" b="1" i="0" u="sng" strike="noStrike" cap="none">
                <a:solidFill>
                  <a:srgbClr val="E69138"/>
                </a:solidFill>
                <a:latin typeface="Arial"/>
                <a:ea typeface="Arial"/>
                <a:cs typeface="Arial"/>
                <a:sym typeface="Arial"/>
              </a:rPr>
              <a:t>D</a:t>
            </a:r>
            <a:r>
              <a:rPr lang="en" sz="1900" b="0" i="0" u="none" strike="noStrike" cap="none">
                <a:solidFill>
                  <a:srgbClr val="E69138"/>
                </a:solidFill>
                <a:latin typeface="Arial"/>
                <a:ea typeface="Arial"/>
                <a:cs typeface="Arial"/>
                <a:sym typeface="Arial"/>
              </a:rPr>
              <a:t>uces P-gp.</a:t>
            </a:r>
            <a:endParaRPr sz="5800" b="0" i="0" u="none" strike="noStrike" cap="none">
              <a:solidFill>
                <a:srgbClr val="E69138"/>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00"/>
              <a:buFont typeface="Arial"/>
              <a:buNone/>
            </a:pPr>
            <a:endParaRPr sz="1900" b="0" i="0" u="none" strike="noStrike" cap="none">
              <a:solidFill>
                <a:srgbClr val="E69138"/>
              </a:solidFill>
              <a:latin typeface="Arial"/>
              <a:ea typeface="Arial"/>
              <a:cs typeface="Arial"/>
              <a:sym typeface="Arial"/>
            </a:endParaRPr>
          </a:p>
        </p:txBody>
      </p:sp>
      <p:pic>
        <p:nvPicPr>
          <p:cNvPr id="5487" name="Google Shape;5487;p322" descr="clipped result image"/>
          <p:cNvPicPr preferRelativeResize="0"/>
          <p:nvPr/>
        </p:nvPicPr>
        <p:blipFill rotWithShape="1">
          <a:blip r:embed="rId4">
            <a:alphaModFix/>
          </a:blip>
          <a:srcRect/>
          <a:stretch/>
        </p:blipFill>
        <p:spPr>
          <a:xfrm>
            <a:off x="4930556" y="2624942"/>
            <a:ext cx="334383" cy="246183"/>
          </a:xfrm>
          <a:prstGeom prst="rect">
            <a:avLst/>
          </a:prstGeom>
          <a:noFill/>
          <a:ln>
            <a:noFill/>
          </a:ln>
        </p:spPr>
      </p:pic>
      <p:pic>
        <p:nvPicPr>
          <p:cNvPr id="5488" name="Google Shape;5488;p322" descr="clipped result image"/>
          <p:cNvPicPr preferRelativeResize="0"/>
          <p:nvPr/>
        </p:nvPicPr>
        <p:blipFill rotWithShape="1">
          <a:blip r:embed="rId4">
            <a:alphaModFix/>
          </a:blip>
          <a:srcRect/>
          <a:stretch/>
        </p:blipFill>
        <p:spPr>
          <a:xfrm>
            <a:off x="4159669" y="2117592"/>
            <a:ext cx="334383" cy="246183"/>
          </a:xfrm>
          <a:prstGeom prst="rect">
            <a:avLst/>
          </a:prstGeom>
          <a:noFill/>
          <a:ln>
            <a:noFill/>
          </a:ln>
        </p:spPr>
      </p:pic>
      <p:pic>
        <p:nvPicPr>
          <p:cNvPr id="5489" name="Google Shape;5489;p322" descr="clipped result image"/>
          <p:cNvPicPr preferRelativeResize="0"/>
          <p:nvPr/>
        </p:nvPicPr>
        <p:blipFill rotWithShape="1">
          <a:blip r:embed="rId4">
            <a:alphaModFix/>
          </a:blip>
          <a:srcRect/>
          <a:stretch/>
        </p:blipFill>
        <p:spPr>
          <a:xfrm>
            <a:off x="4729506" y="2448655"/>
            <a:ext cx="334383" cy="246183"/>
          </a:xfrm>
          <a:prstGeom prst="rect">
            <a:avLst/>
          </a:prstGeom>
          <a:noFill/>
          <a:ln>
            <a:noFill/>
          </a:ln>
        </p:spPr>
      </p:pic>
      <p:pic>
        <p:nvPicPr>
          <p:cNvPr id="5490" name="Google Shape;5490;p322" descr="clipped result image"/>
          <p:cNvPicPr preferRelativeResize="0"/>
          <p:nvPr/>
        </p:nvPicPr>
        <p:blipFill rotWithShape="1">
          <a:blip r:embed="rId4">
            <a:alphaModFix/>
          </a:blip>
          <a:srcRect/>
          <a:stretch/>
        </p:blipFill>
        <p:spPr>
          <a:xfrm>
            <a:off x="3820606" y="2073967"/>
            <a:ext cx="334383" cy="246183"/>
          </a:xfrm>
          <a:prstGeom prst="rect">
            <a:avLst/>
          </a:prstGeom>
          <a:noFill/>
          <a:ln>
            <a:noFill/>
          </a:ln>
        </p:spPr>
      </p:pic>
      <p:pic>
        <p:nvPicPr>
          <p:cNvPr id="5491" name="Google Shape;5491;p322" descr="clipped result image"/>
          <p:cNvPicPr preferRelativeResize="0"/>
          <p:nvPr/>
        </p:nvPicPr>
        <p:blipFill rotWithShape="1">
          <a:blip r:embed="rId4">
            <a:alphaModFix/>
          </a:blip>
          <a:srcRect/>
          <a:stretch/>
        </p:blipFill>
        <p:spPr>
          <a:xfrm>
            <a:off x="5293094" y="3050617"/>
            <a:ext cx="334383" cy="246183"/>
          </a:xfrm>
          <a:prstGeom prst="rect">
            <a:avLst/>
          </a:prstGeom>
          <a:noFill/>
          <a:ln>
            <a:noFill/>
          </a:ln>
        </p:spPr>
      </p:pic>
      <p:pic>
        <p:nvPicPr>
          <p:cNvPr id="5492" name="Google Shape;5492;p322" descr="clipped result image"/>
          <p:cNvPicPr preferRelativeResize="0"/>
          <p:nvPr/>
        </p:nvPicPr>
        <p:blipFill rotWithShape="1">
          <a:blip r:embed="rId4">
            <a:alphaModFix/>
          </a:blip>
          <a:srcRect/>
          <a:stretch/>
        </p:blipFill>
        <p:spPr>
          <a:xfrm>
            <a:off x="5445494" y="3296792"/>
            <a:ext cx="334383" cy="246183"/>
          </a:xfrm>
          <a:prstGeom prst="rect">
            <a:avLst/>
          </a:prstGeom>
          <a:noFill/>
          <a:ln>
            <a:noFill/>
          </a:ln>
        </p:spPr>
      </p:pic>
      <p:pic>
        <p:nvPicPr>
          <p:cNvPr id="5493" name="Google Shape;5493;p322" descr="clipped result image"/>
          <p:cNvPicPr preferRelativeResize="0"/>
          <p:nvPr/>
        </p:nvPicPr>
        <p:blipFill rotWithShape="1">
          <a:blip r:embed="rId4">
            <a:alphaModFix/>
          </a:blip>
          <a:srcRect/>
          <a:stretch/>
        </p:blipFill>
        <p:spPr>
          <a:xfrm>
            <a:off x="5560794" y="3449192"/>
            <a:ext cx="334383" cy="246183"/>
          </a:xfrm>
          <a:prstGeom prst="rect">
            <a:avLst/>
          </a:prstGeom>
          <a:noFill/>
          <a:ln>
            <a:noFill/>
          </a:ln>
        </p:spPr>
      </p:pic>
      <p:pic>
        <p:nvPicPr>
          <p:cNvPr id="5494" name="Google Shape;5494;p322" descr="clipped result image"/>
          <p:cNvPicPr preferRelativeResize="0"/>
          <p:nvPr/>
        </p:nvPicPr>
        <p:blipFill rotWithShape="1">
          <a:blip r:embed="rId4">
            <a:alphaModFix/>
          </a:blip>
          <a:srcRect/>
          <a:stretch/>
        </p:blipFill>
        <p:spPr>
          <a:xfrm>
            <a:off x="3490306" y="1978717"/>
            <a:ext cx="334383" cy="246183"/>
          </a:xfrm>
          <a:prstGeom prst="rect">
            <a:avLst/>
          </a:prstGeom>
          <a:noFill/>
          <a:ln>
            <a:noFill/>
          </a:ln>
        </p:spPr>
      </p:pic>
      <p:pic>
        <p:nvPicPr>
          <p:cNvPr id="5495" name="Google Shape;5495;p322" descr="clipped result image"/>
          <p:cNvPicPr preferRelativeResize="0"/>
          <p:nvPr/>
        </p:nvPicPr>
        <p:blipFill rotWithShape="1">
          <a:blip r:embed="rId4">
            <a:alphaModFix/>
          </a:blip>
          <a:srcRect/>
          <a:stretch/>
        </p:blipFill>
        <p:spPr>
          <a:xfrm>
            <a:off x="3994519" y="2117592"/>
            <a:ext cx="334383" cy="246183"/>
          </a:xfrm>
          <a:prstGeom prst="rect">
            <a:avLst/>
          </a:prstGeom>
          <a:noFill/>
          <a:ln>
            <a:noFill/>
          </a:ln>
        </p:spPr>
      </p:pic>
      <p:pic>
        <p:nvPicPr>
          <p:cNvPr id="5496" name="Google Shape;5496;p322" descr="clipped result image"/>
          <p:cNvPicPr preferRelativeResize="0"/>
          <p:nvPr/>
        </p:nvPicPr>
        <p:blipFill rotWithShape="1">
          <a:blip r:embed="rId4">
            <a:alphaModFix/>
          </a:blip>
          <a:srcRect/>
          <a:stretch/>
        </p:blipFill>
        <p:spPr>
          <a:xfrm>
            <a:off x="4258619" y="2202467"/>
            <a:ext cx="334383" cy="246183"/>
          </a:xfrm>
          <a:prstGeom prst="rect">
            <a:avLst/>
          </a:prstGeom>
          <a:noFill/>
          <a:ln>
            <a:noFill/>
          </a:ln>
        </p:spPr>
      </p:pic>
      <p:pic>
        <p:nvPicPr>
          <p:cNvPr id="5497" name="Google Shape;5497;p322" descr="clipped result image"/>
          <p:cNvPicPr preferRelativeResize="0"/>
          <p:nvPr/>
        </p:nvPicPr>
        <p:blipFill rotWithShape="1">
          <a:blip r:embed="rId4">
            <a:alphaModFix/>
          </a:blip>
          <a:srcRect/>
          <a:stretch/>
        </p:blipFill>
        <p:spPr>
          <a:xfrm>
            <a:off x="3596356" y="2073967"/>
            <a:ext cx="334383" cy="246183"/>
          </a:xfrm>
          <a:prstGeom prst="rect">
            <a:avLst/>
          </a:prstGeom>
          <a:noFill/>
          <a:ln>
            <a:noFill/>
          </a:ln>
        </p:spPr>
      </p:pic>
      <p:pic>
        <p:nvPicPr>
          <p:cNvPr id="5498" name="Google Shape;5498;p322" descr="clipped result image"/>
          <p:cNvPicPr preferRelativeResize="0"/>
          <p:nvPr/>
        </p:nvPicPr>
        <p:blipFill rotWithShape="1">
          <a:blip r:embed="rId4">
            <a:alphaModFix/>
          </a:blip>
          <a:srcRect/>
          <a:stretch/>
        </p:blipFill>
        <p:spPr>
          <a:xfrm>
            <a:off x="4592994" y="2363780"/>
            <a:ext cx="334383" cy="246183"/>
          </a:xfrm>
          <a:prstGeom prst="rect">
            <a:avLst/>
          </a:prstGeom>
          <a:noFill/>
          <a:ln>
            <a:noFill/>
          </a:ln>
        </p:spPr>
      </p:pic>
      <p:pic>
        <p:nvPicPr>
          <p:cNvPr id="5499" name="Google Shape;5499;p322" descr="clipped result image"/>
          <p:cNvPicPr preferRelativeResize="0"/>
          <p:nvPr/>
        </p:nvPicPr>
        <p:blipFill rotWithShape="1">
          <a:blip r:embed="rId4">
            <a:alphaModFix/>
          </a:blip>
          <a:srcRect/>
          <a:stretch/>
        </p:blipFill>
        <p:spPr>
          <a:xfrm>
            <a:off x="5001569" y="2749642"/>
            <a:ext cx="334383" cy="246183"/>
          </a:xfrm>
          <a:prstGeom prst="rect">
            <a:avLst/>
          </a:prstGeom>
          <a:noFill/>
          <a:ln>
            <a:noFill/>
          </a:ln>
        </p:spPr>
      </p:pic>
      <p:pic>
        <p:nvPicPr>
          <p:cNvPr id="5500" name="Google Shape;5500;p322" descr="clipped result image"/>
          <p:cNvPicPr preferRelativeResize="0"/>
          <p:nvPr/>
        </p:nvPicPr>
        <p:blipFill rotWithShape="1">
          <a:blip r:embed="rId4">
            <a:alphaModFix/>
          </a:blip>
          <a:srcRect/>
          <a:stretch/>
        </p:blipFill>
        <p:spPr>
          <a:xfrm>
            <a:off x="5335944" y="3203017"/>
            <a:ext cx="334383" cy="246183"/>
          </a:xfrm>
          <a:prstGeom prst="rect">
            <a:avLst/>
          </a:prstGeom>
          <a:noFill/>
          <a:ln>
            <a:noFill/>
          </a:ln>
        </p:spPr>
      </p:pic>
      <p:pic>
        <p:nvPicPr>
          <p:cNvPr id="5501" name="Google Shape;5501;p322" descr="clipped result image"/>
          <p:cNvPicPr preferRelativeResize="0"/>
          <p:nvPr/>
        </p:nvPicPr>
        <p:blipFill rotWithShape="1">
          <a:blip r:embed="rId4">
            <a:alphaModFix/>
          </a:blip>
          <a:srcRect/>
          <a:stretch/>
        </p:blipFill>
        <p:spPr>
          <a:xfrm>
            <a:off x="4833119" y="2541255"/>
            <a:ext cx="334383" cy="246183"/>
          </a:xfrm>
          <a:prstGeom prst="rect">
            <a:avLst/>
          </a:prstGeom>
          <a:noFill/>
          <a:ln>
            <a:noFill/>
          </a:ln>
        </p:spPr>
      </p:pic>
      <p:pic>
        <p:nvPicPr>
          <p:cNvPr id="5502" name="Google Shape;5502;p322" descr="clipped result image"/>
          <p:cNvPicPr preferRelativeResize="0"/>
          <p:nvPr/>
        </p:nvPicPr>
        <p:blipFill rotWithShape="1">
          <a:blip r:embed="rId4">
            <a:alphaModFix/>
          </a:blip>
          <a:srcRect/>
          <a:stretch/>
        </p:blipFill>
        <p:spPr>
          <a:xfrm>
            <a:off x="5335944" y="3449192"/>
            <a:ext cx="334383" cy="246183"/>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887"/>
        <p:cNvGrpSpPr/>
        <p:nvPr/>
      </p:nvGrpSpPr>
      <p:grpSpPr>
        <a:xfrm>
          <a:off x="0" y="0"/>
          <a:ext cx="0" cy="0"/>
          <a:chOff x="0" y="0"/>
          <a:chExt cx="0" cy="0"/>
        </a:xfrm>
      </p:grpSpPr>
      <p:sp>
        <p:nvSpPr>
          <p:cNvPr id="5888" name="Google Shape;5888;p335"/>
          <p:cNvSpPr txBox="1"/>
          <p:nvPr/>
        </p:nvSpPr>
        <p:spPr>
          <a:xfrm>
            <a:off x="3083100" y="215575"/>
            <a:ext cx="29778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900" b="0" i="0" u="none" strike="noStrike" cap="none">
                <a:solidFill>
                  <a:srgbClr val="000000"/>
                </a:solidFill>
                <a:latin typeface="Arial"/>
                <a:ea typeface="Arial"/>
                <a:cs typeface="Arial"/>
                <a:sym typeface="Arial"/>
              </a:rPr>
              <a:t>“Shredder” in</a:t>
            </a:r>
            <a:r>
              <a:rPr lang="en" sz="3900" b="1" i="0" u="sng" strike="noStrike" cap="none">
                <a:solidFill>
                  <a:srgbClr val="000000"/>
                </a:solidFill>
                <a:latin typeface="Arial"/>
                <a:ea typeface="Arial"/>
                <a:cs typeface="Arial"/>
                <a:sym typeface="Arial"/>
              </a:rPr>
              <a:t>D</a:t>
            </a:r>
            <a:r>
              <a:rPr lang="en" sz="3900" b="0" i="0" u="none" strike="noStrike" cap="none">
                <a:solidFill>
                  <a:srgbClr val="000000"/>
                </a:solidFill>
                <a:latin typeface="Arial"/>
                <a:ea typeface="Arial"/>
                <a:cs typeface="Arial"/>
                <a:sym typeface="Arial"/>
              </a:rPr>
              <a:t>ucers</a:t>
            </a:r>
            <a:endParaRPr sz="3900" b="0" i="0" u="none" strike="noStrike" cap="none">
              <a:solidFill>
                <a:srgbClr val="000000"/>
              </a:solidFill>
              <a:latin typeface="Arial"/>
              <a:ea typeface="Arial"/>
              <a:cs typeface="Arial"/>
              <a:sym typeface="Arial"/>
            </a:endParaRPr>
          </a:p>
        </p:txBody>
      </p:sp>
      <p:sp>
        <p:nvSpPr>
          <p:cNvPr id="5889" name="Google Shape;5889;p335"/>
          <p:cNvSpPr txBox="1"/>
          <p:nvPr/>
        </p:nvSpPr>
        <p:spPr>
          <a:xfrm>
            <a:off x="3283125" y="2662625"/>
            <a:ext cx="5554500" cy="3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endParaRPr sz="2400" b="0" i="0" u="none" strike="noStrike" cap="none">
              <a:solidFill>
                <a:srgbClr val="000000"/>
              </a:solidFill>
              <a:latin typeface="Arial"/>
              <a:ea typeface="Arial"/>
              <a:cs typeface="Arial"/>
              <a:sym typeface="Arial"/>
            </a:endParaRPr>
          </a:p>
          <a:p>
            <a:pPr marL="457200" marR="0" lvl="0" indent="-381000" algn="l" rtl="0">
              <a:lnSpc>
                <a:spcPct val="115000"/>
              </a:lnSpc>
              <a:spcBef>
                <a:spcPts val="0"/>
              </a:spcBef>
              <a:spcAft>
                <a:spcPts val="0"/>
              </a:spcAft>
              <a:buClr>
                <a:schemeClr val="dk1"/>
              </a:buClr>
              <a:buSzPts val="2400"/>
              <a:buFont typeface="Arial"/>
              <a:buChar char="❖"/>
            </a:pPr>
            <a:r>
              <a:rPr lang="en" sz="2400" b="1" i="0" u="sng" strike="noStrike" cap="none">
                <a:solidFill>
                  <a:srgbClr val="0000FF"/>
                </a:solidFill>
                <a:latin typeface="Arial"/>
                <a:ea typeface="Arial"/>
                <a:cs typeface="Arial"/>
                <a:sym typeface="Arial"/>
              </a:rPr>
              <a:t>carb</a:t>
            </a:r>
            <a:r>
              <a:rPr lang="en" sz="2400" b="0" i="0" u="none" strike="noStrike" cap="none">
                <a:solidFill>
                  <a:schemeClr val="dk1"/>
                </a:solidFill>
                <a:latin typeface="Arial"/>
                <a:ea typeface="Arial"/>
                <a:cs typeface="Arial"/>
                <a:sym typeface="Arial"/>
              </a:rPr>
              <a:t>amazepine</a:t>
            </a:r>
            <a:endParaRPr sz="2400" b="0" i="0" u="none" strike="noStrike" cap="none">
              <a:solidFill>
                <a:schemeClr val="dk1"/>
              </a:solidFill>
              <a:latin typeface="Arial"/>
              <a:ea typeface="Arial"/>
              <a:cs typeface="Arial"/>
              <a:sym typeface="Arial"/>
            </a:endParaRPr>
          </a:p>
          <a:p>
            <a:pPr marL="457200" marR="0" lvl="0" indent="-381000" algn="l" rtl="0">
              <a:lnSpc>
                <a:spcPct val="115000"/>
              </a:lnSpc>
              <a:spcBef>
                <a:spcPts val="0"/>
              </a:spcBef>
              <a:spcAft>
                <a:spcPts val="0"/>
              </a:spcAft>
              <a:buClr>
                <a:schemeClr val="dk1"/>
              </a:buClr>
              <a:buSzPts val="2400"/>
              <a:buFont typeface="Arial"/>
              <a:buChar char="❖"/>
            </a:pPr>
            <a:r>
              <a:rPr lang="en" sz="2400" b="0" i="0" u="none" strike="noStrike" cap="none">
                <a:solidFill>
                  <a:schemeClr val="dk1"/>
                </a:solidFill>
                <a:latin typeface="Arial"/>
                <a:ea typeface="Arial"/>
                <a:cs typeface="Arial"/>
                <a:sym typeface="Arial"/>
              </a:rPr>
              <a:t>pheno</a:t>
            </a:r>
            <a:r>
              <a:rPr lang="en" sz="2400" b="1" i="0" u="sng" strike="noStrike" cap="none">
                <a:solidFill>
                  <a:srgbClr val="0000FF"/>
                </a:solidFill>
                <a:latin typeface="Arial"/>
                <a:ea typeface="Arial"/>
                <a:cs typeface="Arial"/>
                <a:sym typeface="Arial"/>
              </a:rPr>
              <a:t>barb</a:t>
            </a:r>
            <a:r>
              <a:rPr lang="en" sz="2400" b="0" i="0" u="none" strike="noStrike" cap="none">
                <a:solidFill>
                  <a:schemeClr val="dk1"/>
                </a:solidFill>
                <a:latin typeface="Arial"/>
                <a:ea typeface="Arial"/>
                <a:cs typeface="Arial"/>
                <a:sym typeface="Arial"/>
              </a:rPr>
              <a:t>ital / </a:t>
            </a:r>
            <a:r>
              <a:rPr lang="en" sz="1600" b="0" i="0" u="none" strike="noStrike" cap="none">
                <a:solidFill>
                  <a:schemeClr val="dk1"/>
                </a:solidFill>
                <a:latin typeface="Arial"/>
                <a:ea typeface="Arial"/>
                <a:cs typeface="Arial"/>
                <a:sym typeface="Arial"/>
              </a:rPr>
              <a:t>primidone (also a </a:t>
            </a:r>
            <a:r>
              <a:rPr lang="en" sz="1600" b="1" i="0" u="sng" strike="noStrike" cap="none">
                <a:solidFill>
                  <a:srgbClr val="0000FF"/>
                </a:solidFill>
                <a:latin typeface="Arial"/>
                <a:ea typeface="Arial"/>
                <a:cs typeface="Arial"/>
                <a:sym typeface="Arial"/>
              </a:rPr>
              <a:t>barb</a:t>
            </a:r>
            <a:r>
              <a:rPr lang="en" sz="1600" b="0" i="0" u="none" strike="noStrike" cap="none">
                <a:solidFill>
                  <a:schemeClr val="dk1"/>
                </a:solidFill>
                <a:latin typeface="Arial"/>
                <a:ea typeface="Arial"/>
                <a:cs typeface="Arial"/>
                <a:sym typeface="Arial"/>
              </a:rPr>
              <a:t>iturate)</a:t>
            </a:r>
            <a:endParaRPr sz="1600" b="0" i="0" u="none" strike="noStrike" cap="none">
              <a:solidFill>
                <a:schemeClr val="dk1"/>
              </a:solidFill>
              <a:latin typeface="Arial"/>
              <a:ea typeface="Arial"/>
              <a:cs typeface="Arial"/>
              <a:sym typeface="Arial"/>
            </a:endParaRPr>
          </a:p>
          <a:p>
            <a:pPr marL="457200" marR="0" lvl="0" indent="-381000" algn="l" rtl="0">
              <a:lnSpc>
                <a:spcPct val="115000"/>
              </a:lnSpc>
              <a:spcBef>
                <a:spcPts val="0"/>
              </a:spcBef>
              <a:spcAft>
                <a:spcPts val="0"/>
              </a:spcAft>
              <a:buClr>
                <a:schemeClr val="dk1"/>
              </a:buClr>
              <a:buSzPts val="2400"/>
              <a:buFont typeface="Arial"/>
              <a:buChar char="❖"/>
            </a:pPr>
            <a:r>
              <a:rPr lang="en" sz="2400" b="0" i="0" u="none" strike="noStrike" cap="none">
                <a:solidFill>
                  <a:schemeClr val="dk1"/>
                </a:solidFill>
                <a:latin typeface="Arial"/>
                <a:ea typeface="Arial"/>
                <a:cs typeface="Arial"/>
                <a:sym typeface="Arial"/>
              </a:rPr>
              <a:t>phenytoin</a:t>
            </a:r>
            <a:endParaRPr sz="2400" b="0" i="0" u="none" strike="noStrike" cap="none">
              <a:solidFill>
                <a:schemeClr val="dk1"/>
              </a:solidFill>
              <a:latin typeface="Arial"/>
              <a:ea typeface="Arial"/>
              <a:cs typeface="Arial"/>
              <a:sym typeface="Arial"/>
            </a:endParaRPr>
          </a:p>
          <a:p>
            <a:pPr marL="457200" marR="0" lvl="0" indent="-381000" algn="l" rtl="0">
              <a:lnSpc>
                <a:spcPct val="115000"/>
              </a:lnSpc>
              <a:spcBef>
                <a:spcPts val="0"/>
              </a:spcBef>
              <a:spcAft>
                <a:spcPts val="0"/>
              </a:spcAft>
              <a:buClr>
                <a:schemeClr val="dk1"/>
              </a:buClr>
              <a:buSzPts val="2400"/>
              <a:buFont typeface="Arial"/>
              <a:buChar char="❖"/>
            </a:pPr>
            <a:r>
              <a:rPr lang="en" sz="2400" b="0" i="0" u="none" strike="noStrike" cap="none">
                <a:solidFill>
                  <a:schemeClr val="dk1"/>
                </a:solidFill>
                <a:latin typeface="Arial"/>
                <a:ea typeface="Arial"/>
                <a:cs typeface="Arial"/>
                <a:sym typeface="Arial"/>
              </a:rPr>
              <a:t>rifampin</a:t>
            </a:r>
            <a:endParaRPr sz="2400" b="0" i="0" u="none" strike="noStrike" cap="none">
              <a:solidFill>
                <a:schemeClr val="dk1"/>
              </a:solidFill>
              <a:latin typeface="Arial"/>
              <a:ea typeface="Arial"/>
              <a:cs typeface="Arial"/>
              <a:sym typeface="Arial"/>
            </a:endParaRPr>
          </a:p>
        </p:txBody>
      </p:sp>
      <p:pic>
        <p:nvPicPr>
          <p:cNvPr id="5890" name="Google Shape;5890;p335" descr="Resultado de imagen para tiger"/>
          <p:cNvPicPr preferRelativeResize="0"/>
          <p:nvPr/>
        </p:nvPicPr>
        <p:blipFill rotWithShape="1">
          <a:blip r:embed="rId3">
            <a:alphaModFix/>
          </a:blip>
          <a:srcRect/>
          <a:stretch/>
        </p:blipFill>
        <p:spPr>
          <a:xfrm rot="-31561" flipH="1">
            <a:off x="3261755" y="3086248"/>
            <a:ext cx="502368" cy="493233"/>
          </a:xfrm>
          <a:prstGeom prst="rect">
            <a:avLst/>
          </a:prstGeom>
          <a:noFill/>
          <a:ln>
            <a:noFill/>
          </a:ln>
        </p:spPr>
      </p:pic>
      <p:pic>
        <p:nvPicPr>
          <p:cNvPr id="5891" name="Google Shape;5891;p335" descr="clipped result image"/>
          <p:cNvPicPr preferRelativeResize="0"/>
          <p:nvPr/>
        </p:nvPicPr>
        <p:blipFill rotWithShape="1">
          <a:blip r:embed="rId4">
            <a:alphaModFix/>
          </a:blip>
          <a:srcRect/>
          <a:stretch/>
        </p:blipFill>
        <p:spPr>
          <a:xfrm rot="5400000">
            <a:off x="4009387" y="1554634"/>
            <a:ext cx="1325850" cy="1434775"/>
          </a:xfrm>
          <a:prstGeom prst="rect">
            <a:avLst/>
          </a:prstGeom>
          <a:noFill/>
          <a:ln>
            <a:noFill/>
          </a:ln>
          <a:effectLst>
            <a:outerShdw blurRad="57150" dist="19050" dir="11160000" algn="bl" rotWithShape="0">
              <a:srgbClr val="000000">
                <a:alpha val="49803"/>
              </a:srgbClr>
            </a:outerShdw>
          </a:effectLst>
        </p:spPr>
      </p:pic>
      <p:pic>
        <p:nvPicPr>
          <p:cNvPr id="5892" name="Google Shape;5892;p335"/>
          <p:cNvPicPr preferRelativeResize="0"/>
          <p:nvPr/>
        </p:nvPicPr>
        <p:blipFill rotWithShape="1">
          <a:blip r:embed="rId5">
            <a:alphaModFix/>
          </a:blip>
          <a:srcRect/>
          <a:stretch/>
        </p:blipFill>
        <p:spPr>
          <a:xfrm>
            <a:off x="4306576" y="1780199"/>
            <a:ext cx="731475" cy="731475"/>
          </a:xfrm>
          <a:prstGeom prst="rect">
            <a:avLst/>
          </a:prstGeom>
          <a:noFill/>
          <a:ln>
            <a:noFill/>
          </a:ln>
          <a:effectLst>
            <a:outerShdw blurRad="57150" dist="19050" dir="11940000" algn="bl" rotWithShape="0">
              <a:srgbClr val="000000">
                <a:alpha val="49803"/>
              </a:srgbClr>
            </a:outerShdw>
          </a:effectLst>
        </p:spPr>
      </p:pic>
      <p:cxnSp>
        <p:nvCxnSpPr>
          <p:cNvPr id="5893" name="Google Shape;5893;p335"/>
          <p:cNvCxnSpPr/>
          <p:nvPr/>
        </p:nvCxnSpPr>
        <p:spPr>
          <a:xfrm rot="10800000">
            <a:off x="4990400" y="2272025"/>
            <a:ext cx="470400" cy="0"/>
          </a:xfrm>
          <a:prstGeom prst="straightConnector1">
            <a:avLst/>
          </a:prstGeom>
          <a:noFill/>
          <a:ln w="19050" cap="flat" cmpd="sng">
            <a:solidFill>
              <a:srgbClr val="0000FF"/>
            </a:solidFill>
            <a:prstDash val="solid"/>
            <a:round/>
            <a:headEnd type="none" w="sm" len="sm"/>
            <a:tailEnd type="triangle" w="med" len="med"/>
          </a:ln>
        </p:spPr>
      </p:cxnSp>
      <p:sp>
        <p:nvSpPr>
          <p:cNvPr id="5894" name="Google Shape;5894;p335"/>
          <p:cNvSpPr txBox="1"/>
          <p:nvPr/>
        </p:nvSpPr>
        <p:spPr>
          <a:xfrm>
            <a:off x="5389682" y="2046949"/>
            <a:ext cx="6000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b="0" i="0" u="none" strike="noStrike" cap="none">
                <a:solidFill>
                  <a:srgbClr val="0000FF"/>
                </a:solidFill>
                <a:latin typeface="Arial"/>
                <a:ea typeface="Arial"/>
                <a:cs typeface="Arial"/>
                <a:sym typeface="Arial"/>
              </a:rPr>
              <a:t>barb</a:t>
            </a:r>
            <a:endParaRPr sz="1600" b="0" i="0" u="none" strike="noStrike" cap="none">
              <a:solidFill>
                <a:srgbClr val="0000FF"/>
              </a:solidFill>
              <a:latin typeface="Arial"/>
              <a:ea typeface="Arial"/>
              <a:cs typeface="Arial"/>
              <a:sym typeface="Arial"/>
            </a:endParaRPr>
          </a:p>
        </p:txBody>
      </p:sp>
      <p:sp>
        <p:nvSpPr>
          <p:cNvPr id="5895" name="Google Shape;5895;p335"/>
          <p:cNvSpPr txBox="1"/>
          <p:nvPr/>
        </p:nvSpPr>
        <p:spPr>
          <a:xfrm>
            <a:off x="781458" y="3083950"/>
            <a:ext cx="20472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600" b="0" i="0" u="none" strike="noStrike" cap="none">
                <a:solidFill>
                  <a:srgbClr val="0000FF"/>
                </a:solidFill>
                <a:latin typeface="Arial"/>
                <a:ea typeface="Arial"/>
                <a:cs typeface="Arial"/>
                <a:sym typeface="Arial"/>
              </a:rPr>
              <a:t>“Carb and Barb”</a:t>
            </a:r>
            <a:endParaRPr sz="1600" b="0" i="0" u="none" strike="noStrike" cap="none">
              <a:solidFill>
                <a:srgbClr val="0000FF"/>
              </a:solidFill>
              <a:latin typeface="Arial"/>
              <a:ea typeface="Arial"/>
              <a:cs typeface="Arial"/>
              <a:sym typeface="Arial"/>
            </a:endParaRPr>
          </a:p>
        </p:txBody>
      </p:sp>
      <p:cxnSp>
        <p:nvCxnSpPr>
          <p:cNvPr id="5896" name="Google Shape;5896;p335"/>
          <p:cNvCxnSpPr/>
          <p:nvPr/>
        </p:nvCxnSpPr>
        <p:spPr>
          <a:xfrm>
            <a:off x="2611525" y="3327375"/>
            <a:ext cx="583200" cy="5400"/>
          </a:xfrm>
          <a:prstGeom prst="straightConnector1">
            <a:avLst/>
          </a:prstGeom>
          <a:noFill/>
          <a:ln w="19050" cap="flat" cmpd="sng">
            <a:solidFill>
              <a:srgbClr val="0000FF"/>
            </a:solidFill>
            <a:prstDash val="solid"/>
            <a:round/>
            <a:headEnd type="none" w="sm" len="sm"/>
            <a:tailEnd type="triangle" w="med" len="med"/>
          </a:ln>
        </p:spPr>
      </p:cxnSp>
      <p:cxnSp>
        <p:nvCxnSpPr>
          <p:cNvPr id="5897" name="Google Shape;5897;p335"/>
          <p:cNvCxnSpPr/>
          <p:nvPr/>
        </p:nvCxnSpPr>
        <p:spPr>
          <a:xfrm>
            <a:off x="2631400" y="3360500"/>
            <a:ext cx="651600" cy="383100"/>
          </a:xfrm>
          <a:prstGeom prst="straightConnector1">
            <a:avLst/>
          </a:prstGeom>
          <a:noFill/>
          <a:ln w="19050" cap="flat" cmpd="sng">
            <a:solidFill>
              <a:srgbClr val="0000FF"/>
            </a:solidFill>
            <a:prstDash val="solid"/>
            <a:round/>
            <a:headEnd type="none" w="sm" len="sm"/>
            <a:tailEnd type="triangle" w="med" len="med"/>
          </a:ln>
        </p:spPr>
      </p:cxn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901"/>
        <p:cNvGrpSpPr/>
        <p:nvPr/>
      </p:nvGrpSpPr>
      <p:grpSpPr>
        <a:xfrm>
          <a:off x="0" y="0"/>
          <a:ext cx="0" cy="0"/>
          <a:chOff x="0" y="0"/>
          <a:chExt cx="0" cy="0"/>
        </a:xfrm>
      </p:grpSpPr>
      <p:sp>
        <p:nvSpPr>
          <p:cNvPr id="5902" name="Google Shape;5902;p336"/>
          <p:cNvSpPr txBox="1"/>
          <p:nvPr/>
        </p:nvSpPr>
        <p:spPr>
          <a:xfrm>
            <a:off x="5000500" y="225700"/>
            <a:ext cx="29778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900" b="0" i="0" u="none" strike="noStrike" cap="none">
                <a:solidFill>
                  <a:srgbClr val="000000"/>
                </a:solidFill>
                <a:latin typeface="Arial"/>
                <a:ea typeface="Arial"/>
                <a:cs typeface="Arial"/>
                <a:sym typeface="Arial"/>
              </a:rPr>
              <a:t>“Shredder” in</a:t>
            </a:r>
            <a:r>
              <a:rPr lang="en" sz="3900" b="1" i="0" u="sng" strike="noStrike" cap="none">
                <a:solidFill>
                  <a:srgbClr val="000000"/>
                </a:solidFill>
                <a:latin typeface="Arial"/>
                <a:ea typeface="Arial"/>
                <a:cs typeface="Arial"/>
                <a:sym typeface="Arial"/>
              </a:rPr>
              <a:t>D</a:t>
            </a:r>
            <a:r>
              <a:rPr lang="en" sz="3900" b="0" i="0" u="none" strike="noStrike" cap="none">
                <a:solidFill>
                  <a:srgbClr val="000000"/>
                </a:solidFill>
                <a:latin typeface="Arial"/>
                <a:ea typeface="Arial"/>
                <a:cs typeface="Arial"/>
                <a:sym typeface="Arial"/>
              </a:rPr>
              <a:t>ucers</a:t>
            </a:r>
            <a:endParaRPr sz="3900" b="0" i="0" u="none" strike="noStrike" cap="none">
              <a:solidFill>
                <a:srgbClr val="000000"/>
              </a:solidFill>
              <a:latin typeface="Arial"/>
              <a:ea typeface="Arial"/>
              <a:cs typeface="Arial"/>
              <a:sym typeface="Arial"/>
            </a:endParaRPr>
          </a:p>
        </p:txBody>
      </p:sp>
      <p:sp>
        <p:nvSpPr>
          <p:cNvPr id="5903" name="Google Shape;5903;p336"/>
          <p:cNvSpPr/>
          <p:nvPr/>
        </p:nvSpPr>
        <p:spPr>
          <a:xfrm rot="10800000" flipH="1">
            <a:off x="5878113" y="1812575"/>
            <a:ext cx="1345500" cy="10323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4" name="Google Shape;5904;p336" descr="clipped result image"/>
          <p:cNvPicPr preferRelativeResize="0"/>
          <p:nvPr/>
        </p:nvPicPr>
        <p:blipFill rotWithShape="1">
          <a:blip r:embed="rId3">
            <a:alphaModFix/>
          </a:blip>
          <a:srcRect/>
          <a:stretch/>
        </p:blipFill>
        <p:spPr>
          <a:xfrm>
            <a:off x="6262023" y="1971540"/>
            <a:ext cx="577708" cy="573505"/>
          </a:xfrm>
          <a:prstGeom prst="rect">
            <a:avLst/>
          </a:prstGeom>
          <a:noFill/>
          <a:ln>
            <a:noFill/>
          </a:ln>
        </p:spPr>
      </p:pic>
      <p:grpSp>
        <p:nvGrpSpPr>
          <p:cNvPr id="5905" name="Google Shape;5905;p336"/>
          <p:cNvGrpSpPr/>
          <p:nvPr/>
        </p:nvGrpSpPr>
        <p:grpSpPr>
          <a:xfrm>
            <a:off x="1645550" y="1801025"/>
            <a:ext cx="1345412" cy="1124467"/>
            <a:chOff x="-2521759" y="897403"/>
            <a:chExt cx="1477500" cy="1089600"/>
          </a:xfrm>
        </p:grpSpPr>
        <p:sp>
          <p:nvSpPr>
            <p:cNvPr id="5906" name="Google Shape;5906;p336"/>
            <p:cNvSpPr/>
            <p:nvPr/>
          </p:nvSpPr>
          <p:spPr>
            <a:xfrm>
              <a:off x="-2521759" y="897403"/>
              <a:ext cx="1477500" cy="1089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07" name="Google Shape;5907;p336"/>
            <p:cNvGrpSpPr/>
            <p:nvPr/>
          </p:nvGrpSpPr>
          <p:grpSpPr>
            <a:xfrm>
              <a:off x="-2127414" y="1275205"/>
              <a:ext cx="688734" cy="700658"/>
              <a:chOff x="40123" y="-1583761"/>
              <a:chExt cx="688734" cy="1109689"/>
            </a:xfrm>
          </p:grpSpPr>
          <p:grpSp>
            <p:nvGrpSpPr>
              <p:cNvPr id="5908" name="Google Shape;5908;p336"/>
              <p:cNvGrpSpPr/>
              <p:nvPr/>
            </p:nvGrpSpPr>
            <p:grpSpPr>
              <a:xfrm>
                <a:off x="45124" y="-1327179"/>
                <a:ext cx="683733" cy="853107"/>
                <a:chOff x="597574" y="1930371"/>
                <a:chExt cx="683733" cy="853107"/>
              </a:xfrm>
            </p:grpSpPr>
            <p:grpSp>
              <p:nvGrpSpPr>
                <p:cNvPr id="5909" name="Google Shape;5909;p336"/>
                <p:cNvGrpSpPr/>
                <p:nvPr/>
              </p:nvGrpSpPr>
              <p:grpSpPr>
                <a:xfrm rot="-5400000">
                  <a:off x="640721" y="2142893"/>
                  <a:ext cx="600335" cy="680836"/>
                  <a:chOff x="15239716" y="-12996420"/>
                  <a:chExt cx="1868456" cy="2463229"/>
                </a:xfrm>
              </p:grpSpPr>
              <p:pic>
                <p:nvPicPr>
                  <p:cNvPr id="5910" name="Google Shape;5910;p336" descr="clipped result image"/>
                  <p:cNvPicPr preferRelativeResize="0"/>
                  <p:nvPr/>
                </p:nvPicPr>
                <p:blipFill rotWithShape="1">
                  <a:blip r:embed="rId4">
                    <a:alphaModFix/>
                  </a:blip>
                  <a:srcRect/>
                  <a:stretch/>
                </p:blipFill>
                <p:spPr>
                  <a:xfrm>
                    <a:off x="16010045" y="-12996420"/>
                    <a:ext cx="1098127" cy="2458497"/>
                  </a:xfrm>
                  <a:prstGeom prst="rect">
                    <a:avLst/>
                  </a:prstGeom>
                  <a:noFill/>
                  <a:ln>
                    <a:noFill/>
                  </a:ln>
                </p:spPr>
              </p:pic>
              <p:pic>
                <p:nvPicPr>
                  <p:cNvPr id="5911" name="Google Shape;5911;p336" descr="clipped result image"/>
                  <p:cNvPicPr preferRelativeResize="0"/>
                  <p:nvPr/>
                </p:nvPicPr>
                <p:blipFill rotWithShape="1">
                  <a:blip r:embed="rId5">
                    <a:alphaModFix/>
                  </a:blip>
                  <a:srcRect/>
                  <a:stretch/>
                </p:blipFill>
                <p:spPr>
                  <a:xfrm>
                    <a:off x="15239716" y="-12991688"/>
                    <a:ext cx="1106322" cy="2458497"/>
                  </a:xfrm>
                  <a:prstGeom prst="rect">
                    <a:avLst/>
                  </a:prstGeom>
                  <a:noFill/>
                  <a:ln>
                    <a:noFill/>
                  </a:ln>
                </p:spPr>
              </p:pic>
            </p:grpSp>
            <p:pic>
              <p:nvPicPr>
                <p:cNvPr id="5912" name="Google Shape;5912;p336" descr="clipped result image"/>
                <p:cNvPicPr preferRelativeResize="0"/>
                <p:nvPr/>
              </p:nvPicPr>
              <p:blipFill rotWithShape="1">
                <a:blip r:embed="rId6">
                  <a:alphaModFix/>
                </a:blip>
                <a:srcRect/>
                <a:stretch/>
              </p:blipFill>
              <p:spPr>
                <a:xfrm rot="-5400000">
                  <a:off x="760924" y="1767021"/>
                  <a:ext cx="352828" cy="679529"/>
                </a:xfrm>
                <a:prstGeom prst="rect">
                  <a:avLst/>
                </a:prstGeom>
                <a:noFill/>
                <a:ln>
                  <a:noFill/>
                </a:ln>
              </p:spPr>
            </p:pic>
          </p:grpSp>
          <p:pic>
            <p:nvPicPr>
              <p:cNvPr id="5913" name="Google Shape;5913;p336" descr="clipped result image"/>
              <p:cNvPicPr preferRelativeResize="0"/>
              <p:nvPr/>
            </p:nvPicPr>
            <p:blipFill rotWithShape="1">
              <a:blip r:embed="rId7">
                <a:alphaModFix/>
              </a:blip>
              <a:srcRect/>
              <a:stretch/>
            </p:blipFill>
            <p:spPr>
              <a:xfrm rot="-5400000">
                <a:off x="203473" y="-1747111"/>
                <a:ext cx="352828" cy="679529"/>
              </a:xfrm>
              <a:prstGeom prst="rect">
                <a:avLst/>
              </a:prstGeom>
              <a:noFill/>
              <a:ln>
                <a:noFill/>
              </a:ln>
            </p:spPr>
          </p:pic>
        </p:grpSp>
      </p:grpSp>
      <p:sp>
        <p:nvSpPr>
          <p:cNvPr id="5914" name="Google Shape;5914;p336"/>
          <p:cNvSpPr txBox="1"/>
          <p:nvPr/>
        </p:nvSpPr>
        <p:spPr>
          <a:xfrm>
            <a:off x="684775" y="225700"/>
            <a:ext cx="2977800" cy="29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3900" b="0" i="0" u="none" strike="noStrike" cap="none">
                <a:solidFill>
                  <a:srgbClr val="000000"/>
                </a:solidFill>
                <a:latin typeface="Arial"/>
                <a:ea typeface="Arial"/>
                <a:cs typeface="Arial"/>
                <a:sym typeface="Arial"/>
              </a:rPr>
              <a:t>“Fluffer</a:t>
            </a:r>
            <a:endParaRPr sz="3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3900" b="0" i="0" u="none" strike="noStrike" cap="none">
                <a:solidFill>
                  <a:srgbClr val="000000"/>
                </a:solidFill>
                <a:latin typeface="Arial"/>
                <a:ea typeface="Arial"/>
                <a:cs typeface="Arial"/>
                <a:sym typeface="Arial"/>
              </a:rPr>
              <a:t>   in</a:t>
            </a:r>
            <a:r>
              <a:rPr lang="en" sz="3900" b="1" i="0" u="sng" strike="noStrike" cap="none">
                <a:solidFill>
                  <a:srgbClr val="000000"/>
                </a:solidFill>
                <a:latin typeface="Arial"/>
                <a:ea typeface="Arial"/>
                <a:cs typeface="Arial"/>
                <a:sym typeface="Arial"/>
              </a:rPr>
              <a:t>H</a:t>
            </a:r>
            <a:r>
              <a:rPr lang="en" sz="3900" b="0" i="0" u="none" strike="noStrike" cap="none">
                <a:solidFill>
                  <a:srgbClr val="000000"/>
                </a:solidFill>
                <a:latin typeface="Arial"/>
                <a:ea typeface="Arial"/>
                <a:cs typeface="Arial"/>
                <a:sym typeface="Arial"/>
              </a:rPr>
              <a:t>ibitors”</a:t>
            </a:r>
            <a:endParaRPr sz="3900" b="0" i="0" u="none" strike="noStrike" cap="none">
              <a:solidFill>
                <a:srgbClr val="000000"/>
              </a:solidFill>
              <a:latin typeface="Arial"/>
              <a:ea typeface="Arial"/>
              <a:cs typeface="Arial"/>
              <a:sym typeface="Arial"/>
            </a:endParaRPr>
          </a:p>
        </p:txBody>
      </p:sp>
      <p:sp>
        <p:nvSpPr>
          <p:cNvPr id="5915" name="Google Shape;5915;p336"/>
          <p:cNvSpPr txBox="1"/>
          <p:nvPr/>
        </p:nvSpPr>
        <p:spPr>
          <a:xfrm>
            <a:off x="4754175" y="2986426"/>
            <a:ext cx="5554500" cy="33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0" i="0" u="none" strike="noStrike" cap="none">
                <a:solidFill>
                  <a:srgbClr val="000000"/>
                </a:solidFill>
                <a:latin typeface="Arial"/>
                <a:ea typeface="Arial"/>
                <a:cs typeface="Arial"/>
                <a:sym typeface="Arial"/>
              </a:rPr>
              <a:t>“carb &amp; barb”</a:t>
            </a:r>
            <a:endParaRPr sz="15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 sz="2400" b="1" i="0" u="sng" strike="noStrike" cap="none">
                <a:solidFill>
                  <a:srgbClr val="FF0000"/>
                </a:solidFill>
                <a:highlight>
                  <a:schemeClr val="accent6"/>
                </a:highlight>
                <a:latin typeface="Arial"/>
                <a:ea typeface="Arial"/>
                <a:cs typeface="Arial"/>
                <a:sym typeface="Arial"/>
              </a:rPr>
              <a:t>carb</a:t>
            </a:r>
            <a:r>
              <a:rPr lang="en" sz="2400" b="1" i="0" u="none" strike="noStrike" cap="none">
                <a:solidFill>
                  <a:schemeClr val="dk1"/>
                </a:solidFill>
                <a:highlight>
                  <a:schemeClr val="accent6"/>
                </a:highlight>
                <a:latin typeface="Arial"/>
                <a:ea typeface="Arial"/>
                <a:cs typeface="Arial"/>
                <a:sym typeface="Arial"/>
              </a:rPr>
              <a:t>amazepine </a:t>
            </a:r>
            <a:r>
              <a:rPr lang="en" sz="2400" b="0" i="0" u="none" strike="noStrike" cap="none">
                <a:solidFill>
                  <a:schemeClr val="dk1"/>
                </a:solidFill>
                <a:highlight>
                  <a:schemeClr val="accent6"/>
                </a:highlight>
                <a:latin typeface="Arial"/>
                <a:ea typeface="Arial"/>
                <a:cs typeface="Arial"/>
                <a:sym typeface="Arial"/>
              </a:rPr>
              <a:t>(Tegretol)</a:t>
            </a:r>
            <a:endParaRPr sz="2400" b="0" i="0" u="none" strike="noStrike" cap="none">
              <a:solidFill>
                <a:schemeClr val="dk1"/>
              </a:solidFill>
              <a:highlight>
                <a:schemeClr val="accent6"/>
              </a:highlight>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Arial"/>
                <a:ea typeface="Arial"/>
                <a:cs typeface="Arial"/>
                <a:sym typeface="Arial"/>
              </a:rPr>
              <a:t>pheno</a:t>
            </a:r>
            <a:r>
              <a:rPr lang="en" sz="2400" b="1" i="0" u="sng" strike="noStrike" cap="none">
                <a:solidFill>
                  <a:srgbClr val="0000FF"/>
                </a:solidFill>
                <a:latin typeface="Arial"/>
                <a:ea typeface="Arial"/>
                <a:cs typeface="Arial"/>
                <a:sym typeface="Arial"/>
              </a:rPr>
              <a:t>barb</a:t>
            </a:r>
            <a:r>
              <a:rPr lang="en" sz="2400" b="1" i="0" u="none" strike="noStrike" cap="none">
                <a:solidFill>
                  <a:schemeClr val="dk1"/>
                </a:solidFill>
                <a:latin typeface="Arial"/>
                <a:ea typeface="Arial"/>
                <a:cs typeface="Arial"/>
                <a:sym typeface="Arial"/>
              </a:rPr>
              <a:t>ital</a:t>
            </a:r>
            <a:endParaRPr sz="2400" b="1"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Arial"/>
                <a:ea typeface="Arial"/>
                <a:cs typeface="Arial"/>
                <a:sym typeface="Arial"/>
              </a:rPr>
              <a:t>phenytoin</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 sz="2400" b="1" i="0" u="none" strike="noStrike" cap="none">
                <a:solidFill>
                  <a:schemeClr val="dk1"/>
                </a:solidFill>
                <a:latin typeface="Arial"/>
                <a:ea typeface="Arial"/>
                <a:cs typeface="Arial"/>
                <a:sym typeface="Arial"/>
              </a:rPr>
              <a:t>rifampin</a:t>
            </a:r>
            <a:endParaRPr sz="2400" b="0" i="0" u="none" strike="noStrike" cap="none">
              <a:solidFill>
                <a:srgbClr val="000000"/>
              </a:solidFill>
              <a:latin typeface="Arial"/>
              <a:ea typeface="Arial"/>
              <a:cs typeface="Arial"/>
              <a:sym typeface="Arial"/>
            </a:endParaRPr>
          </a:p>
        </p:txBody>
      </p:sp>
      <p:sp>
        <p:nvSpPr>
          <p:cNvPr id="5916" name="Google Shape;5916;p336"/>
          <p:cNvSpPr txBox="1"/>
          <p:nvPr/>
        </p:nvSpPr>
        <p:spPr>
          <a:xfrm>
            <a:off x="619000" y="3225200"/>
            <a:ext cx="5554500" cy="3381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Arial"/>
              <a:buChar char="❖"/>
            </a:pPr>
            <a:r>
              <a:rPr lang="en" sz="2400" b="1" i="0" u="sng" strike="noStrike" cap="none">
                <a:solidFill>
                  <a:srgbClr val="FF0000"/>
                </a:solidFill>
                <a:latin typeface="Arial"/>
                <a:ea typeface="Arial"/>
                <a:cs typeface="Arial"/>
                <a:sym typeface="Arial"/>
              </a:rPr>
              <a:t>flu</a:t>
            </a:r>
            <a:r>
              <a:rPr lang="en" sz="2400" b="1" i="0" u="none" strike="noStrike" cap="none">
                <a:solidFill>
                  <a:srgbClr val="000000"/>
                </a:solidFill>
                <a:latin typeface="Arial"/>
                <a:ea typeface="Arial"/>
                <a:cs typeface="Arial"/>
                <a:sym typeface="Arial"/>
              </a:rPr>
              <a:t>voxamine</a:t>
            </a:r>
            <a:r>
              <a:rPr lang="en" sz="2400" b="0" i="0" u="none" strike="noStrike" cap="none">
                <a:solidFill>
                  <a:srgbClr val="000000"/>
                </a:solidFill>
                <a:latin typeface="Arial"/>
                <a:ea typeface="Arial"/>
                <a:cs typeface="Arial"/>
                <a:sym typeface="Arial"/>
              </a:rPr>
              <a:t> (Luvox)</a:t>
            </a: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 sz="2400" b="1" i="0" u="sng" strike="noStrike" cap="none">
                <a:solidFill>
                  <a:srgbClr val="FF0000"/>
                </a:solidFill>
                <a:latin typeface="Arial"/>
                <a:ea typeface="Arial"/>
                <a:cs typeface="Arial"/>
                <a:sym typeface="Arial"/>
              </a:rPr>
              <a:t>flu</a:t>
            </a:r>
            <a:r>
              <a:rPr lang="en" sz="2400" b="1" i="0" u="none" strike="noStrike" cap="none">
                <a:solidFill>
                  <a:srgbClr val="000000"/>
                </a:solidFill>
                <a:latin typeface="Arial"/>
                <a:ea typeface="Arial"/>
                <a:cs typeface="Arial"/>
                <a:sym typeface="Arial"/>
              </a:rPr>
              <a:t>oxetine</a:t>
            </a:r>
            <a:r>
              <a:rPr lang="en" sz="2400" b="0" i="0" u="none" strike="noStrike" cap="none">
                <a:solidFill>
                  <a:srgbClr val="000000"/>
                </a:solidFill>
                <a:latin typeface="Arial"/>
                <a:ea typeface="Arial"/>
                <a:cs typeface="Arial"/>
                <a:sym typeface="Arial"/>
              </a:rPr>
              <a:t> (Prozac)</a:t>
            </a: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 sz="2400" b="1" i="0" u="sng" strike="noStrike" cap="none">
                <a:solidFill>
                  <a:srgbClr val="FF0000"/>
                </a:solidFill>
                <a:latin typeface="Arial"/>
                <a:ea typeface="Arial"/>
                <a:cs typeface="Arial"/>
                <a:sym typeface="Arial"/>
              </a:rPr>
              <a:t>flu</a:t>
            </a:r>
            <a:r>
              <a:rPr lang="en" sz="2400" b="1" i="0" u="sng" strike="noStrike" cap="none">
                <a:solidFill>
                  <a:srgbClr val="0000FF"/>
                </a:solidFill>
                <a:latin typeface="Arial"/>
                <a:ea typeface="Arial"/>
                <a:cs typeface="Arial"/>
                <a:sym typeface="Arial"/>
              </a:rPr>
              <a:t>con</a:t>
            </a:r>
            <a:r>
              <a:rPr lang="en" sz="2400" b="1" i="0" u="none" strike="noStrike" cap="none">
                <a:solidFill>
                  <a:srgbClr val="000000"/>
                </a:solidFill>
                <a:latin typeface="Arial"/>
                <a:ea typeface="Arial"/>
                <a:cs typeface="Arial"/>
                <a:sym typeface="Arial"/>
              </a:rPr>
              <a:t>azole</a:t>
            </a: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0"/>
              </a:spcBef>
              <a:spcAft>
                <a:spcPts val="0"/>
              </a:spcAft>
              <a:buClr>
                <a:srgbClr val="000000"/>
              </a:buClr>
              <a:buSzPts val="2400"/>
              <a:buFont typeface="Arial"/>
              <a:buChar char="❖"/>
            </a:pPr>
            <a:r>
              <a:rPr lang="en" sz="2400" b="1" i="0" u="none" strike="noStrike" cap="none">
                <a:solidFill>
                  <a:srgbClr val="000000"/>
                </a:solidFill>
                <a:latin typeface="Arial"/>
                <a:ea typeface="Arial"/>
                <a:cs typeface="Arial"/>
                <a:sym typeface="Arial"/>
              </a:rPr>
              <a:t>keto</a:t>
            </a:r>
            <a:r>
              <a:rPr lang="en" sz="2400" b="1" i="0" u="sng" strike="noStrike" cap="none">
                <a:solidFill>
                  <a:srgbClr val="0000FF"/>
                </a:solidFill>
                <a:latin typeface="Arial"/>
                <a:ea typeface="Arial"/>
                <a:cs typeface="Arial"/>
                <a:sym typeface="Arial"/>
              </a:rPr>
              <a:t>con</a:t>
            </a:r>
            <a:r>
              <a:rPr lang="en" sz="2400" b="1" i="0" u="none" strike="noStrike" cap="none">
                <a:solidFill>
                  <a:srgbClr val="000000"/>
                </a:solidFill>
                <a:latin typeface="Arial"/>
                <a:ea typeface="Arial"/>
                <a:cs typeface="Arial"/>
                <a:sym typeface="Arial"/>
              </a:rPr>
              <a:t>azole</a:t>
            </a: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4"/>
          <p:cNvSpPr txBox="1"/>
          <p:nvPr/>
        </p:nvSpPr>
        <p:spPr>
          <a:xfrm>
            <a:off x="741325" y="731528"/>
            <a:ext cx="5485200" cy="505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Antidepressants are often “mood </a:t>
            </a:r>
            <a:r>
              <a:rPr lang="en" sz="1400" b="1" i="0" u="sng" strike="noStrike" cap="none">
                <a:solidFill>
                  <a:schemeClr val="dk1"/>
                </a:solidFill>
                <a:latin typeface="Arial"/>
                <a:ea typeface="Arial"/>
                <a:cs typeface="Arial"/>
                <a:sym typeface="Arial"/>
              </a:rPr>
              <a:t>de</a:t>
            </a:r>
            <a:r>
              <a:rPr lang="en" sz="1400" b="0" i="0" u="none" strike="noStrike" cap="none">
                <a:solidFill>
                  <a:schemeClr val="dk1"/>
                </a:solidFill>
                <a:latin typeface="Arial"/>
                <a:ea typeface="Arial"/>
                <a:cs typeface="Arial"/>
                <a:sym typeface="Arial"/>
              </a:rPr>
              <a:t>stabilizers” in bipolar disorder.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Antidepressants are ineffective in bipolar disorder, slightly inferior to placebo in large STEP-BD trial.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accent2"/>
                </a:solidFill>
                <a:highlight>
                  <a:srgbClr val="FFFFFF"/>
                </a:highlight>
                <a:latin typeface="Arial"/>
                <a:ea typeface="Arial"/>
                <a:cs typeface="Arial"/>
                <a:sym typeface="Arial"/>
              </a:rPr>
              <a:t>Despite preselection for good antidepressant response and concurrent mood stabilizer treatment, antidepressant continuation in rapid-cycling was associated with </a:t>
            </a:r>
            <a:r>
              <a:rPr lang="en" sz="1400" b="1" i="0" u="none" strike="noStrike" cap="none">
                <a:solidFill>
                  <a:schemeClr val="accent2"/>
                </a:solidFill>
                <a:highlight>
                  <a:srgbClr val="FFFFFF"/>
                </a:highlight>
                <a:latin typeface="Arial"/>
                <a:ea typeface="Arial"/>
                <a:cs typeface="Arial"/>
                <a:sym typeface="Arial"/>
              </a:rPr>
              <a:t>worsened maintenance outcomes, especially for depressive morbidity</a:t>
            </a:r>
            <a:r>
              <a:rPr lang="en" sz="1400" b="0" i="0" u="none" strike="noStrike" cap="none">
                <a:solidFill>
                  <a:schemeClr val="accent2"/>
                </a:solidFill>
                <a:highlight>
                  <a:srgbClr val="FFFFFF"/>
                </a:highlight>
                <a:latin typeface="Arial"/>
                <a:ea typeface="Arial"/>
                <a:cs typeface="Arial"/>
                <a:sym typeface="Arial"/>
              </a:rPr>
              <a:t>, versus antidepressant discontinuation.</a:t>
            </a:r>
            <a:endParaRPr sz="14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accent2"/>
                </a:solidFill>
                <a:highlight>
                  <a:schemeClr val="lt1"/>
                </a:highlight>
                <a:latin typeface="Arial"/>
                <a:ea typeface="Arial"/>
                <a:cs typeface="Arial"/>
                <a:sym typeface="Arial"/>
              </a:rPr>
              <a:t>In </a:t>
            </a:r>
            <a:r>
              <a:rPr lang="en" sz="1400" b="1" i="0" u="none" strike="noStrike" cap="none">
                <a:solidFill>
                  <a:schemeClr val="accent2"/>
                </a:solidFill>
                <a:highlight>
                  <a:schemeClr val="lt1"/>
                </a:highlight>
                <a:latin typeface="Arial"/>
                <a:ea typeface="Arial"/>
                <a:cs typeface="Arial"/>
                <a:sym typeface="Arial"/>
              </a:rPr>
              <a:t>one-third </a:t>
            </a:r>
            <a:r>
              <a:rPr lang="en" sz="1400" b="0" i="0" u="none" strike="noStrike" cap="none">
                <a:solidFill>
                  <a:schemeClr val="accent2"/>
                </a:solidFill>
                <a:highlight>
                  <a:schemeClr val="lt1"/>
                </a:highlight>
                <a:latin typeface="Arial"/>
                <a:ea typeface="Arial"/>
                <a:cs typeface="Arial"/>
                <a:sym typeface="Arial"/>
              </a:rPr>
              <a:t>of treatment-refractory bipolar patients, </a:t>
            </a:r>
            <a:r>
              <a:rPr lang="en" sz="1400" b="1" i="0" u="none" strike="noStrike" cap="none">
                <a:solidFill>
                  <a:schemeClr val="accent2"/>
                </a:solidFill>
                <a:highlight>
                  <a:schemeClr val="lt1"/>
                </a:highlight>
                <a:latin typeface="Arial"/>
                <a:ea typeface="Arial"/>
                <a:cs typeface="Arial"/>
                <a:sym typeface="Arial"/>
              </a:rPr>
              <a:t>mania</a:t>
            </a:r>
            <a:r>
              <a:rPr lang="en" sz="1400" b="0" i="0" u="none" strike="noStrike" cap="none">
                <a:solidFill>
                  <a:schemeClr val="accent2"/>
                </a:solidFill>
                <a:highlight>
                  <a:schemeClr val="lt1"/>
                </a:highlight>
                <a:latin typeface="Arial"/>
                <a:ea typeface="Arial"/>
                <a:cs typeface="Arial"/>
                <a:sym typeface="Arial"/>
              </a:rPr>
              <a:t> is likely to be </a:t>
            </a:r>
            <a:r>
              <a:rPr lang="en" sz="1400" b="1" i="0" u="none" strike="noStrike" cap="none">
                <a:solidFill>
                  <a:schemeClr val="accent2"/>
                </a:solidFill>
                <a:highlight>
                  <a:schemeClr val="lt1"/>
                </a:highlight>
                <a:latin typeface="Arial"/>
                <a:ea typeface="Arial"/>
                <a:cs typeface="Arial"/>
                <a:sym typeface="Arial"/>
              </a:rPr>
              <a:t>antidepressant-induced</a:t>
            </a:r>
            <a:r>
              <a:rPr lang="en" sz="1400" b="0" i="0" u="none" strike="noStrike" cap="none">
                <a:solidFill>
                  <a:schemeClr val="accent2"/>
                </a:solidFill>
                <a:highlight>
                  <a:schemeClr val="lt1"/>
                </a:highlight>
                <a:latin typeface="Arial"/>
                <a:ea typeface="Arial"/>
                <a:cs typeface="Arial"/>
                <a:sym typeface="Arial"/>
              </a:rPr>
              <a:t> and not attributable to the expected course of illness.</a:t>
            </a:r>
            <a:endParaRPr sz="14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2E2E2E"/>
                </a:solidFill>
                <a:latin typeface="Arial"/>
                <a:ea typeface="Arial"/>
                <a:cs typeface="Arial"/>
                <a:sym typeface="Arial"/>
              </a:rPr>
              <a:t>In STEP-BD the most important risk factor for recurrence of </a:t>
            </a:r>
            <a:r>
              <a:rPr lang="en" sz="1400" b="1" i="0" u="none" strike="noStrike" cap="none">
                <a:solidFill>
                  <a:srgbClr val="2E2E2E"/>
                </a:solidFill>
                <a:latin typeface="Arial"/>
                <a:ea typeface="Arial"/>
                <a:cs typeface="Arial"/>
                <a:sym typeface="Arial"/>
              </a:rPr>
              <a:t>depression</a:t>
            </a:r>
            <a:r>
              <a:rPr lang="en" sz="1400" b="0" i="0" u="none" strike="noStrike" cap="none">
                <a:solidFill>
                  <a:srgbClr val="2E2E2E"/>
                </a:solidFill>
                <a:latin typeface="Arial"/>
                <a:ea typeface="Arial"/>
                <a:cs typeface="Arial"/>
                <a:sym typeface="Arial"/>
              </a:rPr>
              <a:t> was residual </a:t>
            </a:r>
            <a:r>
              <a:rPr lang="en" sz="1400" b="1" i="0" u="none" strike="noStrike" cap="none">
                <a:solidFill>
                  <a:srgbClr val="2E2E2E"/>
                </a:solidFill>
                <a:latin typeface="Arial"/>
                <a:ea typeface="Arial"/>
                <a:cs typeface="Arial"/>
                <a:sym typeface="Arial"/>
              </a:rPr>
              <a:t>subthreshold mood elevation</a:t>
            </a:r>
            <a:r>
              <a:rPr lang="en" sz="1400" b="0" i="0" u="none" strike="noStrike" cap="none">
                <a:solidFill>
                  <a:srgbClr val="2E2E2E"/>
                </a:solidFill>
                <a:latin typeface="Arial"/>
                <a:ea typeface="Arial"/>
                <a:cs typeface="Arial"/>
                <a:sym typeface="Arial"/>
              </a:rPr>
              <a:t>.</a:t>
            </a:r>
            <a:endParaRPr sz="1400" b="0" i="0" u="none" strike="noStrike" cap="none">
              <a:solidFill>
                <a:srgbClr val="2E2E2E"/>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 sz="1400" b="0" i="0" u="none" strike="noStrike" cap="none">
                <a:solidFill>
                  <a:srgbClr val="2E2E2E"/>
                </a:solidFill>
                <a:latin typeface="Arial"/>
                <a:ea typeface="Arial"/>
                <a:cs typeface="Arial"/>
                <a:sym typeface="Arial"/>
              </a:rPr>
              <a:t>For bipolar patients who are depressed, antidepressants should be tapered off.</a:t>
            </a:r>
            <a:endParaRPr sz="1400" b="0" i="0" u="none" strike="noStrike" cap="none">
              <a:solidFill>
                <a:srgbClr val="2E2E2E"/>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500"/>
              <a:buFont typeface="Arial"/>
              <a:buNone/>
            </a:pPr>
            <a:endParaRPr sz="15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accent2"/>
              </a:solidFill>
              <a:highlight>
                <a:srgbClr val="FFFFFF"/>
              </a:highlight>
              <a:latin typeface="Arial"/>
              <a:ea typeface="Arial"/>
              <a:cs typeface="Arial"/>
              <a:sym typeface="Arial"/>
            </a:endParaRPr>
          </a:p>
        </p:txBody>
      </p:sp>
      <p:sp>
        <p:nvSpPr>
          <p:cNvPr id="444" name="Google Shape;444;p34"/>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4"/>
          <p:cNvSpPr txBox="1"/>
          <p:nvPr/>
        </p:nvSpPr>
        <p:spPr>
          <a:xfrm>
            <a:off x="810301"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0" i="0" u="none" strike="noStrike" cap="none" dirty="0">
                <a:solidFill>
                  <a:schemeClr val="lt1"/>
                </a:solidFill>
                <a:latin typeface="Arial"/>
                <a:ea typeface="Arial"/>
                <a:cs typeface="Arial"/>
                <a:sym typeface="Arial"/>
              </a:rPr>
              <a:t>Antidepressants for Bipolar Disorder</a:t>
            </a:r>
            <a:endParaRPr sz="2400" b="0" i="0" u="none" strike="noStrike" cap="none" dirty="0">
              <a:solidFill>
                <a:schemeClr val="lt1"/>
              </a:solidFill>
              <a:latin typeface="Arial"/>
              <a:ea typeface="Arial"/>
              <a:cs typeface="Arial"/>
              <a:sym typeface="Arial"/>
            </a:endParaRPr>
          </a:p>
        </p:txBody>
      </p:sp>
      <p:pic>
        <p:nvPicPr>
          <p:cNvPr id="446" name="Google Shape;446;p34"/>
          <p:cNvPicPr preferRelativeResize="0"/>
          <p:nvPr/>
        </p:nvPicPr>
        <p:blipFill rotWithShape="1">
          <a:blip r:embed="rId3">
            <a:alphaModFix/>
          </a:blip>
          <a:srcRect/>
          <a:stretch/>
        </p:blipFill>
        <p:spPr>
          <a:xfrm>
            <a:off x="6216400" y="671150"/>
            <a:ext cx="2927600" cy="19006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920"/>
        <p:cNvGrpSpPr/>
        <p:nvPr/>
      </p:nvGrpSpPr>
      <p:grpSpPr>
        <a:xfrm>
          <a:off x="0" y="0"/>
          <a:ext cx="0" cy="0"/>
          <a:chOff x="0" y="0"/>
          <a:chExt cx="0" cy="0"/>
        </a:xfrm>
      </p:grpSpPr>
      <p:pic>
        <p:nvPicPr>
          <p:cNvPr id="5921" name="Google Shape;5921;p337"/>
          <p:cNvPicPr preferRelativeResize="0"/>
          <p:nvPr/>
        </p:nvPicPr>
        <p:blipFill rotWithShape="1">
          <a:blip r:embed="rId3">
            <a:alphaModFix/>
          </a:blip>
          <a:srcRect/>
          <a:stretch/>
        </p:blipFill>
        <p:spPr>
          <a:xfrm>
            <a:off x="2893521" y="843237"/>
            <a:ext cx="6069675" cy="2678191"/>
          </a:xfrm>
          <a:prstGeom prst="rect">
            <a:avLst/>
          </a:prstGeom>
          <a:noFill/>
          <a:ln>
            <a:noFill/>
          </a:ln>
        </p:spPr>
      </p:pic>
      <p:pic>
        <p:nvPicPr>
          <p:cNvPr id="5922" name="Google Shape;5922;p337"/>
          <p:cNvPicPr preferRelativeResize="0"/>
          <p:nvPr/>
        </p:nvPicPr>
        <p:blipFill rotWithShape="1">
          <a:blip r:embed="rId4">
            <a:alphaModFix/>
          </a:blip>
          <a:srcRect/>
          <a:stretch/>
        </p:blipFill>
        <p:spPr>
          <a:xfrm>
            <a:off x="209750" y="862925"/>
            <a:ext cx="2647000" cy="2647026"/>
          </a:xfrm>
          <a:prstGeom prst="rect">
            <a:avLst/>
          </a:prstGeom>
          <a:noFill/>
          <a:ln>
            <a:noFill/>
          </a:ln>
        </p:spPr>
      </p:pic>
      <p:sp>
        <p:nvSpPr>
          <p:cNvPr id="5923" name="Google Shape;5923;p337"/>
          <p:cNvSpPr txBox="1"/>
          <p:nvPr/>
        </p:nvSpPr>
        <p:spPr>
          <a:xfrm>
            <a:off x="881775" y="3576200"/>
            <a:ext cx="4774800" cy="338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900"/>
              <a:buFont typeface="Arial"/>
              <a:buNone/>
            </a:pPr>
            <a:r>
              <a:rPr lang="en" sz="1900" b="0" i="0" u="none" strike="noStrike" cap="none">
                <a:solidFill>
                  <a:schemeClr val="dk1"/>
                </a:solidFill>
                <a:latin typeface="Arial"/>
                <a:ea typeface="Arial"/>
                <a:cs typeface="Arial"/>
                <a:sym typeface="Arial"/>
              </a:rPr>
              <a:t>For patients </a:t>
            </a:r>
            <a:r>
              <a:rPr lang="en" sz="1900" b="0" i="0" u="none" strike="noStrike" cap="none">
                <a:solidFill>
                  <a:schemeClr val="dk1"/>
                </a:solidFill>
                <a:highlight>
                  <a:srgbClr val="FFFF00"/>
                </a:highlight>
                <a:latin typeface="Arial"/>
                <a:ea typeface="Arial"/>
                <a:cs typeface="Arial"/>
                <a:sym typeface="Arial"/>
              </a:rPr>
              <a:t>TAKING “Shredder” in</a:t>
            </a:r>
            <a:r>
              <a:rPr lang="en" sz="1900" b="1" i="0" u="sng" strike="noStrike" cap="none">
                <a:solidFill>
                  <a:schemeClr val="dk1"/>
                </a:solidFill>
                <a:highlight>
                  <a:srgbClr val="FFFF00"/>
                </a:highlight>
                <a:latin typeface="Arial"/>
                <a:ea typeface="Arial"/>
                <a:cs typeface="Arial"/>
                <a:sym typeface="Arial"/>
              </a:rPr>
              <a:t>D</a:t>
            </a:r>
            <a:r>
              <a:rPr lang="en" sz="1900" b="0" i="0" u="none" strike="noStrike" cap="none">
                <a:solidFill>
                  <a:schemeClr val="dk1"/>
                </a:solidFill>
                <a:highlight>
                  <a:srgbClr val="FFFF00"/>
                </a:highlight>
                <a:latin typeface="Arial"/>
                <a:ea typeface="Arial"/>
                <a:cs typeface="Arial"/>
                <a:sym typeface="Arial"/>
              </a:rPr>
              <a:t>ucers: </a:t>
            </a:r>
            <a:r>
              <a:rPr lang="en" sz="1900" b="0" i="0" u="none" strike="noStrike" cap="none">
                <a:solidFill>
                  <a:schemeClr val="dk1"/>
                </a:solidFill>
                <a:latin typeface="Arial"/>
                <a:ea typeface="Arial"/>
                <a:cs typeface="Arial"/>
                <a:sym typeface="Arial"/>
              </a:rPr>
              <a:t>carbamazepine, phenytoin, phenobarbital, or primidone</a:t>
            </a:r>
            <a:endParaRPr sz="5800" b="0" i="0" u="none" strike="noStrike" cap="none">
              <a:solidFill>
                <a:schemeClr val="dk1"/>
              </a:solidFill>
              <a:latin typeface="Arial"/>
              <a:ea typeface="Arial"/>
              <a:cs typeface="Arial"/>
              <a:sym typeface="Arial"/>
            </a:endParaRPr>
          </a:p>
        </p:txBody>
      </p:sp>
      <p:cxnSp>
        <p:nvCxnSpPr>
          <p:cNvPr id="5924" name="Google Shape;5924;p337"/>
          <p:cNvCxnSpPr/>
          <p:nvPr/>
        </p:nvCxnSpPr>
        <p:spPr>
          <a:xfrm rot="10800000">
            <a:off x="2031250" y="3093725"/>
            <a:ext cx="650100" cy="547800"/>
          </a:xfrm>
          <a:prstGeom prst="straightConnector1">
            <a:avLst/>
          </a:prstGeom>
          <a:noFill/>
          <a:ln w="9525" cap="flat" cmpd="sng">
            <a:solidFill>
              <a:schemeClr val="dk2"/>
            </a:solidFill>
            <a:prstDash val="solid"/>
            <a:round/>
            <a:headEnd type="none" w="sm" len="sm"/>
            <a:tailEnd type="none" w="sm" len="sm"/>
          </a:ln>
        </p:spPr>
      </p:cxnSp>
      <p:sp>
        <p:nvSpPr>
          <p:cNvPr id="5925" name="Google Shape;5925;p337"/>
          <p:cNvSpPr/>
          <p:nvPr/>
        </p:nvSpPr>
        <p:spPr>
          <a:xfrm rot="10800000" flipH="1">
            <a:off x="5925651" y="3576200"/>
            <a:ext cx="1596000" cy="122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26" name="Google Shape;5926;p337" descr="clipped result image"/>
          <p:cNvPicPr preferRelativeResize="0"/>
          <p:nvPr/>
        </p:nvPicPr>
        <p:blipFill rotWithShape="1">
          <a:blip r:embed="rId5">
            <a:alphaModFix/>
          </a:blip>
          <a:srcRect/>
          <a:stretch/>
        </p:blipFill>
        <p:spPr>
          <a:xfrm>
            <a:off x="6381051" y="3764841"/>
            <a:ext cx="685285" cy="680298"/>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930"/>
        <p:cNvGrpSpPr/>
        <p:nvPr/>
      </p:nvGrpSpPr>
      <p:grpSpPr>
        <a:xfrm>
          <a:off x="0" y="0"/>
          <a:ext cx="0" cy="0"/>
          <a:chOff x="0" y="0"/>
          <a:chExt cx="0" cy="0"/>
        </a:xfrm>
      </p:grpSpPr>
      <p:pic>
        <p:nvPicPr>
          <p:cNvPr id="5931" name="Google Shape;5931;p338"/>
          <p:cNvPicPr preferRelativeResize="0"/>
          <p:nvPr/>
        </p:nvPicPr>
        <p:blipFill rotWithShape="1">
          <a:blip r:embed="rId3">
            <a:alphaModFix amt="81000"/>
          </a:blip>
          <a:srcRect l="732" r="1619"/>
          <a:stretch/>
        </p:blipFill>
        <p:spPr>
          <a:xfrm rot="10800000" flipH="1">
            <a:off x="71550" y="1760773"/>
            <a:ext cx="8919650" cy="1574050"/>
          </a:xfrm>
          <a:prstGeom prst="rect">
            <a:avLst/>
          </a:prstGeom>
          <a:noFill/>
          <a:ln>
            <a:noFill/>
          </a:ln>
        </p:spPr>
      </p:pic>
      <p:pic>
        <p:nvPicPr>
          <p:cNvPr id="5932" name="Google Shape;5932;p338"/>
          <p:cNvPicPr preferRelativeResize="0"/>
          <p:nvPr/>
        </p:nvPicPr>
        <p:blipFill rotWithShape="1">
          <a:blip r:embed="rId4">
            <a:alphaModFix amt="69000"/>
          </a:blip>
          <a:srcRect l="-732" r="1731"/>
          <a:stretch/>
        </p:blipFill>
        <p:spPr>
          <a:xfrm>
            <a:off x="0" y="3573298"/>
            <a:ext cx="8986324" cy="1518425"/>
          </a:xfrm>
          <a:prstGeom prst="rect">
            <a:avLst/>
          </a:prstGeom>
          <a:noFill/>
          <a:ln>
            <a:noFill/>
          </a:ln>
        </p:spPr>
      </p:pic>
      <p:pic>
        <p:nvPicPr>
          <p:cNvPr id="5933" name="Google Shape;5933;p338"/>
          <p:cNvPicPr preferRelativeResize="0"/>
          <p:nvPr/>
        </p:nvPicPr>
        <p:blipFill rotWithShape="1">
          <a:blip r:embed="rId5">
            <a:alphaModFix/>
          </a:blip>
          <a:srcRect/>
          <a:stretch/>
        </p:blipFill>
        <p:spPr>
          <a:xfrm>
            <a:off x="72024" y="1773829"/>
            <a:ext cx="8919651" cy="3325018"/>
          </a:xfrm>
          <a:prstGeom prst="rect">
            <a:avLst/>
          </a:prstGeom>
          <a:noFill/>
          <a:ln>
            <a:noFill/>
          </a:ln>
        </p:spPr>
      </p:pic>
      <p:sp>
        <p:nvSpPr>
          <p:cNvPr id="5934" name="Google Shape;5934;p338"/>
          <p:cNvSpPr txBox="1"/>
          <p:nvPr/>
        </p:nvSpPr>
        <p:spPr>
          <a:xfrm rot="-5400000">
            <a:off x="-585949" y="2246748"/>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5935" name="Google Shape;5935;p338"/>
          <p:cNvSpPr txBox="1"/>
          <p:nvPr/>
        </p:nvSpPr>
        <p:spPr>
          <a:xfrm rot="-5400000">
            <a:off x="-585949" y="4099022"/>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5936" name="Google Shape;5936;p338"/>
          <p:cNvSpPr txBox="1"/>
          <p:nvPr/>
        </p:nvSpPr>
        <p:spPr>
          <a:xfrm>
            <a:off x="1556168" y="2160276"/>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mania</a:t>
            </a:r>
            <a:endParaRPr sz="1600" b="0" i="0" u="none" strike="noStrike" cap="none">
              <a:solidFill>
                <a:schemeClr val="dk1"/>
              </a:solidFill>
              <a:latin typeface="Arial"/>
              <a:ea typeface="Arial"/>
              <a:cs typeface="Arial"/>
              <a:sym typeface="Arial"/>
            </a:endParaRPr>
          </a:p>
        </p:txBody>
      </p:sp>
      <p:pic>
        <p:nvPicPr>
          <p:cNvPr id="5937" name="Google Shape;5937;p338"/>
          <p:cNvPicPr preferRelativeResize="0"/>
          <p:nvPr/>
        </p:nvPicPr>
        <p:blipFill rotWithShape="1">
          <a:blip r:embed="rId6">
            <a:alphaModFix/>
          </a:blip>
          <a:srcRect/>
          <a:stretch/>
        </p:blipFill>
        <p:spPr>
          <a:xfrm>
            <a:off x="1268692" y="1103005"/>
            <a:ext cx="1467055" cy="619211"/>
          </a:xfrm>
          <a:prstGeom prst="rect">
            <a:avLst/>
          </a:prstGeom>
          <a:noFill/>
          <a:ln>
            <a:noFill/>
          </a:ln>
        </p:spPr>
      </p:pic>
      <p:sp>
        <p:nvSpPr>
          <p:cNvPr id="5938" name="Google Shape;5938;p338"/>
          <p:cNvSpPr txBox="1"/>
          <p:nvPr/>
        </p:nvSpPr>
        <p:spPr>
          <a:xfrm>
            <a:off x="1268692" y="323818"/>
            <a:ext cx="6674400" cy="338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800"/>
              <a:buFont typeface="Arial"/>
              <a:buNone/>
            </a:pPr>
            <a:r>
              <a:rPr lang="en" sz="2800" b="0" i="0" u="none" strike="noStrike" cap="none">
                <a:solidFill>
                  <a:schemeClr val="dk1"/>
                </a:solidFill>
                <a:latin typeface="Arial"/>
                <a:ea typeface="Arial"/>
                <a:cs typeface="Arial"/>
                <a:sym typeface="Arial"/>
              </a:rPr>
              <a:t>How effective are anti-manic drugs?</a:t>
            </a: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972"/>
        <p:cNvGrpSpPr/>
        <p:nvPr/>
      </p:nvGrpSpPr>
      <p:grpSpPr>
        <a:xfrm>
          <a:off x="0" y="0"/>
          <a:ext cx="0" cy="0"/>
          <a:chOff x="0" y="0"/>
          <a:chExt cx="0" cy="0"/>
        </a:xfrm>
      </p:grpSpPr>
      <p:pic>
        <p:nvPicPr>
          <p:cNvPr id="5973" name="Google Shape;5973;p341"/>
          <p:cNvPicPr preferRelativeResize="0"/>
          <p:nvPr/>
        </p:nvPicPr>
        <p:blipFill rotWithShape="1">
          <a:blip r:embed="rId3">
            <a:alphaModFix/>
          </a:blip>
          <a:srcRect/>
          <a:stretch/>
        </p:blipFill>
        <p:spPr>
          <a:xfrm>
            <a:off x="2391505" y="924246"/>
            <a:ext cx="6400799" cy="3657599"/>
          </a:xfrm>
          <a:prstGeom prst="rect">
            <a:avLst/>
          </a:prstGeom>
          <a:noFill/>
          <a:ln>
            <a:noFill/>
          </a:ln>
        </p:spPr>
      </p:pic>
      <p:sp>
        <p:nvSpPr>
          <p:cNvPr id="5974" name="Google Shape;5974;p341"/>
          <p:cNvSpPr txBox="1"/>
          <p:nvPr/>
        </p:nvSpPr>
        <p:spPr>
          <a:xfrm>
            <a:off x="3512500" y="437350"/>
            <a:ext cx="492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Cohen’s d of = 0.80 is a Large effect size</a:t>
            </a:r>
            <a:endParaRPr sz="1400" b="0" i="0" u="none" strike="noStrike" cap="none">
              <a:solidFill>
                <a:schemeClr val="dk1"/>
              </a:solidFill>
              <a:latin typeface="Arial"/>
              <a:ea typeface="Arial"/>
              <a:cs typeface="Arial"/>
              <a:sym typeface="Arial"/>
            </a:endParaRPr>
          </a:p>
        </p:txBody>
      </p:sp>
      <p:sp>
        <p:nvSpPr>
          <p:cNvPr id="5975" name="Google Shape;5975;p341"/>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6" name="Google Shape;5976;p341"/>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pic>
        <p:nvPicPr>
          <p:cNvPr id="5977" name="Google Shape;5977;p341"/>
          <p:cNvPicPr preferRelativeResize="0"/>
          <p:nvPr/>
        </p:nvPicPr>
        <p:blipFill rotWithShape="1">
          <a:blip r:embed="rId4">
            <a:alphaModFix/>
          </a:blip>
          <a:srcRect/>
          <a:stretch/>
        </p:blipFill>
        <p:spPr>
          <a:xfrm>
            <a:off x="2536325" y="3583100"/>
            <a:ext cx="4629900" cy="1113275"/>
          </a:xfrm>
          <a:prstGeom prst="rect">
            <a:avLst/>
          </a:prstGeom>
          <a:noFill/>
          <a:ln>
            <a:noFill/>
          </a:ln>
        </p:spPr>
      </p:pic>
      <p:grpSp>
        <p:nvGrpSpPr>
          <p:cNvPr id="5978" name="Google Shape;5978;p341"/>
          <p:cNvGrpSpPr/>
          <p:nvPr/>
        </p:nvGrpSpPr>
        <p:grpSpPr>
          <a:xfrm>
            <a:off x="202255" y="655777"/>
            <a:ext cx="2723572" cy="1505017"/>
            <a:chOff x="-641925" y="1089675"/>
            <a:chExt cx="3076788" cy="1700200"/>
          </a:xfrm>
        </p:grpSpPr>
        <p:pic>
          <p:nvPicPr>
            <p:cNvPr id="5979" name="Google Shape;5979;p341"/>
            <p:cNvPicPr preferRelativeResize="0"/>
            <p:nvPr/>
          </p:nvPicPr>
          <p:blipFill rotWithShape="1">
            <a:blip r:embed="rId5">
              <a:alphaModFix/>
            </a:blip>
            <a:srcRect l="33359" r="44447"/>
            <a:stretch/>
          </p:blipFill>
          <p:spPr>
            <a:xfrm>
              <a:off x="276846" y="1089675"/>
              <a:ext cx="798400" cy="1700200"/>
            </a:xfrm>
            <a:prstGeom prst="rect">
              <a:avLst/>
            </a:prstGeom>
            <a:noFill/>
            <a:ln>
              <a:noFill/>
            </a:ln>
          </p:spPr>
        </p:pic>
        <p:pic>
          <p:nvPicPr>
            <p:cNvPr id="5980" name="Google Shape;5980;p341"/>
            <p:cNvPicPr preferRelativeResize="0"/>
            <p:nvPr/>
          </p:nvPicPr>
          <p:blipFill rotWithShape="1">
            <a:blip r:embed="rId5">
              <a:alphaModFix/>
            </a:blip>
            <a:srcRect l="2359" r="71991"/>
            <a:stretch/>
          </p:blipFill>
          <p:spPr>
            <a:xfrm>
              <a:off x="-641925" y="1089675"/>
              <a:ext cx="922775" cy="1700200"/>
            </a:xfrm>
            <a:prstGeom prst="rect">
              <a:avLst/>
            </a:prstGeom>
            <a:noFill/>
            <a:ln>
              <a:noFill/>
            </a:ln>
          </p:spPr>
        </p:pic>
        <p:pic>
          <p:nvPicPr>
            <p:cNvPr id="5981" name="Google Shape;5981;p341"/>
            <p:cNvPicPr preferRelativeResize="0"/>
            <p:nvPr/>
          </p:nvPicPr>
          <p:blipFill rotWithShape="1">
            <a:blip r:embed="rId5">
              <a:alphaModFix/>
            </a:blip>
            <a:srcRect l="61574"/>
            <a:stretch/>
          </p:blipFill>
          <p:spPr>
            <a:xfrm>
              <a:off x="1052513" y="1089687"/>
              <a:ext cx="1382350" cy="1700175"/>
            </a:xfrm>
            <a:prstGeom prst="rect">
              <a:avLst/>
            </a:prstGeom>
            <a:noFill/>
            <a:ln>
              <a:noFill/>
            </a:ln>
          </p:spPr>
        </p:pic>
      </p:grpSp>
      <p:sp>
        <p:nvSpPr>
          <p:cNvPr id="5982" name="Google Shape;5982;p341"/>
          <p:cNvSpPr/>
          <p:nvPr/>
        </p:nvSpPr>
        <p:spPr>
          <a:xfrm>
            <a:off x="346725" y="17626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83" name="Google Shape;5983;p341"/>
          <p:cNvPicPr preferRelativeResize="0"/>
          <p:nvPr/>
        </p:nvPicPr>
        <p:blipFill rotWithShape="1">
          <a:blip r:embed="rId6">
            <a:alphaModFix/>
          </a:blip>
          <a:srcRect/>
          <a:stretch/>
        </p:blipFill>
        <p:spPr>
          <a:xfrm>
            <a:off x="2694546" y="1285904"/>
            <a:ext cx="3322774" cy="2073975"/>
          </a:xfrm>
          <a:prstGeom prst="rect">
            <a:avLst/>
          </a:prstGeom>
          <a:noFill/>
          <a:ln>
            <a:noFill/>
          </a:ln>
        </p:spPr>
      </p:pic>
      <p:sp>
        <p:nvSpPr>
          <p:cNvPr id="5984" name="Google Shape;5984;p341"/>
          <p:cNvSpPr/>
          <p:nvPr/>
        </p:nvSpPr>
        <p:spPr>
          <a:xfrm>
            <a:off x="2052275" y="1762675"/>
            <a:ext cx="447300" cy="202200"/>
          </a:xfrm>
          <a:prstGeom prst="rect">
            <a:avLst/>
          </a:prstGeom>
          <a:no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985" name="Google Shape;5985;p341"/>
          <p:cNvCxnSpPr/>
          <p:nvPr/>
        </p:nvCxnSpPr>
        <p:spPr>
          <a:xfrm rot="10800000" flipH="1">
            <a:off x="6075400" y="3986450"/>
            <a:ext cx="1757700" cy="1200"/>
          </a:xfrm>
          <a:prstGeom prst="straightConnector1">
            <a:avLst/>
          </a:prstGeom>
          <a:noFill/>
          <a:ln w="28575" cap="flat" cmpd="sng">
            <a:solidFill>
              <a:srgbClr val="0000FF"/>
            </a:solidFill>
            <a:prstDash val="solid"/>
            <a:round/>
            <a:headEnd type="none" w="sm" len="sm"/>
            <a:tailEnd type="triangle" w="med" len="med"/>
          </a:ln>
        </p:spPr>
      </p:cxnSp>
      <p:sp>
        <p:nvSpPr>
          <p:cNvPr id="5986" name="Google Shape;5986;p341"/>
          <p:cNvSpPr txBox="1"/>
          <p:nvPr/>
        </p:nvSpPr>
        <p:spPr>
          <a:xfrm>
            <a:off x="3476375" y="3757638"/>
            <a:ext cx="2872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FF"/>
                </a:solidFill>
                <a:latin typeface="Arial"/>
                <a:ea typeface="Arial"/>
                <a:cs typeface="Arial"/>
                <a:sym typeface="Arial"/>
              </a:rPr>
              <a:t># patients to have 1 response </a:t>
            </a:r>
            <a:endParaRPr sz="14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FF"/>
                </a:solidFill>
                <a:latin typeface="Arial"/>
                <a:ea typeface="Arial"/>
                <a:cs typeface="Arial"/>
                <a:sym typeface="Arial"/>
              </a:rPr>
              <a:t>that is not a placebo response</a:t>
            </a:r>
            <a:endParaRPr sz="1400" b="0" i="0" u="none" strike="noStrike" cap="none">
              <a:solidFill>
                <a:srgbClr val="0000FF"/>
              </a:solidFill>
              <a:latin typeface="Arial"/>
              <a:ea typeface="Arial"/>
              <a:cs typeface="Arial"/>
              <a:sym typeface="Arial"/>
            </a:endParaRPr>
          </a:p>
        </p:txBody>
      </p:sp>
      <p:sp>
        <p:nvSpPr>
          <p:cNvPr id="5987" name="Google Shape;5987;p341"/>
          <p:cNvSpPr txBox="1"/>
          <p:nvPr/>
        </p:nvSpPr>
        <p:spPr>
          <a:xfrm>
            <a:off x="2590125" y="1695466"/>
            <a:ext cx="49251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FF"/>
                </a:solidFill>
                <a:latin typeface="Arial"/>
                <a:ea typeface="Arial"/>
                <a:cs typeface="Arial"/>
                <a:sym typeface="Arial"/>
              </a:rPr>
              <a:t>= NNT 3.53</a:t>
            </a:r>
            <a:endParaRPr sz="1100" b="1" i="0" u="none" strike="noStrike" cap="none">
              <a:solidFill>
                <a:srgbClr val="0000FF"/>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5991"/>
        <p:cNvGrpSpPr/>
        <p:nvPr/>
      </p:nvGrpSpPr>
      <p:grpSpPr>
        <a:xfrm>
          <a:off x="0" y="0"/>
          <a:ext cx="0" cy="0"/>
          <a:chOff x="0" y="0"/>
          <a:chExt cx="0" cy="0"/>
        </a:xfrm>
      </p:grpSpPr>
      <p:pic>
        <p:nvPicPr>
          <p:cNvPr id="5992" name="Google Shape;5992;p342"/>
          <p:cNvPicPr preferRelativeResize="0"/>
          <p:nvPr/>
        </p:nvPicPr>
        <p:blipFill rotWithShape="1">
          <a:blip r:embed="rId3">
            <a:alphaModFix/>
          </a:blip>
          <a:srcRect/>
          <a:stretch/>
        </p:blipFill>
        <p:spPr>
          <a:xfrm>
            <a:off x="2300850" y="866875"/>
            <a:ext cx="6474824" cy="3745275"/>
          </a:xfrm>
          <a:prstGeom prst="rect">
            <a:avLst/>
          </a:prstGeom>
          <a:noFill/>
          <a:ln>
            <a:noFill/>
          </a:ln>
        </p:spPr>
      </p:pic>
      <p:pic>
        <p:nvPicPr>
          <p:cNvPr id="5993" name="Google Shape;5993;p342"/>
          <p:cNvPicPr preferRelativeResize="0"/>
          <p:nvPr/>
        </p:nvPicPr>
        <p:blipFill rotWithShape="1">
          <a:blip r:embed="rId4">
            <a:alphaModFix/>
          </a:blip>
          <a:srcRect/>
          <a:stretch/>
        </p:blipFill>
        <p:spPr>
          <a:xfrm>
            <a:off x="2536325" y="3583100"/>
            <a:ext cx="4629900" cy="1113275"/>
          </a:xfrm>
          <a:prstGeom prst="rect">
            <a:avLst/>
          </a:prstGeom>
          <a:noFill/>
          <a:ln>
            <a:noFill/>
          </a:ln>
        </p:spPr>
      </p:pic>
      <p:sp>
        <p:nvSpPr>
          <p:cNvPr id="5994" name="Google Shape;5994;p342"/>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Lamotrigine </a:t>
            </a:r>
            <a:r>
              <a:rPr lang="en" sz="1400" b="0" i="0" u="none" strike="noStrike" cap="none">
                <a:solidFill>
                  <a:schemeClr val="dk1"/>
                </a:solidFill>
                <a:latin typeface="Arial"/>
                <a:ea typeface="Arial"/>
                <a:cs typeface="Arial"/>
                <a:sym typeface="Arial"/>
              </a:rPr>
              <a:t>(N=179)</a:t>
            </a:r>
            <a:endParaRPr sz="1400" b="0" i="0" u="none" strike="noStrike" cap="none">
              <a:solidFill>
                <a:schemeClr val="dk1"/>
              </a:solidFill>
              <a:latin typeface="Arial"/>
              <a:ea typeface="Arial"/>
              <a:cs typeface="Arial"/>
              <a:sym typeface="Arial"/>
            </a:endParaRPr>
          </a:p>
        </p:txBody>
      </p:sp>
      <p:sp>
        <p:nvSpPr>
          <p:cNvPr id="5995" name="Google Shape;5995;p342"/>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6" name="Google Shape;5996;p342"/>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5997" name="Google Shape;5997;p342"/>
          <p:cNvGrpSpPr/>
          <p:nvPr/>
        </p:nvGrpSpPr>
        <p:grpSpPr>
          <a:xfrm>
            <a:off x="202255" y="655777"/>
            <a:ext cx="2723572" cy="1505017"/>
            <a:chOff x="-641925" y="1089675"/>
            <a:chExt cx="3076788" cy="1700200"/>
          </a:xfrm>
        </p:grpSpPr>
        <p:pic>
          <p:nvPicPr>
            <p:cNvPr id="5998" name="Google Shape;5998;p342"/>
            <p:cNvPicPr preferRelativeResize="0"/>
            <p:nvPr/>
          </p:nvPicPr>
          <p:blipFill rotWithShape="1">
            <a:blip r:embed="rId5">
              <a:alphaModFix/>
            </a:blip>
            <a:srcRect l="33359" r="44447"/>
            <a:stretch/>
          </p:blipFill>
          <p:spPr>
            <a:xfrm>
              <a:off x="276846" y="1089675"/>
              <a:ext cx="798400" cy="1700200"/>
            </a:xfrm>
            <a:prstGeom prst="rect">
              <a:avLst/>
            </a:prstGeom>
            <a:noFill/>
            <a:ln>
              <a:noFill/>
            </a:ln>
          </p:spPr>
        </p:pic>
        <p:pic>
          <p:nvPicPr>
            <p:cNvPr id="5999" name="Google Shape;5999;p342"/>
            <p:cNvPicPr preferRelativeResize="0"/>
            <p:nvPr/>
          </p:nvPicPr>
          <p:blipFill rotWithShape="1">
            <a:blip r:embed="rId5">
              <a:alphaModFix/>
            </a:blip>
            <a:srcRect l="2359" r="71991"/>
            <a:stretch/>
          </p:blipFill>
          <p:spPr>
            <a:xfrm>
              <a:off x="-641925" y="1089675"/>
              <a:ext cx="922775" cy="1700200"/>
            </a:xfrm>
            <a:prstGeom prst="rect">
              <a:avLst/>
            </a:prstGeom>
            <a:noFill/>
            <a:ln>
              <a:noFill/>
            </a:ln>
          </p:spPr>
        </p:pic>
        <p:pic>
          <p:nvPicPr>
            <p:cNvPr id="6000" name="Google Shape;6000;p342"/>
            <p:cNvPicPr preferRelativeResize="0"/>
            <p:nvPr/>
          </p:nvPicPr>
          <p:blipFill rotWithShape="1">
            <a:blip r:embed="rId5">
              <a:alphaModFix/>
            </a:blip>
            <a:srcRect l="61574"/>
            <a:stretch/>
          </p:blipFill>
          <p:spPr>
            <a:xfrm>
              <a:off x="1052513" y="1089687"/>
              <a:ext cx="1382350" cy="1700175"/>
            </a:xfrm>
            <a:prstGeom prst="rect">
              <a:avLst/>
            </a:prstGeom>
            <a:noFill/>
            <a:ln>
              <a:noFill/>
            </a:ln>
          </p:spPr>
        </p:pic>
      </p:grpSp>
      <p:sp>
        <p:nvSpPr>
          <p:cNvPr id="6001" name="Google Shape;6001;p342"/>
          <p:cNvSpPr/>
          <p:nvPr/>
        </p:nvSpPr>
        <p:spPr>
          <a:xfrm>
            <a:off x="353950" y="1191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02" name="Google Shape;6002;p342"/>
          <p:cNvGrpSpPr/>
          <p:nvPr/>
        </p:nvGrpSpPr>
        <p:grpSpPr>
          <a:xfrm>
            <a:off x="4707475" y="3775388"/>
            <a:ext cx="2872800" cy="523200"/>
            <a:chOff x="4707475" y="3775388"/>
            <a:chExt cx="2872800" cy="523200"/>
          </a:xfrm>
        </p:grpSpPr>
        <p:sp>
          <p:nvSpPr>
            <p:cNvPr id="6003" name="Google Shape;6003;p342"/>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004" name="Google Shape;6004;p342"/>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grpSp>
        <p:nvGrpSpPr>
          <p:cNvPr id="6005" name="Google Shape;6005;p342"/>
          <p:cNvGrpSpPr/>
          <p:nvPr/>
        </p:nvGrpSpPr>
        <p:grpSpPr>
          <a:xfrm>
            <a:off x="353948" y="2902646"/>
            <a:ext cx="1813472" cy="1395950"/>
            <a:chOff x="767275" y="2138955"/>
            <a:chExt cx="2690212" cy="2070835"/>
          </a:xfrm>
        </p:grpSpPr>
        <p:grpSp>
          <p:nvGrpSpPr>
            <p:cNvPr id="6006" name="Google Shape;6006;p342"/>
            <p:cNvGrpSpPr/>
            <p:nvPr/>
          </p:nvGrpSpPr>
          <p:grpSpPr>
            <a:xfrm>
              <a:off x="767275" y="2138955"/>
              <a:ext cx="2690212" cy="2070835"/>
              <a:chOff x="6078179" y="3303635"/>
              <a:chExt cx="1398821" cy="1076765"/>
            </a:xfrm>
          </p:grpSpPr>
          <p:grpSp>
            <p:nvGrpSpPr>
              <p:cNvPr id="6007" name="Google Shape;6007;p342"/>
              <p:cNvGrpSpPr/>
              <p:nvPr/>
            </p:nvGrpSpPr>
            <p:grpSpPr>
              <a:xfrm>
                <a:off x="6078179" y="3303635"/>
                <a:ext cx="1398821" cy="937889"/>
                <a:chOff x="5619327" y="6680160"/>
                <a:chExt cx="1740163" cy="1166754"/>
              </a:xfrm>
            </p:grpSpPr>
            <p:pic>
              <p:nvPicPr>
                <p:cNvPr id="6008" name="Google Shape;6008;p342" descr="clipped result image"/>
                <p:cNvPicPr preferRelativeResize="0"/>
                <p:nvPr/>
              </p:nvPicPr>
              <p:blipFill rotWithShape="1">
                <a:blip r:embed="rId6">
                  <a:alphaModFix/>
                </a:blip>
                <a:srcRect l="28601" t="24642" b="13267"/>
                <a:stretch/>
              </p:blipFill>
              <p:spPr>
                <a:xfrm>
                  <a:off x="5945660" y="6923321"/>
                  <a:ext cx="1413830" cy="923593"/>
                </a:xfrm>
                <a:prstGeom prst="rect">
                  <a:avLst/>
                </a:prstGeom>
                <a:noFill/>
                <a:ln>
                  <a:noFill/>
                </a:ln>
              </p:spPr>
            </p:pic>
            <p:pic>
              <p:nvPicPr>
                <p:cNvPr id="6009" name="Google Shape;6009;p342"/>
                <p:cNvPicPr preferRelativeResize="0"/>
                <p:nvPr/>
              </p:nvPicPr>
              <p:blipFill rotWithShape="1">
                <a:blip r:embed="rId7">
                  <a:alphaModFix/>
                </a:blip>
                <a:srcRect/>
                <a:stretch/>
              </p:blipFill>
              <p:spPr>
                <a:xfrm>
                  <a:off x="5619327" y="6680160"/>
                  <a:ext cx="866543" cy="668044"/>
                </a:xfrm>
                <a:prstGeom prst="rect">
                  <a:avLst/>
                </a:prstGeom>
                <a:noFill/>
                <a:ln>
                  <a:noFill/>
                </a:ln>
              </p:spPr>
            </p:pic>
          </p:grpSp>
          <p:pic>
            <p:nvPicPr>
              <p:cNvPr id="6010" name="Google Shape;6010;p342"/>
              <p:cNvPicPr preferRelativeResize="0"/>
              <p:nvPr/>
            </p:nvPicPr>
            <p:blipFill rotWithShape="1">
              <a:blip r:embed="rId8">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6011" name="Google Shape;6011;p342"/>
              <p:cNvPicPr preferRelativeResize="0"/>
              <p:nvPr/>
            </p:nvPicPr>
            <p:blipFill rotWithShape="1">
              <a:blip r:embed="rId8">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6012" name="Google Shape;6012;p342"/>
              <p:cNvPicPr preferRelativeResize="0"/>
              <p:nvPr/>
            </p:nvPicPr>
            <p:blipFill rotWithShape="1">
              <a:blip r:embed="rId8">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6013" name="Google Shape;6013;p342"/>
            <p:cNvPicPr preferRelativeResize="0"/>
            <p:nvPr/>
          </p:nvPicPr>
          <p:blipFill rotWithShape="1">
            <a:blip r:embed="rId8">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6017"/>
        <p:cNvGrpSpPr/>
        <p:nvPr/>
      </p:nvGrpSpPr>
      <p:grpSpPr>
        <a:xfrm>
          <a:off x="0" y="0"/>
          <a:ext cx="0" cy="0"/>
          <a:chOff x="0" y="0"/>
          <a:chExt cx="0" cy="0"/>
        </a:xfrm>
      </p:grpSpPr>
      <p:pic>
        <p:nvPicPr>
          <p:cNvPr id="6018" name="Google Shape;6018;p343"/>
          <p:cNvPicPr preferRelativeResize="0"/>
          <p:nvPr/>
        </p:nvPicPr>
        <p:blipFill rotWithShape="1">
          <a:blip r:embed="rId3">
            <a:alphaModFix/>
          </a:blip>
          <a:srcRect/>
          <a:stretch/>
        </p:blipFill>
        <p:spPr>
          <a:xfrm>
            <a:off x="2300174" y="845200"/>
            <a:ext cx="6474824" cy="3766951"/>
          </a:xfrm>
          <a:prstGeom prst="rect">
            <a:avLst/>
          </a:prstGeom>
          <a:noFill/>
          <a:ln>
            <a:noFill/>
          </a:ln>
        </p:spPr>
      </p:pic>
      <p:sp>
        <p:nvSpPr>
          <p:cNvPr id="6019" name="Google Shape;6019;p343"/>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Topiramate </a:t>
            </a:r>
            <a:r>
              <a:rPr lang="en" sz="1400" b="0" i="0" u="none" strike="noStrike" cap="none">
                <a:solidFill>
                  <a:schemeClr val="dk1"/>
                </a:solidFill>
                <a:latin typeface="Arial"/>
                <a:ea typeface="Arial"/>
                <a:cs typeface="Arial"/>
                <a:sym typeface="Arial"/>
              </a:rPr>
              <a:t>(N=1074)</a:t>
            </a:r>
            <a:endParaRPr sz="1400" b="0" i="0" u="none" strike="noStrike" cap="none">
              <a:solidFill>
                <a:schemeClr val="dk1"/>
              </a:solidFill>
              <a:latin typeface="Arial"/>
              <a:ea typeface="Arial"/>
              <a:cs typeface="Arial"/>
              <a:sym typeface="Arial"/>
            </a:endParaRPr>
          </a:p>
        </p:txBody>
      </p:sp>
      <p:sp>
        <p:nvSpPr>
          <p:cNvPr id="6020" name="Google Shape;6020;p343"/>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1" name="Google Shape;6021;p343"/>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022" name="Google Shape;6022;p343"/>
          <p:cNvGrpSpPr/>
          <p:nvPr/>
        </p:nvGrpSpPr>
        <p:grpSpPr>
          <a:xfrm>
            <a:off x="202255" y="655777"/>
            <a:ext cx="2723572" cy="1505017"/>
            <a:chOff x="-641925" y="1089675"/>
            <a:chExt cx="3076788" cy="1700200"/>
          </a:xfrm>
        </p:grpSpPr>
        <p:pic>
          <p:nvPicPr>
            <p:cNvPr id="6023" name="Google Shape;6023;p343"/>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024" name="Google Shape;6024;p343"/>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025" name="Google Shape;6025;p343"/>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026" name="Google Shape;6026;p343"/>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027" name="Google Shape;6027;p343"/>
          <p:cNvSpPr/>
          <p:nvPr/>
        </p:nvSpPr>
        <p:spPr>
          <a:xfrm>
            <a:off x="353950" y="1191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28" name="Google Shape;6028;p343"/>
          <p:cNvGrpSpPr/>
          <p:nvPr/>
        </p:nvGrpSpPr>
        <p:grpSpPr>
          <a:xfrm>
            <a:off x="4707475" y="3775388"/>
            <a:ext cx="2872800" cy="523200"/>
            <a:chOff x="4707475" y="3775388"/>
            <a:chExt cx="2872800" cy="523200"/>
          </a:xfrm>
        </p:grpSpPr>
        <p:sp>
          <p:nvSpPr>
            <p:cNvPr id="6029" name="Google Shape;6029;p343"/>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030" name="Google Shape;6030;p343"/>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031" name="Google Shape;6031;p343" descr="clipped result image"/>
          <p:cNvPicPr preferRelativeResize="0"/>
          <p:nvPr/>
        </p:nvPicPr>
        <p:blipFill rotWithShape="1">
          <a:blip r:embed="rId6">
            <a:alphaModFix/>
          </a:blip>
          <a:srcRect/>
          <a:stretch/>
        </p:blipFill>
        <p:spPr>
          <a:xfrm>
            <a:off x="466699" y="2825702"/>
            <a:ext cx="1593843" cy="1505026"/>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035"/>
        <p:cNvGrpSpPr/>
        <p:nvPr/>
      </p:nvGrpSpPr>
      <p:grpSpPr>
        <a:xfrm>
          <a:off x="0" y="0"/>
          <a:ext cx="0" cy="0"/>
          <a:chOff x="0" y="0"/>
          <a:chExt cx="0" cy="0"/>
        </a:xfrm>
      </p:grpSpPr>
      <p:pic>
        <p:nvPicPr>
          <p:cNvPr id="6036" name="Google Shape;6036;p344"/>
          <p:cNvPicPr preferRelativeResize="0"/>
          <p:nvPr/>
        </p:nvPicPr>
        <p:blipFill rotWithShape="1">
          <a:blip r:embed="rId3">
            <a:alphaModFix/>
          </a:blip>
          <a:srcRect/>
          <a:stretch/>
        </p:blipFill>
        <p:spPr>
          <a:xfrm>
            <a:off x="2435297" y="905025"/>
            <a:ext cx="6416033" cy="3666300"/>
          </a:xfrm>
          <a:prstGeom prst="rect">
            <a:avLst/>
          </a:prstGeom>
          <a:noFill/>
          <a:ln>
            <a:noFill/>
          </a:ln>
        </p:spPr>
      </p:pic>
      <p:sp>
        <p:nvSpPr>
          <p:cNvPr id="6037" name="Google Shape;6037;p344"/>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Aripiprazole </a:t>
            </a:r>
            <a:r>
              <a:rPr lang="en" sz="1400" b="0" i="0" u="none" strike="noStrike" cap="none">
                <a:solidFill>
                  <a:schemeClr val="dk1"/>
                </a:solidFill>
                <a:latin typeface="Arial"/>
                <a:ea typeface="Arial"/>
                <a:cs typeface="Arial"/>
                <a:sym typeface="Arial"/>
              </a:rPr>
              <a:t>(N=1662)</a:t>
            </a:r>
            <a:endParaRPr sz="1400" b="0" i="0" u="none" strike="noStrike" cap="none">
              <a:solidFill>
                <a:schemeClr val="dk1"/>
              </a:solidFill>
              <a:latin typeface="Arial"/>
              <a:ea typeface="Arial"/>
              <a:cs typeface="Arial"/>
              <a:sym typeface="Arial"/>
            </a:endParaRPr>
          </a:p>
        </p:txBody>
      </p:sp>
      <p:sp>
        <p:nvSpPr>
          <p:cNvPr id="6038" name="Google Shape;6038;p344"/>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9" name="Google Shape;6039;p344"/>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040" name="Google Shape;6040;p344"/>
          <p:cNvGrpSpPr/>
          <p:nvPr/>
        </p:nvGrpSpPr>
        <p:grpSpPr>
          <a:xfrm>
            <a:off x="202255" y="655777"/>
            <a:ext cx="2723572" cy="1505017"/>
            <a:chOff x="-641925" y="1089675"/>
            <a:chExt cx="3076788" cy="1700200"/>
          </a:xfrm>
        </p:grpSpPr>
        <p:pic>
          <p:nvPicPr>
            <p:cNvPr id="6041" name="Google Shape;6041;p344"/>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042" name="Google Shape;6042;p344"/>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043" name="Google Shape;6043;p344"/>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044" name="Google Shape;6044;p344"/>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045" name="Google Shape;6045;p344"/>
          <p:cNvSpPr/>
          <p:nvPr/>
        </p:nvSpPr>
        <p:spPr>
          <a:xfrm>
            <a:off x="353950" y="1391679"/>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46" name="Google Shape;6046;p344"/>
          <p:cNvGrpSpPr/>
          <p:nvPr/>
        </p:nvGrpSpPr>
        <p:grpSpPr>
          <a:xfrm>
            <a:off x="4707475" y="3775388"/>
            <a:ext cx="2872800" cy="523200"/>
            <a:chOff x="4707475" y="3775388"/>
            <a:chExt cx="2872800" cy="523200"/>
          </a:xfrm>
        </p:grpSpPr>
        <p:sp>
          <p:nvSpPr>
            <p:cNvPr id="6047" name="Google Shape;6047;p344"/>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048" name="Google Shape;6048;p344"/>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grpSp>
        <p:nvGrpSpPr>
          <p:cNvPr id="6049" name="Google Shape;6049;p344"/>
          <p:cNvGrpSpPr/>
          <p:nvPr/>
        </p:nvGrpSpPr>
        <p:grpSpPr>
          <a:xfrm>
            <a:off x="232948" y="3073787"/>
            <a:ext cx="2080060" cy="1376124"/>
            <a:chOff x="1778470" y="1045375"/>
            <a:chExt cx="1534420" cy="1015215"/>
          </a:xfrm>
        </p:grpSpPr>
        <p:grpSp>
          <p:nvGrpSpPr>
            <p:cNvPr id="6050" name="Google Shape;6050;p344"/>
            <p:cNvGrpSpPr/>
            <p:nvPr/>
          </p:nvGrpSpPr>
          <p:grpSpPr>
            <a:xfrm>
              <a:off x="1778470" y="1045375"/>
              <a:ext cx="1534420" cy="770047"/>
              <a:chOff x="1278145" y="1708220"/>
              <a:chExt cx="5421980" cy="2325022"/>
            </a:xfrm>
          </p:grpSpPr>
          <p:pic>
            <p:nvPicPr>
              <p:cNvPr id="6051" name="Google Shape;6051;p344"/>
              <p:cNvPicPr preferRelativeResize="0"/>
              <p:nvPr/>
            </p:nvPicPr>
            <p:blipFill rotWithShape="1">
              <a:blip r:embed="rId6">
                <a:alphaModFix/>
              </a:blip>
              <a:srcRect/>
              <a:stretch/>
            </p:blipFill>
            <p:spPr>
              <a:xfrm>
                <a:off x="1278145" y="1708220"/>
                <a:ext cx="1485516" cy="1941535"/>
              </a:xfrm>
              <a:prstGeom prst="rect">
                <a:avLst/>
              </a:prstGeom>
              <a:noFill/>
              <a:ln>
                <a:noFill/>
              </a:ln>
            </p:spPr>
          </p:pic>
          <p:pic>
            <p:nvPicPr>
              <p:cNvPr id="6052" name="Google Shape;6052;p344"/>
              <p:cNvPicPr preferRelativeResize="0"/>
              <p:nvPr/>
            </p:nvPicPr>
            <p:blipFill rotWithShape="1">
              <a:blip r:embed="rId6">
                <a:alphaModFix/>
              </a:blip>
              <a:srcRect/>
              <a:stretch/>
            </p:blipFill>
            <p:spPr>
              <a:xfrm rot="1126109" flipH="1">
                <a:off x="4965891" y="1917037"/>
                <a:ext cx="1465133" cy="1914894"/>
              </a:xfrm>
              <a:prstGeom prst="rect">
                <a:avLst/>
              </a:prstGeom>
              <a:noFill/>
              <a:ln>
                <a:noFill/>
              </a:ln>
            </p:spPr>
          </p:pic>
          <p:pic>
            <p:nvPicPr>
              <p:cNvPr id="6053" name="Google Shape;6053;p344"/>
              <p:cNvPicPr preferRelativeResize="0"/>
              <p:nvPr/>
            </p:nvPicPr>
            <p:blipFill rotWithShape="1">
              <a:blip r:embed="rId7">
                <a:alphaModFix/>
              </a:blip>
              <a:srcRect/>
              <a:stretch/>
            </p:blipFill>
            <p:spPr>
              <a:xfrm rot="1435930">
                <a:off x="2218700" y="2315850"/>
                <a:ext cx="1085850" cy="1524000"/>
              </a:xfrm>
              <a:prstGeom prst="rect">
                <a:avLst/>
              </a:prstGeom>
              <a:noFill/>
              <a:ln>
                <a:noFill/>
              </a:ln>
            </p:spPr>
          </p:pic>
          <p:pic>
            <p:nvPicPr>
              <p:cNvPr id="6054" name="Google Shape;6054;p344"/>
              <p:cNvPicPr preferRelativeResize="0"/>
              <p:nvPr/>
            </p:nvPicPr>
            <p:blipFill rotWithShape="1">
              <a:blip r:embed="rId7">
                <a:alphaModFix/>
              </a:blip>
              <a:srcRect/>
              <a:stretch/>
            </p:blipFill>
            <p:spPr>
              <a:xfrm rot="-900133" flipH="1">
                <a:off x="4337335" y="2443182"/>
                <a:ext cx="1053703" cy="1478884"/>
              </a:xfrm>
              <a:prstGeom prst="rect">
                <a:avLst/>
              </a:prstGeom>
              <a:noFill/>
              <a:ln>
                <a:noFill/>
              </a:ln>
            </p:spPr>
          </p:pic>
        </p:grpSp>
        <p:pic>
          <p:nvPicPr>
            <p:cNvPr id="6055" name="Google Shape;6055;p344"/>
            <p:cNvPicPr preferRelativeResize="0"/>
            <p:nvPr/>
          </p:nvPicPr>
          <p:blipFill rotWithShape="1">
            <a:blip r:embed="rId8">
              <a:alphaModFix/>
            </a:blip>
            <a:srcRect/>
            <a:stretch/>
          </p:blipFill>
          <p:spPr>
            <a:xfrm>
              <a:off x="2134922" y="1329242"/>
              <a:ext cx="776574" cy="731348"/>
            </a:xfrm>
            <a:prstGeom prst="rect">
              <a:avLst/>
            </a:prstGeom>
            <a:noFill/>
            <a:ln>
              <a:noFill/>
            </a:ln>
          </p:spPr>
        </p:pic>
      </p:grpSp>
      <p:pic>
        <p:nvPicPr>
          <p:cNvPr id="6056" name="Google Shape;6056;p344" descr="clipped result image"/>
          <p:cNvPicPr preferRelativeResize="0"/>
          <p:nvPr/>
        </p:nvPicPr>
        <p:blipFill rotWithShape="1">
          <a:blip r:embed="rId9">
            <a:alphaModFix/>
          </a:blip>
          <a:srcRect/>
          <a:stretch/>
        </p:blipFill>
        <p:spPr>
          <a:xfrm>
            <a:off x="975947" y="2490755"/>
            <a:ext cx="508325" cy="626874"/>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060"/>
        <p:cNvGrpSpPr/>
        <p:nvPr/>
      </p:nvGrpSpPr>
      <p:grpSpPr>
        <a:xfrm>
          <a:off x="0" y="0"/>
          <a:ext cx="0" cy="0"/>
          <a:chOff x="0" y="0"/>
          <a:chExt cx="0" cy="0"/>
        </a:xfrm>
      </p:grpSpPr>
      <p:sp>
        <p:nvSpPr>
          <p:cNvPr id="6061" name="Google Shape;6061;p345"/>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Valproate </a:t>
            </a:r>
            <a:r>
              <a:rPr lang="en" sz="1400" b="0" i="0" u="none" strike="noStrike" cap="none">
                <a:solidFill>
                  <a:schemeClr val="dk1"/>
                </a:solidFill>
                <a:latin typeface="Arial"/>
                <a:ea typeface="Arial"/>
                <a:cs typeface="Arial"/>
                <a:sym typeface="Arial"/>
              </a:rPr>
              <a:t>(N=1064)</a:t>
            </a:r>
            <a:endParaRPr sz="1400" b="0" i="0" u="none" strike="noStrike" cap="none">
              <a:solidFill>
                <a:schemeClr val="dk1"/>
              </a:solidFill>
              <a:latin typeface="Arial"/>
              <a:ea typeface="Arial"/>
              <a:cs typeface="Arial"/>
              <a:sym typeface="Arial"/>
            </a:endParaRPr>
          </a:p>
        </p:txBody>
      </p:sp>
      <p:pic>
        <p:nvPicPr>
          <p:cNvPr id="6062" name="Google Shape;6062;p345"/>
          <p:cNvPicPr preferRelativeResize="0"/>
          <p:nvPr/>
        </p:nvPicPr>
        <p:blipFill rotWithShape="1">
          <a:blip r:embed="rId3">
            <a:alphaModFix/>
          </a:blip>
          <a:srcRect/>
          <a:stretch/>
        </p:blipFill>
        <p:spPr>
          <a:xfrm>
            <a:off x="2405499" y="897801"/>
            <a:ext cx="6422756" cy="3670151"/>
          </a:xfrm>
          <a:prstGeom prst="rect">
            <a:avLst/>
          </a:prstGeom>
          <a:noFill/>
          <a:ln>
            <a:noFill/>
          </a:ln>
        </p:spPr>
      </p:pic>
      <p:sp>
        <p:nvSpPr>
          <p:cNvPr id="6063" name="Google Shape;6063;p345"/>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4" name="Google Shape;6064;p345"/>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065" name="Google Shape;6065;p345"/>
          <p:cNvGrpSpPr/>
          <p:nvPr/>
        </p:nvGrpSpPr>
        <p:grpSpPr>
          <a:xfrm>
            <a:off x="202255" y="655777"/>
            <a:ext cx="2723572" cy="1505017"/>
            <a:chOff x="-641925" y="1089675"/>
            <a:chExt cx="3076788" cy="1700200"/>
          </a:xfrm>
        </p:grpSpPr>
        <p:pic>
          <p:nvPicPr>
            <p:cNvPr id="6066" name="Google Shape;6066;p345"/>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067" name="Google Shape;6067;p345"/>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068" name="Google Shape;6068;p345"/>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069" name="Google Shape;6069;p345"/>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070" name="Google Shape;6070;p345"/>
          <p:cNvSpPr/>
          <p:nvPr/>
        </p:nvSpPr>
        <p:spPr>
          <a:xfrm>
            <a:off x="353950" y="138049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71" name="Google Shape;6071;p345"/>
          <p:cNvGrpSpPr/>
          <p:nvPr/>
        </p:nvGrpSpPr>
        <p:grpSpPr>
          <a:xfrm>
            <a:off x="4707475" y="3775388"/>
            <a:ext cx="2872800" cy="523200"/>
            <a:chOff x="4707475" y="3775388"/>
            <a:chExt cx="2872800" cy="523200"/>
          </a:xfrm>
        </p:grpSpPr>
        <p:sp>
          <p:nvSpPr>
            <p:cNvPr id="6072" name="Google Shape;6072;p345"/>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073" name="Google Shape;6073;p345"/>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074" name="Google Shape;6074;p345"/>
          <p:cNvPicPr preferRelativeResize="0"/>
          <p:nvPr/>
        </p:nvPicPr>
        <p:blipFill rotWithShape="1">
          <a:blip r:embed="rId6">
            <a:alphaModFix/>
          </a:blip>
          <a:srcRect/>
          <a:stretch/>
        </p:blipFill>
        <p:spPr>
          <a:xfrm>
            <a:off x="582149" y="2952475"/>
            <a:ext cx="1213850" cy="134612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6078"/>
        <p:cNvGrpSpPr/>
        <p:nvPr/>
      </p:nvGrpSpPr>
      <p:grpSpPr>
        <a:xfrm>
          <a:off x="0" y="0"/>
          <a:ext cx="0" cy="0"/>
          <a:chOff x="0" y="0"/>
          <a:chExt cx="0" cy="0"/>
        </a:xfrm>
      </p:grpSpPr>
      <p:sp>
        <p:nvSpPr>
          <p:cNvPr id="6079" name="Google Shape;6079;p346"/>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Lithium </a:t>
            </a:r>
            <a:r>
              <a:rPr lang="en" sz="1400" b="0" i="0" u="none" strike="noStrike" cap="none">
                <a:solidFill>
                  <a:schemeClr val="dk1"/>
                </a:solidFill>
                <a:latin typeface="Arial"/>
                <a:ea typeface="Arial"/>
                <a:cs typeface="Arial"/>
                <a:sym typeface="Arial"/>
              </a:rPr>
              <a:t>(N=1199)</a:t>
            </a:r>
            <a:endParaRPr sz="1400" b="0" i="0" u="none" strike="noStrike" cap="none">
              <a:solidFill>
                <a:schemeClr val="dk1"/>
              </a:solidFill>
              <a:latin typeface="Arial"/>
              <a:ea typeface="Arial"/>
              <a:cs typeface="Arial"/>
              <a:sym typeface="Arial"/>
            </a:endParaRPr>
          </a:p>
        </p:txBody>
      </p:sp>
      <p:pic>
        <p:nvPicPr>
          <p:cNvPr id="6080" name="Google Shape;6080;p346"/>
          <p:cNvPicPr preferRelativeResize="0"/>
          <p:nvPr/>
        </p:nvPicPr>
        <p:blipFill rotWithShape="1">
          <a:blip r:embed="rId3">
            <a:alphaModFix/>
          </a:blip>
          <a:srcRect/>
          <a:stretch/>
        </p:blipFill>
        <p:spPr>
          <a:xfrm>
            <a:off x="2415573" y="905025"/>
            <a:ext cx="6397425" cy="3704225"/>
          </a:xfrm>
          <a:prstGeom prst="rect">
            <a:avLst/>
          </a:prstGeom>
          <a:noFill/>
          <a:ln>
            <a:noFill/>
          </a:ln>
        </p:spPr>
      </p:pic>
      <p:sp>
        <p:nvSpPr>
          <p:cNvPr id="6081" name="Google Shape;6081;p346"/>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2" name="Google Shape;6082;p346"/>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083" name="Google Shape;6083;p346"/>
          <p:cNvGrpSpPr/>
          <p:nvPr/>
        </p:nvGrpSpPr>
        <p:grpSpPr>
          <a:xfrm>
            <a:off x="202255" y="655777"/>
            <a:ext cx="2723572" cy="1505017"/>
            <a:chOff x="-641925" y="1089675"/>
            <a:chExt cx="3076788" cy="1700200"/>
          </a:xfrm>
        </p:grpSpPr>
        <p:pic>
          <p:nvPicPr>
            <p:cNvPr id="6084" name="Google Shape;6084;p346"/>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085" name="Google Shape;6085;p346"/>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086" name="Google Shape;6086;p346"/>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087" name="Google Shape;6087;p346"/>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088" name="Google Shape;6088;p346"/>
          <p:cNvSpPr/>
          <p:nvPr/>
        </p:nvSpPr>
        <p:spPr>
          <a:xfrm>
            <a:off x="353950" y="1391671"/>
            <a:ext cx="13872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89" name="Google Shape;6089;p346"/>
          <p:cNvGrpSpPr/>
          <p:nvPr/>
        </p:nvGrpSpPr>
        <p:grpSpPr>
          <a:xfrm>
            <a:off x="4707475" y="3775388"/>
            <a:ext cx="2872800" cy="523200"/>
            <a:chOff x="4707475" y="3775388"/>
            <a:chExt cx="2872800" cy="523200"/>
          </a:xfrm>
        </p:grpSpPr>
        <p:sp>
          <p:nvSpPr>
            <p:cNvPr id="6090" name="Google Shape;6090;p346"/>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091" name="Google Shape;6091;p346"/>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092" name="Google Shape;6092;p346"/>
          <p:cNvPicPr preferRelativeResize="0"/>
          <p:nvPr/>
        </p:nvPicPr>
        <p:blipFill rotWithShape="1">
          <a:blip r:embed="rId6">
            <a:alphaModFix/>
          </a:blip>
          <a:srcRect/>
          <a:stretch/>
        </p:blipFill>
        <p:spPr>
          <a:xfrm>
            <a:off x="419800" y="3431599"/>
            <a:ext cx="1507916" cy="34380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096"/>
        <p:cNvGrpSpPr/>
        <p:nvPr/>
      </p:nvGrpSpPr>
      <p:grpSpPr>
        <a:xfrm>
          <a:off x="0" y="0"/>
          <a:ext cx="0" cy="0"/>
          <a:chOff x="0" y="0"/>
          <a:chExt cx="0" cy="0"/>
        </a:xfrm>
      </p:grpSpPr>
      <p:sp>
        <p:nvSpPr>
          <p:cNvPr id="6097" name="Google Shape;6097;p347"/>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Quetiapine </a:t>
            </a:r>
            <a:r>
              <a:rPr lang="en" sz="1400" b="0" i="0" u="none" strike="noStrike" cap="none">
                <a:solidFill>
                  <a:schemeClr val="dk1"/>
                </a:solidFill>
                <a:latin typeface="Arial"/>
                <a:ea typeface="Arial"/>
                <a:cs typeface="Arial"/>
                <a:sym typeface="Arial"/>
              </a:rPr>
              <a:t>(N=1007)</a:t>
            </a:r>
            <a:endParaRPr sz="1400" b="0" i="0" u="none" strike="noStrike" cap="none">
              <a:solidFill>
                <a:schemeClr val="dk1"/>
              </a:solidFill>
              <a:latin typeface="Arial"/>
              <a:ea typeface="Arial"/>
              <a:cs typeface="Arial"/>
              <a:sym typeface="Arial"/>
            </a:endParaRPr>
          </a:p>
        </p:txBody>
      </p:sp>
      <p:pic>
        <p:nvPicPr>
          <p:cNvPr id="6098" name="Google Shape;6098;p347"/>
          <p:cNvPicPr preferRelativeResize="0"/>
          <p:nvPr/>
        </p:nvPicPr>
        <p:blipFill rotWithShape="1">
          <a:blip r:embed="rId3">
            <a:alphaModFix/>
          </a:blip>
          <a:srcRect t="4342"/>
          <a:stretch/>
        </p:blipFill>
        <p:spPr>
          <a:xfrm>
            <a:off x="2354523" y="874100"/>
            <a:ext cx="6489076" cy="3746176"/>
          </a:xfrm>
          <a:prstGeom prst="rect">
            <a:avLst/>
          </a:prstGeom>
          <a:noFill/>
          <a:ln>
            <a:noFill/>
          </a:ln>
        </p:spPr>
      </p:pic>
      <p:sp>
        <p:nvSpPr>
          <p:cNvPr id="6099" name="Google Shape;6099;p347"/>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0" name="Google Shape;6100;p347"/>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101" name="Google Shape;6101;p347"/>
          <p:cNvGrpSpPr/>
          <p:nvPr/>
        </p:nvGrpSpPr>
        <p:grpSpPr>
          <a:xfrm>
            <a:off x="202255" y="655777"/>
            <a:ext cx="2723572" cy="1505017"/>
            <a:chOff x="-641925" y="1089675"/>
            <a:chExt cx="3076788" cy="1700200"/>
          </a:xfrm>
        </p:grpSpPr>
        <p:pic>
          <p:nvPicPr>
            <p:cNvPr id="6102" name="Google Shape;6102;p347"/>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103" name="Google Shape;6103;p347"/>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104" name="Google Shape;6104;p347"/>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105" name="Google Shape;6105;p347"/>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106" name="Google Shape;6106;p347"/>
          <p:cNvSpPr/>
          <p:nvPr/>
        </p:nvSpPr>
        <p:spPr>
          <a:xfrm>
            <a:off x="353950" y="1572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07" name="Google Shape;6107;p347"/>
          <p:cNvGrpSpPr/>
          <p:nvPr/>
        </p:nvGrpSpPr>
        <p:grpSpPr>
          <a:xfrm>
            <a:off x="4707475" y="3775388"/>
            <a:ext cx="2872800" cy="523200"/>
            <a:chOff x="4707475" y="3775388"/>
            <a:chExt cx="2872800" cy="523200"/>
          </a:xfrm>
        </p:grpSpPr>
        <p:sp>
          <p:nvSpPr>
            <p:cNvPr id="6108" name="Google Shape;6108;p347"/>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109" name="Google Shape;6109;p347"/>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110" name="Google Shape;6110;p347" descr="clipped result image"/>
          <p:cNvPicPr preferRelativeResize="0"/>
          <p:nvPr/>
        </p:nvPicPr>
        <p:blipFill rotWithShape="1">
          <a:blip r:embed="rId6">
            <a:alphaModFix/>
          </a:blip>
          <a:srcRect/>
          <a:stretch/>
        </p:blipFill>
        <p:spPr>
          <a:xfrm>
            <a:off x="315575" y="3083175"/>
            <a:ext cx="2140125" cy="1332324"/>
          </a:xfrm>
          <a:prstGeom prst="rect">
            <a:avLst/>
          </a:prstGeom>
          <a:noFill/>
          <a:ln>
            <a:noFill/>
          </a:ln>
        </p:spPr>
      </p:pic>
      <p:pic>
        <p:nvPicPr>
          <p:cNvPr id="6111" name="Google Shape;6111;p347" descr="clipped result image"/>
          <p:cNvPicPr preferRelativeResize="0"/>
          <p:nvPr/>
        </p:nvPicPr>
        <p:blipFill rotWithShape="1">
          <a:blip r:embed="rId7">
            <a:alphaModFix/>
          </a:blip>
          <a:srcRect/>
          <a:stretch/>
        </p:blipFill>
        <p:spPr>
          <a:xfrm>
            <a:off x="1131472" y="2433755"/>
            <a:ext cx="508325" cy="626874"/>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6115"/>
        <p:cNvGrpSpPr/>
        <p:nvPr/>
      </p:nvGrpSpPr>
      <p:grpSpPr>
        <a:xfrm>
          <a:off x="0" y="0"/>
          <a:ext cx="0" cy="0"/>
          <a:chOff x="0" y="0"/>
          <a:chExt cx="0" cy="0"/>
        </a:xfrm>
      </p:grpSpPr>
      <p:sp>
        <p:nvSpPr>
          <p:cNvPr id="6116" name="Google Shape;6116;p348"/>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Ziprasidone </a:t>
            </a:r>
            <a:r>
              <a:rPr lang="en" sz="1400" b="0" i="0" u="none" strike="noStrike" cap="none">
                <a:solidFill>
                  <a:schemeClr val="dk1"/>
                </a:solidFill>
                <a:latin typeface="Arial"/>
                <a:ea typeface="Arial"/>
                <a:cs typeface="Arial"/>
                <a:sym typeface="Arial"/>
              </a:rPr>
              <a:t>(N=663)</a:t>
            </a:r>
            <a:endParaRPr sz="1400" b="0" i="0" u="none" strike="noStrike" cap="none">
              <a:solidFill>
                <a:schemeClr val="dk1"/>
              </a:solidFill>
              <a:latin typeface="Arial"/>
              <a:ea typeface="Arial"/>
              <a:cs typeface="Arial"/>
              <a:sym typeface="Arial"/>
            </a:endParaRPr>
          </a:p>
        </p:txBody>
      </p:sp>
      <p:pic>
        <p:nvPicPr>
          <p:cNvPr id="6117" name="Google Shape;6117;p348"/>
          <p:cNvPicPr preferRelativeResize="0"/>
          <p:nvPr/>
        </p:nvPicPr>
        <p:blipFill rotWithShape="1">
          <a:blip r:embed="rId3">
            <a:alphaModFix/>
          </a:blip>
          <a:srcRect/>
          <a:stretch/>
        </p:blipFill>
        <p:spPr>
          <a:xfrm>
            <a:off x="2387354" y="929921"/>
            <a:ext cx="6400800" cy="3657601"/>
          </a:xfrm>
          <a:prstGeom prst="rect">
            <a:avLst/>
          </a:prstGeom>
          <a:noFill/>
          <a:ln>
            <a:noFill/>
          </a:ln>
        </p:spPr>
      </p:pic>
      <p:sp>
        <p:nvSpPr>
          <p:cNvPr id="6118" name="Google Shape;6118;p348"/>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9" name="Google Shape;6119;p348"/>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120" name="Google Shape;6120;p348"/>
          <p:cNvGrpSpPr/>
          <p:nvPr/>
        </p:nvGrpSpPr>
        <p:grpSpPr>
          <a:xfrm>
            <a:off x="202255" y="655777"/>
            <a:ext cx="2723572" cy="1505017"/>
            <a:chOff x="-641925" y="1089675"/>
            <a:chExt cx="3076788" cy="1700200"/>
          </a:xfrm>
        </p:grpSpPr>
        <p:pic>
          <p:nvPicPr>
            <p:cNvPr id="6121" name="Google Shape;6121;p348"/>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122" name="Google Shape;6122;p348"/>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123" name="Google Shape;6123;p348"/>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124" name="Google Shape;6124;p348"/>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125" name="Google Shape;6125;p348"/>
          <p:cNvSpPr/>
          <p:nvPr/>
        </p:nvSpPr>
        <p:spPr>
          <a:xfrm>
            <a:off x="353950" y="1572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26" name="Google Shape;6126;p348"/>
          <p:cNvGrpSpPr/>
          <p:nvPr/>
        </p:nvGrpSpPr>
        <p:grpSpPr>
          <a:xfrm>
            <a:off x="4707475" y="3775388"/>
            <a:ext cx="2872800" cy="523200"/>
            <a:chOff x="4707475" y="3775388"/>
            <a:chExt cx="2872800" cy="523200"/>
          </a:xfrm>
        </p:grpSpPr>
        <p:sp>
          <p:nvSpPr>
            <p:cNvPr id="6127" name="Google Shape;6127;p348"/>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128" name="Google Shape;6128;p348"/>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grpSp>
        <p:nvGrpSpPr>
          <p:cNvPr id="6129" name="Google Shape;6129;p348"/>
          <p:cNvGrpSpPr/>
          <p:nvPr/>
        </p:nvGrpSpPr>
        <p:grpSpPr>
          <a:xfrm>
            <a:off x="709110" y="2604029"/>
            <a:ext cx="1029180" cy="1983489"/>
            <a:chOff x="5524525" y="1529035"/>
            <a:chExt cx="1666688" cy="3212129"/>
          </a:xfrm>
        </p:grpSpPr>
        <p:grpSp>
          <p:nvGrpSpPr>
            <p:cNvPr id="6130" name="Google Shape;6130;p348"/>
            <p:cNvGrpSpPr/>
            <p:nvPr/>
          </p:nvGrpSpPr>
          <p:grpSpPr>
            <a:xfrm>
              <a:off x="5524525" y="1529035"/>
              <a:ext cx="1666688" cy="3212129"/>
              <a:chOff x="2272368" y="1374425"/>
              <a:chExt cx="2661591" cy="5129557"/>
            </a:xfrm>
          </p:grpSpPr>
          <p:pic>
            <p:nvPicPr>
              <p:cNvPr id="6131" name="Google Shape;6131;p348"/>
              <p:cNvPicPr preferRelativeResize="0"/>
              <p:nvPr/>
            </p:nvPicPr>
            <p:blipFill rotWithShape="1">
              <a:blip r:embed="rId6">
                <a:alphaModFix amt="84000"/>
              </a:blip>
              <a:srcRect/>
              <a:stretch/>
            </p:blipFill>
            <p:spPr>
              <a:xfrm>
                <a:off x="2272368" y="2671992"/>
                <a:ext cx="2661591" cy="3831990"/>
              </a:xfrm>
              <a:prstGeom prst="rect">
                <a:avLst/>
              </a:prstGeom>
              <a:noFill/>
              <a:ln>
                <a:noFill/>
              </a:ln>
            </p:spPr>
          </p:pic>
          <p:pic>
            <p:nvPicPr>
              <p:cNvPr id="6132" name="Google Shape;6132;p348"/>
              <p:cNvPicPr preferRelativeResize="0"/>
              <p:nvPr/>
            </p:nvPicPr>
            <p:blipFill rotWithShape="1">
              <a:blip r:embed="rId7">
                <a:alphaModFix/>
              </a:blip>
              <a:srcRect r="52426"/>
              <a:stretch/>
            </p:blipFill>
            <p:spPr>
              <a:xfrm>
                <a:off x="3034375" y="1374425"/>
                <a:ext cx="1080425" cy="1712125"/>
              </a:xfrm>
              <a:prstGeom prst="rect">
                <a:avLst/>
              </a:prstGeom>
              <a:noFill/>
              <a:ln>
                <a:noFill/>
              </a:ln>
            </p:spPr>
          </p:pic>
        </p:grpSp>
        <p:grpSp>
          <p:nvGrpSpPr>
            <p:cNvPr id="6133" name="Google Shape;6133;p348"/>
            <p:cNvGrpSpPr/>
            <p:nvPr/>
          </p:nvGrpSpPr>
          <p:grpSpPr>
            <a:xfrm>
              <a:off x="5694742" y="2341819"/>
              <a:ext cx="1239945" cy="2365393"/>
              <a:chOff x="5694742" y="2341819"/>
              <a:chExt cx="1239945" cy="2365393"/>
            </a:xfrm>
          </p:grpSpPr>
          <p:grpSp>
            <p:nvGrpSpPr>
              <p:cNvPr id="6134" name="Google Shape;6134;p348"/>
              <p:cNvGrpSpPr/>
              <p:nvPr/>
            </p:nvGrpSpPr>
            <p:grpSpPr>
              <a:xfrm rot="-7765823">
                <a:off x="5672834" y="2621234"/>
                <a:ext cx="753665" cy="299284"/>
                <a:chOff x="1043330" y="3457140"/>
                <a:chExt cx="1041749" cy="577615"/>
              </a:xfrm>
            </p:grpSpPr>
            <p:grpSp>
              <p:nvGrpSpPr>
                <p:cNvPr id="6135" name="Google Shape;6135;p348"/>
                <p:cNvGrpSpPr/>
                <p:nvPr/>
              </p:nvGrpSpPr>
              <p:grpSpPr>
                <a:xfrm>
                  <a:off x="1192604" y="3457214"/>
                  <a:ext cx="693884" cy="577541"/>
                  <a:chOff x="2208316" y="3266500"/>
                  <a:chExt cx="390173" cy="324753"/>
                </a:xfrm>
              </p:grpSpPr>
              <p:pic>
                <p:nvPicPr>
                  <p:cNvPr id="6136" name="Google Shape;6136;p348" descr="Resultado de imagen para ekg png"/>
                  <p:cNvPicPr preferRelativeResize="0"/>
                  <p:nvPr/>
                </p:nvPicPr>
                <p:blipFill rotWithShape="1">
                  <a:blip r:embed="rId8">
                    <a:alphaModFix/>
                  </a:blip>
                  <a:srcRect l="20173" r="16386"/>
                  <a:stretch/>
                </p:blipFill>
                <p:spPr>
                  <a:xfrm>
                    <a:off x="2208316" y="3266501"/>
                    <a:ext cx="154411" cy="324752"/>
                  </a:xfrm>
                  <a:prstGeom prst="rect">
                    <a:avLst/>
                  </a:prstGeom>
                  <a:noFill/>
                  <a:ln>
                    <a:noFill/>
                  </a:ln>
                </p:spPr>
              </p:pic>
              <p:pic>
                <p:nvPicPr>
                  <p:cNvPr id="6137" name="Google Shape;6137;p348" descr="Resultado de imagen para ekg png"/>
                  <p:cNvPicPr preferRelativeResize="0"/>
                  <p:nvPr/>
                </p:nvPicPr>
                <p:blipFill rotWithShape="1">
                  <a:blip r:embed="rId8">
                    <a:alphaModFix/>
                  </a:blip>
                  <a:srcRect/>
                  <a:stretch/>
                </p:blipFill>
                <p:spPr>
                  <a:xfrm>
                    <a:off x="2355087" y="3266500"/>
                    <a:ext cx="243402" cy="324752"/>
                  </a:xfrm>
                  <a:prstGeom prst="rect">
                    <a:avLst/>
                  </a:prstGeom>
                  <a:noFill/>
                  <a:ln>
                    <a:noFill/>
                  </a:ln>
                </p:spPr>
              </p:pic>
            </p:grpSp>
            <p:pic>
              <p:nvPicPr>
                <p:cNvPr id="6138" name="Google Shape;6138;p348" descr="Resultado de imagen para ekg png"/>
                <p:cNvPicPr preferRelativeResize="0"/>
                <p:nvPr/>
              </p:nvPicPr>
              <p:blipFill rotWithShape="1">
                <a:blip r:embed="rId8">
                  <a:alphaModFix/>
                </a:blip>
                <a:srcRect l="36560"/>
                <a:stretch/>
              </p:blipFill>
              <p:spPr>
                <a:xfrm>
                  <a:off x="1802888" y="3457140"/>
                  <a:ext cx="274602" cy="577536"/>
                </a:xfrm>
                <a:prstGeom prst="rect">
                  <a:avLst/>
                </a:prstGeom>
                <a:noFill/>
                <a:ln>
                  <a:noFill/>
                </a:ln>
              </p:spPr>
            </p:pic>
            <p:sp>
              <p:nvSpPr>
                <p:cNvPr id="6139" name="Google Shape;6139;p348"/>
                <p:cNvSpPr/>
                <p:nvPr/>
              </p:nvSpPr>
              <p:spPr>
                <a:xfrm rot="5400000">
                  <a:off x="2019229" y="3780373"/>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40" name="Google Shape;6140;p348"/>
                <p:cNvSpPr/>
                <p:nvPr/>
              </p:nvSpPr>
              <p:spPr>
                <a:xfrm rot="-5400000">
                  <a:off x="1041380" y="3771924"/>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6141" name="Google Shape;6141;p348"/>
              <p:cNvGrpSpPr/>
              <p:nvPr/>
            </p:nvGrpSpPr>
            <p:grpSpPr>
              <a:xfrm rot="-2721841">
                <a:off x="6186620" y="2565464"/>
                <a:ext cx="753658" cy="299267"/>
                <a:chOff x="1043330" y="3457140"/>
                <a:chExt cx="1041749" cy="577615"/>
              </a:xfrm>
            </p:grpSpPr>
            <p:grpSp>
              <p:nvGrpSpPr>
                <p:cNvPr id="6142" name="Google Shape;6142;p348"/>
                <p:cNvGrpSpPr/>
                <p:nvPr/>
              </p:nvGrpSpPr>
              <p:grpSpPr>
                <a:xfrm>
                  <a:off x="1192604" y="3457214"/>
                  <a:ext cx="693884" cy="577541"/>
                  <a:chOff x="2208316" y="3266500"/>
                  <a:chExt cx="390173" cy="324753"/>
                </a:xfrm>
              </p:grpSpPr>
              <p:pic>
                <p:nvPicPr>
                  <p:cNvPr id="6143" name="Google Shape;6143;p348" descr="Resultado de imagen para ekg png"/>
                  <p:cNvPicPr preferRelativeResize="0"/>
                  <p:nvPr/>
                </p:nvPicPr>
                <p:blipFill rotWithShape="1">
                  <a:blip r:embed="rId8">
                    <a:alphaModFix/>
                  </a:blip>
                  <a:srcRect l="20173" r="16386"/>
                  <a:stretch/>
                </p:blipFill>
                <p:spPr>
                  <a:xfrm>
                    <a:off x="2208316" y="3266501"/>
                    <a:ext cx="154411" cy="324752"/>
                  </a:xfrm>
                  <a:prstGeom prst="rect">
                    <a:avLst/>
                  </a:prstGeom>
                  <a:noFill/>
                  <a:ln>
                    <a:noFill/>
                  </a:ln>
                </p:spPr>
              </p:pic>
              <p:pic>
                <p:nvPicPr>
                  <p:cNvPr id="6144" name="Google Shape;6144;p348" descr="Resultado de imagen para ekg png"/>
                  <p:cNvPicPr preferRelativeResize="0"/>
                  <p:nvPr/>
                </p:nvPicPr>
                <p:blipFill rotWithShape="1">
                  <a:blip r:embed="rId8">
                    <a:alphaModFix/>
                  </a:blip>
                  <a:srcRect/>
                  <a:stretch/>
                </p:blipFill>
                <p:spPr>
                  <a:xfrm>
                    <a:off x="2355087" y="3266500"/>
                    <a:ext cx="243402" cy="324752"/>
                  </a:xfrm>
                  <a:prstGeom prst="rect">
                    <a:avLst/>
                  </a:prstGeom>
                  <a:noFill/>
                  <a:ln>
                    <a:noFill/>
                  </a:ln>
                </p:spPr>
              </p:pic>
            </p:grpSp>
            <p:pic>
              <p:nvPicPr>
                <p:cNvPr id="6145" name="Google Shape;6145;p348" descr="Resultado de imagen para ekg png"/>
                <p:cNvPicPr preferRelativeResize="0"/>
                <p:nvPr/>
              </p:nvPicPr>
              <p:blipFill rotWithShape="1">
                <a:blip r:embed="rId8">
                  <a:alphaModFix/>
                </a:blip>
                <a:srcRect l="36560"/>
                <a:stretch/>
              </p:blipFill>
              <p:spPr>
                <a:xfrm>
                  <a:off x="1802888" y="3457140"/>
                  <a:ext cx="274602" cy="577536"/>
                </a:xfrm>
                <a:prstGeom prst="rect">
                  <a:avLst/>
                </a:prstGeom>
                <a:noFill/>
                <a:ln>
                  <a:noFill/>
                </a:ln>
              </p:spPr>
            </p:pic>
            <p:sp>
              <p:nvSpPr>
                <p:cNvPr id="6146" name="Google Shape;6146;p348"/>
                <p:cNvSpPr/>
                <p:nvPr/>
              </p:nvSpPr>
              <p:spPr>
                <a:xfrm rot="5400000">
                  <a:off x="2019229" y="3780373"/>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47" name="Google Shape;6147;p348"/>
                <p:cNvSpPr/>
                <p:nvPr/>
              </p:nvSpPr>
              <p:spPr>
                <a:xfrm rot="-5400000">
                  <a:off x="1041380" y="3771924"/>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6148" name="Google Shape;6148;p348"/>
              <p:cNvGrpSpPr/>
              <p:nvPr/>
            </p:nvGrpSpPr>
            <p:grpSpPr>
              <a:xfrm rot="5400000">
                <a:off x="5977301" y="4200393"/>
                <a:ext cx="711279" cy="302359"/>
                <a:chOff x="1098078" y="3470082"/>
                <a:chExt cx="983108" cy="583591"/>
              </a:xfrm>
            </p:grpSpPr>
            <p:grpSp>
              <p:nvGrpSpPr>
                <p:cNvPr id="6149" name="Google Shape;6149;p348"/>
                <p:cNvGrpSpPr/>
                <p:nvPr/>
              </p:nvGrpSpPr>
              <p:grpSpPr>
                <a:xfrm>
                  <a:off x="1098078" y="3470082"/>
                  <a:ext cx="670153" cy="580581"/>
                  <a:chOff x="2155164" y="3273736"/>
                  <a:chExt cx="376829" cy="326462"/>
                </a:xfrm>
              </p:grpSpPr>
              <p:pic>
                <p:nvPicPr>
                  <p:cNvPr id="6150" name="Google Shape;6150;p348" descr="Resultado de imagen para ekg png"/>
                  <p:cNvPicPr preferRelativeResize="0"/>
                  <p:nvPr/>
                </p:nvPicPr>
                <p:blipFill rotWithShape="1">
                  <a:blip r:embed="rId8">
                    <a:alphaModFix/>
                  </a:blip>
                  <a:srcRect l="-2683" r="16386"/>
                  <a:stretch/>
                </p:blipFill>
                <p:spPr>
                  <a:xfrm>
                    <a:off x="2155164" y="3273736"/>
                    <a:ext cx="210047" cy="324752"/>
                  </a:xfrm>
                  <a:prstGeom prst="rect">
                    <a:avLst/>
                  </a:prstGeom>
                  <a:noFill/>
                  <a:ln>
                    <a:noFill/>
                  </a:ln>
                </p:spPr>
              </p:pic>
              <p:pic>
                <p:nvPicPr>
                  <p:cNvPr id="6151" name="Google Shape;6151;p348" descr="Resultado de imagen para ekg png"/>
                  <p:cNvPicPr preferRelativeResize="0"/>
                  <p:nvPr/>
                </p:nvPicPr>
                <p:blipFill rotWithShape="1">
                  <a:blip r:embed="rId8">
                    <a:alphaModFix/>
                  </a:blip>
                  <a:srcRect r="21154"/>
                  <a:stretch/>
                </p:blipFill>
                <p:spPr>
                  <a:xfrm>
                    <a:off x="2340081" y="3275447"/>
                    <a:ext cx="191912" cy="324751"/>
                  </a:xfrm>
                  <a:prstGeom prst="rect">
                    <a:avLst/>
                  </a:prstGeom>
                  <a:noFill/>
                  <a:ln>
                    <a:noFill/>
                  </a:ln>
                </p:spPr>
              </p:pic>
            </p:grpSp>
            <p:pic>
              <p:nvPicPr>
                <p:cNvPr id="6152" name="Google Shape;6152;p348" descr="Resultado de imagen para ekg png"/>
                <p:cNvPicPr preferRelativeResize="0"/>
                <p:nvPr/>
              </p:nvPicPr>
              <p:blipFill rotWithShape="1">
                <a:blip r:embed="rId8">
                  <a:alphaModFix/>
                </a:blip>
                <a:srcRect l="36560"/>
                <a:stretch/>
              </p:blipFill>
              <p:spPr>
                <a:xfrm>
                  <a:off x="1768204" y="3476137"/>
                  <a:ext cx="274602" cy="577536"/>
                </a:xfrm>
                <a:prstGeom prst="rect">
                  <a:avLst/>
                </a:prstGeom>
                <a:noFill/>
                <a:ln>
                  <a:noFill/>
                </a:ln>
              </p:spPr>
            </p:pic>
            <p:sp>
              <p:nvSpPr>
                <p:cNvPr id="6153" name="Google Shape;6153;p348"/>
                <p:cNvSpPr/>
                <p:nvPr/>
              </p:nvSpPr>
              <p:spPr>
                <a:xfrm rot="5400000">
                  <a:off x="2015336" y="3798259"/>
                  <a:ext cx="67800" cy="63900"/>
                </a:xfrm>
                <a:prstGeom prst="triangle">
                  <a:avLst>
                    <a:gd name="adj" fmla="val 50000"/>
                  </a:avLst>
                </a:prstGeom>
                <a:solidFill>
                  <a:srgbClr val="D41F1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nvGrpSpPr>
              <p:cNvPr id="6154" name="Google Shape;6154;p348"/>
              <p:cNvGrpSpPr/>
              <p:nvPr/>
            </p:nvGrpSpPr>
            <p:grpSpPr>
              <a:xfrm rot="5400000">
                <a:off x="6009943" y="3568381"/>
                <a:ext cx="655141" cy="300717"/>
                <a:chOff x="968179" y="3462836"/>
                <a:chExt cx="905517" cy="580423"/>
              </a:xfrm>
            </p:grpSpPr>
            <p:grpSp>
              <p:nvGrpSpPr>
                <p:cNvPr id="6155" name="Google Shape;6155;p348"/>
                <p:cNvGrpSpPr/>
                <p:nvPr/>
              </p:nvGrpSpPr>
              <p:grpSpPr>
                <a:xfrm>
                  <a:off x="968179" y="3462836"/>
                  <a:ext cx="733506" cy="577541"/>
                  <a:chOff x="2082121" y="3269661"/>
                  <a:chExt cx="412453" cy="324753"/>
                </a:xfrm>
              </p:grpSpPr>
              <p:pic>
                <p:nvPicPr>
                  <p:cNvPr id="6156" name="Google Shape;6156;p348" descr="Resultado de imagen para ekg png"/>
                  <p:cNvPicPr preferRelativeResize="0"/>
                  <p:nvPr/>
                </p:nvPicPr>
                <p:blipFill rotWithShape="1">
                  <a:blip r:embed="rId8">
                    <a:alphaModFix/>
                  </a:blip>
                  <a:srcRect l="-2683" r="16386"/>
                  <a:stretch/>
                </p:blipFill>
                <p:spPr>
                  <a:xfrm>
                    <a:off x="2082121" y="3269662"/>
                    <a:ext cx="210047" cy="324752"/>
                  </a:xfrm>
                  <a:prstGeom prst="rect">
                    <a:avLst/>
                  </a:prstGeom>
                  <a:noFill/>
                  <a:ln>
                    <a:noFill/>
                  </a:ln>
                </p:spPr>
              </p:pic>
              <p:pic>
                <p:nvPicPr>
                  <p:cNvPr id="6157" name="Google Shape;6157;p348" descr="Resultado de imagen para ekg png"/>
                  <p:cNvPicPr preferRelativeResize="0"/>
                  <p:nvPr/>
                </p:nvPicPr>
                <p:blipFill rotWithShape="1">
                  <a:blip r:embed="rId8">
                    <a:alphaModFix/>
                  </a:blip>
                  <a:srcRect r="13702"/>
                  <a:stretch/>
                </p:blipFill>
                <p:spPr>
                  <a:xfrm>
                    <a:off x="2284527" y="3269661"/>
                    <a:ext cx="210047" cy="324752"/>
                  </a:xfrm>
                  <a:prstGeom prst="rect">
                    <a:avLst/>
                  </a:prstGeom>
                  <a:noFill/>
                  <a:ln>
                    <a:noFill/>
                  </a:ln>
                </p:spPr>
              </p:pic>
            </p:grpSp>
            <p:pic>
              <p:nvPicPr>
                <p:cNvPr id="6158" name="Google Shape;6158;p348" descr="Resultado de imagen para ekg png"/>
                <p:cNvPicPr preferRelativeResize="0"/>
                <p:nvPr/>
              </p:nvPicPr>
              <p:blipFill rotWithShape="1">
                <a:blip r:embed="rId8">
                  <a:alphaModFix/>
                </a:blip>
                <a:srcRect l="36561" r="13050"/>
                <a:stretch/>
              </p:blipFill>
              <p:spPr>
                <a:xfrm>
                  <a:off x="1655593" y="3465721"/>
                  <a:ext cx="218103" cy="577538"/>
                </a:xfrm>
                <a:prstGeom prst="rect">
                  <a:avLst/>
                </a:prstGeom>
                <a:noFill/>
                <a:ln>
                  <a:noFill/>
                </a:ln>
              </p:spPr>
            </p:pic>
          </p:grpSp>
          <p:pic>
            <p:nvPicPr>
              <p:cNvPr id="6159" name="Google Shape;6159;p348"/>
              <p:cNvPicPr preferRelativeResize="0"/>
              <p:nvPr/>
            </p:nvPicPr>
            <p:blipFill rotWithShape="1">
              <a:blip r:embed="rId9">
                <a:alphaModFix/>
              </a:blip>
              <a:srcRect/>
              <a:stretch/>
            </p:blipFill>
            <p:spPr>
              <a:xfrm>
                <a:off x="6173588" y="2863979"/>
                <a:ext cx="251949" cy="570987"/>
              </a:xfrm>
              <a:prstGeom prst="rect">
                <a:avLst/>
              </a:prstGeom>
              <a:noFill/>
              <a:ln>
                <a:noFill/>
              </a:ln>
            </p:spPr>
          </p:pic>
        </p:grpSp>
      </p:grpSp>
      <p:pic>
        <p:nvPicPr>
          <p:cNvPr id="6160" name="Google Shape;6160;p348" descr="clipped result image"/>
          <p:cNvPicPr preferRelativeResize="0"/>
          <p:nvPr/>
        </p:nvPicPr>
        <p:blipFill rotWithShape="1">
          <a:blip r:embed="rId10">
            <a:alphaModFix/>
          </a:blip>
          <a:srcRect/>
          <a:stretch/>
        </p:blipFill>
        <p:spPr>
          <a:xfrm>
            <a:off x="1596947" y="2571755"/>
            <a:ext cx="508325" cy="626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35"/>
          <p:cNvPicPr preferRelativeResize="0"/>
          <p:nvPr/>
        </p:nvPicPr>
        <p:blipFill rotWithShape="1">
          <a:blip r:embed="rId3">
            <a:alphaModFix/>
          </a:blip>
          <a:srcRect/>
          <a:stretch/>
        </p:blipFill>
        <p:spPr>
          <a:xfrm>
            <a:off x="457200" y="381000"/>
            <a:ext cx="7185286" cy="4838699"/>
          </a:xfrm>
          <a:prstGeom prst="rect">
            <a:avLst/>
          </a:prstGeom>
          <a:noFill/>
          <a:ln>
            <a:noFill/>
          </a:ln>
        </p:spPr>
      </p:pic>
      <p:sp>
        <p:nvSpPr>
          <p:cNvPr id="452" name="Google Shape;452;p35"/>
          <p:cNvSpPr/>
          <p:nvPr/>
        </p:nvSpPr>
        <p:spPr>
          <a:xfrm>
            <a:off x="4147700" y="2066761"/>
            <a:ext cx="1108800" cy="372000"/>
          </a:xfrm>
          <a:prstGeom prst="ellipse">
            <a:avLst/>
          </a:prstGeom>
          <a:noFill/>
          <a:ln w="9525" cap="flat" cmpd="sng">
            <a:solidFill>
              <a:srgbClr val="00A1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5"/>
          <p:cNvSpPr/>
          <p:nvPr/>
        </p:nvSpPr>
        <p:spPr>
          <a:xfrm>
            <a:off x="7016500" y="2596050"/>
            <a:ext cx="1050900" cy="408600"/>
          </a:xfrm>
          <a:prstGeom prst="wedgeRectCallout">
            <a:avLst>
              <a:gd name="adj1" fmla="val -336071"/>
              <a:gd name="adj2" fmla="val 104069"/>
            </a:avLst>
          </a:prstGeom>
          <a:noFill/>
          <a:ln w="9525" cap="flat" cmpd="sng">
            <a:solidFill>
              <a:srgbClr val="00A1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A185"/>
                </a:solidFill>
                <a:latin typeface="Arial"/>
                <a:ea typeface="Arial"/>
                <a:cs typeface="Arial"/>
                <a:sym typeface="Arial"/>
              </a:rPr>
              <a:t>“Invincible” </a:t>
            </a:r>
            <a:endParaRPr sz="1400" b="0" i="0" u="none" strike="noStrike" cap="none">
              <a:solidFill>
                <a:srgbClr val="00A185"/>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6164"/>
        <p:cNvGrpSpPr/>
        <p:nvPr/>
      </p:nvGrpSpPr>
      <p:grpSpPr>
        <a:xfrm>
          <a:off x="0" y="0"/>
          <a:ext cx="0" cy="0"/>
          <a:chOff x="0" y="0"/>
          <a:chExt cx="0" cy="0"/>
        </a:xfrm>
      </p:grpSpPr>
      <p:pic>
        <p:nvPicPr>
          <p:cNvPr id="6165" name="Google Shape;6165;p349"/>
          <p:cNvPicPr preferRelativeResize="0"/>
          <p:nvPr/>
        </p:nvPicPr>
        <p:blipFill rotWithShape="1">
          <a:blip r:embed="rId3">
            <a:alphaModFix/>
          </a:blip>
          <a:srcRect/>
          <a:stretch/>
        </p:blipFill>
        <p:spPr>
          <a:xfrm>
            <a:off x="2401821" y="939126"/>
            <a:ext cx="6485799" cy="3626700"/>
          </a:xfrm>
          <a:prstGeom prst="rect">
            <a:avLst/>
          </a:prstGeom>
          <a:noFill/>
          <a:ln>
            <a:noFill/>
          </a:ln>
        </p:spPr>
      </p:pic>
      <p:sp>
        <p:nvSpPr>
          <p:cNvPr id="6166" name="Google Shape;6166;p349"/>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7" name="Google Shape;6167;p349"/>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sp>
        <p:nvSpPr>
          <p:cNvPr id="6168" name="Google Shape;6168;p349"/>
          <p:cNvSpPr txBox="1"/>
          <p:nvPr/>
        </p:nvSpPr>
        <p:spPr>
          <a:xfrm>
            <a:off x="3475000" y="504825"/>
            <a:ext cx="3698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Olanzapine </a:t>
            </a:r>
            <a:r>
              <a:rPr lang="en" sz="1400" b="0" i="0" u="none" strike="noStrike" cap="none">
                <a:solidFill>
                  <a:schemeClr val="dk1"/>
                </a:solidFill>
                <a:latin typeface="Arial"/>
                <a:ea typeface="Arial"/>
                <a:cs typeface="Arial"/>
                <a:sym typeface="Arial"/>
              </a:rPr>
              <a:t>(N=1335)</a:t>
            </a:r>
            <a:endParaRPr sz="1400" b="0" i="0" u="none" strike="noStrike" cap="none">
              <a:solidFill>
                <a:schemeClr val="dk1"/>
              </a:solidFill>
              <a:latin typeface="Arial"/>
              <a:ea typeface="Arial"/>
              <a:cs typeface="Arial"/>
              <a:sym typeface="Arial"/>
            </a:endParaRPr>
          </a:p>
        </p:txBody>
      </p:sp>
      <p:grpSp>
        <p:nvGrpSpPr>
          <p:cNvPr id="6169" name="Google Shape;6169;p349"/>
          <p:cNvGrpSpPr/>
          <p:nvPr/>
        </p:nvGrpSpPr>
        <p:grpSpPr>
          <a:xfrm>
            <a:off x="202255" y="655777"/>
            <a:ext cx="2723572" cy="1505017"/>
            <a:chOff x="-641925" y="1089675"/>
            <a:chExt cx="3076788" cy="1700200"/>
          </a:xfrm>
        </p:grpSpPr>
        <p:pic>
          <p:nvPicPr>
            <p:cNvPr id="6170" name="Google Shape;6170;p349"/>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171" name="Google Shape;6171;p349"/>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172" name="Google Shape;6172;p349"/>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173" name="Google Shape;6173;p349"/>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174" name="Google Shape;6174;p349"/>
          <p:cNvSpPr/>
          <p:nvPr/>
        </p:nvSpPr>
        <p:spPr>
          <a:xfrm>
            <a:off x="353950" y="1580199"/>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75" name="Google Shape;6175;p349"/>
          <p:cNvGrpSpPr/>
          <p:nvPr/>
        </p:nvGrpSpPr>
        <p:grpSpPr>
          <a:xfrm>
            <a:off x="4707475" y="3775388"/>
            <a:ext cx="2872800" cy="523200"/>
            <a:chOff x="4707475" y="3775388"/>
            <a:chExt cx="2872800" cy="523200"/>
          </a:xfrm>
        </p:grpSpPr>
        <p:sp>
          <p:nvSpPr>
            <p:cNvPr id="6176" name="Google Shape;6176;p349"/>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177" name="Google Shape;6177;p349"/>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178" name="Google Shape;6178;p349" descr="A picture containing transport&#10;&#10;Description automatically generated"/>
          <p:cNvPicPr preferRelativeResize="0"/>
          <p:nvPr/>
        </p:nvPicPr>
        <p:blipFill rotWithShape="1">
          <a:blip r:embed="rId6">
            <a:alphaModFix/>
          </a:blip>
          <a:srcRect/>
          <a:stretch/>
        </p:blipFill>
        <p:spPr>
          <a:xfrm>
            <a:off x="522951" y="3406826"/>
            <a:ext cx="1387201" cy="1079717"/>
          </a:xfrm>
          <a:prstGeom prst="rect">
            <a:avLst/>
          </a:prstGeom>
          <a:noFill/>
          <a:ln>
            <a:noFill/>
          </a:ln>
        </p:spPr>
      </p:pic>
      <p:pic>
        <p:nvPicPr>
          <p:cNvPr id="6179" name="Google Shape;6179;p349"/>
          <p:cNvPicPr preferRelativeResize="0"/>
          <p:nvPr/>
        </p:nvPicPr>
        <p:blipFill rotWithShape="1">
          <a:blip r:embed="rId7">
            <a:alphaModFix/>
          </a:blip>
          <a:srcRect t="7911" b="-8"/>
          <a:stretch/>
        </p:blipFill>
        <p:spPr>
          <a:xfrm>
            <a:off x="759583" y="2500150"/>
            <a:ext cx="913917" cy="950513"/>
          </a:xfrm>
          <a:prstGeom prst="rect">
            <a:avLst/>
          </a:prstGeom>
          <a:noFill/>
          <a:ln>
            <a:noFill/>
          </a:ln>
        </p:spPr>
      </p:pic>
      <p:pic>
        <p:nvPicPr>
          <p:cNvPr id="6180" name="Google Shape;6180;p349" descr="clipped result image"/>
          <p:cNvPicPr preferRelativeResize="0"/>
          <p:nvPr/>
        </p:nvPicPr>
        <p:blipFill rotWithShape="1">
          <a:blip r:embed="rId8">
            <a:alphaModFix/>
          </a:blip>
          <a:srcRect/>
          <a:stretch/>
        </p:blipFill>
        <p:spPr>
          <a:xfrm>
            <a:off x="1783497" y="2571755"/>
            <a:ext cx="508325" cy="626874"/>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184"/>
        <p:cNvGrpSpPr/>
        <p:nvPr/>
      </p:nvGrpSpPr>
      <p:grpSpPr>
        <a:xfrm>
          <a:off x="0" y="0"/>
          <a:ext cx="0" cy="0"/>
          <a:chOff x="0" y="0"/>
          <a:chExt cx="0" cy="0"/>
        </a:xfrm>
      </p:grpSpPr>
      <p:sp>
        <p:nvSpPr>
          <p:cNvPr id="6185" name="Google Shape;6185;p350"/>
          <p:cNvSpPr txBox="1"/>
          <p:nvPr/>
        </p:nvSpPr>
        <p:spPr>
          <a:xfrm>
            <a:off x="3475000" y="504825"/>
            <a:ext cx="416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Carbamazepine </a:t>
            </a:r>
            <a:r>
              <a:rPr lang="en" sz="1400" b="0" i="0" u="none" strike="noStrike" cap="none">
                <a:solidFill>
                  <a:schemeClr val="dk1"/>
                </a:solidFill>
                <a:latin typeface="Arial"/>
                <a:ea typeface="Arial"/>
                <a:cs typeface="Arial"/>
                <a:sym typeface="Arial"/>
              </a:rPr>
              <a:t>(N=427)</a:t>
            </a:r>
            <a:endParaRPr sz="1400" b="0" i="0" u="none" strike="noStrike" cap="none">
              <a:solidFill>
                <a:schemeClr val="dk1"/>
              </a:solidFill>
              <a:latin typeface="Arial"/>
              <a:ea typeface="Arial"/>
              <a:cs typeface="Arial"/>
              <a:sym typeface="Arial"/>
            </a:endParaRPr>
          </a:p>
        </p:txBody>
      </p:sp>
      <p:pic>
        <p:nvPicPr>
          <p:cNvPr id="6186" name="Google Shape;6186;p350"/>
          <p:cNvPicPr preferRelativeResize="0"/>
          <p:nvPr/>
        </p:nvPicPr>
        <p:blipFill rotWithShape="1">
          <a:blip r:embed="rId3">
            <a:alphaModFix/>
          </a:blip>
          <a:srcRect/>
          <a:stretch/>
        </p:blipFill>
        <p:spPr>
          <a:xfrm>
            <a:off x="2411697" y="941575"/>
            <a:ext cx="6430500" cy="3674575"/>
          </a:xfrm>
          <a:prstGeom prst="rect">
            <a:avLst/>
          </a:prstGeom>
          <a:noFill/>
          <a:ln>
            <a:noFill/>
          </a:ln>
        </p:spPr>
      </p:pic>
      <p:sp>
        <p:nvSpPr>
          <p:cNvPr id="6187" name="Google Shape;6187;p350"/>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8" name="Google Shape;6188;p350"/>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189" name="Google Shape;6189;p350"/>
          <p:cNvGrpSpPr/>
          <p:nvPr/>
        </p:nvGrpSpPr>
        <p:grpSpPr>
          <a:xfrm>
            <a:off x="202255" y="655777"/>
            <a:ext cx="2723572" cy="1505017"/>
            <a:chOff x="-641925" y="1089675"/>
            <a:chExt cx="3076788" cy="1700200"/>
          </a:xfrm>
        </p:grpSpPr>
        <p:pic>
          <p:nvPicPr>
            <p:cNvPr id="6190" name="Google Shape;6190;p350"/>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191" name="Google Shape;6191;p350"/>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192" name="Google Shape;6192;p350"/>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193" name="Google Shape;6193;p350"/>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194" name="Google Shape;6194;p350"/>
          <p:cNvSpPr/>
          <p:nvPr/>
        </p:nvSpPr>
        <p:spPr>
          <a:xfrm>
            <a:off x="353950" y="1572975"/>
            <a:ext cx="1387200" cy="202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95" name="Google Shape;6195;p350"/>
          <p:cNvGrpSpPr/>
          <p:nvPr/>
        </p:nvGrpSpPr>
        <p:grpSpPr>
          <a:xfrm>
            <a:off x="4707475" y="3775388"/>
            <a:ext cx="2872800" cy="523200"/>
            <a:chOff x="4707475" y="3775388"/>
            <a:chExt cx="2872800" cy="523200"/>
          </a:xfrm>
        </p:grpSpPr>
        <p:sp>
          <p:nvSpPr>
            <p:cNvPr id="6196" name="Google Shape;6196;p350"/>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197" name="Google Shape;6197;p350"/>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198" name="Google Shape;6198;p350" descr="Resultado de imagen para tiger"/>
          <p:cNvPicPr preferRelativeResize="0"/>
          <p:nvPr/>
        </p:nvPicPr>
        <p:blipFill rotWithShape="1">
          <a:blip r:embed="rId6">
            <a:alphaModFix/>
          </a:blip>
          <a:srcRect/>
          <a:stretch/>
        </p:blipFill>
        <p:spPr>
          <a:xfrm rot="-312027" flipH="1">
            <a:off x="738389" y="3030060"/>
            <a:ext cx="1333404" cy="1309154"/>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6202"/>
        <p:cNvGrpSpPr/>
        <p:nvPr/>
      </p:nvGrpSpPr>
      <p:grpSpPr>
        <a:xfrm>
          <a:off x="0" y="0"/>
          <a:ext cx="0" cy="0"/>
          <a:chOff x="0" y="0"/>
          <a:chExt cx="0" cy="0"/>
        </a:xfrm>
      </p:grpSpPr>
      <p:pic>
        <p:nvPicPr>
          <p:cNvPr id="6203" name="Google Shape;6203;p351"/>
          <p:cNvPicPr preferRelativeResize="0"/>
          <p:nvPr/>
        </p:nvPicPr>
        <p:blipFill rotWithShape="1">
          <a:blip r:embed="rId3">
            <a:alphaModFix/>
          </a:blip>
          <a:srcRect/>
          <a:stretch/>
        </p:blipFill>
        <p:spPr>
          <a:xfrm>
            <a:off x="2405122" y="942974"/>
            <a:ext cx="6415400" cy="3665951"/>
          </a:xfrm>
          <a:prstGeom prst="rect">
            <a:avLst/>
          </a:prstGeom>
          <a:noFill/>
          <a:ln>
            <a:noFill/>
          </a:ln>
        </p:spPr>
      </p:pic>
      <p:sp>
        <p:nvSpPr>
          <p:cNvPr id="6204" name="Google Shape;6204;p351"/>
          <p:cNvSpPr txBox="1"/>
          <p:nvPr/>
        </p:nvSpPr>
        <p:spPr>
          <a:xfrm>
            <a:off x="3475000" y="504825"/>
            <a:ext cx="416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Risperidone </a:t>
            </a:r>
            <a:r>
              <a:rPr lang="en" sz="1400" b="0" i="0" u="none" strike="noStrike" cap="none">
                <a:solidFill>
                  <a:schemeClr val="dk1"/>
                </a:solidFill>
                <a:latin typeface="Arial"/>
                <a:ea typeface="Arial"/>
                <a:cs typeface="Arial"/>
                <a:sym typeface="Arial"/>
              </a:rPr>
              <a:t>(N=823)</a:t>
            </a:r>
            <a:endParaRPr sz="1400" b="0" i="0" u="none" strike="noStrike" cap="none">
              <a:solidFill>
                <a:schemeClr val="dk1"/>
              </a:solidFill>
              <a:latin typeface="Arial"/>
              <a:ea typeface="Arial"/>
              <a:cs typeface="Arial"/>
              <a:sym typeface="Arial"/>
            </a:endParaRPr>
          </a:p>
        </p:txBody>
      </p:sp>
      <p:sp>
        <p:nvSpPr>
          <p:cNvPr id="6205" name="Google Shape;6205;p351"/>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6" name="Google Shape;6206;p351"/>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grpSp>
        <p:nvGrpSpPr>
          <p:cNvPr id="6207" name="Google Shape;6207;p351"/>
          <p:cNvGrpSpPr/>
          <p:nvPr/>
        </p:nvGrpSpPr>
        <p:grpSpPr>
          <a:xfrm>
            <a:off x="202255" y="655777"/>
            <a:ext cx="2723572" cy="1505017"/>
            <a:chOff x="-641925" y="1089675"/>
            <a:chExt cx="3076788" cy="1700200"/>
          </a:xfrm>
        </p:grpSpPr>
        <p:pic>
          <p:nvPicPr>
            <p:cNvPr id="6208" name="Google Shape;6208;p351"/>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209" name="Google Shape;6209;p351"/>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210" name="Google Shape;6210;p351"/>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211" name="Google Shape;6211;p351"/>
          <p:cNvPicPr preferRelativeResize="0"/>
          <p:nvPr/>
        </p:nvPicPr>
        <p:blipFill rotWithShape="1">
          <a:blip r:embed="rId5">
            <a:alphaModFix/>
          </a:blip>
          <a:srcRect/>
          <a:stretch/>
        </p:blipFill>
        <p:spPr>
          <a:xfrm>
            <a:off x="2536325" y="3583100"/>
            <a:ext cx="4629900" cy="1113275"/>
          </a:xfrm>
          <a:prstGeom prst="rect">
            <a:avLst/>
          </a:prstGeom>
          <a:noFill/>
          <a:ln>
            <a:noFill/>
          </a:ln>
        </p:spPr>
      </p:pic>
      <p:sp>
        <p:nvSpPr>
          <p:cNvPr id="6212" name="Google Shape;6212;p351"/>
          <p:cNvSpPr/>
          <p:nvPr/>
        </p:nvSpPr>
        <p:spPr>
          <a:xfrm>
            <a:off x="353950" y="1572975"/>
            <a:ext cx="1387200"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13" name="Google Shape;6213;p351"/>
          <p:cNvGrpSpPr/>
          <p:nvPr/>
        </p:nvGrpSpPr>
        <p:grpSpPr>
          <a:xfrm>
            <a:off x="4707475" y="3775388"/>
            <a:ext cx="2872800" cy="523200"/>
            <a:chOff x="4707475" y="3775388"/>
            <a:chExt cx="2872800" cy="523200"/>
          </a:xfrm>
        </p:grpSpPr>
        <p:sp>
          <p:nvSpPr>
            <p:cNvPr id="6214" name="Google Shape;6214;p351"/>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215" name="Google Shape;6215;p351"/>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216" name="Google Shape;6216;p351"/>
          <p:cNvPicPr preferRelativeResize="0"/>
          <p:nvPr/>
        </p:nvPicPr>
        <p:blipFill rotWithShape="1">
          <a:blip r:embed="rId6">
            <a:alphaModFix/>
          </a:blip>
          <a:srcRect/>
          <a:stretch/>
        </p:blipFill>
        <p:spPr>
          <a:xfrm>
            <a:off x="360755" y="2665196"/>
            <a:ext cx="1373594" cy="1943734"/>
          </a:xfrm>
          <a:prstGeom prst="rect">
            <a:avLst/>
          </a:prstGeom>
          <a:noFill/>
          <a:ln>
            <a:noFill/>
          </a:ln>
        </p:spPr>
      </p:pic>
      <p:pic>
        <p:nvPicPr>
          <p:cNvPr id="6217" name="Google Shape;6217;p351" descr="clipped result image"/>
          <p:cNvPicPr preferRelativeResize="0"/>
          <p:nvPr/>
        </p:nvPicPr>
        <p:blipFill rotWithShape="1">
          <a:blip r:embed="rId7">
            <a:alphaModFix/>
          </a:blip>
          <a:srcRect/>
          <a:stretch/>
        </p:blipFill>
        <p:spPr>
          <a:xfrm>
            <a:off x="1691947" y="2571755"/>
            <a:ext cx="508325" cy="626874"/>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6341"/>
        <p:cNvGrpSpPr/>
        <p:nvPr/>
      </p:nvGrpSpPr>
      <p:grpSpPr>
        <a:xfrm>
          <a:off x="0" y="0"/>
          <a:ext cx="0" cy="0"/>
          <a:chOff x="0" y="0"/>
          <a:chExt cx="0" cy="0"/>
        </a:xfrm>
      </p:grpSpPr>
      <p:pic>
        <p:nvPicPr>
          <p:cNvPr id="6342" name="Google Shape;6342;p360"/>
          <p:cNvPicPr preferRelativeResize="0"/>
          <p:nvPr/>
        </p:nvPicPr>
        <p:blipFill rotWithShape="1">
          <a:blip r:embed="rId3">
            <a:alphaModFix/>
          </a:blip>
          <a:srcRect/>
          <a:stretch/>
        </p:blipFill>
        <p:spPr>
          <a:xfrm>
            <a:off x="2391505" y="924246"/>
            <a:ext cx="6400799" cy="3657599"/>
          </a:xfrm>
          <a:prstGeom prst="rect">
            <a:avLst/>
          </a:prstGeom>
          <a:noFill/>
          <a:ln>
            <a:noFill/>
          </a:ln>
        </p:spPr>
      </p:pic>
      <p:sp>
        <p:nvSpPr>
          <p:cNvPr id="6343" name="Google Shape;6343;p360"/>
          <p:cNvSpPr txBox="1"/>
          <p:nvPr/>
        </p:nvSpPr>
        <p:spPr>
          <a:xfrm>
            <a:off x="3418750" y="437350"/>
            <a:ext cx="49251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6344" name="Google Shape;6344;p360"/>
          <p:cNvSpPr/>
          <p:nvPr/>
        </p:nvSpPr>
        <p:spPr>
          <a:xfrm>
            <a:off x="0" y="4830100"/>
            <a:ext cx="9144000" cy="31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5" name="Google Shape;6345;p360"/>
          <p:cNvSpPr txBox="1"/>
          <p:nvPr/>
        </p:nvSpPr>
        <p:spPr>
          <a:xfrm>
            <a:off x="712925" y="4830100"/>
            <a:ext cx="7587600" cy="3438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900"/>
              <a:buFont typeface="Arial"/>
              <a:buNone/>
            </a:pPr>
            <a:r>
              <a:rPr lang="en" sz="900" b="0" i="0" u="none" strike="noStrike" cap="none">
                <a:solidFill>
                  <a:schemeClr val="lt1"/>
                </a:solidFill>
                <a:latin typeface="Arial"/>
                <a:ea typeface="Arial"/>
                <a:cs typeface="Arial"/>
                <a:sym typeface="Arial"/>
              </a:rPr>
              <a:t>1335</a:t>
            </a:r>
            <a:endParaRPr sz="900" b="0" i="0" u="none" strike="noStrike" cap="none">
              <a:solidFill>
                <a:schemeClr val="lt1"/>
              </a:solidFill>
              <a:latin typeface="Arial"/>
              <a:ea typeface="Arial"/>
              <a:cs typeface="Arial"/>
              <a:sym typeface="Arial"/>
            </a:endParaRPr>
          </a:p>
        </p:txBody>
      </p:sp>
      <p:pic>
        <p:nvPicPr>
          <p:cNvPr id="6346" name="Google Shape;6346;p360"/>
          <p:cNvPicPr preferRelativeResize="0"/>
          <p:nvPr/>
        </p:nvPicPr>
        <p:blipFill rotWithShape="1">
          <a:blip r:embed="rId4">
            <a:alphaModFix/>
          </a:blip>
          <a:srcRect/>
          <a:stretch/>
        </p:blipFill>
        <p:spPr>
          <a:xfrm>
            <a:off x="2536325" y="3583100"/>
            <a:ext cx="4629900" cy="1113275"/>
          </a:xfrm>
          <a:prstGeom prst="rect">
            <a:avLst/>
          </a:prstGeom>
          <a:noFill/>
          <a:ln>
            <a:noFill/>
          </a:ln>
        </p:spPr>
      </p:pic>
      <p:sp>
        <p:nvSpPr>
          <p:cNvPr id="6347" name="Google Shape;6347;p360"/>
          <p:cNvSpPr txBox="1"/>
          <p:nvPr/>
        </p:nvSpPr>
        <p:spPr>
          <a:xfrm>
            <a:off x="363525" y="2671850"/>
            <a:ext cx="1984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6348" name="Google Shape;6348;p360"/>
          <p:cNvGrpSpPr/>
          <p:nvPr/>
        </p:nvGrpSpPr>
        <p:grpSpPr>
          <a:xfrm>
            <a:off x="4707475" y="3775388"/>
            <a:ext cx="2872800" cy="523200"/>
            <a:chOff x="4707475" y="3775388"/>
            <a:chExt cx="2872800" cy="523200"/>
          </a:xfrm>
        </p:grpSpPr>
        <p:sp>
          <p:nvSpPr>
            <p:cNvPr id="6349" name="Google Shape;6349;p360"/>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350" name="Google Shape;6350;p360"/>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sp>
        <p:nvSpPr>
          <p:cNvPr id="6351" name="Google Shape;6351;p360"/>
          <p:cNvSpPr txBox="1"/>
          <p:nvPr/>
        </p:nvSpPr>
        <p:spPr>
          <a:xfrm>
            <a:off x="542050" y="388125"/>
            <a:ext cx="2162400" cy="387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No single FDA-approved medication for mania achieves a large effect size, </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despite mania not being susceptible to placebo effect.</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Conclusion:</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For mania, it takes combination treatment.</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I use:</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Mood stabilizer +</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Antipsychotic +</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Benzodiazepine +</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1200"/>
              <a:buFont typeface="Arial"/>
              <a:buChar char="●"/>
            </a:pPr>
            <a:r>
              <a:rPr lang="en" sz="1200" b="0" i="0" u="none" strike="noStrike" cap="none">
                <a:solidFill>
                  <a:schemeClr val="dk1"/>
                </a:solidFill>
                <a:latin typeface="Arial"/>
                <a:ea typeface="Arial"/>
                <a:cs typeface="Arial"/>
                <a:sym typeface="Arial"/>
              </a:rPr>
              <a:t>Blue light-blocking glasses</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6352" name="Google Shape;6352;p360"/>
          <p:cNvSpPr txBox="1"/>
          <p:nvPr/>
        </p:nvSpPr>
        <p:spPr>
          <a:xfrm>
            <a:off x="6181450" y="858700"/>
            <a:ext cx="2162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 large effect size</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6356"/>
        <p:cNvGrpSpPr/>
        <p:nvPr/>
      </p:nvGrpSpPr>
      <p:grpSpPr>
        <a:xfrm>
          <a:off x="0" y="0"/>
          <a:ext cx="0" cy="0"/>
          <a:chOff x="0" y="0"/>
          <a:chExt cx="0" cy="0"/>
        </a:xfrm>
      </p:grpSpPr>
      <p:sp>
        <p:nvSpPr>
          <p:cNvPr id="6357" name="Google Shape;6357;p361"/>
          <p:cNvSpPr txBox="1"/>
          <p:nvPr/>
        </p:nvSpPr>
        <p:spPr>
          <a:xfrm>
            <a:off x="3807300" y="430575"/>
            <a:ext cx="5076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Blue-blocking glasses 6pm - 8am  </a:t>
            </a:r>
            <a:r>
              <a:rPr lang="en" sz="1400" b="0" i="0" u="none" strike="noStrike" cap="none">
                <a:solidFill>
                  <a:schemeClr val="dk1"/>
                </a:solidFill>
                <a:latin typeface="Arial"/>
                <a:ea typeface="Arial"/>
                <a:cs typeface="Arial"/>
                <a:sym typeface="Arial"/>
              </a:rPr>
              <a:t>(N=23)</a:t>
            </a:r>
            <a:endParaRPr sz="1400" b="0" i="0" u="none" strike="noStrike" cap="none">
              <a:solidFill>
                <a:schemeClr val="dk1"/>
              </a:solidFill>
              <a:latin typeface="Arial"/>
              <a:ea typeface="Arial"/>
              <a:cs typeface="Arial"/>
              <a:sym typeface="Arial"/>
            </a:endParaRPr>
          </a:p>
        </p:txBody>
      </p:sp>
      <p:pic>
        <p:nvPicPr>
          <p:cNvPr id="6358" name="Google Shape;6358;p361"/>
          <p:cNvPicPr preferRelativeResize="0"/>
          <p:nvPr/>
        </p:nvPicPr>
        <p:blipFill rotWithShape="1">
          <a:blip r:embed="rId3">
            <a:alphaModFix/>
          </a:blip>
          <a:srcRect/>
          <a:stretch/>
        </p:blipFill>
        <p:spPr>
          <a:xfrm>
            <a:off x="2405845" y="930778"/>
            <a:ext cx="6400800" cy="3657601"/>
          </a:xfrm>
          <a:prstGeom prst="rect">
            <a:avLst/>
          </a:prstGeom>
          <a:noFill/>
          <a:ln>
            <a:noFill/>
          </a:ln>
        </p:spPr>
      </p:pic>
      <p:sp>
        <p:nvSpPr>
          <p:cNvPr id="6359" name="Google Shape;6359;p361"/>
          <p:cNvSpPr/>
          <p:nvPr/>
        </p:nvSpPr>
        <p:spPr>
          <a:xfrm>
            <a:off x="0" y="4688375"/>
            <a:ext cx="9144000" cy="455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0" name="Google Shape;6360;p361"/>
          <p:cNvSpPr txBox="1"/>
          <p:nvPr/>
        </p:nvSpPr>
        <p:spPr>
          <a:xfrm>
            <a:off x="740300" y="4632514"/>
            <a:ext cx="7587600" cy="5295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1100"/>
              <a:buFont typeface="Arial"/>
              <a:buNone/>
            </a:pPr>
            <a:r>
              <a:rPr lang="en" sz="800" b="0" i="0" u="none" strike="noStrike" cap="none">
                <a:solidFill>
                  <a:schemeClr val="lt1"/>
                </a:solidFill>
                <a:latin typeface="Arial"/>
                <a:ea typeface="Arial"/>
                <a:cs typeface="Arial"/>
                <a:sym typeface="Arial"/>
              </a:rPr>
              <a:t>Henriksen et al. Blue-blocking glasses as additive treatment for mania: a randomized placebo-controlled trial. Bipolar Disord. 2016</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Graphing tool at https://rpsychologist.com/cohend/</a:t>
            </a:r>
            <a:endParaRPr sz="800" b="0" i="0" u="none" strike="noStrike" cap="none">
              <a:solidFill>
                <a:schemeClr val="lt1"/>
              </a:solidFill>
              <a:latin typeface="Arial"/>
              <a:ea typeface="Arial"/>
              <a:cs typeface="Arial"/>
              <a:sym typeface="Arial"/>
            </a:endParaRPr>
          </a:p>
        </p:txBody>
      </p:sp>
      <p:grpSp>
        <p:nvGrpSpPr>
          <p:cNvPr id="6361" name="Google Shape;6361;p361"/>
          <p:cNvGrpSpPr/>
          <p:nvPr/>
        </p:nvGrpSpPr>
        <p:grpSpPr>
          <a:xfrm>
            <a:off x="202255" y="655777"/>
            <a:ext cx="2723572" cy="1505017"/>
            <a:chOff x="-641925" y="1089675"/>
            <a:chExt cx="3076788" cy="1700200"/>
          </a:xfrm>
        </p:grpSpPr>
        <p:pic>
          <p:nvPicPr>
            <p:cNvPr id="6362" name="Google Shape;6362;p361"/>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363" name="Google Shape;6363;p361"/>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364" name="Google Shape;6364;p361"/>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365" name="Google Shape;6365;p361"/>
          <p:cNvPicPr preferRelativeResize="0"/>
          <p:nvPr/>
        </p:nvPicPr>
        <p:blipFill rotWithShape="1">
          <a:blip r:embed="rId5">
            <a:alphaModFix/>
          </a:blip>
          <a:srcRect/>
          <a:stretch/>
        </p:blipFill>
        <p:spPr>
          <a:xfrm>
            <a:off x="2536325" y="3583100"/>
            <a:ext cx="4629900" cy="1005275"/>
          </a:xfrm>
          <a:prstGeom prst="rect">
            <a:avLst/>
          </a:prstGeom>
          <a:noFill/>
          <a:ln>
            <a:noFill/>
          </a:ln>
        </p:spPr>
      </p:pic>
      <p:sp>
        <p:nvSpPr>
          <p:cNvPr id="6366" name="Google Shape;6366;p361"/>
          <p:cNvSpPr txBox="1"/>
          <p:nvPr/>
        </p:nvSpPr>
        <p:spPr>
          <a:xfrm>
            <a:off x="346725" y="2191341"/>
            <a:ext cx="492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Way beyond large  1.86</a:t>
            </a:r>
            <a:endParaRPr sz="1000" b="0" i="0" u="none" strike="noStrike" cap="none">
              <a:solidFill>
                <a:schemeClr val="dk1"/>
              </a:solidFill>
              <a:latin typeface="Arial"/>
              <a:ea typeface="Arial"/>
              <a:cs typeface="Arial"/>
              <a:sym typeface="Arial"/>
            </a:endParaRPr>
          </a:p>
        </p:txBody>
      </p:sp>
      <p:sp>
        <p:nvSpPr>
          <p:cNvPr id="6367" name="Google Shape;6367;p361"/>
          <p:cNvSpPr txBox="1"/>
          <p:nvPr/>
        </p:nvSpPr>
        <p:spPr>
          <a:xfrm>
            <a:off x="346725" y="1888761"/>
            <a:ext cx="492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Beyond large</a:t>
            </a:r>
            <a:endParaRPr sz="1000" b="0" i="0" u="none" strike="noStrike" cap="none">
              <a:solidFill>
                <a:schemeClr val="dk1"/>
              </a:solidFill>
              <a:latin typeface="Arial"/>
              <a:ea typeface="Arial"/>
              <a:cs typeface="Arial"/>
              <a:sym typeface="Arial"/>
            </a:endParaRPr>
          </a:p>
        </p:txBody>
      </p:sp>
      <p:sp>
        <p:nvSpPr>
          <p:cNvPr id="6368" name="Google Shape;6368;p361"/>
          <p:cNvSpPr/>
          <p:nvPr/>
        </p:nvSpPr>
        <p:spPr>
          <a:xfrm>
            <a:off x="355413" y="2182647"/>
            <a:ext cx="1620000" cy="33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9" name="Google Shape;6369;p361"/>
          <p:cNvSpPr/>
          <p:nvPr/>
        </p:nvSpPr>
        <p:spPr>
          <a:xfrm>
            <a:off x="7412500" y="3583100"/>
            <a:ext cx="1336500" cy="963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70" name="Google Shape;6370;p361"/>
          <p:cNvGrpSpPr/>
          <p:nvPr/>
        </p:nvGrpSpPr>
        <p:grpSpPr>
          <a:xfrm>
            <a:off x="4707475" y="3775388"/>
            <a:ext cx="2872800" cy="523200"/>
            <a:chOff x="4707475" y="3775388"/>
            <a:chExt cx="2872800" cy="523200"/>
          </a:xfrm>
        </p:grpSpPr>
        <p:sp>
          <p:nvSpPr>
            <p:cNvPr id="6371" name="Google Shape;6371;p361"/>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372" name="Google Shape;6372;p361"/>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373" name="Google Shape;6373;p361"/>
          <p:cNvPicPr preferRelativeResize="0"/>
          <p:nvPr/>
        </p:nvPicPr>
        <p:blipFill rotWithShape="1">
          <a:blip r:embed="rId6">
            <a:alphaModFix/>
          </a:blip>
          <a:srcRect/>
          <a:stretch/>
        </p:blipFill>
        <p:spPr>
          <a:xfrm>
            <a:off x="6451450" y="1815888"/>
            <a:ext cx="1191450" cy="484425"/>
          </a:xfrm>
          <a:prstGeom prst="rect">
            <a:avLst/>
          </a:prstGeom>
          <a:noFill/>
          <a:ln>
            <a:noFill/>
          </a:ln>
        </p:spPr>
      </p:pic>
      <p:pic>
        <p:nvPicPr>
          <p:cNvPr id="6374" name="Google Shape;6374;p361"/>
          <p:cNvPicPr preferRelativeResize="0"/>
          <p:nvPr/>
        </p:nvPicPr>
        <p:blipFill rotWithShape="1">
          <a:blip r:embed="rId7">
            <a:alphaModFix/>
          </a:blip>
          <a:srcRect/>
          <a:stretch/>
        </p:blipFill>
        <p:spPr>
          <a:xfrm>
            <a:off x="4660600" y="1815888"/>
            <a:ext cx="1191450" cy="48442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6417"/>
        <p:cNvGrpSpPr/>
        <p:nvPr/>
      </p:nvGrpSpPr>
      <p:grpSpPr>
        <a:xfrm>
          <a:off x="0" y="0"/>
          <a:ext cx="0" cy="0"/>
          <a:chOff x="0" y="0"/>
          <a:chExt cx="0" cy="0"/>
        </a:xfrm>
      </p:grpSpPr>
      <p:sp>
        <p:nvSpPr>
          <p:cNvPr id="6418" name="Google Shape;6418;p364"/>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9" name="Google Shape;6419;p364"/>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Arial"/>
                <a:ea typeface="Arial"/>
                <a:cs typeface="Arial"/>
                <a:sym typeface="Arial"/>
              </a:rPr>
              <a:t>Blocking blue light to treat mania</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nvGrpSpPr>
          <p:cNvPr id="6420" name="Google Shape;6420;p364"/>
          <p:cNvGrpSpPr/>
          <p:nvPr/>
        </p:nvGrpSpPr>
        <p:grpSpPr>
          <a:xfrm>
            <a:off x="159135" y="1186070"/>
            <a:ext cx="9692103" cy="3182583"/>
            <a:chOff x="1411625" y="2171425"/>
            <a:chExt cx="7110450" cy="2334849"/>
          </a:xfrm>
        </p:grpSpPr>
        <p:grpSp>
          <p:nvGrpSpPr>
            <p:cNvPr id="6421" name="Google Shape;6421;p364"/>
            <p:cNvGrpSpPr/>
            <p:nvPr/>
          </p:nvGrpSpPr>
          <p:grpSpPr>
            <a:xfrm>
              <a:off x="1411625" y="2171425"/>
              <a:ext cx="7110450" cy="2334849"/>
              <a:chOff x="874725" y="1077775"/>
              <a:chExt cx="7110450" cy="2334849"/>
            </a:xfrm>
          </p:grpSpPr>
          <p:grpSp>
            <p:nvGrpSpPr>
              <p:cNvPr id="6422" name="Google Shape;6422;p364"/>
              <p:cNvGrpSpPr/>
              <p:nvPr/>
            </p:nvGrpSpPr>
            <p:grpSpPr>
              <a:xfrm>
                <a:off x="874725" y="1077775"/>
                <a:ext cx="6350876" cy="2334849"/>
                <a:chOff x="874725" y="1077775"/>
                <a:chExt cx="6350876" cy="2334849"/>
              </a:xfrm>
            </p:grpSpPr>
            <p:pic>
              <p:nvPicPr>
                <p:cNvPr id="6423" name="Google Shape;6423;p364" descr="Fig. 3"/>
                <p:cNvPicPr preferRelativeResize="0"/>
                <p:nvPr/>
              </p:nvPicPr>
              <p:blipFill rotWithShape="1">
                <a:blip r:embed="rId3">
                  <a:alphaModFix/>
                </a:blip>
                <a:srcRect l="14229" b="52439"/>
                <a:stretch/>
              </p:blipFill>
              <p:spPr>
                <a:xfrm>
                  <a:off x="874725" y="1077775"/>
                  <a:ext cx="6350876" cy="2334849"/>
                </a:xfrm>
                <a:prstGeom prst="rect">
                  <a:avLst/>
                </a:prstGeom>
                <a:noFill/>
                <a:ln>
                  <a:noFill/>
                </a:ln>
              </p:spPr>
            </p:pic>
            <p:pic>
              <p:nvPicPr>
                <p:cNvPr id="6424" name="Google Shape;6424;p364" descr="Fig. 3"/>
                <p:cNvPicPr preferRelativeResize="0"/>
                <p:nvPr/>
              </p:nvPicPr>
              <p:blipFill rotWithShape="1">
                <a:blip r:embed="rId3">
                  <a:alphaModFix/>
                </a:blip>
                <a:srcRect l="82354" t="32827" b="52438"/>
                <a:stretch/>
              </p:blipFill>
              <p:spPr>
                <a:xfrm>
                  <a:off x="6157000" y="1170450"/>
                  <a:ext cx="1068599" cy="552901"/>
                </a:xfrm>
                <a:prstGeom prst="rect">
                  <a:avLst/>
                </a:prstGeom>
                <a:noFill/>
                <a:ln>
                  <a:noFill/>
                </a:ln>
              </p:spPr>
            </p:pic>
          </p:grpSp>
          <p:sp>
            <p:nvSpPr>
              <p:cNvPr id="6425" name="Google Shape;6425;p364"/>
              <p:cNvSpPr txBox="1"/>
              <p:nvPr/>
            </p:nvSpPr>
            <p:spPr>
              <a:xfrm>
                <a:off x="5320575" y="1077775"/>
                <a:ext cx="2664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1"/>
                    </a:solidFill>
                    <a:latin typeface="Arial"/>
                    <a:ea typeface="Arial"/>
                    <a:cs typeface="Arial"/>
                    <a:sym typeface="Arial"/>
                  </a:rPr>
                  <a:t>Melanopsin cells</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p:txBody>
          </p:sp>
          <p:pic>
            <p:nvPicPr>
              <p:cNvPr id="6426" name="Google Shape;6426;p364"/>
              <p:cNvPicPr preferRelativeResize="0"/>
              <p:nvPr/>
            </p:nvPicPr>
            <p:blipFill rotWithShape="1">
              <a:blip r:embed="rId4">
                <a:alphaModFix/>
              </a:blip>
              <a:srcRect/>
              <a:stretch/>
            </p:blipFill>
            <p:spPr>
              <a:xfrm>
                <a:off x="6167025" y="1367700"/>
                <a:ext cx="454710" cy="302250"/>
              </a:xfrm>
              <a:prstGeom prst="rect">
                <a:avLst/>
              </a:prstGeom>
              <a:noFill/>
              <a:ln>
                <a:noFill/>
              </a:ln>
            </p:spPr>
          </p:pic>
        </p:grpSp>
        <p:pic>
          <p:nvPicPr>
            <p:cNvPr id="6427" name="Google Shape;6427;p364"/>
            <p:cNvPicPr preferRelativeResize="0"/>
            <p:nvPr/>
          </p:nvPicPr>
          <p:blipFill rotWithShape="1">
            <a:blip r:embed="rId4">
              <a:alphaModFix/>
            </a:blip>
            <a:srcRect/>
            <a:stretch/>
          </p:blipFill>
          <p:spPr>
            <a:xfrm>
              <a:off x="4371062" y="2513075"/>
              <a:ext cx="338950" cy="225300"/>
            </a:xfrm>
            <a:prstGeom prst="rect">
              <a:avLst/>
            </a:prstGeom>
            <a:noFill/>
            <a:ln>
              <a:noFill/>
            </a:ln>
          </p:spPr>
        </p:pic>
      </p:gr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6451"/>
        <p:cNvGrpSpPr/>
        <p:nvPr/>
      </p:nvGrpSpPr>
      <p:grpSpPr>
        <a:xfrm>
          <a:off x="0" y="0"/>
          <a:ext cx="0" cy="0"/>
          <a:chOff x="0" y="0"/>
          <a:chExt cx="0" cy="0"/>
        </a:xfrm>
      </p:grpSpPr>
      <p:sp>
        <p:nvSpPr>
          <p:cNvPr id="6452" name="Google Shape;6452;p365"/>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3" name="Google Shape;6453;p365"/>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Arial"/>
                <a:ea typeface="Arial"/>
                <a:cs typeface="Arial"/>
                <a:sym typeface="Arial"/>
              </a:rPr>
              <a:t>Blocking blue light to treat mania</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nvGrpSpPr>
          <p:cNvPr id="6454" name="Google Shape;6454;p365"/>
          <p:cNvGrpSpPr/>
          <p:nvPr/>
        </p:nvGrpSpPr>
        <p:grpSpPr>
          <a:xfrm>
            <a:off x="-5" y="2809453"/>
            <a:ext cx="4913821" cy="2334798"/>
            <a:chOff x="1206075" y="1421925"/>
            <a:chExt cx="7043895" cy="3346900"/>
          </a:xfrm>
        </p:grpSpPr>
        <p:grpSp>
          <p:nvGrpSpPr>
            <p:cNvPr id="6455" name="Google Shape;6455;p365"/>
            <p:cNvGrpSpPr/>
            <p:nvPr/>
          </p:nvGrpSpPr>
          <p:grpSpPr>
            <a:xfrm>
              <a:off x="1206075" y="1421925"/>
              <a:ext cx="7043895" cy="3346900"/>
              <a:chOff x="1206075" y="1421925"/>
              <a:chExt cx="7043895" cy="3346900"/>
            </a:xfrm>
          </p:grpSpPr>
          <p:sp>
            <p:nvSpPr>
              <p:cNvPr id="6456" name="Google Shape;6456;p365"/>
              <p:cNvSpPr txBox="1"/>
              <p:nvPr/>
            </p:nvSpPr>
            <p:spPr>
              <a:xfrm>
                <a:off x="3754170" y="1991335"/>
                <a:ext cx="4495800" cy="970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melanopsin response</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grpSp>
            <p:nvGrpSpPr>
              <p:cNvPr id="6457" name="Google Shape;6457;p365"/>
              <p:cNvGrpSpPr/>
              <p:nvPr/>
            </p:nvGrpSpPr>
            <p:grpSpPr>
              <a:xfrm>
                <a:off x="1206075" y="1718125"/>
                <a:ext cx="6162450" cy="3050700"/>
                <a:chOff x="1143625" y="1923300"/>
                <a:chExt cx="6162450" cy="3050700"/>
              </a:xfrm>
            </p:grpSpPr>
            <p:grpSp>
              <p:nvGrpSpPr>
                <p:cNvPr id="6458" name="Google Shape;6458;p365"/>
                <p:cNvGrpSpPr/>
                <p:nvPr/>
              </p:nvGrpSpPr>
              <p:grpSpPr>
                <a:xfrm>
                  <a:off x="1143625" y="3524175"/>
                  <a:ext cx="6162450" cy="1449825"/>
                  <a:chOff x="979725" y="2283175"/>
                  <a:chExt cx="6162450" cy="1449825"/>
                </a:xfrm>
              </p:grpSpPr>
              <p:pic>
                <p:nvPicPr>
                  <p:cNvPr id="6459" name="Google Shape;6459;p365"/>
                  <p:cNvPicPr preferRelativeResize="0"/>
                  <p:nvPr/>
                </p:nvPicPr>
                <p:blipFill rotWithShape="1">
                  <a:blip r:embed="rId3">
                    <a:alphaModFix/>
                  </a:blip>
                  <a:srcRect t="76898"/>
                  <a:stretch/>
                </p:blipFill>
                <p:spPr>
                  <a:xfrm>
                    <a:off x="979725" y="2878825"/>
                    <a:ext cx="6162450" cy="854175"/>
                  </a:xfrm>
                  <a:prstGeom prst="rect">
                    <a:avLst/>
                  </a:prstGeom>
                  <a:noFill/>
                  <a:ln>
                    <a:noFill/>
                  </a:ln>
                </p:spPr>
              </p:pic>
              <p:pic>
                <p:nvPicPr>
                  <p:cNvPr id="6460" name="Google Shape;6460;p365"/>
                  <p:cNvPicPr preferRelativeResize="0"/>
                  <p:nvPr/>
                </p:nvPicPr>
                <p:blipFill rotWithShape="1">
                  <a:blip r:embed="rId3">
                    <a:alphaModFix/>
                  </a:blip>
                  <a:srcRect t="31515" b="50999"/>
                  <a:stretch/>
                </p:blipFill>
                <p:spPr>
                  <a:xfrm>
                    <a:off x="979725" y="2283175"/>
                    <a:ext cx="6162450" cy="646500"/>
                  </a:xfrm>
                  <a:prstGeom prst="rect">
                    <a:avLst/>
                  </a:prstGeom>
                  <a:noFill/>
                  <a:ln>
                    <a:noFill/>
                  </a:ln>
                </p:spPr>
              </p:pic>
            </p:grpSp>
            <p:pic>
              <p:nvPicPr>
                <p:cNvPr id="6461" name="Google Shape;6461;p365"/>
                <p:cNvPicPr preferRelativeResize="0"/>
                <p:nvPr/>
              </p:nvPicPr>
              <p:blipFill rotWithShape="1">
                <a:blip r:embed="rId4">
                  <a:alphaModFix amt="13000"/>
                </a:blip>
                <a:srcRect/>
                <a:stretch/>
              </p:blipFill>
              <p:spPr>
                <a:xfrm>
                  <a:off x="1984306" y="1923300"/>
                  <a:ext cx="2019649" cy="2255451"/>
                </a:xfrm>
                <a:prstGeom prst="rect">
                  <a:avLst/>
                </a:prstGeom>
                <a:noFill/>
                <a:ln>
                  <a:noFill/>
                </a:ln>
              </p:spPr>
            </p:pic>
          </p:grpSp>
          <p:cxnSp>
            <p:nvCxnSpPr>
              <p:cNvPr id="6462" name="Google Shape;6462;p365"/>
              <p:cNvCxnSpPr/>
              <p:nvPr/>
            </p:nvCxnSpPr>
            <p:spPr>
              <a:xfrm rot="10800000">
                <a:off x="3004935" y="1421925"/>
                <a:ext cx="0" cy="3207900"/>
              </a:xfrm>
              <a:prstGeom prst="straightConnector1">
                <a:avLst/>
              </a:prstGeom>
              <a:noFill/>
              <a:ln w="9525" cap="flat" cmpd="sng">
                <a:solidFill>
                  <a:srgbClr val="B7B7B7"/>
                </a:solidFill>
                <a:prstDash val="solid"/>
                <a:round/>
                <a:headEnd type="none" w="sm" len="sm"/>
                <a:tailEnd type="none" w="sm" len="sm"/>
              </a:ln>
            </p:spPr>
          </p:cxnSp>
          <p:pic>
            <p:nvPicPr>
              <p:cNvPr id="6463" name="Google Shape;6463;p365"/>
              <p:cNvPicPr preferRelativeResize="0"/>
              <p:nvPr/>
            </p:nvPicPr>
            <p:blipFill rotWithShape="1">
              <a:blip r:embed="rId5">
                <a:alphaModFix/>
              </a:blip>
              <a:srcRect/>
              <a:stretch/>
            </p:blipFill>
            <p:spPr>
              <a:xfrm>
                <a:off x="3749379" y="2121914"/>
                <a:ext cx="317015" cy="292590"/>
              </a:xfrm>
              <a:prstGeom prst="rect">
                <a:avLst/>
              </a:prstGeom>
              <a:noFill/>
              <a:ln>
                <a:noFill/>
              </a:ln>
            </p:spPr>
          </p:pic>
        </p:grpSp>
        <p:pic>
          <p:nvPicPr>
            <p:cNvPr id="6464" name="Google Shape;6464;p365"/>
            <p:cNvPicPr preferRelativeResize="0"/>
            <p:nvPr/>
          </p:nvPicPr>
          <p:blipFill rotWithShape="1">
            <a:blip r:embed="rId6">
              <a:alphaModFix amt="94000"/>
            </a:blip>
            <a:srcRect/>
            <a:stretch/>
          </p:blipFill>
          <p:spPr>
            <a:xfrm>
              <a:off x="2733938" y="3456636"/>
              <a:ext cx="541952" cy="360222"/>
            </a:xfrm>
            <a:prstGeom prst="rect">
              <a:avLst/>
            </a:prstGeom>
            <a:noFill/>
            <a:ln>
              <a:noFill/>
            </a:ln>
          </p:spPr>
        </p:pic>
      </p:grpSp>
      <p:grpSp>
        <p:nvGrpSpPr>
          <p:cNvPr id="6465" name="Google Shape;6465;p365"/>
          <p:cNvGrpSpPr/>
          <p:nvPr/>
        </p:nvGrpSpPr>
        <p:grpSpPr>
          <a:xfrm>
            <a:off x="3976955" y="2809474"/>
            <a:ext cx="5402275" cy="2334770"/>
            <a:chOff x="1206075" y="1421925"/>
            <a:chExt cx="7033297" cy="3255850"/>
          </a:xfrm>
        </p:grpSpPr>
        <p:grpSp>
          <p:nvGrpSpPr>
            <p:cNvPr id="6466" name="Google Shape;6466;p365"/>
            <p:cNvGrpSpPr/>
            <p:nvPr/>
          </p:nvGrpSpPr>
          <p:grpSpPr>
            <a:xfrm>
              <a:off x="1206075" y="1718125"/>
              <a:ext cx="6162450" cy="2255451"/>
              <a:chOff x="1143625" y="1923300"/>
              <a:chExt cx="6162450" cy="2255451"/>
            </a:xfrm>
          </p:grpSpPr>
          <p:pic>
            <p:nvPicPr>
              <p:cNvPr id="6467" name="Google Shape;6467;p365"/>
              <p:cNvPicPr preferRelativeResize="0"/>
              <p:nvPr/>
            </p:nvPicPr>
            <p:blipFill rotWithShape="1">
              <a:blip r:embed="rId3">
                <a:alphaModFix/>
              </a:blip>
              <a:srcRect t="31515" b="50999"/>
              <a:stretch/>
            </p:blipFill>
            <p:spPr>
              <a:xfrm>
                <a:off x="1143625" y="3524175"/>
                <a:ext cx="6162450" cy="646500"/>
              </a:xfrm>
              <a:prstGeom prst="rect">
                <a:avLst/>
              </a:prstGeom>
              <a:noFill/>
              <a:ln>
                <a:noFill/>
              </a:ln>
            </p:spPr>
          </p:pic>
          <p:pic>
            <p:nvPicPr>
              <p:cNvPr id="6468" name="Google Shape;6468;p365"/>
              <p:cNvPicPr preferRelativeResize="0"/>
              <p:nvPr/>
            </p:nvPicPr>
            <p:blipFill rotWithShape="1">
              <a:blip r:embed="rId4">
                <a:alphaModFix amt="13000"/>
              </a:blip>
              <a:srcRect/>
              <a:stretch/>
            </p:blipFill>
            <p:spPr>
              <a:xfrm>
                <a:off x="1984306" y="1923300"/>
                <a:ext cx="2019649" cy="2255451"/>
              </a:xfrm>
              <a:prstGeom prst="rect">
                <a:avLst/>
              </a:prstGeom>
              <a:noFill/>
              <a:ln>
                <a:noFill/>
              </a:ln>
            </p:spPr>
          </p:pic>
        </p:grpSp>
        <p:cxnSp>
          <p:nvCxnSpPr>
            <p:cNvPr id="6469" name="Google Shape;6469;p365"/>
            <p:cNvCxnSpPr/>
            <p:nvPr/>
          </p:nvCxnSpPr>
          <p:spPr>
            <a:xfrm rot="10800000">
              <a:off x="3004935" y="1421925"/>
              <a:ext cx="0" cy="3207900"/>
            </a:xfrm>
            <a:prstGeom prst="straightConnector1">
              <a:avLst/>
            </a:prstGeom>
            <a:noFill/>
            <a:ln w="9525" cap="flat" cmpd="sng">
              <a:solidFill>
                <a:srgbClr val="B7B7B7"/>
              </a:solidFill>
              <a:prstDash val="solid"/>
              <a:round/>
              <a:headEnd type="none" w="sm" len="sm"/>
              <a:tailEnd type="none" w="sm" len="sm"/>
            </a:ln>
          </p:spPr>
        </p:cxnSp>
        <p:cxnSp>
          <p:nvCxnSpPr>
            <p:cNvPr id="6470" name="Google Shape;6470;p365"/>
            <p:cNvCxnSpPr/>
            <p:nvPr/>
          </p:nvCxnSpPr>
          <p:spPr>
            <a:xfrm rot="10800000" flipH="1">
              <a:off x="3043126" y="1951676"/>
              <a:ext cx="2434500" cy="984900"/>
            </a:xfrm>
            <a:prstGeom prst="curvedConnector3">
              <a:avLst>
                <a:gd name="adj1" fmla="val -60302"/>
              </a:avLst>
            </a:prstGeom>
            <a:noFill/>
            <a:ln w="9525" cap="flat" cmpd="sng">
              <a:solidFill>
                <a:schemeClr val="dk2"/>
              </a:solidFill>
              <a:prstDash val="solid"/>
              <a:round/>
              <a:headEnd type="none" w="sm" len="sm"/>
              <a:tailEnd type="stealth" w="med" len="med"/>
            </a:ln>
          </p:spPr>
        </p:cxnSp>
        <p:cxnSp>
          <p:nvCxnSpPr>
            <p:cNvPr id="6471" name="Google Shape;6471;p365"/>
            <p:cNvCxnSpPr/>
            <p:nvPr/>
          </p:nvCxnSpPr>
          <p:spPr>
            <a:xfrm rot="10800000">
              <a:off x="5515860" y="1469875"/>
              <a:ext cx="0" cy="3207900"/>
            </a:xfrm>
            <a:prstGeom prst="straightConnector1">
              <a:avLst/>
            </a:prstGeom>
            <a:noFill/>
            <a:ln w="9525" cap="flat" cmpd="sng">
              <a:solidFill>
                <a:srgbClr val="B7B7B7"/>
              </a:solidFill>
              <a:prstDash val="solid"/>
              <a:round/>
              <a:headEnd type="none" w="sm" len="sm"/>
              <a:tailEnd type="none" w="sm" len="sm"/>
            </a:ln>
          </p:spPr>
        </p:cxnSp>
        <p:pic>
          <p:nvPicPr>
            <p:cNvPr id="6472" name="Google Shape;6472;p365" descr="A picture containing food, sunglasses, table, mug&#10;&#10;Description automatically generated"/>
            <p:cNvPicPr preferRelativeResize="0"/>
            <p:nvPr/>
          </p:nvPicPr>
          <p:blipFill rotWithShape="1">
            <a:blip r:embed="rId7">
              <a:alphaModFix/>
            </a:blip>
            <a:srcRect/>
            <a:stretch/>
          </p:blipFill>
          <p:spPr>
            <a:xfrm rot="468952">
              <a:off x="4832208" y="3131462"/>
              <a:ext cx="1465731" cy="924993"/>
            </a:xfrm>
            <a:prstGeom prst="rect">
              <a:avLst/>
            </a:prstGeom>
            <a:noFill/>
            <a:ln>
              <a:noFill/>
            </a:ln>
          </p:spPr>
        </p:pic>
        <p:sp>
          <p:nvSpPr>
            <p:cNvPr id="6473" name="Google Shape;6473;p365"/>
            <p:cNvSpPr txBox="1"/>
            <p:nvPr/>
          </p:nvSpPr>
          <p:spPr>
            <a:xfrm>
              <a:off x="5624872" y="1951675"/>
              <a:ext cx="2614500" cy="64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Amber is the complimentary </a:t>
              </a: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Arial"/>
                  <a:ea typeface="Arial"/>
                  <a:cs typeface="Arial"/>
                  <a:sym typeface="Arial"/>
                </a:rPr>
                <a:t>color to block dark blue light</a:t>
              </a:r>
              <a:endParaRPr sz="900" b="0" i="0" u="none" strike="noStrike" cap="none">
                <a:solidFill>
                  <a:schemeClr val="dk1"/>
                </a:solidFill>
                <a:latin typeface="Arial"/>
                <a:ea typeface="Arial"/>
                <a:cs typeface="Arial"/>
                <a:sym typeface="Arial"/>
              </a:endParaRPr>
            </a:p>
          </p:txBody>
        </p:sp>
      </p:grpSp>
      <p:pic>
        <p:nvPicPr>
          <p:cNvPr id="6474" name="Google Shape;6474;p365"/>
          <p:cNvPicPr preferRelativeResize="0"/>
          <p:nvPr/>
        </p:nvPicPr>
        <p:blipFill rotWithShape="1">
          <a:blip r:embed="rId8">
            <a:alphaModFix/>
          </a:blip>
          <a:srcRect/>
          <a:stretch/>
        </p:blipFill>
        <p:spPr>
          <a:xfrm>
            <a:off x="1348400" y="503925"/>
            <a:ext cx="6148134" cy="23055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6826"/>
        <p:cNvGrpSpPr/>
        <p:nvPr/>
      </p:nvGrpSpPr>
      <p:grpSpPr>
        <a:xfrm>
          <a:off x="0" y="0"/>
          <a:ext cx="0" cy="0"/>
          <a:chOff x="0" y="0"/>
          <a:chExt cx="0" cy="0"/>
        </a:xfrm>
      </p:grpSpPr>
      <p:sp>
        <p:nvSpPr>
          <p:cNvPr id="6827" name="Google Shape;6827;p375"/>
          <p:cNvSpPr/>
          <p:nvPr/>
        </p:nvSpPr>
        <p:spPr>
          <a:xfrm>
            <a:off x="0" y="0"/>
            <a:ext cx="9144000" cy="4374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8" name="Google Shape;6828;p375"/>
          <p:cNvSpPr txBox="1"/>
          <p:nvPr/>
        </p:nvSpPr>
        <p:spPr>
          <a:xfrm>
            <a:off x="792576" y="-31225"/>
            <a:ext cx="70992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chemeClr val="lt1"/>
                </a:solidFill>
                <a:latin typeface="Arial"/>
                <a:ea typeface="Arial"/>
                <a:cs typeface="Arial"/>
                <a:sym typeface="Arial"/>
              </a:rPr>
              <a:t>Blocking blue light to treat mania</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nvGrpSpPr>
          <p:cNvPr id="6829" name="Google Shape;6829;p375"/>
          <p:cNvGrpSpPr/>
          <p:nvPr/>
        </p:nvGrpSpPr>
        <p:grpSpPr>
          <a:xfrm>
            <a:off x="129075" y="811700"/>
            <a:ext cx="3354300" cy="3347750"/>
            <a:chOff x="1898800" y="991300"/>
            <a:chExt cx="3354300" cy="3347750"/>
          </a:xfrm>
        </p:grpSpPr>
        <p:grpSp>
          <p:nvGrpSpPr>
            <p:cNvPr id="6830" name="Google Shape;6830;p375"/>
            <p:cNvGrpSpPr/>
            <p:nvPr/>
          </p:nvGrpSpPr>
          <p:grpSpPr>
            <a:xfrm>
              <a:off x="1898800" y="991300"/>
              <a:ext cx="3354300" cy="3347750"/>
              <a:chOff x="4271700" y="1151925"/>
              <a:chExt cx="3354300" cy="3347750"/>
            </a:xfrm>
          </p:grpSpPr>
          <p:grpSp>
            <p:nvGrpSpPr>
              <p:cNvPr id="6831" name="Google Shape;6831;p375"/>
              <p:cNvGrpSpPr/>
              <p:nvPr/>
            </p:nvGrpSpPr>
            <p:grpSpPr>
              <a:xfrm>
                <a:off x="4271700" y="1151925"/>
                <a:ext cx="3354300" cy="3347750"/>
                <a:chOff x="4271700" y="1151925"/>
                <a:chExt cx="3354300" cy="3347750"/>
              </a:xfrm>
            </p:grpSpPr>
            <p:pic>
              <p:nvPicPr>
                <p:cNvPr id="6832" name="Google Shape;6832;p375"/>
                <p:cNvPicPr preferRelativeResize="0"/>
                <p:nvPr/>
              </p:nvPicPr>
              <p:blipFill rotWithShape="1">
                <a:blip r:embed="rId3">
                  <a:alphaModFix/>
                </a:blip>
                <a:srcRect/>
                <a:stretch/>
              </p:blipFill>
              <p:spPr>
                <a:xfrm>
                  <a:off x="4556301" y="2402284"/>
                  <a:ext cx="2759252" cy="1910548"/>
                </a:xfrm>
                <a:prstGeom prst="rect">
                  <a:avLst/>
                </a:prstGeom>
                <a:noFill/>
                <a:ln>
                  <a:noFill/>
                </a:ln>
              </p:spPr>
            </p:pic>
            <p:pic>
              <p:nvPicPr>
                <p:cNvPr id="6833" name="Google Shape;6833;p375"/>
                <p:cNvPicPr preferRelativeResize="0"/>
                <p:nvPr/>
              </p:nvPicPr>
              <p:blipFill rotWithShape="1">
                <a:blip r:embed="rId4">
                  <a:alphaModFix/>
                </a:blip>
                <a:srcRect/>
                <a:stretch/>
              </p:blipFill>
              <p:spPr>
                <a:xfrm>
                  <a:off x="5428383" y="3083111"/>
                  <a:ext cx="158312" cy="205428"/>
                </a:xfrm>
                <a:prstGeom prst="rect">
                  <a:avLst/>
                </a:prstGeom>
                <a:noFill/>
                <a:ln>
                  <a:noFill/>
                </a:ln>
              </p:spPr>
            </p:pic>
            <p:pic>
              <p:nvPicPr>
                <p:cNvPr id="6834" name="Google Shape;6834;p375"/>
                <p:cNvPicPr preferRelativeResize="0"/>
                <p:nvPr/>
              </p:nvPicPr>
              <p:blipFill rotWithShape="1">
                <a:blip r:embed="rId4">
                  <a:alphaModFix/>
                </a:blip>
                <a:srcRect/>
                <a:stretch/>
              </p:blipFill>
              <p:spPr>
                <a:xfrm>
                  <a:off x="5581464" y="3191585"/>
                  <a:ext cx="158312" cy="205428"/>
                </a:xfrm>
                <a:prstGeom prst="rect">
                  <a:avLst/>
                </a:prstGeom>
                <a:noFill/>
                <a:ln>
                  <a:noFill/>
                </a:ln>
              </p:spPr>
            </p:pic>
            <p:sp>
              <p:nvSpPr>
                <p:cNvPr id="6835" name="Google Shape;6835;p375"/>
                <p:cNvSpPr txBox="1"/>
                <p:nvPr/>
              </p:nvSpPr>
              <p:spPr>
                <a:xfrm>
                  <a:off x="6165600" y="1151925"/>
                  <a:ext cx="14604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SCN “Super Clock”</a:t>
                  </a:r>
                  <a:endParaRPr sz="1400" b="1" i="0" u="none" strike="noStrike" cap="none">
                    <a:solidFill>
                      <a:srgbClr val="FF0000"/>
                    </a:solidFill>
                    <a:latin typeface="Arial"/>
                    <a:ea typeface="Arial"/>
                    <a:cs typeface="Arial"/>
                    <a:sym typeface="Arial"/>
                  </a:endParaRPr>
                </a:p>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rgbClr val="FF0000"/>
                      </a:solidFill>
                      <a:latin typeface="Arial"/>
                      <a:ea typeface="Arial"/>
                      <a:cs typeface="Arial"/>
                      <a:sym typeface="Arial"/>
                    </a:rPr>
                    <a:t>= where mania starts?</a:t>
                  </a:r>
                  <a:endParaRPr sz="1400" b="1" i="0" u="none" strike="noStrike" cap="none">
                    <a:solidFill>
                      <a:srgbClr val="FF0000"/>
                    </a:solidFill>
                    <a:latin typeface="Arial"/>
                    <a:ea typeface="Arial"/>
                    <a:cs typeface="Arial"/>
                    <a:sym typeface="Arial"/>
                  </a:endParaRPr>
                </a:p>
              </p:txBody>
            </p:sp>
            <p:pic>
              <p:nvPicPr>
                <p:cNvPr id="6836" name="Google Shape;6836;p375"/>
                <p:cNvPicPr preferRelativeResize="0"/>
                <p:nvPr/>
              </p:nvPicPr>
              <p:blipFill rotWithShape="1">
                <a:blip r:embed="rId5">
                  <a:alphaModFix/>
                </a:blip>
                <a:srcRect/>
                <a:stretch/>
              </p:blipFill>
              <p:spPr>
                <a:xfrm>
                  <a:off x="5050636" y="3622097"/>
                  <a:ext cx="776788" cy="516300"/>
                </a:xfrm>
                <a:prstGeom prst="rect">
                  <a:avLst/>
                </a:prstGeom>
                <a:noFill/>
                <a:ln>
                  <a:noFill/>
                </a:ln>
              </p:spPr>
            </p:pic>
            <p:sp>
              <p:nvSpPr>
                <p:cNvPr id="6837" name="Google Shape;6837;p375"/>
                <p:cNvSpPr txBox="1"/>
                <p:nvPr/>
              </p:nvSpPr>
              <p:spPr>
                <a:xfrm>
                  <a:off x="4271700" y="4073375"/>
                  <a:ext cx="18939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rgbClr val="0000FF"/>
                      </a:solidFill>
                      <a:latin typeface="Arial"/>
                      <a:ea typeface="Arial"/>
                      <a:cs typeface="Arial"/>
                      <a:sym typeface="Arial"/>
                    </a:rPr>
                    <a:t>melanopsin photoreceptors (retina)</a:t>
                  </a:r>
                  <a:endParaRPr sz="1400" b="1" i="0" u="none" strike="noStrike" cap="none">
                    <a:solidFill>
                      <a:srgbClr val="0000FF"/>
                    </a:solidFill>
                    <a:latin typeface="Arial"/>
                    <a:ea typeface="Arial"/>
                    <a:cs typeface="Arial"/>
                    <a:sym typeface="Arial"/>
                  </a:endParaRPr>
                </a:p>
              </p:txBody>
            </p:sp>
          </p:grpSp>
          <p:pic>
            <p:nvPicPr>
              <p:cNvPr id="6838" name="Google Shape;6838;p375"/>
              <p:cNvPicPr preferRelativeResize="0"/>
              <p:nvPr/>
            </p:nvPicPr>
            <p:blipFill rotWithShape="1">
              <a:blip r:embed="rId5">
                <a:alphaModFix/>
              </a:blip>
              <a:srcRect/>
              <a:stretch/>
            </p:blipFill>
            <p:spPr>
              <a:xfrm>
                <a:off x="4406023" y="3325525"/>
                <a:ext cx="776812" cy="516300"/>
              </a:xfrm>
              <a:prstGeom prst="rect">
                <a:avLst/>
              </a:prstGeom>
              <a:noFill/>
              <a:ln>
                <a:noFill/>
              </a:ln>
            </p:spPr>
          </p:pic>
        </p:grpSp>
        <p:cxnSp>
          <p:nvCxnSpPr>
            <p:cNvPr id="6839" name="Google Shape;6839;p375"/>
            <p:cNvCxnSpPr/>
            <p:nvPr/>
          </p:nvCxnSpPr>
          <p:spPr>
            <a:xfrm>
              <a:off x="3287800" y="1967900"/>
              <a:ext cx="0" cy="1037700"/>
            </a:xfrm>
            <a:prstGeom prst="straightConnector1">
              <a:avLst/>
            </a:prstGeom>
            <a:noFill/>
            <a:ln w="28575" cap="flat" cmpd="sng">
              <a:solidFill>
                <a:srgbClr val="FF0000"/>
              </a:solidFill>
              <a:prstDash val="solid"/>
              <a:round/>
              <a:headEnd type="none" w="sm" len="sm"/>
              <a:tailEnd type="triangle" w="med" len="med"/>
            </a:ln>
          </p:spPr>
        </p:cxnSp>
        <p:pic>
          <p:nvPicPr>
            <p:cNvPr id="6840" name="Google Shape;6840;p375"/>
            <p:cNvPicPr preferRelativeResize="0"/>
            <p:nvPr/>
          </p:nvPicPr>
          <p:blipFill rotWithShape="1">
            <a:blip r:embed="rId4">
              <a:alphaModFix/>
            </a:blip>
            <a:srcRect/>
            <a:stretch/>
          </p:blipFill>
          <p:spPr>
            <a:xfrm>
              <a:off x="2846005" y="991303"/>
              <a:ext cx="883433" cy="1146350"/>
            </a:xfrm>
            <a:prstGeom prst="rect">
              <a:avLst/>
            </a:prstGeom>
            <a:noFill/>
            <a:ln>
              <a:noFill/>
            </a:ln>
          </p:spPr>
        </p:pic>
      </p:grpSp>
      <p:grpSp>
        <p:nvGrpSpPr>
          <p:cNvPr id="6841" name="Google Shape;6841;p375"/>
          <p:cNvGrpSpPr/>
          <p:nvPr/>
        </p:nvGrpSpPr>
        <p:grpSpPr>
          <a:xfrm>
            <a:off x="3665496" y="1514603"/>
            <a:ext cx="5416945" cy="3559233"/>
            <a:chOff x="1629849" y="62800"/>
            <a:chExt cx="7167168" cy="4709226"/>
          </a:xfrm>
        </p:grpSpPr>
        <p:grpSp>
          <p:nvGrpSpPr>
            <p:cNvPr id="6842" name="Google Shape;6842;p375"/>
            <p:cNvGrpSpPr/>
            <p:nvPr/>
          </p:nvGrpSpPr>
          <p:grpSpPr>
            <a:xfrm>
              <a:off x="2750889" y="2143136"/>
              <a:ext cx="4959578" cy="2254305"/>
              <a:chOff x="3117496" y="1643963"/>
              <a:chExt cx="5752904" cy="2614900"/>
            </a:xfrm>
          </p:grpSpPr>
          <p:grpSp>
            <p:nvGrpSpPr>
              <p:cNvPr id="6843" name="Google Shape;6843;p375"/>
              <p:cNvGrpSpPr/>
              <p:nvPr/>
            </p:nvGrpSpPr>
            <p:grpSpPr>
              <a:xfrm>
                <a:off x="3635674" y="1643963"/>
                <a:ext cx="4720326" cy="2614900"/>
                <a:chOff x="3325074" y="697613"/>
                <a:chExt cx="4720326" cy="2614900"/>
              </a:xfrm>
            </p:grpSpPr>
            <p:pic>
              <p:nvPicPr>
                <p:cNvPr id="6844" name="Google Shape;6844;p375"/>
                <p:cNvPicPr preferRelativeResize="0"/>
                <p:nvPr/>
              </p:nvPicPr>
              <p:blipFill rotWithShape="1">
                <a:blip r:embed="rId6">
                  <a:alphaModFix/>
                </a:blip>
                <a:srcRect/>
                <a:stretch/>
              </p:blipFill>
              <p:spPr>
                <a:xfrm>
                  <a:off x="3325074" y="894527"/>
                  <a:ext cx="2335701" cy="2338279"/>
                </a:xfrm>
                <a:prstGeom prst="rect">
                  <a:avLst/>
                </a:prstGeom>
                <a:noFill/>
                <a:ln>
                  <a:noFill/>
                </a:ln>
              </p:spPr>
            </p:pic>
            <p:pic>
              <p:nvPicPr>
                <p:cNvPr id="6845" name="Google Shape;6845;p375"/>
                <p:cNvPicPr preferRelativeResize="0"/>
                <p:nvPr/>
              </p:nvPicPr>
              <p:blipFill rotWithShape="1">
                <a:blip r:embed="rId6">
                  <a:alphaModFix/>
                </a:blip>
                <a:srcRect/>
                <a:stretch/>
              </p:blipFill>
              <p:spPr>
                <a:xfrm>
                  <a:off x="5709699" y="945077"/>
                  <a:ext cx="2335701" cy="2338279"/>
                </a:xfrm>
                <a:prstGeom prst="rect">
                  <a:avLst/>
                </a:prstGeom>
                <a:noFill/>
                <a:ln>
                  <a:noFill/>
                </a:ln>
              </p:spPr>
            </p:pic>
            <p:pic>
              <p:nvPicPr>
                <p:cNvPr id="6846" name="Google Shape;6846;p375"/>
                <p:cNvPicPr preferRelativeResize="0"/>
                <p:nvPr/>
              </p:nvPicPr>
              <p:blipFill rotWithShape="1">
                <a:blip r:embed="rId7">
                  <a:alphaModFix/>
                </a:blip>
                <a:srcRect/>
                <a:stretch/>
              </p:blipFill>
              <p:spPr>
                <a:xfrm>
                  <a:off x="3503650" y="697613"/>
                  <a:ext cx="4344775" cy="2614900"/>
                </a:xfrm>
                <a:prstGeom prst="rect">
                  <a:avLst/>
                </a:prstGeom>
                <a:noFill/>
                <a:ln>
                  <a:noFill/>
                </a:ln>
              </p:spPr>
            </p:pic>
          </p:grpSp>
          <p:cxnSp>
            <p:nvCxnSpPr>
              <p:cNvPr id="6847" name="Google Shape;6847;p375"/>
              <p:cNvCxnSpPr/>
              <p:nvPr/>
            </p:nvCxnSpPr>
            <p:spPr>
              <a:xfrm rot="10800000">
                <a:off x="8141400" y="4096775"/>
                <a:ext cx="729000" cy="0"/>
              </a:xfrm>
              <a:prstGeom prst="straightConnector1">
                <a:avLst/>
              </a:prstGeom>
              <a:noFill/>
              <a:ln w="28575" cap="flat" cmpd="sng">
                <a:solidFill>
                  <a:srgbClr val="FF0000"/>
                </a:solidFill>
                <a:prstDash val="solid"/>
                <a:round/>
                <a:headEnd type="none" w="sm" len="sm"/>
                <a:tailEnd type="triangle" w="med" len="med"/>
              </a:ln>
            </p:spPr>
          </p:cxnSp>
          <p:cxnSp>
            <p:nvCxnSpPr>
              <p:cNvPr id="6848" name="Google Shape;6848;p375"/>
              <p:cNvCxnSpPr/>
              <p:nvPr/>
            </p:nvCxnSpPr>
            <p:spPr>
              <a:xfrm>
                <a:off x="3117496" y="4053425"/>
                <a:ext cx="709500" cy="0"/>
              </a:xfrm>
              <a:prstGeom prst="straightConnector1">
                <a:avLst/>
              </a:prstGeom>
              <a:noFill/>
              <a:ln w="28575" cap="flat" cmpd="sng">
                <a:solidFill>
                  <a:srgbClr val="FF0000"/>
                </a:solidFill>
                <a:prstDash val="solid"/>
                <a:round/>
                <a:headEnd type="none" w="sm" len="sm"/>
                <a:tailEnd type="triangle" w="med" len="med"/>
              </a:ln>
            </p:spPr>
          </p:cxnSp>
        </p:grpSp>
        <p:pic>
          <p:nvPicPr>
            <p:cNvPr id="6849" name="Google Shape;6849;p375"/>
            <p:cNvPicPr preferRelativeResize="0"/>
            <p:nvPr/>
          </p:nvPicPr>
          <p:blipFill rotWithShape="1">
            <a:blip r:embed="rId8">
              <a:alphaModFix/>
            </a:blip>
            <a:srcRect/>
            <a:stretch/>
          </p:blipFill>
          <p:spPr>
            <a:xfrm rot="-926602" flipH="1">
              <a:off x="7383459" y="4035106"/>
              <a:ext cx="1167619" cy="592150"/>
            </a:xfrm>
            <a:prstGeom prst="rect">
              <a:avLst/>
            </a:prstGeom>
            <a:noFill/>
            <a:ln>
              <a:noFill/>
            </a:ln>
            <a:effectLst>
              <a:outerShdw blurRad="57150" dist="19050" dir="5400000" algn="bl" rotWithShape="0">
                <a:srgbClr val="000000">
                  <a:alpha val="49803"/>
                </a:srgbClr>
              </a:outerShdw>
            </a:effectLst>
          </p:spPr>
        </p:pic>
        <p:pic>
          <p:nvPicPr>
            <p:cNvPr id="6850" name="Google Shape;6850;p375"/>
            <p:cNvPicPr preferRelativeResize="0"/>
            <p:nvPr/>
          </p:nvPicPr>
          <p:blipFill rotWithShape="1">
            <a:blip r:embed="rId5">
              <a:alphaModFix/>
            </a:blip>
            <a:srcRect/>
            <a:stretch/>
          </p:blipFill>
          <p:spPr>
            <a:xfrm>
              <a:off x="7824324" y="3953704"/>
              <a:ext cx="972693" cy="646500"/>
            </a:xfrm>
            <a:prstGeom prst="rect">
              <a:avLst/>
            </a:prstGeom>
            <a:noFill/>
            <a:ln>
              <a:noFill/>
            </a:ln>
          </p:spPr>
        </p:pic>
        <p:pic>
          <p:nvPicPr>
            <p:cNvPr id="6851" name="Google Shape;6851;p375"/>
            <p:cNvPicPr preferRelativeResize="0"/>
            <p:nvPr/>
          </p:nvPicPr>
          <p:blipFill rotWithShape="1">
            <a:blip r:embed="rId8">
              <a:alphaModFix/>
            </a:blip>
            <a:srcRect/>
            <a:stretch/>
          </p:blipFill>
          <p:spPr>
            <a:xfrm rot="744723">
              <a:off x="1925055" y="4025575"/>
              <a:ext cx="1167619" cy="592150"/>
            </a:xfrm>
            <a:prstGeom prst="rect">
              <a:avLst/>
            </a:prstGeom>
            <a:noFill/>
            <a:ln>
              <a:noFill/>
            </a:ln>
            <a:effectLst>
              <a:outerShdw blurRad="57150" dist="19050" dir="5400000" algn="bl" rotWithShape="0">
                <a:srgbClr val="000000">
                  <a:alpha val="49803"/>
                </a:srgbClr>
              </a:outerShdw>
            </a:effectLst>
          </p:spPr>
        </p:pic>
        <p:pic>
          <p:nvPicPr>
            <p:cNvPr id="6852" name="Google Shape;6852;p375"/>
            <p:cNvPicPr preferRelativeResize="0"/>
            <p:nvPr/>
          </p:nvPicPr>
          <p:blipFill rotWithShape="1">
            <a:blip r:embed="rId5">
              <a:alphaModFix/>
            </a:blip>
            <a:srcRect/>
            <a:stretch/>
          </p:blipFill>
          <p:spPr>
            <a:xfrm>
              <a:off x="1629849" y="3953704"/>
              <a:ext cx="972693" cy="646500"/>
            </a:xfrm>
            <a:prstGeom prst="rect">
              <a:avLst/>
            </a:prstGeom>
            <a:noFill/>
            <a:ln>
              <a:noFill/>
            </a:ln>
          </p:spPr>
        </p:pic>
        <p:grpSp>
          <p:nvGrpSpPr>
            <p:cNvPr id="6853" name="Google Shape;6853;p375"/>
            <p:cNvGrpSpPr/>
            <p:nvPr/>
          </p:nvGrpSpPr>
          <p:grpSpPr>
            <a:xfrm>
              <a:off x="4237295" y="62800"/>
              <a:ext cx="1964455" cy="2094899"/>
              <a:chOff x="4237295" y="62800"/>
              <a:chExt cx="1964455" cy="2094899"/>
            </a:xfrm>
          </p:grpSpPr>
          <p:pic>
            <p:nvPicPr>
              <p:cNvPr id="6854" name="Google Shape;6854;p375"/>
              <p:cNvPicPr preferRelativeResize="0"/>
              <p:nvPr/>
            </p:nvPicPr>
            <p:blipFill rotWithShape="1">
              <a:blip r:embed="rId9">
                <a:alphaModFix/>
              </a:blip>
              <a:srcRect r="10369" b="28057"/>
              <a:stretch/>
            </p:blipFill>
            <p:spPr>
              <a:xfrm rot="-5400000">
                <a:off x="3950269" y="349826"/>
                <a:ext cx="1452375" cy="878323"/>
              </a:xfrm>
              <a:prstGeom prst="rect">
                <a:avLst/>
              </a:prstGeom>
              <a:noFill/>
              <a:ln>
                <a:noFill/>
              </a:ln>
            </p:spPr>
          </p:pic>
          <p:pic>
            <p:nvPicPr>
              <p:cNvPr id="6855" name="Google Shape;6855;p375"/>
              <p:cNvPicPr preferRelativeResize="0"/>
              <p:nvPr/>
            </p:nvPicPr>
            <p:blipFill rotWithShape="1">
              <a:blip r:embed="rId9">
                <a:alphaModFix/>
              </a:blip>
              <a:srcRect r="10369" b="28057"/>
              <a:stretch/>
            </p:blipFill>
            <p:spPr>
              <a:xfrm rot="5400000" flipH="1">
                <a:off x="5030922" y="352372"/>
                <a:ext cx="1452375" cy="889280"/>
              </a:xfrm>
              <a:prstGeom prst="rect">
                <a:avLst/>
              </a:prstGeom>
              <a:noFill/>
              <a:ln>
                <a:noFill/>
              </a:ln>
            </p:spPr>
          </p:pic>
          <p:sp>
            <p:nvSpPr>
              <p:cNvPr id="6856" name="Google Shape;6856;p375"/>
              <p:cNvSpPr txBox="1"/>
              <p:nvPr/>
            </p:nvSpPr>
            <p:spPr>
              <a:xfrm rot="5400000">
                <a:off x="4422475" y="1508575"/>
                <a:ext cx="563100" cy="4074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0"/>
                  </a:spcAft>
                  <a:buClr>
                    <a:srgbClr val="000000"/>
                  </a:buClr>
                  <a:buSzPts val="800"/>
                  <a:buFont typeface="Arial"/>
                  <a:buNone/>
                </a:pPr>
                <a:r>
                  <a:rPr lang="en" sz="800" b="0" i="0" u="none" strike="noStrike" cap="none">
                    <a:solidFill>
                      <a:srgbClr val="38761D"/>
                    </a:solidFill>
                    <a:latin typeface="Roboto"/>
                    <a:ea typeface="Roboto"/>
                    <a:cs typeface="Roboto"/>
                    <a:sym typeface="Roboto"/>
                  </a:rPr>
                  <a:t>5-HT</a:t>
                </a:r>
                <a:endParaRPr sz="800" b="0" i="0" u="none" strike="noStrike" cap="none">
                  <a:solidFill>
                    <a:srgbClr val="38761D"/>
                  </a:solidFill>
                  <a:latin typeface="Roboto"/>
                  <a:ea typeface="Roboto"/>
                  <a:cs typeface="Roboto"/>
                  <a:sym typeface="Roboto"/>
                </a:endParaRPr>
              </a:p>
            </p:txBody>
          </p:sp>
          <p:sp>
            <p:nvSpPr>
              <p:cNvPr id="6857" name="Google Shape;6857;p375"/>
              <p:cNvSpPr txBox="1"/>
              <p:nvPr/>
            </p:nvSpPr>
            <p:spPr>
              <a:xfrm rot="5400000">
                <a:off x="5402398" y="1523576"/>
                <a:ext cx="576600" cy="4074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0"/>
                  </a:spcBef>
                  <a:spcAft>
                    <a:spcPts val="0"/>
                  </a:spcAft>
                  <a:buClr>
                    <a:srgbClr val="000000"/>
                  </a:buClr>
                  <a:buSzPts val="800"/>
                  <a:buFont typeface="Arial"/>
                  <a:buNone/>
                </a:pPr>
                <a:r>
                  <a:rPr lang="en" sz="800" b="0" i="0" u="none" strike="noStrike" cap="none">
                    <a:solidFill>
                      <a:srgbClr val="38761D"/>
                    </a:solidFill>
                    <a:latin typeface="Roboto"/>
                    <a:ea typeface="Roboto"/>
                    <a:cs typeface="Roboto"/>
                    <a:sym typeface="Roboto"/>
                  </a:rPr>
                  <a:t>5-HT</a:t>
                </a:r>
                <a:endParaRPr sz="800" b="0" i="0" u="none" strike="noStrike" cap="none">
                  <a:solidFill>
                    <a:srgbClr val="38761D"/>
                  </a:solidFill>
                  <a:latin typeface="Roboto"/>
                  <a:ea typeface="Roboto"/>
                  <a:cs typeface="Roboto"/>
                  <a:sym typeface="Roboto"/>
                </a:endParaRPr>
              </a:p>
            </p:txBody>
          </p:sp>
          <p:grpSp>
            <p:nvGrpSpPr>
              <p:cNvPr id="6858" name="Google Shape;6858;p375"/>
              <p:cNvGrpSpPr/>
              <p:nvPr/>
            </p:nvGrpSpPr>
            <p:grpSpPr>
              <a:xfrm>
                <a:off x="4703014" y="1849365"/>
                <a:ext cx="1009498" cy="308334"/>
                <a:chOff x="5381900" y="1102625"/>
                <a:chExt cx="1170975" cy="516300"/>
              </a:xfrm>
            </p:grpSpPr>
            <p:cxnSp>
              <p:nvCxnSpPr>
                <p:cNvPr id="6859" name="Google Shape;6859;p375"/>
                <p:cNvCxnSpPr/>
                <p:nvPr/>
              </p:nvCxnSpPr>
              <p:spPr>
                <a:xfrm>
                  <a:off x="5381900" y="1102625"/>
                  <a:ext cx="0" cy="516300"/>
                </a:xfrm>
                <a:prstGeom prst="straightConnector1">
                  <a:avLst/>
                </a:prstGeom>
                <a:noFill/>
                <a:ln w="28575" cap="flat" cmpd="sng">
                  <a:solidFill>
                    <a:srgbClr val="38761D"/>
                  </a:solidFill>
                  <a:prstDash val="solid"/>
                  <a:round/>
                  <a:headEnd type="none" w="sm" len="sm"/>
                  <a:tailEnd type="triangle" w="med" len="med"/>
                </a:ln>
              </p:spPr>
            </p:cxnSp>
            <p:cxnSp>
              <p:nvCxnSpPr>
                <p:cNvPr id="6860" name="Google Shape;6860;p375"/>
                <p:cNvCxnSpPr/>
                <p:nvPr/>
              </p:nvCxnSpPr>
              <p:spPr>
                <a:xfrm>
                  <a:off x="6552875" y="1102625"/>
                  <a:ext cx="0" cy="516300"/>
                </a:xfrm>
                <a:prstGeom prst="straightConnector1">
                  <a:avLst/>
                </a:prstGeom>
                <a:noFill/>
                <a:ln w="28575" cap="flat" cmpd="sng">
                  <a:solidFill>
                    <a:srgbClr val="38761D"/>
                  </a:solidFill>
                  <a:prstDash val="solid"/>
                  <a:round/>
                  <a:headEnd type="none" w="sm" len="sm"/>
                  <a:tailEnd type="triangle" w="med" len="med"/>
                </a:ln>
              </p:spPr>
            </p:cxnSp>
          </p:grpSp>
        </p:grpSp>
      </p:grpSp>
      <p:sp>
        <p:nvSpPr>
          <p:cNvPr id="6861" name="Google Shape;6861;p375"/>
          <p:cNvSpPr txBox="1"/>
          <p:nvPr/>
        </p:nvSpPr>
        <p:spPr>
          <a:xfrm>
            <a:off x="4026425"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Main innervation of SCN:</a:t>
            </a:r>
            <a:endParaRPr sz="1400" b="1" i="0" u="none" strike="noStrike" cap="none">
              <a:solidFill>
                <a:schemeClr val="dk1"/>
              </a:solidFill>
              <a:latin typeface="Arial"/>
              <a:ea typeface="Arial"/>
              <a:cs typeface="Arial"/>
              <a:sym typeface="Arial"/>
            </a:endParaRPr>
          </a:p>
          <a:p>
            <a:pPr marL="457200" marR="0" lvl="0" indent="-317500" algn="l" rtl="0">
              <a:lnSpc>
                <a:spcPct val="105000"/>
              </a:lnSpc>
              <a:spcBef>
                <a:spcPts val="0"/>
              </a:spcBef>
              <a:spcAft>
                <a:spcPts val="0"/>
              </a:spcAft>
              <a:buClr>
                <a:schemeClr val="dk1"/>
              </a:buClr>
              <a:buSzPts val="1400"/>
              <a:buFont typeface="Arial"/>
              <a:buChar char="●"/>
            </a:pPr>
            <a:r>
              <a:rPr lang="en" sz="1400" b="1" i="0" u="none" strike="noStrike" cap="none">
                <a:solidFill>
                  <a:schemeClr val="dk1"/>
                </a:solidFill>
                <a:latin typeface="Arial"/>
                <a:ea typeface="Arial"/>
                <a:cs typeface="Arial"/>
                <a:sym typeface="Arial"/>
              </a:rPr>
              <a:t>melanopsin cells</a:t>
            </a:r>
            <a:endParaRPr sz="1400" b="1" i="0" u="none" strike="noStrike" cap="none">
              <a:solidFill>
                <a:schemeClr val="dk1"/>
              </a:solidFill>
              <a:latin typeface="Arial"/>
              <a:ea typeface="Arial"/>
              <a:cs typeface="Arial"/>
              <a:sym typeface="Arial"/>
            </a:endParaRPr>
          </a:p>
          <a:p>
            <a:pPr marL="457200" marR="0" lvl="0" indent="-317500" algn="l" rtl="0">
              <a:lnSpc>
                <a:spcPct val="105000"/>
              </a:lnSpc>
              <a:spcBef>
                <a:spcPts val="0"/>
              </a:spcBef>
              <a:spcAft>
                <a:spcPts val="0"/>
              </a:spcAft>
              <a:buClr>
                <a:schemeClr val="dk1"/>
              </a:buClr>
              <a:buSzPts val="1400"/>
              <a:buFont typeface="Arial"/>
              <a:buChar char="●"/>
            </a:pPr>
            <a:r>
              <a:rPr lang="en" sz="1400" b="1" i="0" u="none" strike="noStrike" cap="none">
                <a:solidFill>
                  <a:schemeClr val="dk1"/>
                </a:solidFill>
                <a:latin typeface="Arial"/>
                <a:ea typeface="Arial"/>
                <a:cs typeface="Arial"/>
                <a:sym typeface="Arial"/>
              </a:rPr>
              <a:t>serotonin </a:t>
            </a:r>
            <a:endParaRPr sz="1400" b="1" i="0" u="none" strike="noStrike" cap="none">
              <a:solidFill>
                <a:schemeClr val="dk1"/>
              </a:solidFill>
              <a:latin typeface="Arial"/>
              <a:ea typeface="Arial"/>
              <a:cs typeface="Arial"/>
              <a:sym typeface="Arial"/>
            </a:endParaRPr>
          </a:p>
        </p:txBody>
      </p:sp>
      <p:sp>
        <p:nvSpPr>
          <p:cNvPr id="6862" name="Google Shape;6862;p375"/>
          <p:cNvSpPr txBox="1"/>
          <p:nvPr/>
        </p:nvSpPr>
        <p:spPr>
          <a:xfrm>
            <a:off x="7286150" y="631100"/>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SCN sped up by:</a:t>
            </a:r>
            <a:endParaRPr sz="1400" b="1" i="0" u="none" strike="noStrike" cap="none">
              <a:solidFill>
                <a:schemeClr val="dk1"/>
              </a:solidFill>
              <a:latin typeface="Arial"/>
              <a:ea typeface="Arial"/>
              <a:cs typeface="Arial"/>
              <a:sym typeface="Arial"/>
            </a:endParaRPr>
          </a:p>
          <a:p>
            <a:pPr marL="457200" marR="0" lvl="0" indent="-317500" algn="l" rtl="0">
              <a:lnSpc>
                <a:spcPct val="105000"/>
              </a:lnSpc>
              <a:spcBef>
                <a:spcPts val="0"/>
              </a:spcBef>
              <a:spcAft>
                <a:spcPts val="0"/>
              </a:spcAft>
              <a:buClr>
                <a:schemeClr val="dk1"/>
              </a:buClr>
              <a:buSzPts val="1400"/>
              <a:buFont typeface="Arial"/>
              <a:buChar char="●"/>
            </a:pPr>
            <a:r>
              <a:rPr lang="en" sz="1400" b="1" i="0" u="none" strike="noStrike" cap="none">
                <a:solidFill>
                  <a:schemeClr val="dk1"/>
                </a:solidFill>
                <a:latin typeface="Arial"/>
                <a:ea typeface="Arial"/>
                <a:cs typeface="Arial"/>
                <a:sym typeface="Arial"/>
              </a:rPr>
              <a:t>blue light</a:t>
            </a:r>
            <a:endParaRPr sz="1400" b="1" i="0" u="none" strike="noStrike" cap="none">
              <a:solidFill>
                <a:schemeClr val="dk1"/>
              </a:solidFill>
              <a:latin typeface="Arial"/>
              <a:ea typeface="Arial"/>
              <a:cs typeface="Arial"/>
              <a:sym typeface="Arial"/>
            </a:endParaRPr>
          </a:p>
          <a:p>
            <a:pPr marL="457200" marR="0" lvl="0" indent="0" algn="l" rtl="0">
              <a:lnSpc>
                <a:spcPct val="105000"/>
              </a:lnSpc>
              <a:spcBef>
                <a:spcPts val="0"/>
              </a:spcBef>
              <a:spcAft>
                <a:spcPts val="0"/>
              </a:spcAft>
              <a:buClr>
                <a:srgbClr val="000000"/>
              </a:buClr>
              <a:buSzPts val="600"/>
              <a:buFont typeface="Arial"/>
              <a:buNone/>
            </a:pPr>
            <a:r>
              <a:rPr lang="en" sz="600" b="1" i="0" u="none" strike="noStrike" cap="none">
                <a:solidFill>
                  <a:schemeClr val="dk1"/>
                </a:solidFill>
                <a:latin typeface="Arial"/>
                <a:ea typeface="Arial"/>
                <a:cs typeface="Arial"/>
                <a:sym typeface="Arial"/>
              </a:rPr>
              <a:t>(increasing photoperiod)</a:t>
            </a:r>
            <a:endParaRPr sz="600" b="1" i="0" u="none" strike="noStrike" cap="none">
              <a:solidFill>
                <a:schemeClr val="dk1"/>
              </a:solidFill>
              <a:latin typeface="Arial"/>
              <a:ea typeface="Arial"/>
              <a:cs typeface="Arial"/>
              <a:sym typeface="Arial"/>
            </a:endParaRPr>
          </a:p>
        </p:txBody>
      </p:sp>
      <p:sp>
        <p:nvSpPr>
          <p:cNvPr id="6863" name="Google Shape;6863;p375"/>
          <p:cNvSpPr txBox="1"/>
          <p:nvPr/>
        </p:nvSpPr>
        <p:spPr>
          <a:xfrm>
            <a:off x="7292787" y="1002225"/>
            <a:ext cx="23133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457200" marR="0" lvl="0" indent="-304800" algn="l" rtl="0">
              <a:lnSpc>
                <a:spcPct val="105000"/>
              </a:lnSpc>
              <a:spcBef>
                <a:spcPts val="0"/>
              </a:spcBef>
              <a:spcAft>
                <a:spcPts val="0"/>
              </a:spcAft>
              <a:buClr>
                <a:schemeClr val="dk1"/>
              </a:buClr>
              <a:buSzPts val="1200"/>
              <a:buFont typeface="Arial"/>
              <a:buChar char="●"/>
            </a:pPr>
            <a:r>
              <a:rPr lang="en" sz="1200" b="1" i="0" u="none" strike="noStrike" cap="none">
                <a:solidFill>
                  <a:schemeClr val="dk1"/>
                </a:solidFill>
                <a:latin typeface="Arial"/>
                <a:ea typeface="Arial"/>
                <a:cs typeface="Arial"/>
                <a:sym typeface="Arial"/>
              </a:rPr>
              <a:t>antidepressants</a:t>
            </a:r>
            <a:endParaRPr sz="400" b="1" i="0" u="none" strike="noStrike" cap="none">
              <a:solidFill>
                <a:schemeClr val="dk1"/>
              </a:solidFill>
              <a:latin typeface="Arial"/>
              <a:ea typeface="Arial"/>
              <a:cs typeface="Arial"/>
              <a:sym typeface="Arial"/>
            </a:endParaRPr>
          </a:p>
        </p:txBody>
      </p:sp>
      <p:sp>
        <p:nvSpPr>
          <p:cNvPr id="6864" name="Google Shape;6864;p375"/>
          <p:cNvSpPr txBox="1"/>
          <p:nvPr/>
        </p:nvSpPr>
        <p:spPr>
          <a:xfrm>
            <a:off x="7339125" y="1814025"/>
            <a:ext cx="1708500" cy="426300"/>
          </a:xfrm>
          <a:prstGeom prst="rect">
            <a:avLst/>
          </a:prstGeom>
          <a:noFill/>
          <a:ln>
            <a:noFill/>
          </a:ln>
        </p:spPr>
        <p:txBody>
          <a:bodyPr spcFirstLastPara="1" wrap="square" lIns="91425" tIns="91425" rIns="91425" bIns="91425" anchor="t" anchorCtr="0">
            <a:noAutofit/>
          </a:bodyPr>
          <a:lstStyle/>
          <a:p>
            <a:pPr marL="0" marR="0" lvl="0" indent="0" algn="l" rtl="0">
              <a:lnSpc>
                <a:spcPct val="105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SCN slowed down by:</a:t>
            </a:r>
            <a:endParaRPr sz="1400" b="1" i="0" u="none" strike="noStrike" cap="none">
              <a:solidFill>
                <a:schemeClr val="dk1"/>
              </a:solidFill>
              <a:latin typeface="Arial"/>
              <a:ea typeface="Arial"/>
              <a:cs typeface="Arial"/>
              <a:sym typeface="Arial"/>
            </a:endParaRPr>
          </a:p>
          <a:p>
            <a:pPr marL="457200" marR="0" lvl="0" indent="-317500" algn="l" rtl="0">
              <a:lnSpc>
                <a:spcPct val="105000"/>
              </a:lnSpc>
              <a:spcBef>
                <a:spcPts val="0"/>
              </a:spcBef>
              <a:spcAft>
                <a:spcPts val="0"/>
              </a:spcAft>
              <a:buClr>
                <a:schemeClr val="dk1"/>
              </a:buClr>
              <a:buSzPts val="1400"/>
              <a:buFont typeface="Arial"/>
              <a:buChar char="●"/>
            </a:pPr>
            <a:r>
              <a:rPr lang="en" sz="1400" b="1" i="0" u="none" strike="noStrike" cap="none">
                <a:solidFill>
                  <a:schemeClr val="dk1"/>
                </a:solidFill>
                <a:latin typeface="Arial"/>
                <a:ea typeface="Arial"/>
                <a:cs typeface="Arial"/>
                <a:sym typeface="Arial"/>
              </a:rPr>
              <a:t>lithium</a:t>
            </a:r>
            <a:endParaRPr sz="600" b="1" i="0" u="none" strike="noStrike" cap="none">
              <a:solidFill>
                <a:schemeClr val="dk1"/>
              </a:solidFill>
              <a:latin typeface="Arial"/>
              <a:ea typeface="Arial"/>
              <a:cs typeface="Arial"/>
              <a:sym typeface="Arial"/>
            </a:endParaRPr>
          </a:p>
        </p:txBody>
      </p:sp>
      <p:pic>
        <p:nvPicPr>
          <p:cNvPr id="6865" name="Google Shape;6865;p375"/>
          <p:cNvPicPr preferRelativeResize="0"/>
          <p:nvPr/>
        </p:nvPicPr>
        <p:blipFill rotWithShape="1">
          <a:blip r:embed="rId10">
            <a:alphaModFix/>
          </a:blip>
          <a:srcRect/>
          <a:stretch/>
        </p:blipFill>
        <p:spPr>
          <a:xfrm>
            <a:off x="7845550" y="2571750"/>
            <a:ext cx="957400" cy="218275"/>
          </a:xfrm>
          <a:prstGeom prst="rect">
            <a:avLst/>
          </a:prstGeom>
          <a:noFill/>
          <a:ln>
            <a:noFill/>
          </a:ln>
          <a:effectLst>
            <a:outerShdw blurRad="14288" dist="19050" dir="5400000" algn="bl" rotWithShape="0">
              <a:srgbClr val="000000">
                <a:alpha val="31764"/>
              </a:srgbClr>
            </a:outerShdw>
          </a:effectLst>
        </p:spPr>
      </p:pic>
      <p:sp>
        <p:nvSpPr>
          <p:cNvPr id="6866" name="Google Shape;6866;p375"/>
          <p:cNvSpPr/>
          <p:nvPr/>
        </p:nvSpPr>
        <p:spPr>
          <a:xfrm>
            <a:off x="3712825" y="1729975"/>
            <a:ext cx="1423800" cy="927900"/>
          </a:xfrm>
          <a:prstGeom prst="wedgeRectCallout">
            <a:avLst>
              <a:gd name="adj1" fmla="val 95640"/>
              <a:gd name="adj2" fmla="val 10705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May explain why serotonergics are more likely to induce mania than dopaminergics (Adderall, Ritalin, etc).</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6870"/>
        <p:cNvGrpSpPr/>
        <p:nvPr/>
      </p:nvGrpSpPr>
      <p:grpSpPr>
        <a:xfrm>
          <a:off x="0" y="0"/>
          <a:ext cx="0" cy="0"/>
          <a:chOff x="0" y="0"/>
          <a:chExt cx="0" cy="0"/>
        </a:xfrm>
      </p:grpSpPr>
      <p:sp>
        <p:nvSpPr>
          <p:cNvPr id="6871" name="Google Shape;6871;p376"/>
          <p:cNvSpPr txBox="1"/>
          <p:nvPr/>
        </p:nvSpPr>
        <p:spPr>
          <a:xfrm>
            <a:off x="3807300" y="430575"/>
            <a:ext cx="5076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Blue-blocking glasses </a:t>
            </a:r>
            <a:r>
              <a:rPr lang="en" sz="1400" b="1" i="0" u="none" strike="noStrike" cap="none">
                <a:solidFill>
                  <a:schemeClr val="dk1"/>
                </a:solidFill>
                <a:highlight>
                  <a:srgbClr val="FFFF00"/>
                </a:highlight>
                <a:latin typeface="Arial"/>
                <a:ea typeface="Arial"/>
                <a:cs typeface="Arial"/>
                <a:sym typeface="Arial"/>
              </a:rPr>
              <a:t>6pm - 8am</a:t>
            </a:r>
            <a:r>
              <a:rPr lang="en" sz="1400" b="1" i="0" u="none" strike="noStrike" cap="none">
                <a:solidFill>
                  <a:schemeClr val="dk1"/>
                </a:solidFill>
                <a:latin typeface="Arial"/>
                <a:ea typeface="Arial"/>
                <a:cs typeface="Arial"/>
                <a:sym typeface="Arial"/>
              </a:rPr>
              <a:t>  </a:t>
            </a:r>
            <a:r>
              <a:rPr lang="en" sz="1400" b="0" i="0" u="none" strike="noStrike" cap="none">
                <a:solidFill>
                  <a:schemeClr val="dk1"/>
                </a:solidFill>
                <a:latin typeface="Arial"/>
                <a:ea typeface="Arial"/>
                <a:cs typeface="Arial"/>
                <a:sym typeface="Arial"/>
              </a:rPr>
              <a:t>(N=23)</a:t>
            </a:r>
            <a:endParaRPr sz="1400" b="0" i="0" u="none" strike="noStrike" cap="none">
              <a:solidFill>
                <a:schemeClr val="dk1"/>
              </a:solidFill>
              <a:latin typeface="Arial"/>
              <a:ea typeface="Arial"/>
              <a:cs typeface="Arial"/>
              <a:sym typeface="Arial"/>
            </a:endParaRPr>
          </a:p>
        </p:txBody>
      </p:sp>
      <p:pic>
        <p:nvPicPr>
          <p:cNvPr id="6872" name="Google Shape;6872;p376"/>
          <p:cNvPicPr preferRelativeResize="0"/>
          <p:nvPr/>
        </p:nvPicPr>
        <p:blipFill rotWithShape="1">
          <a:blip r:embed="rId3">
            <a:alphaModFix/>
          </a:blip>
          <a:srcRect/>
          <a:stretch/>
        </p:blipFill>
        <p:spPr>
          <a:xfrm>
            <a:off x="2405845" y="930778"/>
            <a:ext cx="6400800" cy="3657601"/>
          </a:xfrm>
          <a:prstGeom prst="rect">
            <a:avLst/>
          </a:prstGeom>
          <a:noFill/>
          <a:ln>
            <a:noFill/>
          </a:ln>
        </p:spPr>
      </p:pic>
      <p:sp>
        <p:nvSpPr>
          <p:cNvPr id="6873" name="Google Shape;6873;p376"/>
          <p:cNvSpPr/>
          <p:nvPr/>
        </p:nvSpPr>
        <p:spPr>
          <a:xfrm>
            <a:off x="0" y="4688375"/>
            <a:ext cx="9144000" cy="4551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4" name="Google Shape;6874;p376"/>
          <p:cNvSpPr txBox="1"/>
          <p:nvPr/>
        </p:nvSpPr>
        <p:spPr>
          <a:xfrm>
            <a:off x="740300" y="4632514"/>
            <a:ext cx="7587600" cy="5295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1100"/>
              <a:buFont typeface="Arial"/>
              <a:buNone/>
            </a:pPr>
            <a:r>
              <a:rPr lang="en" sz="800" b="0" i="0" u="none" strike="noStrike" cap="none">
                <a:solidFill>
                  <a:schemeClr val="lt1"/>
                </a:solidFill>
                <a:latin typeface="Arial"/>
                <a:ea typeface="Arial"/>
                <a:cs typeface="Arial"/>
                <a:sym typeface="Arial"/>
              </a:rPr>
              <a:t>Henriksen et al. Blue-blocking glasses as additive treatment for mania: a randomized placebo-controlled trial. Bipolar Disord. 2016</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Graphing tool at https://rpsychologist.com/cohend/</a:t>
            </a:r>
            <a:endParaRPr sz="800" b="0" i="0" u="none" strike="noStrike" cap="none">
              <a:solidFill>
                <a:schemeClr val="lt1"/>
              </a:solidFill>
              <a:latin typeface="Arial"/>
              <a:ea typeface="Arial"/>
              <a:cs typeface="Arial"/>
              <a:sym typeface="Arial"/>
            </a:endParaRPr>
          </a:p>
        </p:txBody>
      </p:sp>
      <p:grpSp>
        <p:nvGrpSpPr>
          <p:cNvPr id="6875" name="Google Shape;6875;p376"/>
          <p:cNvGrpSpPr/>
          <p:nvPr/>
        </p:nvGrpSpPr>
        <p:grpSpPr>
          <a:xfrm>
            <a:off x="202255" y="655777"/>
            <a:ext cx="2723572" cy="1505017"/>
            <a:chOff x="-641925" y="1089675"/>
            <a:chExt cx="3076788" cy="1700200"/>
          </a:xfrm>
        </p:grpSpPr>
        <p:pic>
          <p:nvPicPr>
            <p:cNvPr id="6876" name="Google Shape;6876;p376"/>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877" name="Google Shape;6877;p376"/>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878" name="Google Shape;6878;p376"/>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879" name="Google Shape;6879;p376"/>
          <p:cNvPicPr preferRelativeResize="0"/>
          <p:nvPr/>
        </p:nvPicPr>
        <p:blipFill rotWithShape="1">
          <a:blip r:embed="rId5">
            <a:alphaModFix/>
          </a:blip>
          <a:srcRect/>
          <a:stretch/>
        </p:blipFill>
        <p:spPr>
          <a:xfrm>
            <a:off x="2536325" y="3583100"/>
            <a:ext cx="4629900" cy="1005275"/>
          </a:xfrm>
          <a:prstGeom prst="rect">
            <a:avLst/>
          </a:prstGeom>
          <a:noFill/>
          <a:ln>
            <a:noFill/>
          </a:ln>
        </p:spPr>
      </p:pic>
      <p:sp>
        <p:nvSpPr>
          <p:cNvPr id="6880" name="Google Shape;6880;p376"/>
          <p:cNvSpPr txBox="1"/>
          <p:nvPr/>
        </p:nvSpPr>
        <p:spPr>
          <a:xfrm>
            <a:off x="346725" y="2191341"/>
            <a:ext cx="492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Way beyond large  1.86</a:t>
            </a:r>
            <a:endParaRPr sz="1000" b="0" i="0" u="none" strike="noStrike" cap="none">
              <a:solidFill>
                <a:schemeClr val="dk1"/>
              </a:solidFill>
              <a:latin typeface="Arial"/>
              <a:ea typeface="Arial"/>
              <a:cs typeface="Arial"/>
              <a:sym typeface="Arial"/>
            </a:endParaRPr>
          </a:p>
        </p:txBody>
      </p:sp>
      <p:sp>
        <p:nvSpPr>
          <p:cNvPr id="6881" name="Google Shape;6881;p376"/>
          <p:cNvSpPr txBox="1"/>
          <p:nvPr/>
        </p:nvSpPr>
        <p:spPr>
          <a:xfrm>
            <a:off x="346725" y="1888761"/>
            <a:ext cx="492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Beyond large</a:t>
            </a:r>
            <a:endParaRPr sz="1000" b="0" i="0" u="none" strike="noStrike" cap="none">
              <a:solidFill>
                <a:schemeClr val="dk1"/>
              </a:solidFill>
              <a:latin typeface="Arial"/>
              <a:ea typeface="Arial"/>
              <a:cs typeface="Arial"/>
              <a:sym typeface="Arial"/>
            </a:endParaRPr>
          </a:p>
        </p:txBody>
      </p:sp>
      <p:sp>
        <p:nvSpPr>
          <p:cNvPr id="6882" name="Google Shape;6882;p376"/>
          <p:cNvSpPr/>
          <p:nvPr/>
        </p:nvSpPr>
        <p:spPr>
          <a:xfrm>
            <a:off x="355413" y="2182647"/>
            <a:ext cx="1620000" cy="3387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3" name="Google Shape;6883;p376"/>
          <p:cNvSpPr/>
          <p:nvPr/>
        </p:nvSpPr>
        <p:spPr>
          <a:xfrm>
            <a:off x="7412500" y="3583100"/>
            <a:ext cx="1336500" cy="9630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84" name="Google Shape;6884;p376"/>
          <p:cNvGrpSpPr/>
          <p:nvPr/>
        </p:nvGrpSpPr>
        <p:grpSpPr>
          <a:xfrm>
            <a:off x="4707475" y="3775388"/>
            <a:ext cx="2872800" cy="523200"/>
            <a:chOff x="4707475" y="3775388"/>
            <a:chExt cx="2872800" cy="523200"/>
          </a:xfrm>
        </p:grpSpPr>
        <p:sp>
          <p:nvSpPr>
            <p:cNvPr id="6885" name="Google Shape;6885;p376"/>
            <p:cNvSpPr txBox="1"/>
            <p:nvPr/>
          </p:nvSpPr>
          <p:spPr>
            <a:xfrm>
              <a:off x="4707475" y="3775388"/>
              <a:ext cx="2872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 patients to have 1 response </a:t>
              </a:r>
              <a:endParaRPr sz="1100" b="0"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Arial"/>
                  <a:ea typeface="Arial"/>
                  <a:cs typeface="Arial"/>
                  <a:sym typeface="Arial"/>
                </a:rPr>
                <a:t>that is not a placebo response</a:t>
              </a:r>
              <a:endParaRPr sz="1100" b="0" i="0" u="none" strike="noStrike" cap="none">
                <a:solidFill>
                  <a:srgbClr val="0000FF"/>
                </a:solidFill>
                <a:latin typeface="Arial"/>
                <a:ea typeface="Arial"/>
                <a:cs typeface="Arial"/>
                <a:sym typeface="Arial"/>
              </a:endParaRPr>
            </a:p>
          </p:txBody>
        </p:sp>
        <p:cxnSp>
          <p:nvCxnSpPr>
            <p:cNvPr id="6886" name="Google Shape;6886;p376"/>
            <p:cNvCxnSpPr/>
            <p:nvPr/>
          </p:nvCxnSpPr>
          <p:spPr>
            <a:xfrm>
              <a:off x="6819475" y="3979225"/>
              <a:ext cx="760800" cy="0"/>
            </a:xfrm>
            <a:prstGeom prst="straightConnector1">
              <a:avLst/>
            </a:prstGeom>
            <a:noFill/>
            <a:ln w="19050" cap="flat" cmpd="sng">
              <a:solidFill>
                <a:srgbClr val="0000FF"/>
              </a:solidFill>
              <a:prstDash val="solid"/>
              <a:round/>
              <a:headEnd type="none" w="sm" len="sm"/>
              <a:tailEnd type="triangle" w="med" len="med"/>
            </a:ln>
          </p:spPr>
        </p:cxnSp>
      </p:grpSp>
      <p:pic>
        <p:nvPicPr>
          <p:cNvPr id="6887" name="Google Shape;6887;p376"/>
          <p:cNvPicPr preferRelativeResize="0"/>
          <p:nvPr/>
        </p:nvPicPr>
        <p:blipFill rotWithShape="1">
          <a:blip r:embed="rId6">
            <a:alphaModFix/>
          </a:blip>
          <a:srcRect/>
          <a:stretch/>
        </p:blipFill>
        <p:spPr>
          <a:xfrm>
            <a:off x="6451450" y="1815888"/>
            <a:ext cx="1191450" cy="484425"/>
          </a:xfrm>
          <a:prstGeom prst="rect">
            <a:avLst/>
          </a:prstGeom>
          <a:noFill/>
          <a:ln>
            <a:noFill/>
          </a:ln>
        </p:spPr>
      </p:pic>
      <p:pic>
        <p:nvPicPr>
          <p:cNvPr id="6888" name="Google Shape;6888;p376"/>
          <p:cNvPicPr preferRelativeResize="0"/>
          <p:nvPr/>
        </p:nvPicPr>
        <p:blipFill rotWithShape="1">
          <a:blip r:embed="rId7">
            <a:alphaModFix/>
          </a:blip>
          <a:srcRect/>
          <a:stretch/>
        </p:blipFill>
        <p:spPr>
          <a:xfrm>
            <a:off x="4660600" y="1815888"/>
            <a:ext cx="1191450" cy="484425"/>
          </a:xfrm>
          <a:prstGeom prst="rect">
            <a:avLst/>
          </a:prstGeom>
          <a:noFill/>
          <a:ln>
            <a:noFill/>
          </a:ln>
        </p:spPr>
      </p:pic>
      <p:sp>
        <p:nvSpPr>
          <p:cNvPr id="6889" name="Google Shape;6889;p376"/>
          <p:cNvSpPr/>
          <p:nvPr/>
        </p:nvSpPr>
        <p:spPr>
          <a:xfrm>
            <a:off x="5285081" y="303834"/>
            <a:ext cx="3152700" cy="6462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6917"/>
        <p:cNvGrpSpPr/>
        <p:nvPr/>
      </p:nvGrpSpPr>
      <p:grpSpPr>
        <a:xfrm>
          <a:off x="0" y="0"/>
          <a:ext cx="0" cy="0"/>
          <a:chOff x="0" y="0"/>
          <a:chExt cx="0" cy="0"/>
        </a:xfrm>
      </p:grpSpPr>
      <p:pic>
        <p:nvPicPr>
          <p:cNvPr id="6918" name="Google Shape;6918;p378"/>
          <p:cNvPicPr preferRelativeResize="0"/>
          <p:nvPr/>
        </p:nvPicPr>
        <p:blipFill rotWithShape="1">
          <a:blip r:embed="rId3">
            <a:alphaModFix/>
          </a:blip>
          <a:srcRect/>
          <a:stretch/>
        </p:blipFill>
        <p:spPr>
          <a:xfrm>
            <a:off x="2499570" y="945749"/>
            <a:ext cx="6234476" cy="3619024"/>
          </a:xfrm>
          <a:prstGeom prst="rect">
            <a:avLst/>
          </a:prstGeom>
          <a:noFill/>
          <a:ln>
            <a:noFill/>
          </a:ln>
        </p:spPr>
      </p:pic>
      <p:sp>
        <p:nvSpPr>
          <p:cNvPr id="6919" name="Google Shape;6919;p378"/>
          <p:cNvSpPr txBox="1"/>
          <p:nvPr/>
        </p:nvSpPr>
        <p:spPr>
          <a:xfrm>
            <a:off x="3807300" y="430575"/>
            <a:ext cx="416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Antimanic effect of</a:t>
            </a:r>
            <a:r>
              <a:rPr lang="en" sz="1400" b="1" i="0" u="none" strike="noStrike" cap="none">
                <a:solidFill>
                  <a:schemeClr val="dk1"/>
                </a:solidFill>
                <a:latin typeface="Arial"/>
                <a:ea typeface="Arial"/>
                <a:cs typeface="Arial"/>
                <a:sym typeface="Arial"/>
              </a:rPr>
              <a:t> Tamoxifen </a:t>
            </a:r>
            <a:r>
              <a:rPr lang="en" sz="1400" b="0" i="0" u="none" strike="noStrike" cap="none">
                <a:solidFill>
                  <a:schemeClr val="dk1"/>
                </a:solidFill>
                <a:latin typeface="Arial"/>
                <a:ea typeface="Arial"/>
                <a:cs typeface="Arial"/>
                <a:sym typeface="Arial"/>
              </a:rPr>
              <a:t>(N=73)</a:t>
            </a:r>
            <a:endParaRPr sz="1400" b="0" i="0" u="none" strike="noStrike" cap="none">
              <a:solidFill>
                <a:schemeClr val="dk1"/>
              </a:solidFill>
              <a:latin typeface="Arial"/>
              <a:ea typeface="Arial"/>
              <a:cs typeface="Arial"/>
              <a:sym typeface="Arial"/>
            </a:endParaRPr>
          </a:p>
        </p:txBody>
      </p:sp>
      <p:sp>
        <p:nvSpPr>
          <p:cNvPr id="6920" name="Google Shape;6920;p378"/>
          <p:cNvSpPr/>
          <p:nvPr/>
        </p:nvSpPr>
        <p:spPr>
          <a:xfrm>
            <a:off x="0" y="4688375"/>
            <a:ext cx="9144000" cy="455100"/>
          </a:xfrm>
          <a:prstGeom prst="rect">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1" name="Google Shape;6921;p378"/>
          <p:cNvSpPr txBox="1"/>
          <p:nvPr/>
        </p:nvSpPr>
        <p:spPr>
          <a:xfrm>
            <a:off x="740300" y="4556314"/>
            <a:ext cx="7587600" cy="529500"/>
          </a:xfrm>
          <a:prstGeom prst="rect">
            <a:avLst/>
          </a:prstGeom>
          <a:noFill/>
          <a:ln>
            <a:noFill/>
          </a:ln>
        </p:spPr>
        <p:txBody>
          <a:bodyPr spcFirstLastPara="1" wrap="square" lIns="91425" tIns="91425" rIns="91425" bIns="91425" anchor="t" anchorCtr="0">
            <a:noAutofit/>
          </a:bodyPr>
          <a:lstStyle/>
          <a:p>
            <a:pPr marL="0" marR="0" lvl="0" indent="0" algn="just" rtl="0">
              <a:lnSpc>
                <a:spcPct val="105000"/>
              </a:lnSpc>
              <a:spcBef>
                <a:spcPts val="0"/>
              </a:spcBef>
              <a:spcAft>
                <a:spcPts val="0"/>
              </a:spcAft>
              <a:buClr>
                <a:srgbClr val="000000"/>
              </a:buClr>
              <a:buSzPts val="1100"/>
              <a:buFont typeface="Arial"/>
              <a:buNone/>
            </a:pP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Yildiz A, et al. Efficacy of antimanic treatments: meta-analysis of randomized, controlled trials. Neuropsychopharmacology. 2011;36(2):375-389. </a:t>
            </a:r>
            <a:endParaRPr sz="800" b="0" i="0" u="none" strike="noStrike" cap="none">
              <a:solidFill>
                <a:schemeClr val="lt1"/>
              </a:solidFill>
              <a:latin typeface="Arial"/>
              <a:ea typeface="Arial"/>
              <a:cs typeface="Arial"/>
              <a:sym typeface="Arial"/>
            </a:endParaRPr>
          </a:p>
          <a:p>
            <a:pPr marL="0" marR="0" lvl="0" indent="0" algn="just" rtl="0">
              <a:lnSpc>
                <a:spcPct val="105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Graphing tool at https://rpsychologist.com/cohend/</a:t>
            </a:r>
            <a:endParaRPr sz="800" b="0" i="0" u="none" strike="noStrike" cap="none">
              <a:solidFill>
                <a:schemeClr val="lt1"/>
              </a:solidFill>
              <a:latin typeface="Arial"/>
              <a:ea typeface="Arial"/>
              <a:cs typeface="Arial"/>
              <a:sym typeface="Arial"/>
            </a:endParaRPr>
          </a:p>
        </p:txBody>
      </p:sp>
      <p:grpSp>
        <p:nvGrpSpPr>
          <p:cNvPr id="6922" name="Google Shape;6922;p378"/>
          <p:cNvGrpSpPr/>
          <p:nvPr/>
        </p:nvGrpSpPr>
        <p:grpSpPr>
          <a:xfrm>
            <a:off x="202255" y="655777"/>
            <a:ext cx="2723572" cy="1505017"/>
            <a:chOff x="-641925" y="1089675"/>
            <a:chExt cx="3076788" cy="1700200"/>
          </a:xfrm>
        </p:grpSpPr>
        <p:pic>
          <p:nvPicPr>
            <p:cNvPr id="6923" name="Google Shape;6923;p378"/>
            <p:cNvPicPr preferRelativeResize="0"/>
            <p:nvPr/>
          </p:nvPicPr>
          <p:blipFill rotWithShape="1">
            <a:blip r:embed="rId4">
              <a:alphaModFix/>
            </a:blip>
            <a:srcRect l="33359" r="44447"/>
            <a:stretch/>
          </p:blipFill>
          <p:spPr>
            <a:xfrm>
              <a:off x="276846" y="1089675"/>
              <a:ext cx="798400" cy="1700200"/>
            </a:xfrm>
            <a:prstGeom prst="rect">
              <a:avLst/>
            </a:prstGeom>
            <a:noFill/>
            <a:ln>
              <a:noFill/>
            </a:ln>
          </p:spPr>
        </p:pic>
        <p:pic>
          <p:nvPicPr>
            <p:cNvPr id="6924" name="Google Shape;6924;p378"/>
            <p:cNvPicPr preferRelativeResize="0"/>
            <p:nvPr/>
          </p:nvPicPr>
          <p:blipFill rotWithShape="1">
            <a:blip r:embed="rId4">
              <a:alphaModFix/>
            </a:blip>
            <a:srcRect l="2359" r="71991"/>
            <a:stretch/>
          </p:blipFill>
          <p:spPr>
            <a:xfrm>
              <a:off x="-641925" y="1089675"/>
              <a:ext cx="922775" cy="1700200"/>
            </a:xfrm>
            <a:prstGeom prst="rect">
              <a:avLst/>
            </a:prstGeom>
            <a:noFill/>
            <a:ln>
              <a:noFill/>
            </a:ln>
          </p:spPr>
        </p:pic>
        <p:pic>
          <p:nvPicPr>
            <p:cNvPr id="6925" name="Google Shape;6925;p378"/>
            <p:cNvPicPr preferRelativeResize="0"/>
            <p:nvPr/>
          </p:nvPicPr>
          <p:blipFill rotWithShape="1">
            <a:blip r:embed="rId4">
              <a:alphaModFix/>
            </a:blip>
            <a:srcRect l="61574"/>
            <a:stretch/>
          </p:blipFill>
          <p:spPr>
            <a:xfrm>
              <a:off x="1052513" y="1089687"/>
              <a:ext cx="1382350" cy="1700175"/>
            </a:xfrm>
            <a:prstGeom prst="rect">
              <a:avLst/>
            </a:prstGeom>
            <a:noFill/>
            <a:ln>
              <a:noFill/>
            </a:ln>
          </p:spPr>
        </p:pic>
      </p:grpSp>
      <p:pic>
        <p:nvPicPr>
          <p:cNvPr id="6926" name="Google Shape;6926;p378"/>
          <p:cNvPicPr preferRelativeResize="0"/>
          <p:nvPr/>
        </p:nvPicPr>
        <p:blipFill rotWithShape="1">
          <a:blip r:embed="rId5">
            <a:alphaModFix/>
          </a:blip>
          <a:srcRect/>
          <a:stretch/>
        </p:blipFill>
        <p:spPr>
          <a:xfrm>
            <a:off x="2536325" y="3583100"/>
            <a:ext cx="4629900" cy="1005275"/>
          </a:xfrm>
          <a:prstGeom prst="rect">
            <a:avLst/>
          </a:prstGeom>
          <a:noFill/>
          <a:ln>
            <a:noFill/>
          </a:ln>
        </p:spPr>
      </p:pic>
      <p:sp>
        <p:nvSpPr>
          <p:cNvPr id="6927" name="Google Shape;6927;p378"/>
          <p:cNvSpPr txBox="1"/>
          <p:nvPr/>
        </p:nvSpPr>
        <p:spPr>
          <a:xfrm>
            <a:off x="346725" y="2191341"/>
            <a:ext cx="492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Way beyond large  2.32</a:t>
            </a:r>
            <a:endParaRPr sz="1000" b="0" i="0" u="none" strike="noStrike" cap="none">
              <a:solidFill>
                <a:schemeClr val="dk1"/>
              </a:solidFill>
              <a:latin typeface="Arial"/>
              <a:ea typeface="Arial"/>
              <a:cs typeface="Arial"/>
              <a:sym typeface="Arial"/>
            </a:endParaRPr>
          </a:p>
        </p:txBody>
      </p:sp>
      <p:sp>
        <p:nvSpPr>
          <p:cNvPr id="6928" name="Google Shape;6928;p378"/>
          <p:cNvSpPr txBox="1"/>
          <p:nvPr/>
        </p:nvSpPr>
        <p:spPr>
          <a:xfrm>
            <a:off x="346725" y="1888761"/>
            <a:ext cx="4925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Beyond large</a:t>
            </a:r>
            <a:endParaRPr sz="1000" b="0" i="0" u="none" strike="noStrike" cap="none">
              <a:solidFill>
                <a:schemeClr val="dk1"/>
              </a:solidFill>
              <a:latin typeface="Arial"/>
              <a:ea typeface="Arial"/>
              <a:cs typeface="Arial"/>
              <a:sym typeface="Arial"/>
            </a:endParaRPr>
          </a:p>
        </p:txBody>
      </p:sp>
      <p:sp>
        <p:nvSpPr>
          <p:cNvPr id="6929" name="Google Shape;6929;p378"/>
          <p:cNvSpPr/>
          <p:nvPr/>
        </p:nvSpPr>
        <p:spPr>
          <a:xfrm>
            <a:off x="376878" y="2201062"/>
            <a:ext cx="1620000" cy="3387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0" name="Google Shape;6930;p378"/>
          <p:cNvSpPr/>
          <p:nvPr/>
        </p:nvSpPr>
        <p:spPr>
          <a:xfrm>
            <a:off x="7412500" y="3583100"/>
            <a:ext cx="1336500" cy="9630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31" name="Google Shape;6931;p378"/>
          <p:cNvGrpSpPr/>
          <p:nvPr/>
        </p:nvGrpSpPr>
        <p:grpSpPr>
          <a:xfrm>
            <a:off x="4707475" y="3775388"/>
            <a:ext cx="2872800" cy="692700"/>
            <a:chOff x="4707475" y="3775388"/>
            <a:chExt cx="2872800" cy="692700"/>
          </a:xfrm>
        </p:grpSpPr>
        <p:sp>
          <p:nvSpPr>
            <p:cNvPr id="6932" name="Google Shape;6932;p378"/>
            <p:cNvSpPr txBox="1"/>
            <p:nvPr/>
          </p:nvSpPr>
          <p:spPr>
            <a:xfrm>
              <a:off x="4707475" y="3775388"/>
              <a:ext cx="28728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FF00FF"/>
                  </a:solidFill>
                  <a:latin typeface="Arial"/>
                  <a:ea typeface="Arial"/>
                  <a:cs typeface="Arial"/>
                  <a:sym typeface="Arial"/>
                </a:rPr>
                <a:t># patients to have 1 response </a:t>
              </a:r>
              <a:endParaRPr sz="1100"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FF00FF"/>
                  </a:solidFill>
                  <a:latin typeface="Arial"/>
                  <a:ea typeface="Arial"/>
                  <a:cs typeface="Arial"/>
                  <a:sym typeface="Arial"/>
                </a:rPr>
                <a:t>that is not a placebo response</a:t>
              </a:r>
              <a:endParaRPr sz="1100"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FF00FF"/>
                  </a:solidFill>
                  <a:latin typeface="Arial"/>
                  <a:ea typeface="Arial"/>
                  <a:cs typeface="Arial"/>
                  <a:sym typeface="Arial"/>
                </a:rPr>
                <a:t>(for effect size of 2.00)</a:t>
              </a:r>
              <a:endParaRPr sz="1100" b="0" i="0" u="none" strike="noStrike" cap="none">
                <a:solidFill>
                  <a:srgbClr val="FF00FF"/>
                </a:solidFill>
                <a:latin typeface="Arial"/>
                <a:ea typeface="Arial"/>
                <a:cs typeface="Arial"/>
                <a:sym typeface="Arial"/>
              </a:endParaRPr>
            </a:p>
          </p:txBody>
        </p:sp>
        <p:cxnSp>
          <p:nvCxnSpPr>
            <p:cNvPr id="6933" name="Google Shape;6933;p378"/>
            <p:cNvCxnSpPr/>
            <p:nvPr/>
          </p:nvCxnSpPr>
          <p:spPr>
            <a:xfrm>
              <a:off x="6819475" y="3979225"/>
              <a:ext cx="760800" cy="0"/>
            </a:xfrm>
            <a:prstGeom prst="straightConnector1">
              <a:avLst/>
            </a:prstGeom>
            <a:noFill/>
            <a:ln w="19050" cap="flat" cmpd="sng">
              <a:solidFill>
                <a:srgbClr val="FF00FF"/>
              </a:solidFill>
              <a:prstDash val="solid"/>
              <a:round/>
              <a:headEnd type="none" w="sm" len="sm"/>
              <a:tailEnd type="triangle" w="med" len="med"/>
            </a:ln>
          </p:spPr>
        </p:cxnSp>
      </p:grpSp>
      <p:sp>
        <p:nvSpPr>
          <p:cNvPr id="6934" name="Google Shape;6934;p378"/>
          <p:cNvSpPr/>
          <p:nvPr/>
        </p:nvSpPr>
        <p:spPr>
          <a:xfrm>
            <a:off x="7577075" y="250425"/>
            <a:ext cx="1423800" cy="455100"/>
          </a:xfrm>
          <a:prstGeom prst="wedgeRectCallout">
            <a:avLst>
              <a:gd name="adj1" fmla="val -125379"/>
              <a:gd name="adj2" fmla="val 11822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Graphing tool would not accommodate 2.32</a:t>
            </a:r>
            <a:endParaRPr sz="900" b="0" i="0" u="none" strike="noStrike" cap="none">
              <a:solidFill>
                <a:srgbClr val="000000"/>
              </a:solidFill>
              <a:latin typeface="Arial"/>
              <a:ea typeface="Arial"/>
              <a:cs typeface="Arial"/>
              <a:sym typeface="Arial"/>
            </a:endParaRPr>
          </a:p>
        </p:txBody>
      </p:sp>
      <p:grpSp>
        <p:nvGrpSpPr>
          <p:cNvPr id="6935" name="Google Shape;6935;p378"/>
          <p:cNvGrpSpPr/>
          <p:nvPr/>
        </p:nvGrpSpPr>
        <p:grpSpPr>
          <a:xfrm>
            <a:off x="555600" y="2616849"/>
            <a:ext cx="2016875" cy="1994450"/>
            <a:chOff x="357675" y="2616836"/>
            <a:chExt cx="2016875" cy="1994450"/>
          </a:xfrm>
        </p:grpSpPr>
        <p:pic>
          <p:nvPicPr>
            <p:cNvPr id="6936" name="Google Shape;6936;p378"/>
            <p:cNvPicPr preferRelativeResize="0"/>
            <p:nvPr/>
          </p:nvPicPr>
          <p:blipFill rotWithShape="1">
            <a:blip r:embed="rId6">
              <a:alphaModFix/>
            </a:blip>
            <a:srcRect/>
            <a:stretch/>
          </p:blipFill>
          <p:spPr>
            <a:xfrm>
              <a:off x="357675" y="2616836"/>
              <a:ext cx="1658400" cy="1994450"/>
            </a:xfrm>
            <a:prstGeom prst="rect">
              <a:avLst/>
            </a:prstGeom>
            <a:noFill/>
            <a:ln>
              <a:noFill/>
            </a:ln>
          </p:spPr>
        </p:pic>
        <p:sp>
          <p:nvSpPr>
            <p:cNvPr id="6937" name="Google Shape;6937;p378"/>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8" name="Google Shape;6938;p378"/>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36"/>
          <p:cNvPicPr preferRelativeResize="0"/>
          <p:nvPr/>
        </p:nvPicPr>
        <p:blipFill rotWithShape="1">
          <a:blip r:embed="rId3">
            <a:alphaModFix/>
          </a:blip>
          <a:srcRect l="4680" t="8483"/>
          <a:stretch/>
        </p:blipFill>
        <p:spPr>
          <a:xfrm>
            <a:off x="490562" y="449324"/>
            <a:ext cx="8346950" cy="4244851"/>
          </a:xfrm>
          <a:prstGeom prst="rect">
            <a:avLst/>
          </a:prstGeom>
          <a:noFill/>
          <a:ln>
            <a:noFill/>
          </a:ln>
        </p:spPr>
      </p:pic>
      <p:sp>
        <p:nvSpPr>
          <p:cNvPr id="459" name="Google Shape;459;p36"/>
          <p:cNvSpPr/>
          <p:nvPr/>
        </p:nvSpPr>
        <p:spPr>
          <a:xfrm>
            <a:off x="547950" y="949775"/>
            <a:ext cx="453600" cy="927900"/>
          </a:xfrm>
          <a:prstGeom prst="rect">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6"/>
          <p:cNvSpPr/>
          <p:nvPr/>
        </p:nvSpPr>
        <p:spPr>
          <a:xfrm flipH="1">
            <a:off x="2107288" y="541175"/>
            <a:ext cx="2296624" cy="763190"/>
          </a:xfrm>
          <a:prstGeom prst="wedgeRectCallout">
            <a:avLst>
              <a:gd name="adj1" fmla="val 102559"/>
              <a:gd name="adj2" fmla="val 72704"/>
            </a:avLst>
          </a:prstGeom>
          <a:solidFill>
            <a:schemeClr val="lt1"/>
          </a:solidFill>
          <a:ln w="9525" cap="flat" cmpd="sng">
            <a:solidFill>
              <a:srgbClr val="00A18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A185"/>
                </a:solidFill>
                <a:latin typeface="Arial"/>
                <a:ea typeface="Arial"/>
                <a:cs typeface="Arial"/>
                <a:sym typeface="Arial"/>
              </a:rPr>
              <a:t>The other mood stabilizers block voltage-sensitive sodium channels.</a:t>
            </a:r>
            <a:endParaRPr sz="1400" b="0" i="0" u="none" strike="noStrike" cap="none">
              <a:solidFill>
                <a:srgbClr val="00A185"/>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6957"/>
        <p:cNvGrpSpPr/>
        <p:nvPr/>
      </p:nvGrpSpPr>
      <p:grpSpPr>
        <a:xfrm>
          <a:off x="0" y="0"/>
          <a:ext cx="0" cy="0"/>
          <a:chOff x="0" y="0"/>
          <a:chExt cx="0" cy="0"/>
        </a:xfrm>
      </p:grpSpPr>
      <p:grpSp>
        <p:nvGrpSpPr>
          <p:cNvPr id="6958" name="Google Shape;6958;p380"/>
          <p:cNvGrpSpPr/>
          <p:nvPr/>
        </p:nvGrpSpPr>
        <p:grpSpPr>
          <a:xfrm>
            <a:off x="0" y="0"/>
            <a:ext cx="9144000" cy="817194"/>
            <a:chOff x="0" y="0"/>
            <a:chExt cx="9144000" cy="817194"/>
          </a:xfrm>
        </p:grpSpPr>
        <p:sp>
          <p:nvSpPr>
            <p:cNvPr id="6959" name="Google Shape;6959;p380"/>
            <p:cNvSpPr/>
            <p:nvPr/>
          </p:nvSpPr>
          <p:spPr>
            <a:xfrm>
              <a:off x="0" y="0"/>
              <a:ext cx="9144000" cy="758700"/>
            </a:xfrm>
            <a:prstGeom prst="rect">
              <a:avLst/>
            </a:prstGeom>
            <a:solidFill>
              <a:srgbClr val="FF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9900"/>
                </a:solidFill>
                <a:latin typeface="Arial"/>
                <a:ea typeface="Arial"/>
                <a:cs typeface="Arial"/>
                <a:sym typeface="Arial"/>
              </a:endParaRPr>
            </a:p>
          </p:txBody>
        </p:sp>
        <p:sp>
          <p:nvSpPr>
            <p:cNvPr id="6960" name="Google Shape;6960;p380"/>
            <p:cNvSpPr txBox="1"/>
            <p:nvPr/>
          </p:nvSpPr>
          <p:spPr>
            <a:xfrm>
              <a:off x="462292" y="123594"/>
              <a:ext cx="3501300" cy="69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Tamoxifen (NOLVADEX)</a:t>
              </a:r>
              <a:endParaRPr sz="2200" b="1"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    </a:t>
              </a:r>
              <a:endParaRPr sz="1400" b="1" i="0" u="none" strike="noStrike" cap="none">
                <a:solidFill>
                  <a:schemeClr val="lt1"/>
                </a:solidFill>
                <a:latin typeface="Arial"/>
                <a:ea typeface="Arial"/>
                <a:cs typeface="Arial"/>
                <a:sym typeface="Arial"/>
              </a:endParaRPr>
            </a:p>
          </p:txBody>
        </p:sp>
      </p:grpSp>
      <p:sp>
        <p:nvSpPr>
          <p:cNvPr id="6961" name="Google Shape;6961;p380"/>
          <p:cNvSpPr txBox="1"/>
          <p:nvPr/>
        </p:nvSpPr>
        <p:spPr>
          <a:xfrm>
            <a:off x="528050" y="1202900"/>
            <a:ext cx="5141400" cy="9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FF00FF"/>
                </a:solidFill>
                <a:latin typeface="Arial"/>
                <a:ea typeface="Arial"/>
                <a:cs typeface="Arial"/>
                <a:sym typeface="Arial"/>
              </a:rPr>
              <a:t>The only direct protein kinase C (PKC) inhibitor</a:t>
            </a:r>
            <a:endParaRPr sz="1500"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FF00FF"/>
                </a:solidFill>
                <a:latin typeface="Arial"/>
                <a:ea typeface="Arial"/>
                <a:cs typeface="Arial"/>
                <a:sym typeface="Arial"/>
              </a:rPr>
              <a:t>Off-label mania treatment with </a:t>
            </a:r>
            <a:r>
              <a:rPr lang="en" sz="1500" b="0" i="0" u="sng" strike="noStrike" cap="none">
                <a:solidFill>
                  <a:srgbClr val="FF00FF"/>
                </a:solidFill>
                <a:latin typeface="Arial"/>
                <a:ea typeface="Arial"/>
                <a:cs typeface="Arial"/>
                <a:sym typeface="Arial"/>
              </a:rPr>
              <a:t>beyond large effect size</a:t>
            </a:r>
            <a:r>
              <a:rPr lang="en" sz="1500" b="0" i="0" u="none" strike="noStrike" cap="none">
                <a:solidFill>
                  <a:srgbClr val="FF00FF"/>
                </a:solidFill>
                <a:latin typeface="Arial"/>
                <a:ea typeface="Arial"/>
                <a:cs typeface="Arial"/>
                <a:sym typeface="Arial"/>
              </a:rPr>
              <a:t> (although small studies)</a:t>
            </a:r>
            <a:endParaRPr sz="1500"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6962" name="Google Shape;6962;p380"/>
          <p:cNvPicPr preferRelativeResize="0"/>
          <p:nvPr/>
        </p:nvPicPr>
        <p:blipFill rotWithShape="1">
          <a:blip r:embed="rId3">
            <a:alphaModFix/>
          </a:blip>
          <a:srcRect l="6435" r="34791"/>
          <a:stretch/>
        </p:blipFill>
        <p:spPr>
          <a:xfrm>
            <a:off x="498825" y="2597950"/>
            <a:ext cx="4520475" cy="2422250"/>
          </a:xfrm>
          <a:prstGeom prst="rect">
            <a:avLst/>
          </a:prstGeom>
          <a:noFill/>
          <a:ln>
            <a:noFill/>
          </a:ln>
        </p:spPr>
      </p:pic>
      <p:sp>
        <p:nvSpPr>
          <p:cNvPr id="6963" name="Google Shape;6963;p380"/>
          <p:cNvSpPr/>
          <p:nvPr/>
        </p:nvSpPr>
        <p:spPr>
          <a:xfrm>
            <a:off x="498825" y="3355675"/>
            <a:ext cx="4520400" cy="384000"/>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FF"/>
              </a:solidFill>
              <a:latin typeface="Arial"/>
              <a:ea typeface="Arial"/>
              <a:cs typeface="Arial"/>
              <a:sym typeface="Arial"/>
            </a:endParaRPr>
          </a:p>
        </p:txBody>
      </p:sp>
      <p:grpSp>
        <p:nvGrpSpPr>
          <p:cNvPr id="6964" name="Google Shape;6964;p380"/>
          <p:cNvGrpSpPr/>
          <p:nvPr/>
        </p:nvGrpSpPr>
        <p:grpSpPr>
          <a:xfrm>
            <a:off x="6498882" y="1313023"/>
            <a:ext cx="2912166" cy="2879786"/>
            <a:chOff x="357675" y="2616836"/>
            <a:chExt cx="2016875" cy="1994450"/>
          </a:xfrm>
        </p:grpSpPr>
        <p:pic>
          <p:nvPicPr>
            <p:cNvPr id="6965" name="Google Shape;6965;p380"/>
            <p:cNvPicPr preferRelativeResize="0"/>
            <p:nvPr/>
          </p:nvPicPr>
          <p:blipFill rotWithShape="1">
            <a:blip r:embed="rId4">
              <a:alphaModFix/>
            </a:blip>
            <a:srcRect/>
            <a:stretch/>
          </p:blipFill>
          <p:spPr>
            <a:xfrm>
              <a:off x="357675" y="2616836"/>
              <a:ext cx="1658400" cy="1994450"/>
            </a:xfrm>
            <a:prstGeom prst="rect">
              <a:avLst/>
            </a:prstGeom>
            <a:noFill/>
            <a:ln>
              <a:noFill/>
            </a:ln>
          </p:spPr>
        </p:pic>
        <p:sp>
          <p:nvSpPr>
            <p:cNvPr id="6966" name="Google Shape;6966;p380"/>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7" name="Google Shape;6967;p380"/>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68" name="Google Shape;6968;p380"/>
          <p:cNvSpPr txBox="1"/>
          <p:nvPr/>
        </p:nvSpPr>
        <p:spPr>
          <a:xfrm>
            <a:off x="6498875" y="4049450"/>
            <a:ext cx="2322300" cy="9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300" b="0" i="0" u="none" strike="noStrike" cap="none">
                <a:solidFill>
                  <a:srgbClr val="FF00FF"/>
                </a:solidFill>
                <a:latin typeface="Arial"/>
                <a:ea typeface="Arial"/>
                <a:cs typeface="Arial"/>
                <a:sym typeface="Arial"/>
              </a:rPr>
              <a:t>“tame ox defends” </a:t>
            </a:r>
            <a:endParaRPr sz="1300" b="0" i="0" u="none" strike="noStrike" cap="none">
              <a:solidFill>
                <a:srgbClr val="FF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300" b="0" i="0" u="none" strike="noStrike" cap="none">
                <a:solidFill>
                  <a:srgbClr val="FF00FF"/>
                </a:solidFill>
                <a:latin typeface="Arial"/>
                <a:ea typeface="Arial"/>
                <a:cs typeface="Arial"/>
                <a:sym typeface="Arial"/>
              </a:rPr>
              <a:t>(against breast cancer)</a:t>
            </a:r>
            <a:endParaRPr sz="1200" b="0" i="0" u="none" strike="noStrike" cap="none">
              <a:solidFill>
                <a:srgbClr val="FF00FF"/>
              </a:solidFill>
              <a:latin typeface="Arial"/>
              <a:ea typeface="Arial"/>
              <a:cs typeface="Arial"/>
              <a:sym typeface="Arial"/>
            </a:endParaRPr>
          </a:p>
        </p:txBody>
      </p:sp>
      <p:sp>
        <p:nvSpPr>
          <p:cNvPr id="6969" name="Google Shape;6969;p380"/>
          <p:cNvSpPr/>
          <p:nvPr/>
        </p:nvSpPr>
        <p:spPr>
          <a:xfrm>
            <a:off x="4339318" y="159145"/>
            <a:ext cx="1927993" cy="539102"/>
          </a:xfrm>
          <a:prstGeom prst="wedgeRectCallout">
            <a:avLst>
              <a:gd name="adj1" fmla="val -93676"/>
              <a:gd name="adj2" fmla="val 16038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Lithium and valproate attenuate PKC indirectly.</a:t>
            </a:r>
            <a:endParaRPr sz="1100" b="0" i="0" u="none" strike="noStrike" cap="none">
              <a:solidFill>
                <a:srgbClr val="000000"/>
              </a:solidFill>
              <a:latin typeface="Arial"/>
              <a:ea typeface="Arial"/>
              <a:cs typeface="Arial"/>
              <a:sym typeface="Arial"/>
            </a:endParaRPr>
          </a:p>
        </p:txBody>
      </p:sp>
      <p:pic>
        <p:nvPicPr>
          <p:cNvPr id="6970" name="Google Shape;6970;p380" descr="clipped result image"/>
          <p:cNvPicPr preferRelativeResize="0"/>
          <p:nvPr/>
        </p:nvPicPr>
        <p:blipFill rotWithShape="1">
          <a:blip r:embed="rId5">
            <a:alphaModFix/>
          </a:blip>
          <a:srcRect/>
          <a:stretch/>
        </p:blipFill>
        <p:spPr>
          <a:xfrm>
            <a:off x="4693540" y="918087"/>
            <a:ext cx="694973" cy="834896"/>
          </a:xfrm>
          <a:prstGeom prst="rect">
            <a:avLst/>
          </a:prstGeom>
          <a:noFill/>
          <a:ln>
            <a:noFill/>
          </a:ln>
        </p:spPr>
      </p:pic>
      <p:pic>
        <p:nvPicPr>
          <p:cNvPr id="6971" name="Google Shape;6971;p380" descr="clipped result image"/>
          <p:cNvPicPr preferRelativeResize="0"/>
          <p:nvPr/>
        </p:nvPicPr>
        <p:blipFill rotWithShape="1">
          <a:blip r:embed="rId5">
            <a:alphaModFix/>
          </a:blip>
          <a:srcRect/>
          <a:stretch/>
        </p:blipFill>
        <p:spPr>
          <a:xfrm>
            <a:off x="6666118" y="1471179"/>
            <a:ext cx="458715" cy="551070"/>
          </a:xfrm>
          <a:prstGeom prst="rect">
            <a:avLst/>
          </a:prstGeom>
          <a:noFill/>
          <a:ln>
            <a:noFill/>
          </a:ln>
        </p:spPr>
      </p:pic>
      <p:pic>
        <p:nvPicPr>
          <p:cNvPr id="6972" name="Google Shape;6972;p380" descr="clipped result image"/>
          <p:cNvPicPr preferRelativeResize="0"/>
          <p:nvPr/>
        </p:nvPicPr>
        <p:blipFill rotWithShape="1">
          <a:blip r:embed="rId6">
            <a:alphaModFix/>
          </a:blip>
          <a:srcRect/>
          <a:stretch/>
        </p:blipFill>
        <p:spPr>
          <a:xfrm>
            <a:off x="6815083" y="1421621"/>
            <a:ext cx="105785" cy="317356"/>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7005"/>
        <p:cNvGrpSpPr/>
        <p:nvPr/>
      </p:nvGrpSpPr>
      <p:grpSpPr>
        <a:xfrm>
          <a:off x="0" y="0"/>
          <a:ext cx="0" cy="0"/>
          <a:chOff x="0" y="0"/>
          <a:chExt cx="0" cy="0"/>
        </a:xfrm>
      </p:grpSpPr>
      <p:sp>
        <p:nvSpPr>
          <p:cNvPr id="7006" name="Google Shape;7006;p383"/>
          <p:cNvSpPr txBox="1"/>
          <p:nvPr/>
        </p:nvSpPr>
        <p:spPr>
          <a:xfrm>
            <a:off x="697962" y="258250"/>
            <a:ext cx="5641800" cy="91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Effect size in treatment of mania</a:t>
            </a:r>
            <a:endParaRPr sz="1500" b="0" i="0" u="none" strike="noStrike" cap="none">
              <a:solidFill>
                <a:srgbClr val="000000"/>
              </a:solidFill>
              <a:latin typeface="Arial"/>
              <a:ea typeface="Arial"/>
              <a:cs typeface="Arial"/>
              <a:sym typeface="Arial"/>
            </a:endParaRPr>
          </a:p>
        </p:txBody>
      </p:sp>
      <p:pic>
        <p:nvPicPr>
          <p:cNvPr id="7007" name="Google Shape;7007;p383"/>
          <p:cNvPicPr preferRelativeResize="0"/>
          <p:nvPr/>
        </p:nvPicPr>
        <p:blipFill rotWithShape="1">
          <a:blip r:embed="rId3">
            <a:alphaModFix/>
          </a:blip>
          <a:srcRect/>
          <a:stretch/>
        </p:blipFill>
        <p:spPr>
          <a:xfrm>
            <a:off x="776950" y="973825"/>
            <a:ext cx="5074050" cy="2832025"/>
          </a:xfrm>
          <a:prstGeom prst="rect">
            <a:avLst/>
          </a:prstGeom>
          <a:noFill/>
          <a:ln>
            <a:noFill/>
          </a:ln>
        </p:spPr>
      </p:pic>
      <p:sp>
        <p:nvSpPr>
          <p:cNvPr id="7008" name="Google Shape;7008;p383"/>
          <p:cNvSpPr/>
          <p:nvPr/>
        </p:nvSpPr>
        <p:spPr>
          <a:xfrm>
            <a:off x="5493300" y="1362000"/>
            <a:ext cx="79500" cy="79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009" name="Google Shape;7009;p383"/>
          <p:cNvCxnSpPr/>
          <p:nvPr/>
        </p:nvCxnSpPr>
        <p:spPr>
          <a:xfrm rot="10800000" flipH="1">
            <a:off x="5572800" y="1170550"/>
            <a:ext cx="853200" cy="228600"/>
          </a:xfrm>
          <a:prstGeom prst="bentConnector3">
            <a:avLst>
              <a:gd name="adj1" fmla="val 50000"/>
            </a:avLst>
          </a:prstGeom>
          <a:noFill/>
          <a:ln w="9525" cap="flat" cmpd="sng">
            <a:solidFill>
              <a:srgbClr val="0000FF"/>
            </a:solidFill>
            <a:prstDash val="solid"/>
            <a:round/>
            <a:headEnd type="none" w="sm" len="sm"/>
            <a:tailEnd type="none" w="sm" len="sm"/>
          </a:ln>
        </p:spPr>
      </p:cxnSp>
      <p:cxnSp>
        <p:nvCxnSpPr>
          <p:cNvPr id="7010" name="Google Shape;7010;p383"/>
          <p:cNvCxnSpPr/>
          <p:nvPr/>
        </p:nvCxnSpPr>
        <p:spPr>
          <a:xfrm>
            <a:off x="5826900" y="1519675"/>
            <a:ext cx="599100" cy="511500"/>
          </a:xfrm>
          <a:prstGeom prst="bentConnector3">
            <a:avLst>
              <a:gd name="adj1" fmla="val 50000"/>
            </a:avLst>
          </a:prstGeom>
          <a:noFill/>
          <a:ln w="9525" cap="flat" cmpd="sng">
            <a:solidFill>
              <a:srgbClr val="0000FF"/>
            </a:solidFill>
            <a:prstDash val="solid"/>
            <a:round/>
            <a:headEnd type="stealth" w="med" len="med"/>
            <a:tailEnd type="none" w="sm" len="sm"/>
          </a:ln>
        </p:spPr>
      </p:cxnSp>
      <p:sp>
        <p:nvSpPr>
          <p:cNvPr id="7011" name="Google Shape;7011;p383"/>
          <p:cNvSpPr txBox="1"/>
          <p:nvPr/>
        </p:nvSpPr>
        <p:spPr>
          <a:xfrm>
            <a:off x="6424544" y="1820072"/>
            <a:ext cx="990900" cy="51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FF"/>
                </a:solidFill>
                <a:latin typeface="Arial"/>
                <a:ea typeface="Arial"/>
                <a:cs typeface="Arial"/>
                <a:sym typeface="Arial"/>
              </a:rPr>
              <a:t>tamoxifen</a:t>
            </a:r>
            <a:endParaRPr sz="1400" b="0" i="0" u="none" strike="noStrike" cap="none">
              <a:solidFill>
                <a:srgbClr val="0000FF"/>
              </a:solidFill>
              <a:latin typeface="Arial"/>
              <a:ea typeface="Arial"/>
              <a:cs typeface="Arial"/>
              <a:sym typeface="Arial"/>
            </a:endParaRPr>
          </a:p>
        </p:txBody>
      </p:sp>
      <p:sp>
        <p:nvSpPr>
          <p:cNvPr id="7012" name="Google Shape;7012;p383"/>
          <p:cNvSpPr/>
          <p:nvPr/>
        </p:nvSpPr>
        <p:spPr>
          <a:xfrm>
            <a:off x="776950" y="3132375"/>
            <a:ext cx="641400" cy="3882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013" name="Google Shape;7013;p383"/>
          <p:cNvCxnSpPr/>
          <p:nvPr/>
        </p:nvCxnSpPr>
        <p:spPr>
          <a:xfrm>
            <a:off x="4596250" y="79550"/>
            <a:ext cx="0" cy="5050800"/>
          </a:xfrm>
          <a:prstGeom prst="straightConnector1">
            <a:avLst/>
          </a:prstGeom>
          <a:noFill/>
          <a:ln w="19050" cap="flat" cmpd="sng">
            <a:solidFill>
              <a:srgbClr val="FF9900"/>
            </a:solidFill>
            <a:prstDash val="solid"/>
            <a:round/>
            <a:headEnd type="none" w="sm" len="sm"/>
            <a:tailEnd type="none" w="sm" len="sm"/>
          </a:ln>
        </p:spPr>
      </p:cxnSp>
      <p:sp>
        <p:nvSpPr>
          <p:cNvPr id="7014" name="Google Shape;7014;p383"/>
          <p:cNvSpPr/>
          <p:nvPr/>
        </p:nvSpPr>
        <p:spPr>
          <a:xfrm>
            <a:off x="776950" y="1601200"/>
            <a:ext cx="780600" cy="228600"/>
          </a:xfrm>
          <a:prstGeom prst="rect">
            <a:avLst/>
          </a:prstGeom>
          <a:noFill/>
          <a:ln w="19050" cap="flat" cmpd="sng">
            <a:solidFill>
              <a:srgbClr val="008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cxnSp>
        <p:nvCxnSpPr>
          <p:cNvPr id="7015" name="Google Shape;7015;p383"/>
          <p:cNvCxnSpPr/>
          <p:nvPr/>
        </p:nvCxnSpPr>
        <p:spPr>
          <a:xfrm>
            <a:off x="4901100" y="79550"/>
            <a:ext cx="0" cy="5050800"/>
          </a:xfrm>
          <a:prstGeom prst="straightConnector1">
            <a:avLst/>
          </a:prstGeom>
          <a:noFill/>
          <a:ln w="19050" cap="flat" cmpd="sng">
            <a:solidFill>
              <a:srgbClr val="008000"/>
            </a:solidFill>
            <a:prstDash val="solid"/>
            <a:round/>
            <a:headEnd type="none" w="sm" len="sm"/>
            <a:tailEnd type="none" w="sm" len="sm"/>
          </a:ln>
        </p:spPr>
      </p:cxnSp>
      <p:sp>
        <p:nvSpPr>
          <p:cNvPr id="7016" name="Google Shape;7016;p383"/>
          <p:cNvSpPr/>
          <p:nvPr/>
        </p:nvSpPr>
        <p:spPr>
          <a:xfrm>
            <a:off x="776950" y="1441500"/>
            <a:ext cx="599100" cy="1491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FF"/>
              </a:solidFill>
              <a:latin typeface="Arial"/>
              <a:ea typeface="Arial"/>
              <a:cs typeface="Arial"/>
              <a:sym typeface="Arial"/>
            </a:endParaRPr>
          </a:p>
        </p:txBody>
      </p:sp>
      <p:cxnSp>
        <p:nvCxnSpPr>
          <p:cNvPr id="7017" name="Google Shape;7017;p383"/>
          <p:cNvCxnSpPr/>
          <p:nvPr/>
        </p:nvCxnSpPr>
        <p:spPr>
          <a:xfrm>
            <a:off x="5529741" y="79550"/>
            <a:ext cx="0" cy="5050800"/>
          </a:xfrm>
          <a:prstGeom prst="straightConnector1">
            <a:avLst/>
          </a:prstGeom>
          <a:noFill/>
          <a:ln w="19050" cap="flat" cmpd="sng">
            <a:solidFill>
              <a:srgbClr val="0000FF"/>
            </a:solidFill>
            <a:prstDash val="solid"/>
            <a:round/>
            <a:headEnd type="none" w="sm" len="sm"/>
            <a:tailEnd type="none" w="sm" len="sm"/>
          </a:ln>
        </p:spPr>
      </p:cxnSp>
      <p:cxnSp>
        <p:nvCxnSpPr>
          <p:cNvPr id="7018" name="Google Shape;7018;p383"/>
          <p:cNvCxnSpPr/>
          <p:nvPr/>
        </p:nvCxnSpPr>
        <p:spPr>
          <a:xfrm>
            <a:off x="4867959" y="79550"/>
            <a:ext cx="0" cy="5050800"/>
          </a:xfrm>
          <a:prstGeom prst="straightConnector1">
            <a:avLst/>
          </a:prstGeom>
          <a:noFill/>
          <a:ln w="19050" cap="flat" cmpd="sng">
            <a:solidFill>
              <a:srgbClr val="008000"/>
            </a:solidFill>
            <a:prstDash val="solid"/>
            <a:round/>
            <a:headEnd type="none" w="sm" len="sm"/>
            <a:tailEnd type="none" w="sm" len="sm"/>
          </a:ln>
        </p:spPr>
      </p:cxnSp>
      <p:cxnSp>
        <p:nvCxnSpPr>
          <p:cNvPr id="7019" name="Google Shape;7019;p383"/>
          <p:cNvCxnSpPr/>
          <p:nvPr/>
        </p:nvCxnSpPr>
        <p:spPr>
          <a:xfrm>
            <a:off x="5668885" y="79550"/>
            <a:ext cx="0" cy="5050800"/>
          </a:xfrm>
          <a:prstGeom prst="straightConnector1">
            <a:avLst/>
          </a:prstGeom>
          <a:noFill/>
          <a:ln w="19050" cap="flat" cmpd="sng">
            <a:solidFill>
              <a:srgbClr val="0000FF"/>
            </a:solidFill>
            <a:prstDash val="solid"/>
            <a:round/>
            <a:headEnd type="none" w="sm" len="sm"/>
            <a:tailEnd type="none" w="sm" len="sm"/>
          </a:ln>
        </p:spPr>
      </p:cxnSp>
      <p:sp>
        <p:nvSpPr>
          <p:cNvPr id="7020" name="Google Shape;7020;p383"/>
          <p:cNvSpPr/>
          <p:nvPr/>
        </p:nvSpPr>
        <p:spPr>
          <a:xfrm>
            <a:off x="6444422" y="878056"/>
            <a:ext cx="1108500" cy="576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FF"/>
              </a:solidFill>
              <a:latin typeface="Arial"/>
              <a:ea typeface="Arial"/>
              <a:cs typeface="Arial"/>
              <a:sym typeface="Arial"/>
            </a:endParaRPr>
          </a:p>
        </p:txBody>
      </p:sp>
      <p:pic>
        <p:nvPicPr>
          <p:cNvPr id="7021" name="Google Shape;7021;p383"/>
          <p:cNvPicPr preferRelativeResize="0"/>
          <p:nvPr/>
        </p:nvPicPr>
        <p:blipFill rotWithShape="1">
          <a:blip r:embed="rId4">
            <a:alphaModFix/>
          </a:blip>
          <a:srcRect/>
          <a:stretch/>
        </p:blipFill>
        <p:spPr>
          <a:xfrm>
            <a:off x="6546050" y="973822"/>
            <a:ext cx="954770" cy="388175"/>
          </a:xfrm>
          <a:prstGeom prst="rect">
            <a:avLst/>
          </a:prstGeom>
          <a:noFill/>
          <a:ln>
            <a:noFill/>
          </a:ln>
        </p:spPr>
      </p:pic>
      <p:sp>
        <p:nvSpPr>
          <p:cNvPr id="7022" name="Google Shape;7022;p383"/>
          <p:cNvSpPr/>
          <p:nvPr/>
        </p:nvSpPr>
        <p:spPr>
          <a:xfrm>
            <a:off x="6437799" y="1742775"/>
            <a:ext cx="954900" cy="5766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FF"/>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7798"/>
        <p:cNvGrpSpPr/>
        <p:nvPr/>
      </p:nvGrpSpPr>
      <p:grpSpPr>
        <a:xfrm>
          <a:off x="0" y="0"/>
          <a:ext cx="0" cy="0"/>
          <a:chOff x="0" y="0"/>
          <a:chExt cx="0" cy="0"/>
        </a:xfrm>
      </p:grpSpPr>
      <p:pic>
        <p:nvPicPr>
          <p:cNvPr id="7799" name="Google Shape;7799;p407"/>
          <p:cNvPicPr preferRelativeResize="0"/>
          <p:nvPr/>
        </p:nvPicPr>
        <p:blipFill rotWithShape="1">
          <a:blip r:embed="rId3">
            <a:alphaModFix/>
          </a:blip>
          <a:srcRect l="5564" t="9559" r="43289" b="61819"/>
          <a:stretch/>
        </p:blipFill>
        <p:spPr>
          <a:xfrm>
            <a:off x="1832933" y="1070307"/>
            <a:ext cx="5428068" cy="1950288"/>
          </a:xfrm>
          <a:prstGeom prst="rect">
            <a:avLst/>
          </a:prstGeom>
          <a:noFill/>
          <a:ln>
            <a:noFill/>
          </a:ln>
        </p:spPr>
      </p:pic>
      <p:pic>
        <p:nvPicPr>
          <p:cNvPr id="7800" name="Google Shape;7800;p407"/>
          <p:cNvPicPr preferRelativeResize="0"/>
          <p:nvPr/>
        </p:nvPicPr>
        <p:blipFill rotWithShape="1">
          <a:blip r:embed="rId3">
            <a:alphaModFix/>
          </a:blip>
          <a:srcRect l="32352" t="831" r="26424" b="91273"/>
          <a:stretch/>
        </p:blipFill>
        <p:spPr>
          <a:xfrm>
            <a:off x="2529412" y="447370"/>
            <a:ext cx="4374915" cy="537984"/>
          </a:xfrm>
          <a:prstGeom prst="rect">
            <a:avLst/>
          </a:prstGeom>
          <a:noFill/>
          <a:ln>
            <a:noFill/>
          </a:ln>
        </p:spPr>
      </p:pic>
      <p:pic>
        <p:nvPicPr>
          <p:cNvPr id="7801" name="Google Shape;7801;p407"/>
          <p:cNvPicPr preferRelativeResize="0"/>
          <p:nvPr/>
        </p:nvPicPr>
        <p:blipFill rotWithShape="1">
          <a:blip r:embed="rId3">
            <a:alphaModFix/>
          </a:blip>
          <a:srcRect l="29383" t="37789" r="33322" b="35688"/>
          <a:stretch/>
        </p:blipFill>
        <p:spPr>
          <a:xfrm>
            <a:off x="1620575" y="2857781"/>
            <a:ext cx="3759680" cy="1716714"/>
          </a:xfrm>
          <a:prstGeom prst="rect">
            <a:avLst/>
          </a:prstGeom>
          <a:noFill/>
          <a:ln>
            <a:noFill/>
          </a:ln>
        </p:spPr>
      </p:pic>
      <p:pic>
        <p:nvPicPr>
          <p:cNvPr id="7802" name="Google Shape;7802;p407"/>
          <p:cNvPicPr preferRelativeResize="0"/>
          <p:nvPr/>
        </p:nvPicPr>
        <p:blipFill rotWithShape="1">
          <a:blip r:embed="rId3">
            <a:alphaModFix/>
          </a:blip>
          <a:srcRect l="40054" t="68030" r="37159" b="3381"/>
          <a:stretch/>
        </p:blipFill>
        <p:spPr>
          <a:xfrm>
            <a:off x="5603508" y="2883256"/>
            <a:ext cx="2067868" cy="1665750"/>
          </a:xfrm>
          <a:prstGeom prst="rect">
            <a:avLst/>
          </a:prstGeom>
          <a:noFill/>
          <a:ln>
            <a:noFill/>
          </a:ln>
        </p:spPr>
      </p:pic>
      <p:sp>
        <p:nvSpPr>
          <p:cNvPr id="7803" name="Google Shape;7803;p407"/>
          <p:cNvSpPr txBox="1"/>
          <p:nvPr/>
        </p:nvSpPr>
        <p:spPr>
          <a:xfrm>
            <a:off x="1516825" y="4862204"/>
            <a:ext cx="4744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Medication Fact Book for Psychiatric Practice, Daniel Carlat, 6th Edition</a:t>
            </a:r>
            <a:endParaRPr sz="800" b="0" i="0" u="none" strike="noStrike" cap="none">
              <a:solidFill>
                <a:srgbClr val="000000"/>
              </a:solidFill>
              <a:latin typeface="Arial"/>
              <a:ea typeface="Arial"/>
              <a:cs typeface="Arial"/>
              <a:sym typeface="Arial"/>
            </a:endParaRPr>
          </a:p>
        </p:txBody>
      </p:sp>
      <p:sp>
        <p:nvSpPr>
          <p:cNvPr id="7804" name="Google Shape;7804;p407"/>
          <p:cNvSpPr/>
          <p:nvPr/>
        </p:nvSpPr>
        <p:spPr>
          <a:xfrm>
            <a:off x="124200" y="980719"/>
            <a:ext cx="48732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5" name="Google Shape;7805;p407"/>
          <p:cNvSpPr/>
          <p:nvPr/>
        </p:nvSpPr>
        <p:spPr>
          <a:xfrm>
            <a:off x="5085050" y="980719"/>
            <a:ext cx="3879600" cy="17166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6" name="Google Shape;7806;p407"/>
          <p:cNvSpPr/>
          <p:nvPr/>
        </p:nvSpPr>
        <p:spPr>
          <a:xfrm>
            <a:off x="124200" y="2791619"/>
            <a:ext cx="53043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7" name="Google Shape;7807;p407"/>
          <p:cNvSpPr/>
          <p:nvPr/>
        </p:nvSpPr>
        <p:spPr>
          <a:xfrm>
            <a:off x="5529700" y="2791619"/>
            <a:ext cx="3435000" cy="1950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808" name="Google Shape;7808;p407"/>
          <p:cNvPicPr preferRelativeResize="0"/>
          <p:nvPr/>
        </p:nvPicPr>
        <p:blipFill rotWithShape="1">
          <a:blip r:embed="rId4">
            <a:alphaModFix/>
          </a:blip>
          <a:srcRect/>
          <a:stretch/>
        </p:blipFill>
        <p:spPr>
          <a:xfrm>
            <a:off x="295600" y="1121462"/>
            <a:ext cx="888725" cy="202625"/>
          </a:xfrm>
          <a:prstGeom prst="rect">
            <a:avLst/>
          </a:prstGeom>
          <a:noFill/>
          <a:ln>
            <a:noFill/>
          </a:ln>
        </p:spPr>
      </p:pic>
      <p:sp>
        <p:nvSpPr>
          <p:cNvPr id="7809" name="Google Shape;7809;p407"/>
          <p:cNvSpPr txBox="1"/>
          <p:nvPr/>
        </p:nvSpPr>
        <p:spPr>
          <a:xfrm>
            <a:off x="1155101" y="1504588"/>
            <a:ext cx="236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p:txBody>
      </p:sp>
      <p:pic>
        <p:nvPicPr>
          <p:cNvPr id="7810" name="Google Shape;7810;p407"/>
          <p:cNvPicPr preferRelativeResize="0"/>
          <p:nvPr/>
        </p:nvPicPr>
        <p:blipFill rotWithShape="1">
          <a:blip r:embed="rId4">
            <a:alphaModFix/>
          </a:blip>
          <a:srcRect/>
          <a:stretch/>
        </p:blipFill>
        <p:spPr>
          <a:xfrm>
            <a:off x="295600" y="1603719"/>
            <a:ext cx="888725" cy="202625"/>
          </a:xfrm>
          <a:prstGeom prst="rect">
            <a:avLst/>
          </a:prstGeom>
          <a:noFill/>
          <a:ln>
            <a:noFill/>
          </a:ln>
        </p:spPr>
      </p:pic>
      <p:pic>
        <p:nvPicPr>
          <p:cNvPr id="7811" name="Google Shape;7811;p407" descr="clipped result image"/>
          <p:cNvPicPr preferRelativeResize="0"/>
          <p:nvPr/>
        </p:nvPicPr>
        <p:blipFill rotWithShape="1">
          <a:blip r:embed="rId5">
            <a:alphaModFix/>
          </a:blip>
          <a:srcRect/>
          <a:stretch/>
        </p:blipFill>
        <p:spPr>
          <a:xfrm>
            <a:off x="1431104" y="1527938"/>
            <a:ext cx="287199" cy="354183"/>
          </a:xfrm>
          <a:prstGeom prst="rect">
            <a:avLst/>
          </a:prstGeom>
          <a:noFill/>
          <a:ln>
            <a:noFill/>
          </a:ln>
        </p:spPr>
      </p:pic>
      <p:pic>
        <p:nvPicPr>
          <p:cNvPr id="7812" name="Google Shape;7812;p407" descr="clipped result image"/>
          <p:cNvPicPr preferRelativeResize="0"/>
          <p:nvPr/>
        </p:nvPicPr>
        <p:blipFill rotWithShape="1">
          <a:blip r:embed="rId6">
            <a:alphaModFix/>
          </a:blip>
          <a:srcRect/>
          <a:stretch/>
        </p:blipFill>
        <p:spPr>
          <a:xfrm rot="166916">
            <a:off x="310887" y="1940158"/>
            <a:ext cx="472952" cy="641451"/>
          </a:xfrm>
          <a:prstGeom prst="rect">
            <a:avLst/>
          </a:prstGeom>
          <a:noFill/>
          <a:ln>
            <a:noFill/>
          </a:ln>
        </p:spPr>
      </p:pic>
      <p:pic>
        <p:nvPicPr>
          <p:cNvPr id="7813" name="Google Shape;7813;p407" descr="Resultado de imagen para tiger"/>
          <p:cNvPicPr preferRelativeResize="0"/>
          <p:nvPr/>
        </p:nvPicPr>
        <p:blipFill rotWithShape="1">
          <a:blip r:embed="rId7">
            <a:alphaModFix/>
          </a:blip>
          <a:srcRect/>
          <a:stretch/>
        </p:blipFill>
        <p:spPr>
          <a:xfrm rot="-312023" flipH="1">
            <a:off x="406901" y="3417814"/>
            <a:ext cx="607674" cy="596625"/>
          </a:xfrm>
          <a:prstGeom prst="rect">
            <a:avLst/>
          </a:prstGeom>
          <a:noFill/>
          <a:ln>
            <a:noFill/>
          </a:ln>
        </p:spPr>
      </p:pic>
      <p:sp>
        <p:nvSpPr>
          <p:cNvPr id="7814" name="Google Shape;7814;p407"/>
          <p:cNvSpPr txBox="1"/>
          <p:nvPr/>
        </p:nvSpPr>
        <p:spPr>
          <a:xfrm>
            <a:off x="771000" y="2124594"/>
            <a:ext cx="410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p:txBody>
      </p:sp>
      <p:pic>
        <p:nvPicPr>
          <p:cNvPr id="7815" name="Google Shape;7815;p407" descr="clipped result image"/>
          <p:cNvPicPr preferRelativeResize="0"/>
          <p:nvPr/>
        </p:nvPicPr>
        <p:blipFill rotWithShape="1">
          <a:blip r:embed="rId5">
            <a:alphaModFix/>
          </a:blip>
          <a:srcRect/>
          <a:stretch/>
        </p:blipFill>
        <p:spPr>
          <a:xfrm>
            <a:off x="1168191" y="2185913"/>
            <a:ext cx="287199" cy="354183"/>
          </a:xfrm>
          <a:prstGeom prst="rect">
            <a:avLst/>
          </a:prstGeom>
          <a:noFill/>
          <a:ln>
            <a:noFill/>
          </a:ln>
        </p:spPr>
      </p:pic>
      <p:pic>
        <p:nvPicPr>
          <p:cNvPr id="7816" name="Google Shape;7816;p407" descr="clipped result image"/>
          <p:cNvPicPr preferRelativeResize="0"/>
          <p:nvPr/>
        </p:nvPicPr>
        <p:blipFill rotWithShape="1">
          <a:blip r:embed="rId5">
            <a:alphaModFix/>
          </a:blip>
          <a:srcRect/>
          <a:stretch/>
        </p:blipFill>
        <p:spPr>
          <a:xfrm>
            <a:off x="7435791" y="1130713"/>
            <a:ext cx="287199" cy="354183"/>
          </a:xfrm>
          <a:prstGeom prst="rect">
            <a:avLst/>
          </a:prstGeom>
          <a:noFill/>
          <a:ln>
            <a:noFill/>
          </a:ln>
        </p:spPr>
      </p:pic>
      <p:pic>
        <p:nvPicPr>
          <p:cNvPr id="7817" name="Google Shape;7817;p407" descr="clipped result image"/>
          <p:cNvPicPr preferRelativeResize="0"/>
          <p:nvPr/>
        </p:nvPicPr>
        <p:blipFill rotWithShape="1">
          <a:blip r:embed="rId5">
            <a:alphaModFix/>
          </a:blip>
          <a:srcRect/>
          <a:stretch/>
        </p:blipFill>
        <p:spPr>
          <a:xfrm>
            <a:off x="7435791" y="1661925"/>
            <a:ext cx="287199" cy="354183"/>
          </a:xfrm>
          <a:prstGeom prst="rect">
            <a:avLst/>
          </a:prstGeom>
          <a:noFill/>
          <a:ln>
            <a:noFill/>
          </a:ln>
        </p:spPr>
      </p:pic>
      <p:sp>
        <p:nvSpPr>
          <p:cNvPr id="7818" name="Google Shape;7818;p407"/>
          <p:cNvSpPr txBox="1"/>
          <p:nvPr/>
        </p:nvSpPr>
        <p:spPr>
          <a:xfrm>
            <a:off x="7780701" y="1631263"/>
            <a:ext cx="236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p:txBody>
      </p:sp>
      <p:pic>
        <p:nvPicPr>
          <p:cNvPr id="7819" name="Google Shape;7819;p407" descr="clipped result image"/>
          <p:cNvPicPr preferRelativeResize="0"/>
          <p:nvPr/>
        </p:nvPicPr>
        <p:blipFill rotWithShape="1">
          <a:blip r:embed="rId6">
            <a:alphaModFix/>
          </a:blip>
          <a:srcRect/>
          <a:stretch/>
        </p:blipFill>
        <p:spPr>
          <a:xfrm rot="166916">
            <a:off x="8090087" y="1440208"/>
            <a:ext cx="472952" cy="641451"/>
          </a:xfrm>
          <a:prstGeom prst="rect">
            <a:avLst/>
          </a:prstGeom>
          <a:noFill/>
          <a:ln>
            <a:noFill/>
          </a:ln>
        </p:spPr>
      </p:pic>
      <p:pic>
        <p:nvPicPr>
          <p:cNvPr id="7820" name="Google Shape;7820;p407" descr="clipped result image"/>
          <p:cNvPicPr preferRelativeResize="0"/>
          <p:nvPr/>
        </p:nvPicPr>
        <p:blipFill rotWithShape="1">
          <a:blip r:embed="rId5">
            <a:alphaModFix/>
          </a:blip>
          <a:srcRect/>
          <a:stretch/>
        </p:blipFill>
        <p:spPr>
          <a:xfrm>
            <a:off x="7435791" y="2226775"/>
            <a:ext cx="287199" cy="354183"/>
          </a:xfrm>
          <a:prstGeom prst="rect">
            <a:avLst/>
          </a:prstGeom>
          <a:noFill/>
          <a:ln>
            <a:noFill/>
          </a:ln>
        </p:spPr>
      </p:pic>
      <p:sp>
        <p:nvSpPr>
          <p:cNvPr id="7821" name="Google Shape;7821;p407"/>
          <p:cNvSpPr txBox="1"/>
          <p:nvPr/>
        </p:nvSpPr>
        <p:spPr>
          <a:xfrm>
            <a:off x="7765339" y="2194687"/>
            <a:ext cx="236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p:txBody>
      </p:sp>
      <p:pic>
        <p:nvPicPr>
          <p:cNvPr id="7822" name="Google Shape;7822;p407"/>
          <p:cNvPicPr preferRelativeResize="0"/>
          <p:nvPr/>
        </p:nvPicPr>
        <p:blipFill rotWithShape="1">
          <a:blip r:embed="rId4">
            <a:alphaModFix/>
          </a:blip>
          <a:srcRect/>
          <a:stretch/>
        </p:blipFill>
        <p:spPr>
          <a:xfrm>
            <a:off x="8074800" y="2295812"/>
            <a:ext cx="705950" cy="160950"/>
          </a:xfrm>
          <a:prstGeom prst="rect">
            <a:avLst/>
          </a:prstGeom>
          <a:noFill/>
          <a:ln>
            <a:noFill/>
          </a:ln>
        </p:spPr>
      </p:pic>
      <p:pic>
        <p:nvPicPr>
          <p:cNvPr id="7823" name="Google Shape;7823;p407"/>
          <p:cNvPicPr preferRelativeResize="0"/>
          <p:nvPr/>
        </p:nvPicPr>
        <p:blipFill rotWithShape="1">
          <a:blip r:embed="rId4">
            <a:alphaModFix/>
          </a:blip>
          <a:srcRect/>
          <a:stretch/>
        </p:blipFill>
        <p:spPr>
          <a:xfrm>
            <a:off x="266375" y="3054494"/>
            <a:ext cx="888725" cy="202625"/>
          </a:xfrm>
          <a:prstGeom prst="rect">
            <a:avLst/>
          </a:prstGeom>
          <a:noFill/>
          <a:ln>
            <a:noFill/>
          </a:ln>
        </p:spPr>
      </p:pic>
      <p:sp>
        <p:nvSpPr>
          <p:cNvPr id="7824" name="Google Shape;7824;p407"/>
          <p:cNvSpPr txBox="1"/>
          <p:nvPr/>
        </p:nvSpPr>
        <p:spPr>
          <a:xfrm>
            <a:off x="1176277" y="2955356"/>
            <a:ext cx="236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p:txBody>
      </p:sp>
      <p:pic>
        <p:nvPicPr>
          <p:cNvPr id="7825" name="Google Shape;7825;p407" descr="clipped result image"/>
          <p:cNvPicPr preferRelativeResize="0"/>
          <p:nvPr/>
        </p:nvPicPr>
        <p:blipFill rotWithShape="1">
          <a:blip r:embed="rId6">
            <a:alphaModFix/>
          </a:blip>
          <a:srcRect/>
          <a:stretch/>
        </p:blipFill>
        <p:spPr>
          <a:xfrm rot="166916">
            <a:off x="1421399" y="2780788"/>
            <a:ext cx="472952" cy="641451"/>
          </a:xfrm>
          <a:prstGeom prst="rect">
            <a:avLst/>
          </a:prstGeom>
          <a:noFill/>
          <a:ln>
            <a:noFill/>
          </a:ln>
        </p:spPr>
      </p:pic>
      <p:sp>
        <p:nvSpPr>
          <p:cNvPr id="7826" name="Google Shape;7826;p407"/>
          <p:cNvSpPr txBox="1"/>
          <p:nvPr/>
        </p:nvSpPr>
        <p:spPr>
          <a:xfrm>
            <a:off x="1879090" y="2956475"/>
            <a:ext cx="236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p:txBody>
      </p:sp>
      <p:pic>
        <p:nvPicPr>
          <p:cNvPr id="7827" name="Google Shape;7827;p407" descr="clipped result image"/>
          <p:cNvPicPr preferRelativeResize="0"/>
          <p:nvPr/>
        </p:nvPicPr>
        <p:blipFill rotWithShape="1">
          <a:blip r:embed="rId5">
            <a:alphaModFix/>
          </a:blip>
          <a:srcRect/>
          <a:stretch/>
        </p:blipFill>
        <p:spPr>
          <a:xfrm>
            <a:off x="2138722" y="3005975"/>
            <a:ext cx="287199" cy="354183"/>
          </a:xfrm>
          <a:prstGeom prst="rect">
            <a:avLst/>
          </a:prstGeom>
          <a:noFill/>
          <a:ln>
            <a:noFill/>
          </a:ln>
        </p:spPr>
      </p:pic>
      <p:pic>
        <p:nvPicPr>
          <p:cNvPr id="7828" name="Google Shape;7828;p407" descr="clipped result image"/>
          <p:cNvPicPr preferRelativeResize="0"/>
          <p:nvPr/>
        </p:nvPicPr>
        <p:blipFill rotWithShape="1">
          <a:blip r:embed="rId8">
            <a:alphaModFix/>
          </a:blip>
          <a:srcRect/>
          <a:stretch/>
        </p:blipFill>
        <p:spPr>
          <a:xfrm>
            <a:off x="388413" y="4067992"/>
            <a:ext cx="410699" cy="506512"/>
          </a:xfrm>
          <a:prstGeom prst="rect">
            <a:avLst/>
          </a:prstGeom>
          <a:noFill/>
          <a:ln>
            <a:noFill/>
          </a:ln>
        </p:spPr>
      </p:pic>
      <p:sp>
        <p:nvSpPr>
          <p:cNvPr id="7829" name="Google Shape;7829;p407"/>
          <p:cNvSpPr txBox="1"/>
          <p:nvPr/>
        </p:nvSpPr>
        <p:spPr>
          <a:xfrm>
            <a:off x="756312" y="4175119"/>
            <a:ext cx="1484400" cy="3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clozapine</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p:txBody>
      </p:sp>
      <p:grpSp>
        <p:nvGrpSpPr>
          <p:cNvPr id="7830" name="Google Shape;7830;p407"/>
          <p:cNvGrpSpPr/>
          <p:nvPr/>
        </p:nvGrpSpPr>
        <p:grpSpPr>
          <a:xfrm>
            <a:off x="7846374" y="2883236"/>
            <a:ext cx="964873" cy="954145"/>
            <a:chOff x="357675" y="2616836"/>
            <a:chExt cx="2016875" cy="1994450"/>
          </a:xfrm>
        </p:grpSpPr>
        <p:pic>
          <p:nvPicPr>
            <p:cNvPr id="7831" name="Google Shape;7831;p407"/>
            <p:cNvPicPr preferRelativeResize="0"/>
            <p:nvPr/>
          </p:nvPicPr>
          <p:blipFill rotWithShape="1">
            <a:blip r:embed="rId9">
              <a:alphaModFix/>
            </a:blip>
            <a:srcRect/>
            <a:stretch/>
          </p:blipFill>
          <p:spPr>
            <a:xfrm>
              <a:off x="357675" y="2616836"/>
              <a:ext cx="1658400" cy="1994450"/>
            </a:xfrm>
            <a:prstGeom prst="rect">
              <a:avLst/>
            </a:prstGeom>
            <a:noFill/>
            <a:ln>
              <a:noFill/>
            </a:ln>
          </p:spPr>
        </p:pic>
        <p:sp>
          <p:nvSpPr>
            <p:cNvPr id="7832" name="Google Shape;7832;p407"/>
            <p:cNvSpPr/>
            <p:nvPr/>
          </p:nvSpPr>
          <p:spPr>
            <a:xfrm>
              <a:off x="1263950" y="3561950"/>
              <a:ext cx="1110600" cy="1005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3" name="Google Shape;7833;p407"/>
            <p:cNvSpPr/>
            <p:nvPr/>
          </p:nvSpPr>
          <p:spPr>
            <a:xfrm>
              <a:off x="1141150" y="3950025"/>
              <a:ext cx="669900" cy="606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34" name="Google Shape;7834;p407"/>
          <p:cNvGrpSpPr/>
          <p:nvPr/>
        </p:nvGrpSpPr>
        <p:grpSpPr>
          <a:xfrm>
            <a:off x="7894613" y="3872397"/>
            <a:ext cx="659305" cy="702104"/>
            <a:chOff x="3374139" y="1912394"/>
            <a:chExt cx="2188929" cy="2347390"/>
          </a:xfrm>
        </p:grpSpPr>
        <p:pic>
          <p:nvPicPr>
            <p:cNvPr id="7835" name="Google Shape;7835;p407"/>
            <p:cNvPicPr preferRelativeResize="0"/>
            <p:nvPr/>
          </p:nvPicPr>
          <p:blipFill rotWithShape="1">
            <a:blip r:embed="rId10">
              <a:alphaModFix/>
            </a:blip>
            <a:srcRect/>
            <a:stretch/>
          </p:blipFill>
          <p:spPr>
            <a:xfrm>
              <a:off x="3374139" y="2813057"/>
              <a:ext cx="2188929" cy="1446727"/>
            </a:xfrm>
            <a:prstGeom prst="rect">
              <a:avLst/>
            </a:prstGeom>
            <a:noFill/>
            <a:ln>
              <a:noFill/>
            </a:ln>
          </p:spPr>
        </p:pic>
        <p:pic>
          <p:nvPicPr>
            <p:cNvPr id="7836" name="Google Shape;7836;p407"/>
            <p:cNvPicPr preferRelativeResize="0"/>
            <p:nvPr/>
          </p:nvPicPr>
          <p:blipFill rotWithShape="1">
            <a:blip r:embed="rId11">
              <a:alphaModFix/>
            </a:blip>
            <a:srcRect/>
            <a:stretch/>
          </p:blipFill>
          <p:spPr>
            <a:xfrm>
              <a:off x="3502103" y="1912394"/>
              <a:ext cx="1419854" cy="1241092"/>
            </a:xfrm>
            <a:prstGeom prst="rect">
              <a:avLst/>
            </a:prstGeom>
            <a:noFill/>
            <a:ln>
              <a:noFill/>
            </a:ln>
          </p:spPr>
        </p:pic>
        <p:sp>
          <p:nvSpPr>
            <p:cNvPr id="7837" name="Google Shape;7837;p407"/>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7838" name="Google Shape;7838;p407"/>
            <p:cNvPicPr preferRelativeResize="0"/>
            <p:nvPr/>
          </p:nvPicPr>
          <p:blipFill rotWithShape="1">
            <a:blip r:embed="rId12">
              <a:alphaModFix/>
            </a:blip>
            <a:srcRect/>
            <a:stretch/>
          </p:blipFill>
          <p:spPr>
            <a:xfrm rot="-9181826">
              <a:off x="4239680" y="3841219"/>
              <a:ext cx="89165" cy="237186"/>
            </a:xfrm>
            <a:prstGeom prst="rect">
              <a:avLst/>
            </a:prstGeom>
            <a:noFill/>
            <a:ln>
              <a:noFill/>
            </a:ln>
          </p:spPr>
        </p:pic>
        <p:pic>
          <p:nvPicPr>
            <p:cNvPr id="7839" name="Google Shape;7839;p407"/>
            <p:cNvPicPr preferRelativeResize="0"/>
            <p:nvPr/>
          </p:nvPicPr>
          <p:blipFill rotWithShape="1">
            <a:blip r:embed="rId12">
              <a:alphaModFix/>
            </a:blip>
            <a:srcRect/>
            <a:stretch/>
          </p:blipFill>
          <p:spPr>
            <a:xfrm rot="-2906577">
              <a:off x="3640666" y="3696122"/>
              <a:ext cx="89169" cy="182729"/>
            </a:xfrm>
            <a:prstGeom prst="rect">
              <a:avLst/>
            </a:prstGeom>
            <a:noFill/>
            <a:ln>
              <a:noFill/>
            </a:ln>
          </p:spPr>
        </p:pic>
      </p:grpSp>
      <p:sp>
        <p:nvSpPr>
          <p:cNvPr id="7840" name="Google Shape;7840;p407"/>
          <p:cNvSpPr txBox="1"/>
          <p:nvPr/>
        </p:nvSpPr>
        <p:spPr>
          <a:xfrm>
            <a:off x="3735500" y="1158644"/>
            <a:ext cx="632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D41F1F"/>
                </a:solidFill>
                <a:latin typeface="Arial"/>
                <a:ea typeface="Arial"/>
                <a:cs typeface="Arial"/>
                <a:sym typeface="Arial"/>
              </a:rPr>
              <a:t>60%</a:t>
            </a:r>
            <a:endParaRPr sz="1200" b="1" i="0" u="none" strike="noStrike" cap="none">
              <a:solidFill>
                <a:srgbClr val="D41F1F"/>
              </a:solidFill>
              <a:latin typeface="Arial"/>
              <a:ea typeface="Arial"/>
              <a:cs typeface="Arial"/>
              <a:sym typeface="Arial"/>
            </a:endParaRPr>
          </a:p>
        </p:txBody>
      </p:sp>
      <p:grpSp>
        <p:nvGrpSpPr>
          <p:cNvPr id="7841" name="Google Shape;7841;p407"/>
          <p:cNvGrpSpPr/>
          <p:nvPr/>
        </p:nvGrpSpPr>
        <p:grpSpPr>
          <a:xfrm>
            <a:off x="311310" y="224429"/>
            <a:ext cx="990175" cy="799790"/>
            <a:chOff x="311310" y="98535"/>
            <a:chExt cx="990175" cy="799790"/>
          </a:xfrm>
        </p:grpSpPr>
        <p:pic>
          <p:nvPicPr>
            <p:cNvPr id="7842" name="Google Shape;7842;p407"/>
            <p:cNvPicPr preferRelativeResize="0"/>
            <p:nvPr/>
          </p:nvPicPr>
          <p:blipFill rotWithShape="1">
            <a:blip r:embed="rId13">
              <a:alphaModFix/>
            </a:blip>
            <a:srcRect/>
            <a:stretch/>
          </p:blipFill>
          <p:spPr>
            <a:xfrm>
              <a:off x="332988" y="299175"/>
              <a:ext cx="946825" cy="599150"/>
            </a:xfrm>
            <a:prstGeom prst="rect">
              <a:avLst/>
            </a:prstGeom>
            <a:noFill/>
            <a:ln>
              <a:noFill/>
            </a:ln>
          </p:spPr>
        </p:pic>
        <p:pic>
          <p:nvPicPr>
            <p:cNvPr id="7843" name="Google Shape;7843;p407"/>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1764"/>
                </a:srgbClr>
              </a:outerShdw>
            </a:effectLst>
          </p:spPr>
        </p:pic>
      </p:grpSp>
      <p:sp>
        <p:nvSpPr>
          <p:cNvPr id="7844" name="Google Shape;7844;p407"/>
          <p:cNvSpPr txBox="1"/>
          <p:nvPr/>
        </p:nvSpPr>
        <p:spPr>
          <a:xfrm>
            <a:off x="1804494" y="197900"/>
            <a:ext cx="1828200" cy="48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8000"/>
                </a:solidFill>
                <a:latin typeface="Roboto"/>
                <a:ea typeface="Roboto"/>
                <a:cs typeface="Roboto"/>
                <a:sym typeface="Roboto"/>
              </a:rPr>
              <a:t>Assure sleep with a benzo</a:t>
            </a:r>
            <a:endParaRPr sz="1100" b="0" i="0" u="none" strike="noStrike" cap="none">
              <a:solidFill>
                <a:srgbClr val="008000"/>
              </a:solidFill>
              <a:latin typeface="Roboto"/>
              <a:ea typeface="Roboto"/>
              <a:cs typeface="Roboto"/>
              <a:sym typeface="Roboto"/>
            </a:endParaRPr>
          </a:p>
        </p:txBody>
      </p:sp>
      <p:grpSp>
        <p:nvGrpSpPr>
          <p:cNvPr id="7845" name="Google Shape;7845;p407"/>
          <p:cNvGrpSpPr/>
          <p:nvPr/>
        </p:nvGrpSpPr>
        <p:grpSpPr>
          <a:xfrm>
            <a:off x="8112108" y="317110"/>
            <a:ext cx="668652" cy="663612"/>
            <a:chOff x="8115125" y="212928"/>
            <a:chExt cx="842450" cy="836099"/>
          </a:xfrm>
        </p:grpSpPr>
        <p:pic>
          <p:nvPicPr>
            <p:cNvPr id="7846" name="Google Shape;7846;p407"/>
            <p:cNvPicPr preferRelativeResize="0"/>
            <p:nvPr/>
          </p:nvPicPr>
          <p:blipFill rotWithShape="1">
            <a:blip r:embed="rId14">
              <a:alphaModFix/>
            </a:blip>
            <a:srcRect/>
            <a:stretch/>
          </p:blipFill>
          <p:spPr>
            <a:xfrm>
              <a:off x="8115125" y="212928"/>
              <a:ext cx="842450" cy="836099"/>
            </a:xfrm>
            <a:prstGeom prst="rect">
              <a:avLst/>
            </a:prstGeom>
            <a:noFill/>
            <a:ln>
              <a:noFill/>
            </a:ln>
          </p:spPr>
        </p:pic>
        <p:pic>
          <p:nvPicPr>
            <p:cNvPr id="7847" name="Google Shape;7847;p407" descr="clipped result image"/>
            <p:cNvPicPr preferRelativeResize="0"/>
            <p:nvPr/>
          </p:nvPicPr>
          <p:blipFill rotWithShape="1">
            <a:blip r:embed="rId5">
              <a:alphaModFix/>
            </a:blip>
            <a:srcRect/>
            <a:stretch/>
          </p:blipFill>
          <p:spPr>
            <a:xfrm>
              <a:off x="8522966" y="544557"/>
              <a:ext cx="328444" cy="405008"/>
            </a:xfrm>
            <a:prstGeom prst="rect">
              <a:avLst/>
            </a:prstGeom>
            <a:noFill/>
            <a:ln>
              <a:noFill/>
            </a:ln>
          </p:spPr>
        </p:pic>
      </p:grpSp>
      <p:sp>
        <p:nvSpPr>
          <p:cNvPr id="7848" name="Google Shape;7848;p407"/>
          <p:cNvSpPr txBox="1"/>
          <p:nvPr/>
        </p:nvSpPr>
        <p:spPr>
          <a:xfrm>
            <a:off x="6428159" y="1158644"/>
            <a:ext cx="632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D41F1F"/>
                </a:solidFill>
                <a:latin typeface="Arial"/>
                <a:ea typeface="Arial"/>
                <a:cs typeface="Arial"/>
                <a:sym typeface="Arial"/>
              </a:rPr>
              <a:t>40%</a:t>
            </a:r>
            <a:endParaRPr sz="1200" b="1" i="0" u="none" strike="noStrike" cap="none">
              <a:solidFill>
                <a:srgbClr val="D41F1F"/>
              </a:solidFill>
              <a:latin typeface="Arial"/>
              <a:ea typeface="Arial"/>
              <a:cs typeface="Arial"/>
              <a:sym typeface="Arial"/>
            </a:endParaRPr>
          </a:p>
        </p:txBody>
      </p:sp>
      <p:grpSp>
        <p:nvGrpSpPr>
          <p:cNvPr id="7849" name="Google Shape;7849;p407"/>
          <p:cNvGrpSpPr/>
          <p:nvPr/>
        </p:nvGrpSpPr>
        <p:grpSpPr>
          <a:xfrm>
            <a:off x="311310" y="224429"/>
            <a:ext cx="990175" cy="799790"/>
            <a:chOff x="311310" y="98535"/>
            <a:chExt cx="990175" cy="799790"/>
          </a:xfrm>
        </p:grpSpPr>
        <p:pic>
          <p:nvPicPr>
            <p:cNvPr id="7850" name="Google Shape;7850;p407"/>
            <p:cNvPicPr preferRelativeResize="0"/>
            <p:nvPr/>
          </p:nvPicPr>
          <p:blipFill rotWithShape="1">
            <a:blip r:embed="rId13">
              <a:alphaModFix/>
            </a:blip>
            <a:srcRect/>
            <a:stretch/>
          </p:blipFill>
          <p:spPr>
            <a:xfrm>
              <a:off x="332988" y="299175"/>
              <a:ext cx="946825" cy="599150"/>
            </a:xfrm>
            <a:prstGeom prst="rect">
              <a:avLst/>
            </a:prstGeom>
            <a:noFill/>
            <a:ln>
              <a:noFill/>
            </a:ln>
          </p:spPr>
        </p:pic>
        <p:pic>
          <p:nvPicPr>
            <p:cNvPr id="7851" name="Google Shape;7851;p407"/>
            <p:cNvPicPr preferRelativeResize="0"/>
            <p:nvPr/>
          </p:nvPicPr>
          <p:blipFill rotWithShape="1">
            <a:blip r:embed="rId4">
              <a:alphaModFix/>
            </a:blip>
            <a:srcRect/>
            <a:stretch/>
          </p:blipFill>
          <p:spPr>
            <a:xfrm>
              <a:off x="311310" y="98535"/>
              <a:ext cx="990175" cy="225750"/>
            </a:xfrm>
            <a:prstGeom prst="rect">
              <a:avLst/>
            </a:prstGeom>
            <a:noFill/>
            <a:ln>
              <a:noFill/>
            </a:ln>
            <a:effectLst>
              <a:outerShdw blurRad="14288" dist="19050" dir="5400000" algn="bl" rotWithShape="0">
                <a:srgbClr val="000000">
                  <a:alpha val="31764"/>
                </a:srgbClr>
              </a:outerShdw>
            </a:effectLst>
          </p:spPr>
        </p:pic>
      </p:grpSp>
      <p:grpSp>
        <p:nvGrpSpPr>
          <p:cNvPr id="7852" name="Google Shape;7852;p407"/>
          <p:cNvGrpSpPr/>
          <p:nvPr/>
        </p:nvGrpSpPr>
        <p:grpSpPr>
          <a:xfrm>
            <a:off x="3709494" y="197900"/>
            <a:ext cx="1828200" cy="489600"/>
            <a:chOff x="7292044" y="561606"/>
            <a:chExt cx="1828200" cy="489600"/>
          </a:xfrm>
        </p:grpSpPr>
        <p:sp>
          <p:nvSpPr>
            <p:cNvPr id="7853" name="Google Shape;7853;p407"/>
            <p:cNvSpPr/>
            <p:nvPr/>
          </p:nvSpPr>
          <p:spPr>
            <a:xfrm>
              <a:off x="7318050" y="640625"/>
              <a:ext cx="1752600" cy="225900"/>
            </a:xfrm>
            <a:prstGeom prst="roundRect">
              <a:avLst>
                <a:gd name="adj" fmla="val 16667"/>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4" name="Google Shape;7854;p407"/>
            <p:cNvSpPr txBox="1"/>
            <p:nvPr/>
          </p:nvSpPr>
          <p:spPr>
            <a:xfrm>
              <a:off x="7292044" y="561606"/>
              <a:ext cx="1828200" cy="48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FF0000"/>
                  </a:solidFill>
                  <a:latin typeface="Roboto"/>
                  <a:ea typeface="Roboto"/>
                  <a:cs typeface="Roboto"/>
                  <a:sym typeface="Roboto"/>
                </a:rPr>
                <a:t>Taper off antidepressants</a:t>
              </a:r>
              <a:endParaRPr sz="1100" b="0" i="0" u="none" strike="noStrike" cap="none">
                <a:solidFill>
                  <a:srgbClr val="FF0000"/>
                </a:solidFill>
                <a:latin typeface="Roboto"/>
                <a:ea typeface="Roboto"/>
                <a:cs typeface="Roboto"/>
                <a:sym typeface="Roboto"/>
              </a:endParaRPr>
            </a:p>
          </p:txBody>
        </p:sp>
      </p:grpSp>
      <p:sp>
        <p:nvSpPr>
          <p:cNvPr id="7855" name="Google Shape;7855;p407"/>
          <p:cNvSpPr/>
          <p:nvPr/>
        </p:nvSpPr>
        <p:spPr>
          <a:xfrm>
            <a:off x="1830500" y="276919"/>
            <a:ext cx="1752600" cy="225900"/>
          </a:xfrm>
          <a:prstGeom prst="roundRect">
            <a:avLst>
              <a:gd name="adj" fmla="val 16667"/>
            </a:avLst>
          </a:prstGeom>
          <a:noFill/>
          <a:ln w="19050" cap="flat" cmpd="sng">
            <a:solidFill>
              <a:srgbClr val="008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8000"/>
              </a:solidFill>
              <a:latin typeface="Arial"/>
              <a:ea typeface="Arial"/>
              <a:cs typeface="Arial"/>
              <a:sym typeface="Arial"/>
            </a:endParaRPr>
          </a:p>
        </p:txBody>
      </p:sp>
      <p:pic>
        <p:nvPicPr>
          <p:cNvPr id="7856" name="Google Shape;7856;p407"/>
          <p:cNvPicPr preferRelativeResize="0"/>
          <p:nvPr/>
        </p:nvPicPr>
        <p:blipFill rotWithShape="1">
          <a:blip r:embed="rId15">
            <a:alphaModFix/>
          </a:blip>
          <a:srcRect/>
          <a:stretch/>
        </p:blipFill>
        <p:spPr>
          <a:xfrm>
            <a:off x="5881363" y="205053"/>
            <a:ext cx="954770" cy="388175"/>
          </a:xfrm>
          <a:prstGeom prst="rect">
            <a:avLst/>
          </a:prstGeom>
          <a:noFill/>
          <a:ln>
            <a:noFill/>
          </a:ln>
        </p:spPr>
      </p:pic>
      <p:sp>
        <p:nvSpPr>
          <p:cNvPr id="7857" name="Google Shape;7857;p407"/>
          <p:cNvSpPr txBox="1"/>
          <p:nvPr/>
        </p:nvSpPr>
        <p:spPr>
          <a:xfrm>
            <a:off x="5570832" y="182113"/>
            <a:ext cx="2364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000000"/>
                </a:solidFill>
                <a:latin typeface="Arial"/>
                <a:ea typeface="Arial"/>
                <a:cs typeface="Arial"/>
                <a:sym typeface="Arial"/>
              </a:rPr>
              <a:t>+</a:t>
            </a:r>
            <a:endParaRPr sz="1500" b="1" i="0" u="none" strike="noStrike" cap="none">
              <a:solidFill>
                <a:srgbClr val="000000"/>
              </a:solidFill>
              <a:latin typeface="Arial"/>
              <a:ea typeface="Arial"/>
              <a:cs typeface="Arial"/>
              <a:sym typeface="Arial"/>
            </a:endParaRPr>
          </a:p>
        </p:txBody>
      </p:sp>
      <p:sp>
        <p:nvSpPr>
          <p:cNvPr id="7858" name="Google Shape;7858;p407"/>
          <p:cNvSpPr txBox="1"/>
          <p:nvPr/>
        </p:nvSpPr>
        <p:spPr>
          <a:xfrm>
            <a:off x="6156107" y="102720"/>
            <a:ext cx="12117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6pm - 8am</a:t>
            </a:r>
            <a:endParaRPr sz="700" b="0" i="0" u="none" strike="noStrike" cap="none">
              <a:solidFill>
                <a:srgbClr val="000000"/>
              </a:solidFill>
              <a:latin typeface="Arial"/>
              <a:ea typeface="Arial"/>
              <a:cs typeface="Arial"/>
              <a:sym typeface="Arial"/>
            </a:endParaRPr>
          </a:p>
        </p:txBody>
      </p:sp>
      <p:grpSp>
        <p:nvGrpSpPr>
          <p:cNvPr id="7859" name="Google Shape;7859;p407"/>
          <p:cNvGrpSpPr/>
          <p:nvPr/>
        </p:nvGrpSpPr>
        <p:grpSpPr>
          <a:xfrm>
            <a:off x="6904325" y="628157"/>
            <a:ext cx="1134900" cy="489600"/>
            <a:chOff x="6904325" y="502263"/>
            <a:chExt cx="1134900" cy="489600"/>
          </a:xfrm>
        </p:grpSpPr>
        <p:sp>
          <p:nvSpPr>
            <p:cNvPr id="7860" name="Google Shape;7860;p407"/>
            <p:cNvSpPr txBox="1"/>
            <p:nvPr/>
          </p:nvSpPr>
          <p:spPr>
            <a:xfrm>
              <a:off x="6904325" y="502263"/>
              <a:ext cx="1134900" cy="48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FF"/>
                  </a:solidFill>
                  <a:latin typeface="Roboto"/>
                  <a:ea typeface="Roboto"/>
                  <a:cs typeface="Roboto"/>
                  <a:sym typeface="Roboto"/>
                </a:rPr>
                <a:t>Antipsychotics </a:t>
              </a:r>
              <a:endParaRPr sz="1100" b="0" i="0" u="none" strike="noStrike" cap="none">
                <a:solidFill>
                  <a:srgbClr val="0000FF"/>
                </a:solidFill>
                <a:latin typeface="Roboto"/>
                <a:ea typeface="Roboto"/>
                <a:cs typeface="Roboto"/>
                <a:sym typeface="Roboto"/>
              </a:endParaRPr>
            </a:p>
          </p:txBody>
        </p:sp>
        <p:sp>
          <p:nvSpPr>
            <p:cNvPr id="7861" name="Google Shape;7861;p407"/>
            <p:cNvSpPr/>
            <p:nvPr/>
          </p:nvSpPr>
          <p:spPr>
            <a:xfrm>
              <a:off x="6942275" y="564425"/>
              <a:ext cx="1059600" cy="225900"/>
            </a:xfrm>
            <a:prstGeom prst="roundRect">
              <a:avLst>
                <a:gd name="adj" fmla="val 16667"/>
              </a:avLst>
            </a:prstGeom>
            <a:noFill/>
            <a:ln w="19050" cap="flat" cmpd="sng">
              <a:solidFill>
                <a:srgbClr val="0000FF"/>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7940"/>
        <p:cNvGrpSpPr/>
        <p:nvPr/>
      </p:nvGrpSpPr>
      <p:grpSpPr>
        <a:xfrm>
          <a:off x="0" y="0"/>
          <a:ext cx="0" cy="0"/>
          <a:chOff x="0" y="0"/>
          <a:chExt cx="0" cy="0"/>
        </a:xfrm>
      </p:grpSpPr>
      <p:sp>
        <p:nvSpPr>
          <p:cNvPr id="7941" name="Google Shape;7941;p413"/>
          <p:cNvSpPr txBox="1"/>
          <p:nvPr/>
        </p:nvSpPr>
        <p:spPr>
          <a:xfrm>
            <a:off x="547700" y="1270000"/>
            <a:ext cx="5878200" cy="3340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xanthine oxidase inhibitor</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reduces urinary and serum uric acid concentrations to prevent gout attacks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effective for bipolar mania (which seems to be associated with purinergic system dysfunction)</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especially effective for severe mania</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although small to moderate effect size</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can cause </a:t>
            </a:r>
            <a:r>
              <a:rPr lang="en" sz="1800" b="0" i="0" u="none" strike="noStrike" cap="none">
                <a:solidFill>
                  <a:schemeClr val="dk1"/>
                </a:solidFill>
                <a:latin typeface="Arial"/>
                <a:ea typeface="Arial"/>
                <a:cs typeface="Arial"/>
                <a:sym typeface="Arial"/>
              </a:rPr>
              <a:t>Stevens-Johnson Syndrome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7942" name="Google Shape;7942;p413"/>
          <p:cNvGrpSpPr/>
          <p:nvPr/>
        </p:nvGrpSpPr>
        <p:grpSpPr>
          <a:xfrm>
            <a:off x="6546531" y="1031023"/>
            <a:ext cx="2013815" cy="2145280"/>
            <a:chOff x="3374139" y="1912394"/>
            <a:chExt cx="2188929" cy="2347390"/>
          </a:xfrm>
        </p:grpSpPr>
        <p:pic>
          <p:nvPicPr>
            <p:cNvPr id="7943" name="Google Shape;7943;p413"/>
            <p:cNvPicPr preferRelativeResize="0"/>
            <p:nvPr/>
          </p:nvPicPr>
          <p:blipFill rotWithShape="1">
            <a:blip r:embed="rId3">
              <a:alphaModFix/>
            </a:blip>
            <a:srcRect/>
            <a:stretch/>
          </p:blipFill>
          <p:spPr>
            <a:xfrm>
              <a:off x="3374139" y="2813057"/>
              <a:ext cx="2188929" cy="1446727"/>
            </a:xfrm>
            <a:prstGeom prst="rect">
              <a:avLst/>
            </a:prstGeom>
            <a:noFill/>
            <a:ln>
              <a:noFill/>
            </a:ln>
          </p:spPr>
        </p:pic>
        <p:pic>
          <p:nvPicPr>
            <p:cNvPr id="7944" name="Google Shape;7944;p413"/>
            <p:cNvPicPr preferRelativeResize="0"/>
            <p:nvPr/>
          </p:nvPicPr>
          <p:blipFill rotWithShape="1">
            <a:blip r:embed="rId4">
              <a:alphaModFix/>
            </a:blip>
            <a:srcRect/>
            <a:stretch/>
          </p:blipFill>
          <p:spPr>
            <a:xfrm>
              <a:off x="3502103" y="1912394"/>
              <a:ext cx="1419854" cy="1241092"/>
            </a:xfrm>
            <a:prstGeom prst="rect">
              <a:avLst/>
            </a:prstGeom>
            <a:noFill/>
            <a:ln>
              <a:noFill/>
            </a:ln>
          </p:spPr>
        </p:pic>
        <p:sp>
          <p:nvSpPr>
            <p:cNvPr id="7945" name="Google Shape;7945;p413"/>
            <p:cNvSpPr/>
            <p:nvPr/>
          </p:nvSpPr>
          <p:spPr>
            <a:xfrm rot="2077352">
              <a:off x="4612316" y="3004853"/>
              <a:ext cx="759053" cy="178175"/>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7946" name="Google Shape;7946;p413"/>
            <p:cNvPicPr preferRelativeResize="0"/>
            <p:nvPr/>
          </p:nvPicPr>
          <p:blipFill rotWithShape="1">
            <a:blip r:embed="rId5">
              <a:alphaModFix/>
            </a:blip>
            <a:srcRect/>
            <a:stretch/>
          </p:blipFill>
          <p:spPr>
            <a:xfrm rot="-9181826">
              <a:off x="4239680" y="3841219"/>
              <a:ext cx="89165" cy="237186"/>
            </a:xfrm>
            <a:prstGeom prst="rect">
              <a:avLst/>
            </a:prstGeom>
            <a:noFill/>
            <a:ln>
              <a:noFill/>
            </a:ln>
          </p:spPr>
        </p:pic>
        <p:pic>
          <p:nvPicPr>
            <p:cNvPr id="7947" name="Google Shape;7947;p413"/>
            <p:cNvPicPr preferRelativeResize="0"/>
            <p:nvPr/>
          </p:nvPicPr>
          <p:blipFill rotWithShape="1">
            <a:blip r:embed="rId5">
              <a:alphaModFix/>
            </a:blip>
            <a:srcRect/>
            <a:stretch/>
          </p:blipFill>
          <p:spPr>
            <a:xfrm rot="-2906577">
              <a:off x="3640666" y="3696122"/>
              <a:ext cx="89169" cy="182729"/>
            </a:xfrm>
            <a:prstGeom prst="rect">
              <a:avLst/>
            </a:prstGeom>
            <a:noFill/>
            <a:ln>
              <a:noFill/>
            </a:ln>
          </p:spPr>
        </p:pic>
      </p:grpSp>
      <p:cxnSp>
        <p:nvCxnSpPr>
          <p:cNvPr id="7948" name="Google Shape;7948;p413"/>
          <p:cNvCxnSpPr>
            <a:endCxn id="7947" idx="2"/>
          </p:cNvCxnSpPr>
          <p:nvPr/>
        </p:nvCxnSpPr>
        <p:spPr>
          <a:xfrm rot="10800000">
            <a:off x="6895652" y="2800060"/>
            <a:ext cx="170400" cy="376200"/>
          </a:xfrm>
          <a:prstGeom prst="straightConnector1">
            <a:avLst/>
          </a:prstGeom>
          <a:noFill/>
          <a:ln w="9525" cap="flat" cmpd="sng">
            <a:solidFill>
              <a:srgbClr val="222222"/>
            </a:solidFill>
            <a:prstDash val="solid"/>
            <a:round/>
            <a:headEnd type="none" w="sm" len="sm"/>
            <a:tailEnd type="triangle" w="med" len="med"/>
          </a:ln>
        </p:spPr>
      </p:cxnSp>
      <p:sp>
        <p:nvSpPr>
          <p:cNvPr id="7949" name="Google Shape;7949;p413"/>
          <p:cNvSpPr txBox="1"/>
          <p:nvPr/>
        </p:nvSpPr>
        <p:spPr>
          <a:xfrm>
            <a:off x="6686175" y="3059399"/>
            <a:ext cx="824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podagra</a:t>
            </a:r>
            <a:endParaRPr sz="1200" b="0" i="0" u="none" strike="noStrike" cap="none">
              <a:solidFill>
                <a:srgbClr val="000000"/>
              </a:solidFill>
              <a:latin typeface="Arial"/>
              <a:ea typeface="Arial"/>
              <a:cs typeface="Arial"/>
              <a:sym typeface="Arial"/>
            </a:endParaRPr>
          </a:p>
        </p:txBody>
      </p:sp>
      <p:sp>
        <p:nvSpPr>
          <p:cNvPr id="7950" name="Google Shape;7950;p413"/>
          <p:cNvSpPr/>
          <p:nvPr/>
        </p:nvSpPr>
        <p:spPr>
          <a:xfrm>
            <a:off x="0" y="0"/>
            <a:ext cx="9144000" cy="758700"/>
          </a:xfrm>
          <a:prstGeom prst="rect">
            <a:avLst/>
          </a:prstGeom>
          <a:solidFill>
            <a:srgbClr val="99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9900"/>
              </a:solidFill>
              <a:latin typeface="Arial"/>
              <a:ea typeface="Arial"/>
              <a:cs typeface="Arial"/>
              <a:sym typeface="Arial"/>
            </a:endParaRPr>
          </a:p>
        </p:txBody>
      </p:sp>
      <p:sp>
        <p:nvSpPr>
          <p:cNvPr id="7951" name="Google Shape;7951;p413"/>
          <p:cNvSpPr txBox="1"/>
          <p:nvPr/>
        </p:nvSpPr>
        <p:spPr>
          <a:xfrm>
            <a:off x="630333" y="130929"/>
            <a:ext cx="3501300" cy="4170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Allopurinol (ZYLOPRIM)</a:t>
            </a:r>
            <a:endParaRPr sz="2200" b="1"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    </a:t>
            </a:r>
            <a:endParaRPr sz="1400" b="1" i="0" u="none" strike="noStrike" cap="none">
              <a:solidFill>
                <a:schemeClr val="lt1"/>
              </a:solidFill>
              <a:latin typeface="Arial"/>
              <a:ea typeface="Arial"/>
              <a:cs typeface="Arial"/>
              <a:sym typeface="Arial"/>
            </a:endParaRPr>
          </a:p>
        </p:txBody>
      </p:sp>
      <p:grpSp>
        <p:nvGrpSpPr>
          <p:cNvPr id="7952" name="Google Shape;7952;p413"/>
          <p:cNvGrpSpPr/>
          <p:nvPr/>
        </p:nvGrpSpPr>
        <p:grpSpPr>
          <a:xfrm>
            <a:off x="5090535" y="3807483"/>
            <a:ext cx="977002" cy="752313"/>
            <a:chOff x="766792" y="2138381"/>
            <a:chExt cx="2690063" cy="2071409"/>
          </a:xfrm>
        </p:grpSpPr>
        <p:grpSp>
          <p:nvGrpSpPr>
            <p:cNvPr id="7953" name="Google Shape;7953;p413"/>
            <p:cNvGrpSpPr/>
            <p:nvPr/>
          </p:nvGrpSpPr>
          <p:grpSpPr>
            <a:xfrm>
              <a:off x="766792" y="2138381"/>
              <a:ext cx="2690063" cy="2071409"/>
              <a:chOff x="6077928" y="3303336"/>
              <a:chExt cx="1398743" cy="1077064"/>
            </a:xfrm>
          </p:grpSpPr>
          <p:grpSp>
            <p:nvGrpSpPr>
              <p:cNvPr id="7954" name="Google Shape;7954;p413"/>
              <p:cNvGrpSpPr/>
              <p:nvPr/>
            </p:nvGrpSpPr>
            <p:grpSpPr>
              <a:xfrm>
                <a:off x="6077928" y="3303336"/>
                <a:ext cx="1398743" cy="937836"/>
                <a:chOff x="5619327" y="6680160"/>
                <a:chExt cx="1740163" cy="1166754"/>
              </a:xfrm>
            </p:grpSpPr>
            <p:pic>
              <p:nvPicPr>
                <p:cNvPr id="7955" name="Google Shape;7955;p413" descr="clipped result image"/>
                <p:cNvPicPr preferRelativeResize="0"/>
                <p:nvPr/>
              </p:nvPicPr>
              <p:blipFill rotWithShape="1">
                <a:blip r:embed="rId6">
                  <a:alphaModFix/>
                </a:blip>
                <a:srcRect l="28601" t="24642" b="13267"/>
                <a:stretch/>
              </p:blipFill>
              <p:spPr>
                <a:xfrm>
                  <a:off x="5945660" y="6923321"/>
                  <a:ext cx="1413830" cy="923593"/>
                </a:xfrm>
                <a:prstGeom prst="rect">
                  <a:avLst/>
                </a:prstGeom>
                <a:noFill/>
                <a:ln>
                  <a:noFill/>
                </a:ln>
              </p:spPr>
            </p:pic>
            <p:pic>
              <p:nvPicPr>
                <p:cNvPr id="7956" name="Google Shape;7956;p413"/>
                <p:cNvPicPr preferRelativeResize="0"/>
                <p:nvPr/>
              </p:nvPicPr>
              <p:blipFill rotWithShape="1">
                <a:blip r:embed="rId7">
                  <a:alphaModFix/>
                </a:blip>
                <a:srcRect/>
                <a:stretch/>
              </p:blipFill>
              <p:spPr>
                <a:xfrm>
                  <a:off x="5619327" y="6680160"/>
                  <a:ext cx="866543" cy="668044"/>
                </a:xfrm>
                <a:prstGeom prst="rect">
                  <a:avLst/>
                </a:prstGeom>
                <a:noFill/>
                <a:ln>
                  <a:noFill/>
                </a:ln>
              </p:spPr>
            </p:pic>
          </p:grpSp>
          <p:pic>
            <p:nvPicPr>
              <p:cNvPr id="7957" name="Google Shape;7957;p413"/>
              <p:cNvPicPr preferRelativeResize="0"/>
              <p:nvPr/>
            </p:nvPicPr>
            <p:blipFill rotWithShape="1">
              <a:blip r:embed="rId8">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7958" name="Google Shape;7958;p413"/>
              <p:cNvPicPr preferRelativeResize="0"/>
              <p:nvPr/>
            </p:nvPicPr>
            <p:blipFill rotWithShape="1">
              <a:blip r:embed="rId8">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7959" name="Google Shape;7959;p413"/>
              <p:cNvPicPr preferRelativeResize="0"/>
              <p:nvPr/>
            </p:nvPicPr>
            <p:blipFill rotWithShape="1">
              <a:blip r:embed="rId8">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7960" name="Google Shape;7960;p413"/>
            <p:cNvPicPr preferRelativeResize="0"/>
            <p:nvPr/>
          </p:nvPicPr>
          <p:blipFill rotWithShape="1">
            <a:blip r:embed="rId8">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pic>
        <p:nvPicPr>
          <p:cNvPr id="7961" name="Google Shape;7961;p413" descr="Resultado de imagen para tiger"/>
          <p:cNvPicPr preferRelativeResize="0"/>
          <p:nvPr/>
        </p:nvPicPr>
        <p:blipFill rotWithShape="1">
          <a:blip r:embed="rId9">
            <a:alphaModFix/>
          </a:blip>
          <a:srcRect/>
          <a:stretch/>
        </p:blipFill>
        <p:spPr>
          <a:xfrm rot="-312019" flipH="1">
            <a:off x="6204216" y="3772521"/>
            <a:ext cx="835255" cy="820059"/>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8042"/>
        <p:cNvGrpSpPr/>
        <p:nvPr/>
      </p:nvGrpSpPr>
      <p:grpSpPr>
        <a:xfrm>
          <a:off x="0" y="0"/>
          <a:ext cx="0" cy="0"/>
          <a:chOff x="0" y="0"/>
          <a:chExt cx="0" cy="0"/>
        </a:xfrm>
      </p:grpSpPr>
      <p:pic>
        <p:nvPicPr>
          <p:cNvPr id="8043" name="Google Shape;8043;p423"/>
          <p:cNvPicPr preferRelativeResize="0"/>
          <p:nvPr/>
        </p:nvPicPr>
        <p:blipFill rotWithShape="1">
          <a:blip r:embed="rId3">
            <a:alphaModFix/>
          </a:blip>
          <a:srcRect t="13234" b="10662"/>
          <a:stretch/>
        </p:blipFill>
        <p:spPr>
          <a:xfrm>
            <a:off x="509925" y="2227075"/>
            <a:ext cx="6283975" cy="2300000"/>
          </a:xfrm>
          <a:prstGeom prst="rect">
            <a:avLst/>
          </a:prstGeom>
          <a:noFill/>
          <a:ln>
            <a:noFill/>
          </a:ln>
        </p:spPr>
      </p:pic>
      <p:pic>
        <p:nvPicPr>
          <p:cNvPr id="8044" name="Google Shape;8044;p423"/>
          <p:cNvPicPr preferRelativeResize="0"/>
          <p:nvPr/>
        </p:nvPicPr>
        <p:blipFill rotWithShape="1">
          <a:blip r:embed="rId4">
            <a:alphaModFix/>
          </a:blip>
          <a:srcRect/>
          <a:stretch/>
        </p:blipFill>
        <p:spPr>
          <a:xfrm>
            <a:off x="629525" y="238473"/>
            <a:ext cx="2566300" cy="1437575"/>
          </a:xfrm>
          <a:prstGeom prst="rect">
            <a:avLst/>
          </a:prstGeom>
          <a:noFill/>
          <a:ln>
            <a:noFill/>
          </a:ln>
        </p:spPr>
      </p:pic>
      <p:sp>
        <p:nvSpPr>
          <p:cNvPr id="8045" name="Google Shape;8045;p423"/>
          <p:cNvSpPr txBox="1"/>
          <p:nvPr/>
        </p:nvSpPr>
        <p:spPr>
          <a:xfrm>
            <a:off x="629525" y="1854500"/>
            <a:ext cx="6104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Mechanisms overlap with mood stabilizers:</a:t>
            </a:r>
            <a:endParaRPr sz="1800" b="0" i="0" u="none" strike="noStrike" cap="none">
              <a:solidFill>
                <a:schemeClr val="dk1"/>
              </a:solidFill>
              <a:latin typeface="Arial"/>
              <a:ea typeface="Arial"/>
              <a:cs typeface="Arial"/>
              <a:sym typeface="Arial"/>
            </a:endParaRPr>
          </a:p>
        </p:txBody>
      </p:sp>
      <p:cxnSp>
        <p:nvCxnSpPr>
          <p:cNvPr id="8046" name="Google Shape;8046;p423"/>
          <p:cNvCxnSpPr/>
          <p:nvPr/>
        </p:nvCxnSpPr>
        <p:spPr>
          <a:xfrm rot="10800000">
            <a:off x="6638050" y="4404175"/>
            <a:ext cx="328200" cy="0"/>
          </a:xfrm>
          <a:prstGeom prst="straightConnector1">
            <a:avLst/>
          </a:prstGeom>
          <a:noFill/>
          <a:ln w="9525" cap="flat" cmpd="sng">
            <a:solidFill>
              <a:srgbClr val="0000FF"/>
            </a:solidFill>
            <a:prstDash val="solid"/>
            <a:round/>
            <a:headEnd type="none" w="sm" len="sm"/>
            <a:tailEnd type="triangle" w="med" len="med"/>
          </a:ln>
        </p:spPr>
      </p:cxnSp>
      <p:sp>
        <p:nvSpPr>
          <p:cNvPr id="8047" name="Google Shape;8047;p423"/>
          <p:cNvSpPr txBox="1"/>
          <p:nvPr/>
        </p:nvSpPr>
        <p:spPr>
          <a:xfrm>
            <a:off x="6933100" y="3835725"/>
            <a:ext cx="14595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FF"/>
                </a:solidFill>
                <a:latin typeface="Arial"/>
                <a:ea typeface="Arial"/>
                <a:cs typeface="Arial"/>
                <a:sym typeface="Arial"/>
              </a:rPr>
              <a:t>but we know topiramate is ineffective, at least in mania</a:t>
            </a:r>
            <a:endParaRPr sz="1200" b="0" i="0" u="none" strike="noStrike" cap="none">
              <a:solidFill>
                <a:srgbClr val="0000FF"/>
              </a:solidFill>
              <a:latin typeface="Arial"/>
              <a:ea typeface="Arial"/>
              <a:cs typeface="Arial"/>
              <a:sym typeface="Arial"/>
            </a:endParaRPr>
          </a:p>
        </p:txBody>
      </p:sp>
      <p:sp>
        <p:nvSpPr>
          <p:cNvPr id="8048" name="Google Shape;8048;p423"/>
          <p:cNvSpPr txBox="1"/>
          <p:nvPr/>
        </p:nvSpPr>
        <p:spPr>
          <a:xfrm>
            <a:off x="3322050" y="238475"/>
            <a:ext cx="4925100" cy="1554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Keto diet for mood stabilization?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It is highly effective for refractory epilepsy.</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And like lithium, promotes mitochondrial health.</a:t>
            </a:r>
            <a:endParaRPr sz="1800" b="0" i="0" u="none" strike="noStrike" cap="none">
              <a:solidFill>
                <a:schemeClr val="dk1"/>
              </a:solidFill>
              <a:latin typeface="Arial"/>
              <a:ea typeface="Arial"/>
              <a:cs typeface="Arial"/>
              <a:sym typeface="Arial"/>
            </a:endParaRPr>
          </a:p>
        </p:txBody>
      </p:sp>
      <p:pic>
        <p:nvPicPr>
          <p:cNvPr id="8049" name="Google Shape;8049;p423"/>
          <p:cNvPicPr preferRelativeResize="0"/>
          <p:nvPr/>
        </p:nvPicPr>
        <p:blipFill rotWithShape="1">
          <a:blip r:embed="rId4">
            <a:alphaModFix/>
          </a:blip>
          <a:srcRect t="88556" r="87627"/>
          <a:stretch/>
        </p:blipFill>
        <p:spPr>
          <a:xfrm>
            <a:off x="0" y="4893157"/>
            <a:ext cx="9144000" cy="258100"/>
          </a:xfrm>
          <a:prstGeom prst="rect">
            <a:avLst/>
          </a:prstGeom>
          <a:noFill/>
          <a:ln>
            <a:noFill/>
          </a:ln>
        </p:spPr>
      </p:pic>
      <p:sp>
        <p:nvSpPr>
          <p:cNvPr id="8050" name="Google Shape;8050;p423"/>
          <p:cNvSpPr txBox="1"/>
          <p:nvPr/>
        </p:nvSpPr>
        <p:spPr>
          <a:xfrm>
            <a:off x="160800" y="4857132"/>
            <a:ext cx="90786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Chmiel, I. (2022). Ketogenic diet in therapy of bipolar affective disorder - case report and literature review. Psychiatria Polska, 56(6), 1345-1363. https://doi.org/10.12740/PP/OnlineFirst/136356</a:t>
            </a:r>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8054"/>
        <p:cNvGrpSpPr/>
        <p:nvPr/>
      </p:nvGrpSpPr>
      <p:grpSpPr>
        <a:xfrm>
          <a:off x="0" y="0"/>
          <a:ext cx="0" cy="0"/>
          <a:chOff x="0" y="0"/>
          <a:chExt cx="0" cy="0"/>
        </a:xfrm>
      </p:grpSpPr>
      <p:sp>
        <p:nvSpPr>
          <p:cNvPr id="8055" name="Google Shape;8055;p424"/>
          <p:cNvSpPr/>
          <p:nvPr/>
        </p:nvSpPr>
        <p:spPr>
          <a:xfrm>
            <a:off x="4876271" y="1740365"/>
            <a:ext cx="1925818" cy="166276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56" name="Google Shape;8056;p424"/>
          <p:cNvSpPr txBox="1"/>
          <p:nvPr/>
        </p:nvSpPr>
        <p:spPr>
          <a:xfrm>
            <a:off x="236030" y="-6440"/>
            <a:ext cx="3390900" cy="86174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4400" b="0" i="0" u="none" strike="noStrike" cap="none" dirty="0">
                <a:solidFill>
                  <a:schemeClr val="dk1"/>
                </a:solidFill>
                <a:latin typeface="Arial"/>
                <a:ea typeface="Arial"/>
                <a:cs typeface="Arial"/>
                <a:sym typeface="Arial"/>
              </a:rPr>
              <a:t>The End</a:t>
            </a:r>
            <a:endParaRPr sz="1400" b="0" i="0" u="none" strike="noStrike" cap="none" dirty="0">
              <a:solidFill>
                <a:schemeClr val="dk1"/>
              </a:solidFill>
              <a:latin typeface="Arial"/>
              <a:ea typeface="Arial"/>
              <a:cs typeface="Arial"/>
              <a:sym typeface="Arial"/>
            </a:endParaRPr>
          </a:p>
        </p:txBody>
      </p:sp>
      <p:pic>
        <p:nvPicPr>
          <p:cNvPr id="8057" name="Google Shape;8057;p424" descr="Resultado de imagen para tiger"/>
          <p:cNvPicPr preferRelativeResize="0"/>
          <p:nvPr/>
        </p:nvPicPr>
        <p:blipFill rotWithShape="1">
          <a:blip r:embed="rId3">
            <a:alphaModFix amt="39000"/>
          </a:blip>
          <a:srcRect/>
          <a:stretch/>
        </p:blipFill>
        <p:spPr>
          <a:xfrm rot="-459846" flipH="1">
            <a:off x="469127" y="1544004"/>
            <a:ext cx="2128573" cy="2055491"/>
          </a:xfrm>
          <a:prstGeom prst="rect">
            <a:avLst/>
          </a:prstGeom>
          <a:noFill/>
          <a:ln>
            <a:noFill/>
          </a:ln>
        </p:spPr>
      </p:pic>
      <p:grpSp>
        <p:nvGrpSpPr>
          <p:cNvPr id="8058" name="Google Shape;8058;p424"/>
          <p:cNvGrpSpPr/>
          <p:nvPr/>
        </p:nvGrpSpPr>
        <p:grpSpPr>
          <a:xfrm rot="-411926">
            <a:off x="1748240" y="2774166"/>
            <a:ext cx="246050" cy="227369"/>
            <a:chOff x="-1879626" y="-9"/>
            <a:chExt cx="2769275" cy="2559025"/>
          </a:xfrm>
        </p:grpSpPr>
        <p:pic>
          <p:nvPicPr>
            <p:cNvPr id="8059" name="Google Shape;8059;p424" descr="clipped result image"/>
            <p:cNvPicPr preferRelativeResize="0"/>
            <p:nvPr/>
          </p:nvPicPr>
          <p:blipFill rotWithShape="1">
            <a:blip r:embed="rId4">
              <a:alphaModFix/>
            </a:blip>
            <a:srcRect/>
            <a:stretch/>
          </p:blipFill>
          <p:spPr>
            <a:xfrm rot="5400000">
              <a:off x="-1774501" y="-105134"/>
              <a:ext cx="2559025" cy="2769275"/>
            </a:xfrm>
            <a:prstGeom prst="rect">
              <a:avLst/>
            </a:prstGeom>
            <a:noFill/>
            <a:ln>
              <a:noFill/>
            </a:ln>
            <a:effectLst>
              <a:outerShdw blurRad="314325" dist="142875" dir="11160000" algn="bl" rotWithShape="0">
                <a:schemeClr val="accent6">
                  <a:alpha val="97647"/>
                </a:schemeClr>
              </a:outerShdw>
            </a:effectLst>
          </p:spPr>
        </p:pic>
        <p:pic>
          <p:nvPicPr>
            <p:cNvPr id="8060" name="Google Shape;8060;p424"/>
            <p:cNvPicPr preferRelativeResize="0"/>
            <p:nvPr/>
          </p:nvPicPr>
          <p:blipFill rotWithShape="1">
            <a:blip r:embed="rId5">
              <a:alphaModFix/>
            </a:blip>
            <a:srcRect/>
            <a:stretch/>
          </p:blipFill>
          <p:spPr>
            <a:xfrm>
              <a:off x="-1200900" y="376392"/>
              <a:ext cx="1411825" cy="1411825"/>
            </a:xfrm>
            <a:prstGeom prst="rect">
              <a:avLst/>
            </a:prstGeom>
            <a:noFill/>
            <a:ln>
              <a:noFill/>
            </a:ln>
            <a:effectLst>
              <a:outerShdw blurRad="314325" dist="142875" dir="11940000" algn="bl" rotWithShape="0">
                <a:schemeClr val="accent6">
                  <a:alpha val="97647"/>
                </a:schemeClr>
              </a:outerShdw>
            </a:effectLst>
          </p:spPr>
        </p:pic>
      </p:grpSp>
      <p:grpSp>
        <p:nvGrpSpPr>
          <p:cNvPr id="8061" name="Google Shape;8061;p424"/>
          <p:cNvGrpSpPr/>
          <p:nvPr/>
        </p:nvGrpSpPr>
        <p:grpSpPr>
          <a:xfrm rot="-411926">
            <a:off x="1974855" y="2733754"/>
            <a:ext cx="246050" cy="227369"/>
            <a:chOff x="-1879626" y="-9"/>
            <a:chExt cx="2769275" cy="2559025"/>
          </a:xfrm>
        </p:grpSpPr>
        <p:pic>
          <p:nvPicPr>
            <p:cNvPr id="8062" name="Google Shape;8062;p424" descr="clipped result image"/>
            <p:cNvPicPr preferRelativeResize="0"/>
            <p:nvPr/>
          </p:nvPicPr>
          <p:blipFill rotWithShape="1">
            <a:blip r:embed="rId4">
              <a:alphaModFix/>
            </a:blip>
            <a:srcRect/>
            <a:stretch/>
          </p:blipFill>
          <p:spPr>
            <a:xfrm rot="5400000">
              <a:off x="-1774501" y="-105134"/>
              <a:ext cx="2559025" cy="2769275"/>
            </a:xfrm>
            <a:prstGeom prst="rect">
              <a:avLst/>
            </a:prstGeom>
            <a:noFill/>
            <a:ln>
              <a:noFill/>
            </a:ln>
            <a:effectLst>
              <a:outerShdw blurRad="314325" dist="142875" dir="11160000" algn="bl" rotWithShape="0">
                <a:schemeClr val="accent6">
                  <a:alpha val="97647"/>
                </a:schemeClr>
              </a:outerShdw>
            </a:effectLst>
          </p:spPr>
        </p:pic>
        <p:pic>
          <p:nvPicPr>
            <p:cNvPr id="8063" name="Google Shape;8063;p424"/>
            <p:cNvPicPr preferRelativeResize="0"/>
            <p:nvPr/>
          </p:nvPicPr>
          <p:blipFill rotWithShape="1">
            <a:blip r:embed="rId5">
              <a:alphaModFix/>
            </a:blip>
            <a:srcRect/>
            <a:stretch/>
          </p:blipFill>
          <p:spPr>
            <a:xfrm>
              <a:off x="-1200900" y="376392"/>
              <a:ext cx="1411825" cy="1411825"/>
            </a:xfrm>
            <a:prstGeom prst="rect">
              <a:avLst/>
            </a:prstGeom>
            <a:noFill/>
            <a:ln>
              <a:noFill/>
            </a:ln>
            <a:effectLst>
              <a:outerShdw blurRad="314325" dist="142875" dir="11940000" algn="bl" rotWithShape="0">
                <a:schemeClr val="accent6">
                  <a:alpha val="97647"/>
                </a:schemeClr>
              </a:outerShdw>
            </a:effectLst>
          </p:spPr>
        </p:pic>
      </p:grpSp>
      <p:sp>
        <p:nvSpPr>
          <p:cNvPr id="8064" name="Google Shape;8064;p424"/>
          <p:cNvSpPr txBox="1"/>
          <p:nvPr/>
        </p:nvSpPr>
        <p:spPr>
          <a:xfrm>
            <a:off x="538163" y="3570293"/>
            <a:ext cx="1627391"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Carbamazepine = </a:t>
            </a:r>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shredder in</a:t>
            </a:r>
            <a:r>
              <a:rPr lang="en" sz="1400" b="1" i="0" u="sng" strike="noStrike" cap="none">
                <a:solidFill>
                  <a:schemeClr val="dk1"/>
                </a:solidFill>
                <a:latin typeface="Arial"/>
                <a:ea typeface="Arial"/>
                <a:cs typeface="Arial"/>
                <a:sym typeface="Arial"/>
              </a:rPr>
              <a:t>D</a:t>
            </a:r>
            <a:r>
              <a:rPr lang="en" sz="1400" b="0" i="0" u="none" strike="noStrike" cap="none">
                <a:solidFill>
                  <a:schemeClr val="dk1"/>
                </a:solidFill>
                <a:latin typeface="Arial"/>
                <a:ea typeface="Arial"/>
                <a:cs typeface="Arial"/>
                <a:sym typeface="Arial"/>
              </a:rPr>
              <a:t>ucer</a:t>
            </a:r>
            <a:endParaRPr sz="1400" b="0" i="0" u="none" strike="noStrike" cap="none">
              <a:solidFill>
                <a:schemeClr val="dk1"/>
              </a:solidFill>
              <a:latin typeface="Arial"/>
              <a:ea typeface="Arial"/>
              <a:cs typeface="Arial"/>
              <a:sym typeface="Arial"/>
            </a:endParaRPr>
          </a:p>
        </p:txBody>
      </p:sp>
      <p:sp>
        <p:nvSpPr>
          <p:cNvPr id="8065" name="Google Shape;8065;p424"/>
          <p:cNvSpPr txBox="1"/>
          <p:nvPr/>
        </p:nvSpPr>
        <p:spPr>
          <a:xfrm>
            <a:off x="2832049" y="3534154"/>
            <a:ext cx="1627391"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Don’t prescribe antidepressants in bipolar </a:t>
            </a:r>
            <a:endParaRPr sz="1400" b="0" i="0" u="none" strike="noStrike" cap="none">
              <a:solidFill>
                <a:schemeClr val="dk1"/>
              </a:solidFill>
              <a:latin typeface="Arial"/>
              <a:ea typeface="Arial"/>
              <a:cs typeface="Arial"/>
              <a:sym typeface="Arial"/>
            </a:endParaRPr>
          </a:p>
        </p:txBody>
      </p:sp>
      <p:pic>
        <p:nvPicPr>
          <p:cNvPr id="8066" name="Google Shape;8066;p424" descr="Side Effects of Antidepressants and Alternative Options | Anew Era TMS &amp;  Psychiatry"/>
          <p:cNvPicPr preferRelativeResize="0"/>
          <p:nvPr/>
        </p:nvPicPr>
        <p:blipFill rotWithShape="1">
          <a:blip r:embed="rId6">
            <a:alphaModFix/>
          </a:blip>
          <a:srcRect l="32365" t="4390" r="15135" b="6357"/>
          <a:stretch/>
        </p:blipFill>
        <p:spPr>
          <a:xfrm>
            <a:off x="2783618" y="1740366"/>
            <a:ext cx="1675822" cy="1662763"/>
          </a:xfrm>
          <a:prstGeom prst="rect">
            <a:avLst/>
          </a:prstGeom>
          <a:noFill/>
          <a:ln>
            <a:noFill/>
          </a:ln>
          <a:effectLst>
            <a:outerShdw blurRad="50800" dist="38100" dir="2700000" algn="tl" rotWithShape="0">
              <a:srgbClr val="000000">
                <a:alpha val="40000"/>
              </a:srgbClr>
            </a:outerShdw>
          </a:effectLst>
        </p:spPr>
      </p:pic>
      <p:pic>
        <p:nvPicPr>
          <p:cNvPr id="8067" name="Google Shape;8067;p424"/>
          <p:cNvPicPr preferRelativeResize="0"/>
          <p:nvPr/>
        </p:nvPicPr>
        <p:blipFill rotWithShape="1">
          <a:blip r:embed="rId7">
            <a:alphaModFix/>
          </a:blip>
          <a:srcRect/>
          <a:stretch/>
        </p:blipFill>
        <p:spPr>
          <a:xfrm>
            <a:off x="4876270" y="1991985"/>
            <a:ext cx="1925818" cy="1159524"/>
          </a:xfrm>
          <a:prstGeom prst="rect">
            <a:avLst/>
          </a:prstGeom>
          <a:noFill/>
          <a:ln>
            <a:noFill/>
          </a:ln>
        </p:spPr>
      </p:pic>
      <p:sp>
        <p:nvSpPr>
          <p:cNvPr id="8068" name="Google Shape;8068;p424"/>
          <p:cNvSpPr txBox="1"/>
          <p:nvPr/>
        </p:nvSpPr>
        <p:spPr>
          <a:xfrm>
            <a:off x="5025483" y="3534154"/>
            <a:ext cx="1627391"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Protect your patient’s brain with lithium…</a:t>
            </a:r>
            <a:endParaRPr sz="1400" b="0" i="0" u="none" strike="noStrike" cap="none">
              <a:solidFill>
                <a:schemeClr val="dk1"/>
              </a:solidFill>
              <a:latin typeface="Arial"/>
              <a:ea typeface="Arial"/>
              <a:cs typeface="Arial"/>
              <a:sym typeface="Arial"/>
            </a:endParaRPr>
          </a:p>
        </p:txBody>
      </p:sp>
      <p:sp>
        <p:nvSpPr>
          <p:cNvPr id="8069" name="Google Shape;8069;p424"/>
          <p:cNvSpPr txBox="1"/>
          <p:nvPr/>
        </p:nvSpPr>
        <p:spPr>
          <a:xfrm>
            <a:off x="7218917" y="3534154"/>
            <a:ext cx="1627391" cy="104641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but don’t allow lithium toxicity</a:t>
            </a:r>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(no NSAIDS, thiazides)</a:t>
            </a:r>
            <a:endParaRPr sz="1400" b="0" i="0" u="none" strike="noStrike" cap="none">
              <a:solidFill>
                <a:schemeClr val="dk1"/>
              </a:solidFill>
              <a:latin typeface="Arial"/>
              <a:ea typeface="Arial"/>
              <a:cs typeface="Arial"/>
              <a:sym typeface="Arial"/>
            </a:endParaRPr>
          </a:p>
        </p:txBody>
      </p:sp>
      <p:pic>
        <p:nvPicPr>
          <p:cNvPr id="8070" name="Google Shape;8070;p424" descr="clipped result image"/>
          <p:cNvPicPr preferRelativeResize="0"/>
          <p:nvPr/>
        </p:nvPicPr>
        <p:blipFill rotWithShape="1">
          <a:blip r:embed="rId8">
            <a:alphaModFix/>
          </a:blip>
          <a:srcRect/>
          <a:stretch/>
        </p:blipFill>
        <p:spPr>
          <a:xfrm>
            <a:off x="7503601" y="2035308"/>
            <a:ext cx="840088" cy="1116201"/>
          </a:xfrm>
          <a:prstGeom prst="rect">
            <a:avLst/>
          </a:prstGeom>
          <a:noFill/>
          <a:ln>
            <a:noFill/>
          </a:ln>
        </p:spPr>
      </p:pic>
      <p:pic>
        <p:nvPicPr>
          <p:cNvPr id="8071" name="Google Shape;8071;p424" descr="clipped result image"/>
          <p:cNvPicPr preferRelativeResize="0"/>
          <p:nvPr/>
        </p:nvPicPr>
        <p:blipFill rotWithShape="1">
          <a:blip r:embed="rId9">
            <a:alphaModFix/>
          </a:blip>
          <a:srcRect/>
          <a:stretch/>
        </p:blipFill>
        <p:spPr>
          <a:xfrm rot="292167">
            <a:off x="7411857" y="2028934"/>
            <a:ext cx="469634" cy="596074"/>
          </a:xfrm>
          <a:prstGeom prst="rect">
            <a:avLst/>
          </a:prstGeom>
          <a:noFill/>
          <a:ln>
            <a:noFill/>
          </a:ln>
        </p:spPr>
      </p:pic>
      <p:sp>
        <p:nvSpPr>
          <p:cNvPr id="8072" name="Google Shape;8072;p424"/>
          <p:cNvSpPr/>
          <p:nvPr/>
        </p:nvSpPr>
        <p:spPr>
          <a:xfrm>
            <a:off x="8203761" y="1471669"/>
            <a:ext cx="598671" cy="361987"/>
          </a:xfrm>
          <a:prstGeom prst="wedgeRectCallout">
            <a:avLst>
              <a:gd name="adj1" fmla="val -112661"/>
              <a:gd name="adj2" fmla="val 100313"/>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Lithium toxicity</a:t>
            </a:r>
            <a:endParaRPr sz="1000" b="0" i="0" u="none" strike="noStrike" cap="none">
              <a:solidFill>
                <a:schemeClr val="dk1"/>
              </a:solidFill>
              <a:latin typeface="Arial"/>
              <a:ea typeface="Arial"/>
              <a:cs typeface="Arial"/>
              <a:sym typeface="Arial"/>
            </a:endParaRPr>
          </a:p>
        </p:txBody>
      </p:sp>
      <p:pic>
        <p:nvPicPr>
          <p:cNvPr id="8073" name="Google Shape;8073;p424"/>
          <p:cNvPicPr preferRelativeResize="0"/>
          <p:nvPr/>
        </p:nvPicPr>
        <p:blipFill rotWithShape="1">
          <a:blip r:embed="rId10">
            <a:alphaModFix/>
          </a:blip>
          <a:srcRect t="31600"/>
          <a:stretch/>
        </p:blipFill>
        <p:spPr>
          <a:xfrm>
            <a:off x="7457295" y="2752457"/>
            <a:ext cx="254512" cy="899696"/>
          </a:xfrm>
          <a:prstGeom prst="rect">
            <a:avLst/>
          </a:prstGeom>
          <a:noFill/>
          <a:ln>
            <a:noFill/>
          </a:ln>
        </p:spPr>
      </p:pic>
      <p:pic>
        <p:nvPicPr>
          <p:cNvPr id="8074" name="Google Shape;8074;p424" descr="clipped result image"/>
          <p:cNvPicPr preferRelativeResize="0"/>
          <p:nvPr/>
        </p:nvPicPr>
        <p:blipFill rotWithShape="1">
          <a:blip r:embed="rId11">
            <a:alphaModFix/>
          </a:blip>
          <a:srcRect b="85149"/>
          <a:stretch/>
        </p:blipFill>
        <p:spPr>
          <a:xfrm>
            <a:off x="7367078" y="2627672"/>
            <a:ext cx="434946" cy="2265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37"/>
          <p:cNvPicPr preferRelativeResize="0"/>
          <p:nvPr/>
        </p:nvPicPr>
        <p:blipFill rotWithShape="1">
          <a:blip r:embed="rId3">
            <a:alphaModFix/>
          </a:blip>
          <a:srcRect r="93390" b="89828"/>
          <a:stretch/>
        </p:blipFill>
        <p:spPr>
          <a:xfrm>
            <a:off x="0" y="0"/>
            <a:ext cx="9143999" cy="5143501"/>
          </a:xfrm>
          <a:prstGeom prst="rect">
            <a:avLst/>
          </a:prstGeom>
          <a:noFill/>
          <a:ln>
            <a:noFill/>
          </a:ln>
        </p:spPr>
      </p:pic>
      <p:pic>
        <p:nvPicPr>
          <p:cNvPr id="466" name="Google Shape;466;p37"/>
          <p:cNvPicPr preferRelativeResize="0"/>
          <p:nvPr/>
        </p:nvPicPr>
        <p:blipFill rotWithShape="1">
          <a:blip r:embed="rId3">
            <a:alphaModFix/>
          </a:blip>
          <a:srcRect r="5382" b="7611"/>
          <a:stretch/>
        </p:blipFill>
        <p:spPr>
          <a:xfrm>
            <a:off x="1352150" y="596348"/>
            <a:ext cx="6221101" cy="4470449"/>
          </a:xfrm>
          <a:prstGeom prst="rect">
            <a:avLst/>
          </a:prstGeom>
          <a:noFill/>
          <a:ln>
            <a:noFill/>
          </a:ln>
        </p:spPr>
      </p:pic>
      <p:pic>
        <p:nvPicPr>
          <p:cNvPr id="467" name="Google Shape;467;p37"/>
          <p:cNvPicPr preferRelativeResize="0"/>
          <p:nvPr/>
        </p:nvPicPr>
        <p:blipFill rotWithShape="1">
          <a:blip r:embed="rId4">
            <a:alphaModFix/>
          </a:blip>
          <a:srcRect/>
          <a:stretch/>
        </p:blipFill>
        <p:spPr>
          <a:xfrm>
            <a:off x="1352150" y="2037646"/>
            <a:ext cx="378440" cy="386215"/>
          </a:xfrm>
          <a:prstGeom prst="rect">
            <a:avLst/>
          </a:prstGeom>
          <a:noFill/>
          <a:ln>
            <a:noFill/>
          </a:ln>
        </p:spPr>
      </p:pic>
      <p:pic>
        <p:nvPicPr>
          <p:cNvPr id="468" name="Google Shape;468;p37"/>
          <p:cNvPicPr preferRelativeResize="0"/>
          <p:nvPr/>
        </p:nvPicPr>
        <p:blipFill rotWithShape="1">
          <a:blip r:embed="rId5">
            <a:alphaModFix/>
          </a:blip>
          <a:srcRect/>
          <a:stretch/>
        </p:blipFill>
        <p:spPr>
          <a:xfrm>
            <a:off x="2180232" y="2037646"/>
            <a:ext cx="380851" cy="386215"/>
          </a:xfrm>
          <a:prstGeom prst="rect">
            <a:avLst/>
          </a:prstGeom>
          <a:noFill/>
          <a:ln>
            <a:noFill/>
          </a:ln>
        </p:spPr>
      </p:pic>
      <p:pic>
        <p:nvPicPr>
          <p:cNvPr id="469" name="Google Shape;469;p37"/>
          <p:cNvPicPr preferRelativeResize="0"/>
          <p:nvPr/>
        </p:nvPicPr>
        <p:blipFill rotWithShape="1">
          <a:blip r:embed="rId6">
            <a:alphaModFix/>
          </a:blip>
          <a:srcRect/>
          <a:stretch/>
        </p:blipFill>
        <p:spPr>
          <a:xfrm>
            <a:off x="1766191" y="2044161"/>
            <a:ext cx="378440" cy="373184"/>
          </a:xfrm>
          <a:prstGeom prst="rect">
            <a:avLst/>
          </a:prstGeom>
          <a:noFill/>
          <a:ln>
            <a:noFill/>
          </a:ln>
        </p:spPr>
      </p:pic>
      <p:sp>
        <p:nvSpPr>
          <p:cNvPr id="2" name="Google Shape;445;p34">
            <a:extLst>
              <a:ext uri="{FF2B5EF4-FFF2-40B4-BE49-F238E27FC236}">
                <a16:creationId xmlns:a16="http://schemas.microsoft.com/office/drawing/2014/main" id="{DFAA890F-CBD5-D9D8-AB0D-9F3F0E892493}"/>
              </a:ext>
            </a:extLst>
          </p:cNvPr>
          <p:cNvSpPr txBox="1"/>
          <p:nvPr/>
        </p:nvSpPr>
        <p:spPr>
          <a:xfrm>
            <a:off x="810301" y="30750"/>
            <a:ext cx="8145300" cy="9940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0" i="0" u="none" strike="noStrike" cap="none" dirty="0">
                <a:solidFill>
                  <a:schemeClr val="lt1"/>
                </a:solidFill>
                <a:latin typeface="Arial"/>
                <a:ea typeface="Arial"/>
                <a:cs typeface="Arial"/>
                <a:sym typeface="Arial"/>
              </a:rPr>
              <a:t>Lithium was the 3</a:t>
            </a:r>
            <a:r>
              <a:rPr lang="en" sz="2400" b="0" i="0" u="none" strike="noStrike" cap="none" baseline="30000" dirty="0">
                <a:solidFill>
                  <a:schemeClr val="lt1"/>
                </a:solidFill>
                <a:latin typeface="Arial"/>
                <a:ea typeface="Arial"/>
                <a:cs typeface="Arial"/>
                <a:sym typeface="Arial"/>
              </a:rPr>
              <a:t>rd</a:t>
            </a:r>
            <a:r>
              <a:rPr lang="en" sz="2400" b="0" i="0" u="none" strike="noStrike" cap="none" dirty="0">
                <a:solidFill>
                  <a:schemeClr val="lt1"/>
                </a:solidFill>
                <a:latin typeface="Arial"/>
                <a:ea typeface="Arial"/>
                <a:cs typeface="Arial"/>
                <a:sym typeface="Arial"/>
              </a:rPr>
              <a:t> thing in existence</a:t>
            </a:r>
            <a:endParaRPr sz="2400" b="0" i="0" u="none" strike="noStrike" cap="none" dirty="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38"/>
          <p:cNvPicPr preferRelativeResize="0"/>
          <p:nvPr/>
        </p:nvPicPr>
        <p:blipFill rotWithShape="1">
          <a:blip r:embed="rId3">
            <a:alphaModFix/>
          </a:blip>
          <a:srcRect/>
          <a:stretch/>
        </p:blipFill>
        <p:spPr>
          <a:xfrm>
            <a:off x="4777900" y="1182576"/>
            <a:ext cx="3718450" cy="2671351"/>
          </a:xfrm>
          <a:prstGeom prst="rect">
            <a:avLst/>
          </a:prstGeom>
          <a:noFill/>
          <a:ln>
            <a:noFill/>
          </a:ln>
        </p:spPr>
      </p:pic>
      <p:sp>
        <p:nvSpPr>
          <p:cNvPr id="475" name="Google Shape;475;p38"/>
          <p:cNvSpPr txBox="1"/>
          <p:nvPr/>
        </p:nvSpPr>
        <p:spPr>
          <a:xfrm>
            <a:off x="5399567" y="3831690"/>
            <a:ext cx="3191100" cy="426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7-up contained lithium until 1950</a:t>
            </a:r>
            <a:endParaRPr sz="1300" b="0" i="0" u="none" strike="noStrike" cap="none">
              <a:solidFill>
                <a:srgbClr val="000000"/>
              </a:solidFill>
              <a:latin typeface="Arial"/>
              <a:ea typeface="Arial"/>
              <a:cs typeface="Arial"/>
              <a:sym typeface="Arial"/>
            </a:endParaRPr>
          </a:p>
        </p:txBody>
      </p:sp>
      <p:pic>
        <p:nvPicPr>
          <p:cNvPr id="476" name="Google Shape;476;p38"/>
          <p:cNvPicPr preferRelativeResize="0"/>
          <p:nvPr/>
        </p:nvPicPr>
        <p:blipFill rotWithShape="1">
          <a:blip r:embed="rId4">
            <a:alphaModFix/>
          </a:blip>
          <a:srcRect/>
          <a:stretch/>
        </p:blipFill>
        <p:spPr>
          <a:xfrm>
            <a:off x="632875" y="1204800"/>
            <a:ext cx="3939128" cy="2626906"/>
          </a:xfrm>
          <a:prstGeom prst="rect">
            <a:avLst/>
          </a:prstGeom>
          <a:noFill/>
          <a:ln>
            <a:noFill/>
          </a:ln>
        </p:spPr>
      </p:pic>
      <p:sp>
        <p:nvSpPr>
          <p:cNvPr id="477" name="Google Shape;477;p38"/>
          <p:cNvSpPr/>
          <p:nvPr/>
        </p:nvSpPr>
        <p:spPr>
          <a:xfrm>
            <a:off x="2301425" y="1446625"/>
            <a:ext cx="2038500" cy="3873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40" title="Personal perception of ingestible lithium"/>
          <p:cNvPicPr preferRelativeResize="0"/>
          <p:nvPr/>
        </p:nvPicPr>
        <p:blipFill rotWithShape="1">
          <a:blip r:embed="rId3">
            <a:alphaModFix/>
          </a:blip>
          <a:srcRect t="11190"/>
          <a:stretch/>
        </p:blipFill>
        <p:spPr>
          <a:xfrm>
            <a:off x="1108700" y="743050"/>
            <a:ext cx="6648825" cy="3250249"/>
          </a:xfrm>
          <a:prstGeom prst="rect">
            <a:avLst/>
          </a:prstGeom>
          <a:noFill/>
          <a:ln>
            <a:noFill/>
          </a:ln>
        </p:spPr>
      </p:pic>
      <p:cxnSp>
        <p:nvCxnSpPr>
          <p:cNvPr id="496" name="Google Shape;496;p40"/>
          <p:cNvCxnSpPr/>
          <p:nvPr/>
        </p:nvCxnSpPr>
        <p:spPr>
          <a:xfrm rot="10800000">
            <a:off x="6227200" y="2210675"/>
            <a:ext cx="0" cy="1842000"/>
          </a:xfrm>
          <a:prstGeom prst="straightConnector1">
            <a:avLst/>
          </a:prstGeom>
          <a:noFill/>
          <a:ln w="9525" cap="flat" cmpd="sng">
            <a:solidFill>
              <a:schemeClr val="dk2"/>
            </a:solidFill>
            <a:prstDash val="solid"/>
            <a:round/>
            <a:headEnd type="none" w="sm" len="sm"/>
            <a:tailEnd type="triangle" w="med" len="med"/>
          </a:ln>
        </p:spPr>
      </p:cxnSp>
      <p:sp>
        <p:nvSpPr>
          <p:cNvPr id="497" name="Google Shape;497;p40"/>
          <p:cNvSpPr txBox="1"/>
          <p:nvPr/>
        </p:nvSpPr>
        <p:spPr>
          <a:xfrm>
            <a:off x="6130875" y="3993300"/>
            <a:ext cx="1367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900"/>
              </a:spcAft>
              <a:buClr>
                <a:srgbClr val="000000"/>
              </a:buClr>
              <a:buSzPts val="1400"/>
              <a:buFont typeface="Arial"/>
              <a:buNone/>
            </a:pPr>
            <a:r>
              <a:rPr lang="en" sz="1400" b="0" i="0" u="none" strike="noStrike" cap="none">
                <a:solidFill>
                  <a:schemeClr val="dk1"/>
                </a:solidFill>
                <a:latin typeface="Roboto"/>
                <a:ea typeface="Roboto"/>
                <a:cs typeface="Roboto"/>
                <a:sym typeface="Roboto"/>
              </a:rPr>
              <a:t>What changed my mind?</a:t>
            </a:r>
            <a:endParaRPr sz="1400" b="0" i="0" u="none" strike="noStrike" cap="none">
              <a:solidFill>
                <a:schemeClr val="dk1"/>
              </a:solidFill>
              <a:latin typeface="Roboto"/>
              <a:ea typeface="Roboto"/>
              <a:cs typeface="Roboto"/>
              <a:sym typeface="Roboto"/>
            </a:endParaRPr>
          </a:p>
        </p:txBody>
      </p:sp>
      <p:sp>
        <p:nvSpPr>
          <p:cNvPr id="498" name="Google Shape;498;p40"/>
          <p:cNvSpPr txBox="1"/>
          <p:nvPr/>
        </p:nvSpPr>
        <p:spPr>
          <a:xfrm>
            <a:off x="1782625" y="271400"/>
            <a:ext cx="5786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900"/>
              </a:spcAft>
              <a:buClr>
                <a:srgbClr val="000000"/>
              </a:buClr>
              <a:buSzPts val="1600"/>
              <a:buFont typeface="Arial"/>
              <a:buNone/>
            </a:pPr>
            <a:r>
              <a:rPr lang="en" sz="1600" b="0" i="0" u="none" strike="noStrike" cap="none">
                <a:solidFill>
                  <a:schemeClr val="dk1"/>
                </a:solidFill>
                <a:latin typeface="Roboto"/>
                <a:ea typeface="Roboto"/>
                <a:cs typeface="Roboto"/>
                <a:sym typeface="Roboto"/>
              </a:rPr>
              <a:t>Personal perception of lithium as an ingestible </a:t>
            </a:r>
            <a:endParaRPr sz="1600" b="0" i="0" u="none" strike="noStrike" cap="none">
              <a:solidFill>
                <a:schemeClr val="dk1"/>
              </a:solidFill>
              <a:latin typeface="Roboto"/>
              <a:ea typeface="Roboto"/>
              <a:cs typeface="Roboto"/>
              <a:sym typeface="Roboto"/>
            </a:endParaRPr>
          </a:p>
        </p:txBody>
      </p:sp>
      <p:pic>
        <p:nvPicPr>
          <p:cNvPr id="499" name="Google Shape;499;p40"/>
          <p:cNvPicPr preferRelativeResize="0"/>
          <p:nvPr/>
        </p:nvPicPr>
        <p:blipFill rotWithShape="1">
          <a:blip r:embed="rId4">
            <a:alphaModFix/>
          </a:blip>
          <a:srcRect/>
          <a:stretch/>
        </p:blipFill>
        <p:spPr>
          <a:xfrm>
            <a:off x="2885871" y="1450337"/>
            <a:ext cx="1890814" cy="431100"/>
          </a:xfrm>
          <a:prstGeom prst="rect">
            <a:avLst/>
          </a:prstGeom>
          <a:noFill/>
          <a:ln>
            <a:noFill/>
          </a:ln>
          <a:effectLst>
            <a:outerShdw blurRad="14288" dist="19050" dir="5400000" algn="bl" rotWithShape="0">
              <a:srgbClr val="000000">
                <a:alpha val="31764"/>
              </a:srgbClr>
            </a:outerShdw>
          </a:effectLst>
        </p:spPr>
      </p:pic>
      <p:grpSp>
        <p:nvGrpSpPr>
          <p:cNvPr id="500" name="Google Shape;500;p40"/>
          <p:cNvGrpSpPr/>
          <p:nvPr/>
        </p:nvGrpSpPr>
        <p:grpSpPr>
          <a:xfrm>
            <a:off x="7536138" y="1119200"/>
            <a:ext cx="155812" cy="327950"/>
            <a:chOff x="7002738" y="1119200"/>
            <a:chExt cx="155812" cy="327950"/>
          </a:xfrm>
        </p:grpSpPr>
        <p:sp>
          <p:nvSpPr>
            <p:cNvPr id="501" name="Google Shape;501;p40"/>
            <p:cNvSpPr/>
            <p:nvPr/>
          </p:nvSpPr>
          <p:spPr>
            <a:xfrm>
              <a:off x="7052950" y="1341550"/>
              <a:ext cx="105600" cy="105600"/>
            </a:xfrm>
            <a:prstGeom prst="ellipse">
              <a:avLst/>
            </a:prstGeom>
            <a:solidFill>
              <a:srgbClr val="5891A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2" name="Google Shape;502;p40"/>
            <p:cNvCxnSpPr/>
            <p:nvPr/>
          </p:nvCxnSpPr>
          <p:spPr>
            <a:xfrm>
              <a:off x="7002738" y="1119200"/>
              <a:ext cx="119700" cy="303900"/>
            </a:xfrm>
            <a:prstGeom prst="straightConnector1">
              <a:avLst/>
            </a:prstGeom>
            <a:noFill/>
            <a:ln w="19050" cap="flat" cmpd="sng">
              <a:solidFill>
                <a:srgbClr val="5891AD"/>
              </a:solidFill>
              <a:prstDash val="solid"/>
              <a:round/>
              <a:headEnd type="none" w="sm" len="sm"/>
              <a:tailEnd type="none" w="sm" len="sm"/>
            </a:ln>
          </p:spPr>
        </p:cxnSp>
      </p:grpSp>
      <p:pic>
        <p:nvPicPr>
          <p:cNvPr id="503" name="Google Shape;503;p40"/>
          <p:cNvPicPr preferRelativeResize="0"/>
          <p:nvPr/>
        </p:nvPicPr>
        <p:blipFill rotWithShape="1">
          <a:blip r:embed="rId5">
            <a:alphaModFix/>
          </a:blip>
          <a:srcRect/>
          <a:stretch/>
        </p:blipFill>
        <p:spPr>
          <a:xfrm>
            <a:off x="2313574" y="2281600"/>
            <a:ext cx="3674874" cy="1317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6"/>
          <p:cNvSpPr txBox="1"/>
          <p:nvPr/>
        </p:nvSpPr>
        <p:spPr>
          <a:xfrm>
            <a:off x="1321875" y="1123725"/>
            <a:ext cx="6621600" cy="37856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D85C6"/>
                </a:solidFill>
                <a:latin typeface="Arial"/>
                <a:ea typeface="Arial"/>
                <a:cs typeface="Arial"/>
                <a:sym typeface="Arial"/>
              </a:rPr>
              <a:t>Arbitrary category of medications for bipolar disorder</a:t>
            </a: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D85C6"/>
                </a:solidFill>
                <a:latin typeface="Arial"/>
                <a:ea typeface="Arial"/>
                <a:cs typeface="Arial"/>
                <a:sym typeface="Arial"/>
              </a:rPr>
              <a:t>U.S. Food and Drug Administration (FDA) does not officially recognize the term.</a:t>
            </a: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D85C6"/>
                </a:solidFill>
                <a:latin typeface="Arial"/>
                <a:ea typeface="Arial"/>
                <a:cs typeface="Arial"/>
                <a:sym typeface="Arial"/>
              </a:rPr>
              <a:t>No consensus definition is accepted among investigators. </a:t>
            </a: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D85C6"/>
                </a:solidFill>
                <a:latin typeface="Arial"/>
                <a:ea typeface="Arial"/>
                <a:cs typeface="Arial"/>
                <a:sym typeface="Arial"/>
              </a:rPr>
              <a:t>“Mood stabilizer” originated as a marketing term for alternatives to lithium</a:t>
            </a: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3D85C6"/>
                </a:solidFill>
                <a:latin typeface="Arial"/>
                <a:ea typeface="Arial"/>
                <a:cs typeface="Arial"/>
                <a:sym typeface="Arial"/>
              </a:rPr>
              <a:t> </a:t>
            </a:r>
            <a:endParaRPr sz="1800" b="0" i="0" u="none" strike="noStrike" cap="none">
              <a:solidFill>
                <a:srgbClr val="3D85C6"/>
              </a:solidFill>
              <a:latin typeface="Arial"/>
              <a:ea typeface="Arial"/>
              <a:cs typeface="Arial"/>
              <a:sym typeface="Arial"/>
            </a:endParaRPr>
          </a:p>
        </p:txBody>
      </p:sp>
      <p:sp>
        <p:nvSpPr>
          <p:cNvPr id="131" name="Google Shape;131;p6"/>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6"/>
          <p:cNvSpPr txBox="1"/>
          <p:nvPr/>
        </p:nvSpPr>
        <p:spPr>
          <a:xfrm>
            <a:off x="648300" y="885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What’s a mood stabilizer?</a:t>
            </a:r>
            <a:endParaRPr sz="2400" b="0" i="0" u="none" strike="noStrike" cap="none">
              <a:solidFill>
                <a:srgbClr val="3D85C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43"/>
          <p:cNvPicPr preferRelativeResize="0"/>
          <p:nvPr/>
        </p:nvPicPr>
        <p:blipFill rotWithShape="1">
          <a:blip r:embed="rId3">
            <a:alphaModFix/>
          </a:blip>
          <a:srcRect/>
          <a:stretch/>
        </p:blipFill>
        <p:spPr>
          <a:xfrm>
            <a:off x="152400" y="152400"/>
            <a:ext cx="6130676" cy="4838700"/>
          </a:xfrm>
          <a:prstGeom prst="rect">
            <a:avLst/>
          </a:prstGeom>
          <a:noFill/>
          <a:ln>
            <a:noFill/>
          </a:ln>
        </p:spPr>
      </p:pic>
      <p:pic>
        <p:nvPicPr>
          <p:cNvPr id="540" name="Google Shape;540;p43"/>
          <p:cNvPicPr preferRelativeResize="0"/>
          <p:nvPr/>
        </p:nvPicPr>
        <p:blipFill rotWithShape="1">
          <a:blip r:embed="rId4">
            <a:alphaModFix/>
          </a:blip>
          <a:srcRect/>
          <a:stretch/>
        </p:blipFill>
        <p:spPr>
          <a:xfrm>
            <a:off x="4124625" y="1695450"/>
            <a:ext cx="2158450" cy="3351150"/>
          </a:xfrm>
          <a:prstGeom prst="rect">
            <a:avLst/>
          </a:prstGeom>
          <a:noFill/>
          <a:ln>
            <a:noFill/>
          </a:ln>
        </p:spPr>
      </p:pic>
      <p:pic>
        <p:nvPicPr>
          <p:cNvPr id="541" name="Google Shape;541;p43"/>
          <p:cNvPicPr preferRelativeResize="0"/>
          <p:nvPr/>
        </p:nvPicPr>
        <p:blipFill rotWithShape="1">
          <a:blip r:embed="rId5">
            <a:alphaModFix/>
          </a:blip>
          <a:srcRect/>
          <a:stretch/>
        </p:blipFill>
        <p:spPr>
          <a:xfrm>
            <a:off x="4206625" y="2028853"/>
            <a:ext cx="1859325" cy="2190325"/>
          </a:xfrm>
          <a:prstGeom prst="rect">
            <a:avLst/>
          </a:prstGeom>
          <a:noFill/>
          <a:ln>
            <a:noFill/>
          </a:ln>
        </p:spPr>
      </p:pic>
      <p:sp>
        <p:nvSpPr>
          <p:cNvPr id="542" name="Google Shape;542;p43"/>
          <p:cNvSpPr txBox="1"/>
          <p:nvPr/>
        </p:nvSpPr>
        <p:spPr>
          <a:xfrm>
            <a:off x="196308" y="2462100"/>
            <a:ext cx="3123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Roboto"/>
                <a:ea typeface="Roboto"/>
                <a:cs typeface="Roboto"/>
                <a:sym typeface="Roboto"/>
              </a:rPr>
              <a:t>Current Psychiatry</a:t>
            </a: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Roboto"/>
                <a:ea typeface="Roboto"/>
                <a:cs typeface="Roboto"/>
                <a:sym typeface="Roboto"/>
              </a:rPr>
              <a:t>December 2016</a:t>
            </a:r>
            <a:endParaRPr sz="1400" b="0" i="0" u="none" strike="noStrike" cap="none">
              <a:solidFill>
                <a:schemeClr val="dk1"/>
              </a:solidFill>
              <a:latin typeface="Roboto"/>
              <a:ea typeface="Roboto"/>
              <a:cs typeface="Roboto"/>
              <a:sym typeface="Roboto"/>
            </a:endParaRPr>
          </a:p>
        </p:txBody>
      </p:sp>
      <p:pic>
        <p:nvPicPr>
          <p:cNvPr id="543" name="Google Shape;543;p43"/>
          <p:cNvPicPr preferRelativeResize="0"/>
          <p:nvPr/>
        </p:nvPicPr>
        <p:blipFill rotWithShape="1">
          <a:blip r:embed="rId6">
            <a:alphaModFix/>
          </a:blip>
          <a:srcRect/>
          <a:stretch/>
        </p:blipFill>
        <p:spPr>
          <a:xfrm>
            <a:off x="6283076" y="2028850"/>
            <a:ext cx="2556124" cy="2783672"/>
          </a:xfrm>
          <a:prstGeom prst="rect">
            <a:avLst/>
          </a:prstGeom>
          <a:noFill/>
          <a:ln>
            <a:noFill/>
          </a:ln>
        </p:spPr>
      </p:pic>
      <p:sp>
        <p:nvSpPr>
          <p:cNvPr id="544" name="Google Shape;544;p43"/>
          <p:cNvSpPr/>
          <p:nvPr/>
        </p:nvSpPr>
        <p:spPr>
          <a:xfrm>
            <a:off x="-7450" y="4942225"/>
            <a:ext cx="9144000" cy="2013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43"/>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b="0" i="0" u="none" strike="noStrike" cap="none">
              <a:solidFill>
                <a:schemeClr val="lt1"/>
              </a:solidFill>
              <a:latin typeface="Roboto"/>
              <a:ea typeface="Roboto"/>
              <a:cs typeface="Roboto"/>
              <a:sym typeface="Roboto"/>
            </a:endParaRPr>
          </a:p>
        </p:txBody>
      </p:sp>
      <p:cxnSp>
        <p:nvCxnSpPr>
          <p:cNvPr id="546" name="Google Shape;546;p43"/>
          <p:cNvCxnSpPr/>
          <p:nvPr/>
        </p:nvCxnSpPr>
        <p:spPr>
          <a:xfrm>
            <a:off x="6350852" y="3066156"/>
            <a:ext cx="1019100" cy="0"/>
          </a:xfrm>
          <a:prstGeom prst="straightConnector1">
            <a:avLst/>
          </a:prstGeom>
          <a:noFill/>
          <a:ln w="38100" cap="flat" cmpd="sng">
            <a:solidFill>
              <a:srgbClr val="FF9900"/>
            </a:solidFill>
            <a:prstDash val="solid"/>
            <a:round/>
            <a:headEnd type="none" w="sm" len="sm"/>
            <a:tailEnd type="none" w="sm" len="sm"/>
          </a:ln>
        </p:spPr>
      </p:cxnSp>
      <p:cxnSp>
        <p:nvCxnSpPr>
          <p:cNvPr id="547" name="Google Shape;547;p43"/>
          <p:cNvCxnSpPr/>
          <p:nvPr/>
        </p:nvCxnSpPr>
        <p:spPr>
          <a:xfrm>
            <a:off x="8252781" y="2658954"/>
            <a:ext cx="505200" cy="0"/>
          </a:xfrm>
          <a:prstGeom prst="straightConnector1">
            <a:avLst/>
          </a:prstGeom>
          <a:noFill/>
          <a:ln w="38100" cap="flat" cmpd="sng">
            <a:solidFill>
              <a:srgbClr val="FF9900"/>
            </a:solidFill>
            <a:prstDash val="solid"/>
            <a:round/>
            <a:headEnd type="none" w="sm" len="sm"/>
            <a:tailEnd type="none" w="sm" len="sm"/>
          </a:ln>
        </p:spPr>
      </p:cxnSp>
      <p:cxnSp>
        <p:nvCxnSpPr>
          <p:cNvPr id="548" name="Google Shape;548;p43"/>
          <p:cNvCxnSpPr/>
          <p:nvPr/>
        </p:nvCxnSpPr>
        <p:spPr>
          <a:xfrm>
            <a:off x="6350856" y="2266154"/>
            <a:ext cx="505200" cy="0"/>
          </a:xfrm>
          <a:prstGeom prst="straightConnector1">
            <a:avLst/>
          </a:prstGeom>
          <a:noFill/>
          <a:ln w="38100" cap="flat" cmpd="sng">
            <a:solidFill>
              <a:srgbClr val="FF9900"/>
            </a:solidFill>
            <a:prstDash val="solid"/>
            <a:round/>
            <a:headEnd type="none" w="sm" len="sm"/>
            <a:tailEnd type="none" w="sm" len="sm"/>
          </a:ln>
        </p:spPr>
      </p:cxnSp>
      <p:cxnSp>
        <p:nvCxnSpPr>
          <p:cNvPr id="549" name="Google Shape;549;p43"/>
          <p:cNvCxnSpPr/>
          <p:nvPr/>
        </p:nvCxnSpPr>
        <p:spPr>
          <a:xfrm>
            <a:off x="8492102" y="2869531"/>
            <a:ext cx="227100" cy="0"/>
          </a:xfrm>
          <a:prstGeom prst="straightConnector1">
            <a:avLst/>
          </a:prstGeom>
          <a:noFill/>
          <a:ln w="38100" cap="flat" cmpd="sng">
            <a:solidFill>
              <a:srgbClr val="FF9900"/>
            </a:solidFill>
            <a:prstDash val="solid"/>
            <a:round/>
            <a:headEnd type="none" w="sm" len="sm"/>
            <a:tailEnd type="none" w="sm" len="sm"/>
          </a:ln>
        </p:spPr>
      </p:cxnSp>
      <p:cxnSp>
        <p:nvCxnSpPr>
          <p:cNvPr id="550" name="Google Shape;550;p43"/>
          <p:cNvCxnSpPr/>
          <p:nvPr/>
        </p:nvCxnSpPr>
        <p:spPr>
          <a:xfrm>
            <a:off x="7390000" y="3244850"/>
            <a:ext cx="989400" cy="0"/>
          </a:xfrm>
          <a:prstGeom prst="straightConnector1">
            <a:avLst/>
          </a:prstGeom>
          <a:noFill/>
          <a:ln w="38100" cap="flat" cmpd="sng">
            <a:solidFill>
              <a:srgbClr val="FF9900"/>
            </a:solidFill>
            <a:prstDash val="solid"/>
            <a:round/>
            <a:headEnd type="none" w="sm" len="sm"/>
            <a:tailEnd type="none" w="sm" len="sm"/>
          </a:ln>
        </p:spPr>
      </p:cxnSp>
      <p:cxnSp>
        <p:nvCxnSpPr>
          <p:cNvPr id="551" name="Google Shape;551;p43"/>
          <p:cNvCxnSpPr/>
          <p:nvPr/>
        </p:nvCxnSpPr>
        <p:spPr>
          <a:xfrm>
            <a:off x="6350856" y="2849079"/>
            <a:ext cx="505200" cy="0"/>
          </a:xfrm>
          <a:prstGeom prst="straightConnector1">
            <a:avLst/>
          </a:prstGeom>
          <a:noFill/>
          <a:ln w="38100" cap="flat" cmpd="sng">
            <a:solidFill>
              <a:srgbClr val="FF9900"/>
            </a:solidFill>
            <a:prstDash val="solid"/>
            <a:round/>
            <a:headEnd type="none" w="sm" len="sm"/>
            <a:tailEnd type="none" w="sm" len="sm"/>
          </a:ln>
        </p:spPr>
      </p:cxnSp>
      <p:cxnSp>
        <p:nvCxnSpPr>
          <p:cNvPr id="552" name="Google Shape;552;p43"/>
          <p:cNvCxnSpPr/>
          <p:nvPr/>
        </p:nvCxnSpPr>
        <p:spPr>
          <a:xfrm>
            <a:off x="610100" y="3612850"/>
            <a:ext cx="1166100" cy="0"/>
          </a:xfrm>
          <a:prstGeom prst="straightConnector1">
            <a:avLst/>
          </a:prstGeom>
          <a:noFill/>
          <a:ln w="38100" cap="flat" cmpd="sng">
            <a:solidFill>
              <a:srgbClr val="FF9900"/>
            </a:solidFill>
            <a:prstDash val="solid"/>
            <a:round/>
            <a:headEnd type="none" w="sm" len="sm"/>
            <a:tailEnd type="none" w="sm" len="sm"/>
          </a:ln>
        </p:spPr>
      </p:cxnSp>
      <p:cxnSp>
        <p:nvCxnSpPr>
          <p:cNvPr id="553" name="Google Shape;553;p43"/>
          <p:cNvCxnSpPr/>
          <p:nvPr/>
        </p:nvCxnSpPr>
        <p:spPr>
          <a:xfrm>
            <a:off x="252800" y="3837875"/>
            <a:ext cx="1515900" cy="0"/>
          </a:xfrm>
          <a:prstGeom prst="straightConnector1">
            <a:avLst/>
          </a:prstGeom>
          <a:noFill/>
          <a:ln w="38100" cap="flat" cmpd="sng">
            <a:solidFill>
              <a:srgbClr val="FF9900"/>
            </a:solidFill>
            <a:prstDash val="solid"/>
            <a:round/>
            <a:headEnd type="none" w="sm" len="sm"/>
            <a:tailEnd type="none" w="sm" len="sm"/>
          </a:ln>
        </p:spPr>
      </p:cxnSp>
      <p:cxnSp>
        <p:nvCxnSpPr>
          <p:cNvPr id="554" name="Google Shape;554;p43"/>
          <p:cNvCxnSpPr/>
          <p:nvPr/>
        </p:nvCxnSpPr>
        <p:spPr>
          <a:xfrm>
            <a:off x="245077" y="4062904"/>
            <a:ext cx="473100" cy="0"/>
          </a:xfrm>
          <a:prstGeom prst="straightConnector1">
            <a:avLst/>
          </a:prstGeom>
          <a:noFill/>
          <a:ln w="38100" cap="flat" cmpd="sng">
            <a:solidFill>
              <a:srgbClr val="FF9900"/>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4"/>
          <p:cNvSpPr/>
          <p:nvPr/>
        </p:nvSpPr>
        <p:spPr>
          <a:xfrm>
            <a:off x="-7450" y="4942225"/>
            <a:ext cx="9144000" cy="2013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4"/>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b="0" i="0" u="none" strike="noStrike" cap="none">
              <a:solidFill>
                <a:schemeClr val="lt1"/>
              </a:solidFill>
              <a:latin typeface="Roboto"/>
              <a:ea typeface="Roboto"/>
              <a:cs typeface="Roboto"/>
              <a:sym typeface="Roboto"/>
            </a:endParaRPr>
          </a:p>
        </p:txBody>
      </p:sp>
      <p:pic>
        <p:nvPicPr>
          <p:cNvPr id="561" name="Google Shape;561;p44"/>
          <p:cNvPicPr preferRelativeResize="0"/>
          <p:nvPr/>
        </p:nvPicPr>
        <p:blipFill rotWithShape="1">
          <a:blip r:embed="rId3">
            <a:alphaModFix/>
          </a:blip>
          <a:srcRect l="5574" t="15782" r="1823"/>
          <a:stretch/>
        </p:blipFill>
        <p:spPr>
          <a:xfrm>
            <a:off x="829100" y="365175"/>
            <a:ext cx="6049150" cy="4296600"/>
          </a:xfrm>
          <a:prstGeom prst="rect">
            <a:avLst/>
          </a:prstGeom>
          <a:noFill/>
          <a:ln>
            <a:noFill/>
          </a:ln>
        </p:spPr>
      </p:pic>
      <p:sp>
        <p:nvSpPr>
          <p:cNvPr id="562" name="Google Shape;562;p44"/>
          <p:cNvSpPr txBox="1"/>
          <p:nvPr/>
        </p:nvSpPr>
        <p:spPr>
          <a:xfrm>
            <a:off x="6832825" y="704625"/>
            <a:ext cx="1956000" cy="20778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dk1"/>
              </a:buClr>
              <a:buSzPts val="1400"/>
              <a:buFont typeface="Roboto"/>
              <a:buChar char="●"/>
            </a:pPr>
            <a:r>
              <a:rPr lang="en" sz="1400" b="0" i="0" u="none" strike="noStrike" cap="none">
                <a:solidFill>
                  <a:schemeClr val="dk1"/>
                </a:solidFill>
                <a:latin typeface="Roboto"/>
                <a:ea typeface="Roboto"/>
                <a:cs typeface="Roboto"/>
                <a:sym typeface="Roboto"/>
              </a:rPr>
              <a:t>Lithium level 0.25 - 0.5</a:t>
            </a:r>
            <a:endParaRPr sz="1400" b="0" i="0" u="none" strike="noStrike" cap="none">
              <a:solidFill>
                <a:schemeClr val="dk1"/>
              </a:solidFill>
              <a:latin typeface="Roboto"/>
              <a:ea typeface="Roboto"/>
              <a:cs typeface="Roboto"/>
              <a:sym typeface="Roboto"/>
            </a:endParaRPr>
          </a:p>
          <a:p>
            <a:pPr marL="457200" marR="0" lvl="0" indent="-317500" algn="l" rtl="0">
              <a:lnSpc>
                <a:spcPct val="100000"/>
              </a:lnSpc>
              <a:spcBef>
                <a:spcPts val="1000"/>
              </a:spcBef>
              <a:spcAft>
                <a:spcPts val="0"/>
              </a:spcAft>
              <a:buClr>
                <a:schemeClr val="dk1"/>
              </a:buClr>
              <a:buSzPts val="1400"/>
              <a:buFont typeface="Roboto"/>
              <a:buChar char="●"/>
            </a:pPr>
            <a:r>
              <a:rPr lang="en" sz="1400" b="0" i="0" u="none" strike="noStrike" cap="none">
                <a:solidFill>
                  <a:schemeClr val="dk1"/>
                </a:solidFill>
                <a:latin typeface="Roboto"/>
                <a:ea typeface="Roboto"/>
                <a:cs typeface="Roboto"/>
                <a:sym typeface="Roboto"/>
              </a:rPr>
              <a:t>1 year</a:t>
            </a:r>
            <a:endParaRPr sz="1400" b="0" i="0" u="none" strike="noStrike" cap="none">
              <a:solidFill>
                <a:schemeClr val="dk1"/>
              </a:solidFill>
              <a:latin typeface="Roboto"/>
              <a:ea typeface="Roboto"/>
              <a:cs typeface="Roboto"/>
              <a:sym typeface="Roboto"/>
            </a:endParaRPr>
          </a:p>
          <a:p>
            <a:pPr marL="457200" marR="0" lvl="0" indent="-317500" algn="l" rtl="0">
              <a:lnSpc>
                <a:spcPct val="100000"/>
              </a:lnSpc>
              <a:spcBef>
                <a:spcPts val="1000"/>
              </a:spcBef>
              <a:spcAft>
                <a:spcPts val="0"/>
              </a:spcAft>
              <a:buClr>
                <a:schemeClr val="dk1"/>
              </a:buClr>
              <a:buSzPts val="1400"/>
              <a:buFont typeface="Roboto"/>
              <a:buChar char="●"/>
            </a:pPr>
            <a:r>
              <a:rPr lang="en" sz="1400" b="0" i="0" u="none" strike="noStrike" cap="none">
                <a:solidFill>
                  <a:schemeClr val="dk1"/>
                </a:solidFill>
                <a:latin typeface="Roboto"/>
                <a:ea typeface="Roboto"/>
                <a:cs typeface="Roboto"/>
                <a:sym typeface="Roboto"/>
              </a:rPr>
              <a:t>Improved cognition </a:t>
            </a:r>
            <a:endParaRPr sz="1400" b="0" i="0" u="none" strike="noStrike" cap="none">
              <a:solidFill>
                <a:schemeClr val="dk1"/>
              </a:solidFill>
              <a:latin typeface="Roboto"/>
              <a:ea typeface="Roboto"/>
              <a:cs typeface="Roboto"/>
              <a:sym typeface="Roboto"/>
            </a:endParaRPr>
          </a:p>
          <a:p>
            <a:pPr marL="457200" marR="0" lvl="0" indent="-317500" algn="l" rtl="0">
              <a:lnSpc>
                <a:spcPct val="100000"/>
              </a:lnSpc>
              <a:spcBef>
                <a:spcPts val="1000"/>
              </a:spcBef>
              <a:spcAft>
                <a:spcPts val="1000"/>
              </a:spcAft>
              <a:buClr>
                <a:schemeClr val="dk1"/>
              </a:buClr>
              <a:buSzPts val="1400"/>
              <a:buFont typeface="Roboto"/>
              <a:buChar char="●"/>
            </a:pPr>
            <a:r>
              <a:rPr lang="en" sz="1400" b="0" i="0" u="none" strike="noStrike" cap="none">
                <a:solidFill>
                  <a:schemeClr val="dk1"/>
                </a:solidFill>
                <a:latin typeface="Roboto"/>
                <a:ea typeface="Roboto"/>
                <a:cs typeface="Roboto"/>
                <a:sym typeface="Roboto"/>
              </a:rPr>
              <a:t>Decrease in tau proteins</a:t>
            </a:r>
            <a:endParaRPr sz="1400" b="0" i="0" u="none" strike="noStrike" cap="none">
              <a:solidFill>
                <a:schemeClr val="dk1"/>
              </a:solidFill>
              <a:latin typeface="Roboto"/>
              <a:ea typeface="Roboto"/>
              <a:cs typeface="Roboto"/>
              <a:sym typeface="Roboto"/>
            </a:endParaRPr>
          </a:p>
        </p:txBody>
      </p:sp>
      <p:cxnSp>
        <p:nvCxnSpPr>
          <p:cNvPr id="563" name="Google Shape;563;p44"/>
          <p:cNvCxnSpPr/>
          <p:nvPr/>
        </p:nvCxnSpPr>
        <p:spPr>
          <a:xfrm>
            <a:off x="1153302" y="976352"/>
            <a:ext cx="1982100" cy="0"/>
          </a:xfrm>
          <a:prstGeom prst="straightConnector1">
            <a:avLst/>
          </a:prstGeom>
          <a:noFill/>
          <a:ln w="38100" cap="flat" cmpd="sng">
            <a:solidFill>
              <a:srgbClr val="FF9900"/>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8"/>
          <p:cNvPicPr preferRelativeResize="0"/>
          <p:nvPr/>
        </p:nvPicPr>
        <p:blipFill rotWithShape="1">
          <a:blip r:embed="rId3">
            <a:alphaModFix/>
          </a:blip>
          <a:srcRect/>
          <a:stretch/>
        </p:blipFill>
        <p:spPr>
          <a:xfrm>
            <a:off x="1055275" y="1315700"/>
            <a:ext cx="4625575" cy="2754150"/>
          </a:xfrm>
          <a:prstGeom prst="rect">
            <a:avLst/>
          </a:prstGeom>
          <a:noFill/>
          <a:ln>
            <a:noFill/>
          </a:ln>
        </p:spPr>
      </p:pic>
      <p:sp>
        <p:nvSpPr>
          <p:cNvPr id="596" name="Google Shape;596;p48"/>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8"/>
          <p:cNvSpPr txBox="1"/>
          <p:nvPr/>
        </p:nvSpPr>
        <p:spPr>
          <a:xfrm>
            <a:off x="78800" y="4826675"/>
            <a:ext cx="95547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sz="800" b="0" i="0" u="none" strike="noStrike" cap="none">
              <a:solidFill>
                <a:schemeClr val="lt1"/>
              </a:solidFill>
              <a:latin typeface="Arial"/>
              <a:ea typeface="Arial"/>
              <a:cs typeface="Arial"/>
              <a:sym typeface="Arial"/>
            </a:endParaRPr>
          </a:p>
        </p:txBody>
      </p:sp>
      <p:sp>
        <p:nvSpPr>
          <p:cNvPr id="598" name="Google Shape;598;p48"/>
          <p:cNvSpPr/>
          <p:nvPr/>
        </p:nvSpPr>
        <p:spPr>
          <a:xfrm>
            <a:off x="-25" y="0"/>
            <a:ext cx="9144000" cy="7800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8"/>
          <p:cNvSpPr txBox="1"/>
          <p:nvPr/>
        </p:nvSpPr>
        <p:spPr>
          <a:xfrm>
            <a:off x="953050" y="112950"/>
            <a:ext cx="659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9"/>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5" name="Google Shape;605;p49"/>
          <p:cNvPicPr preferRelativeResize="0"/>
          <p:nvPr/>
        </p:nvPicPr>
        <p:blipFill rotWithShape="1">
          <a:blip r:embed="rId3">
            <a:alphaModFix/>
          </a:blip>
          <a:srcRect/>
          <a:stretch/>
        </p:blipFill>
        <p:spPr>
          <a:xfrm>
            <a:off x="1135225" y="2303390"/>
            <a:ext cx="4138300" cy="2230536"/>
          </a:xfrm>
          <a:prstGeom prst="rect">
            <a:avLst/>
          </a:prstGeom>
          <a:noFill/>
          <a:ln>
            <a:noFill/>
          </a:ln>
        </p:spPr>
      </p:pic>
      <p:pic>
        <p:nvPicPr>
          <p:cNvPr id="606" name="Google Shape;606;p49"/>
          <p:cNvPicPr preferRelativeResize="0"/>
          <p:nvPr/>
        </p:nvPicPr>
        <p:blipFill rotWithShape="1">
          <a:blip r:embed="rId4">
            <a:alphaModFix/>
          </a:blip>
          <a:srcRect/>
          <a:stretch/>
        </p:blipFill>
        <p:spPr>
          <a:xfrm>
            <a:off x="1135225" y="808395"/>
            <a:ext cx="4138299" cy="1193500"/>
          </a:xfrm>
          <a:prstGeom prst="rect">
            <a:avLst/>
          </a:prstGeom>
          <a:noFill/>
          <a:ln>
            <a:noFill/>
          </a:ln>
          <a:effectLst>
            <a:outerShdw blurRad="57150" dist="19050" dir="5400000" algn="bl" rotWithShape="0">
              <a:srgbClr val="000000">
                <a:alpha val="49803"/>
              </a:srgbClr>
            </a:outerShdw>
          </a:effectLst>
        </p:spPr>
      </p:pic>
      <p:sp>
        <p:nvSpPr>
          <p:cNvPr id="607" name="Google Shape;607;p49"/>
          <p:cNvSpPr txBox="1"/>
          <p:nvPr/>
        </p:nvSpPr>
        <p:spPr>
          <a:xfrm>
            <a:off x="1006225" y="4835425"/>
            <a:ext cx="50982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Roboto"/>
                <a:ea typeface="Roboto"/>
                <a:cs typeface="Roboto"/>
                <a:sym typeface="Roboto"/>
              </a:rPr>
              <a:t>ACS Chem. Neurosci. 2014, 5, 6, 422–433 Publication Date:April 3, 2014 https://doi.org/10.1021/cn500040g</a:t>
            </a:r>
            <a:endParaRPr sz="800" b="0" i="0" u="none" strike="noStrike" cap="none">
              <a:solidFill>
                <a:schemeClr val="lt1"/>
              </a:solidFill>
              <a:latin typeface="Roboto"/>
              <a:ea typeface="Roboto"/>
              <a:cs typeface="Roboto"/>
              <a:sym typeface="Roboto"/>
            </a:endParaRPr>
          </a:p>
        </p:txBody>
      </p:sp>
      <p:sp>
        <p:nvSpPr>
          <p:cNvPr id="608" name="Google Shape;608;p4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49"/>
          <p:cNvSpPr txBox="1"/>
          <p:nvPr/>
        </p:nvSpPr>
        <p:spPr>
          <a:xfrm>
            <a:off x="901225" y="51425"/>
            <a:ext cx="7897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 post-TBI</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0"/>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5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50"/>
          <p:cNvSpPr txBox="1"/>
          <p:nvPr/>
        </p:nvSpPr>
        <p:spPr>
          <a:xfrm>
            <a:off x="76200" y="4700923"/>
            <a:ext cx="8809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Jin Yan, Yuan Zhang, Lin Wang, Zhao Li, Shuang Tang, Yingwen Wang, Nina Gu, Xiaochuan Sun, Lin Li, TREM2 activation alleviates neural damage via Akt/CREB/BDNF signalling after traumatic brain injury in mice, Journal of Neuroinflammation, 10.1186/s12974-022-02651-3, 19, 1, (2022).</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617" name="Google Shape;617;p50"/>
          <p:cNvPicPr preferRelativeResize="0"/>
          <p:nvPr/>
        </p:nvPicPr>
        <p:blipFill rotWithShape="1">
          <a:blip r:embed="rId3">
            <a:alphaModFix/>
          </a:blip>
          <a:srcRect/>
          <a:stretch/>
        </p:blipFill>
        <p:spPr>
          <a:xfrm>
            <a:off x="1636149" y="897800"/>
            <a:ext cx="6342400" cy="3727599"/>
          </a:xfrm>
          <a:prstGeom prst="rect">
            <a:avLst/>
          </a:prstGeom>
          <a:noFill/>
          <a:ln>
            <a:noFill/>
          </a:ln>
        </p:spPr>
      </p:pic>
      <p:sp>
        <p:nvSpPr>
          <p:cNvPr id="618" name="Google Shape;618;p50"/>
          <p:cNvSpPr/>
          <p:nvPr/>
        </p:nvSpPr>
        <p:spPr>
          <a:xfrm>
            <a:off x="4002900" y="3369100"/>
            <a:ext cx="1138200" cy="9360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50"/>
          <p:cNvSpPr txBox="1"/>
          <p:nvPr/>
        </p:nvSpPr>
        <p:spPr>
          <a:xfrm>
            <a:off x="2708778" y="3938600"/>
            <a:ext cx="2125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900"/>
              </a:spcAft>
              <a:buClr>
                <a:srgbClr val="000000"/>
              </a:buClr>
              <a:buSzPts val="1400"/>
              <a:buFont typeface="Arial"/>
              <a:buNone/>
            </a:pPr>
            <a:r>
              <a:rPr lang="en" sz="1400" b="0" i="0" u="none" strike="noStrike" cap="none">
                <a:solidFill>
                  <a:schemeClr val="dk1"/>
                </a:solidFill>
                <a:latin typeface="Roboto"/>
                <a:ea typeface="Roboto"/>
                <a:cs typeface="Roboto"/>
                <a:sym typeface="Roboto"/>
              </a:rPr>
              <a:t>Brain-Derived Neurotrophic Factor</a:t>
            </a:r>
            <a:endParaRPr sz="1400" b="0" i="0" u="none" strike="noStrike" cap="none">
              <a:solidFill>
                <a:schemeClr val="dk1"/>
              </a:solidFill>
              <a:latin typeface="Roboto"/>
              <a:ea typeface="Roboto"/>
              <a:cs typeface="Roboto"/>
              <a:sym typeface="Roboto"/>
            </a:endParaRPr>
          </a:p>
        </p:txBody>
      </p:sp>
      <p:sp>
        <p:nvSpPr>
          <p:cNvPr id="620" name="Google Shape;620;p50"/>
          <p:cNvSpPr/>
          <p:nvPr/>
        </p:nvSpPr>
        <p:spPr>
          <a:xfrm>
            <a:off x="-25" y="0"/>
            <a:ext cx="9144000" cy="7800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50"/>
          <p:cNvSpPr txBox="1"/>
          <p:nvPr/>
        </p:nvSpPr>
        <p:spPr>
          <a:xfrm>
            <a:off x="953050" y="112950"/>
            <a:ext cx="659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51"/>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51"/>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5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51"/>
          <p:cNvSpPr txBox="1"/>
          <p:nvPr/>
        </p:nvSpPr>
        <p:spPr>
          <a:xfrm>
            <a:off x="76200" y="4700923"/>
            <a:ext cx="8809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Jin Yan, Yuan Zhang, Lin Wang, Zhao Li, Shuang Tang, Yingwen Wang, Nina Gu, Xiaochuan Sun, Lin Li, TREM2 activation alleviates neural damage via Akt/CREB/BDNF signalling after traumatic brain injury in mice, Journal of Neuroinflammation, 10.1186/s12974-022-02651-3, 19, 1, (2022).</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630" name="Google Shape;630;p51"/>
          <p:cNvPicPr preferRelativeResize="0"/>
          <p:nvPr/>
        </p:nvPicPr>
        <p:blipFill rotWithShape="1">
          <a:blip r:embed="rId3">
            <a:alphaModFix/>
          </a:blip>
          <a:srcRect/>
          <a:stretch/>
        </p:blipFill>
        <p:spPr>
          <a:xfrm>
            <a:off x="1530700" y="810613"/>
            <a:ext cx="6341299" cy="3859700"/>
          </a:xfrm>
          <a:prstGeom prst="rect">
            <a:avLst/>
          </a:prstGeom>
          <a:noFill/>
          <a:ln>
            <a:noFill/>
          </a:ln>
        </p:spPr>
      </p:pic>
      <p:sp>
        <p:nvSpPr>
          <p:cNvPr id="631" name="Google Shape;631;p51"/>
          <p:cNvSpPr/>
          <p:nvPr/>
        </p:nvSpPr>
        <p:spPr>
          <a:xfrm>
            <a:off x="5921962" y="2096326"/>
            <a:ext cx="1669800" cy="1797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5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51"/>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2"/>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9" name="Google Shape;639;p52"/>
          <p:cNvPicPr preferRelativeResize="0"/>
          <p:nvPr/>
        </p:nvPicPr>
        <p:blipFill rotWithShape="1">
          <a:blip r:embed="rId3">
            <a:alphaModFix/>
          </a:blip>
          <a:srcRect/>
          <a:stretch/>
        </p:blipFill>
        <p:spPr>
          <a:xfrm>
            <a:off x="1013538" y="779999"/>
            <a:ext cx="7116918" cy="4084350"/>
          </a:xfrm>
          <a:prstGeom prst="rect">
            <a:avLst/>
          </a:prstGeom>
          <a:noFill/>
          <a:ln>
            <a:noFill/>
          </a:ln>
        </p:spPr>
      </p:pic>
      <p:sp>
        <p:nvSpPr>
          <p:cNvPr id="640" name="Google Shape;640;p52"/>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52"/>
          <p:cNvSpPr txBox="1"/>
          <p:nvPr/>
        </p:nvSpPr>
        <p:spPr>
          <a:xfrm>
            <a:off x="76200" y="4840400"/>
            <a:ext cx="95547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Neuroprotective Effects of Lithium: Implications for the Treatment of Alzheimer’s Disease and Related Neurodegenerative Disorders O. V. Forlenza et al.  ACS Chemical Neuroscience 2014.</a:t>
            </a:r>
            <a:endParaRPr sz="800" b="0" i="0" u="none" strike="noStrike" cap="none">
              <a:solidFill>
                <a:schemeClr val="lt1"/>
              </a:solidFill>
              <a:latin typeface="Arial"/>
              <a:ea typeface="Arial"/>
              <a:cs typeface="Arial"/>
              <a:sym typeface="Arial"/>
            </a:endParaRPr>
          </a:p>
        </p:txBody>
      </p:sp>
      <p:sp>
        <p:nvSpPr>
          <p:cNvPr id="642" name="Google Shape;642;p52"/>
          <p:cNvSpPr/>
          <p:nvPr/>
        </p:nvSpPr>
        <p:spPr>
          <a:xfrm>
            <a:off x="6390950" y="1789825"/>
            <a:ext cx="1265700" cy="12654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5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52"/>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53"/>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53"/>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5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53"/>
          <p:cNvSpPr txBox="1"/>
          <p:nvPr/>
        </p:nvSpPr>
        <p:spPr>
          <a:xfrm>
            <a:off x="76200" y="4777123"/>
            <a:ext cx="8809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lt1"/>
                </a:solidFill>
                <a:latin typeface="Arial"/>
                <a:ea typeface="Arial"/>
                <a:cs typeface="Arial"/>
                <a:sym typeface="Arial"/>
              </a:rPr>
              <a:t>Souder, D.C., Anderson, R.M. An expanding GSK3 network: implications for aging research. GeroScience 41, 369–382 (2019). https://doi.org/10.1007/s11357-019-00085-z</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653" name="Google Shape;653;p53"/>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a:t>
            </a:r>
            <a:endParaRPr sz="2400" b="0" i="0" u="none" strike="noStrike" cap="none">
              <a:solidFill>
                <a:schemeClr val="lt1"/>
              </a:solidFill>
              <a:latin typeface="Arial"/>
              <a:ea typeface="Arial"/>
              <a:cs typeface="Arial"/>
              <a:sym typeface="Arial"/>
            </a:endParaRPr>
          </a:p>
        </p:txBody>
      </p:sp>
      <p:pic>
        <p:nvPicPr>
          <p:cNvPr id="654" name="Google Shape;654;p53"/>
          <p:cNvPicPr preferRelativeResize="0"/>
          <p:nvPr/>
        </p:nvPicPr>
        <p:blipFill rotWithShape="1">
          <a:blip r:embed="rId3">
            <a:alphaModFix/>
          </a:blip>
          <a:srcRect/>
          <a:stretch/>
        </p:blipFill>
        <p:spPr>
          <a:xfrm>
            <a:off x="1377600" y="803951"/>
            <a:ext cx="6631980" cy="3873025"/>
          </a:xfrm>
          <a:prstGeom prst="rect">
            <a:avLst/>
          </a:prstGeom>
          <a:noFill/>
          <a:ln>
            <a:noFill/>
          </a:ln>
        </p:spPr>
      </p:pic>
      <p:sp>
        <p:nvSpPr>
          <p:cNvPr id="655" name="Google Shape;655;p53"/>
          <p:cNvSpPr/>
          <p:nvPr/>
        </p:nvSpPr>
        <p:spPr>
          <a:xfrm>
            <a:off x="3848250" y="1383725"/>
            <a:ext cx="1901700" cy="7800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5"/>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55"/>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55"/>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55"/>
          <p:cNvSpPr txBox="1"/>
          <p:nvPr/>
        </p:nvSpPr>
        <p:spPr>
          <a:xfrm>
            <a:off x="76200" y="4840400"/>
            <a:ext cx="9554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lt1"/>
                </a:solidFill>
                <a:latin typeface="Arial"/>
                <a:ea typeface="Arial"/>
                <a:cs typeface="Arial"/>
                <a:sym typeface="Arial"/>
              </a:rPr>
              <a:t>Quiroz, J.A., Machado-Vieira, R., Zarate Jr., C.A., &amp; Manji, H.K. (2010). Novel Insights into Lithium’s Mechanism of Action: Neurotrophic and Neuroprotective Effects. Neuropsychobiology, 62, 50 - 60.</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675" name="Google Shape;675;p55"/>
          <p:cNvPicPr preferRelativeResize="0"/>
          <p:nvPr/>
        </p:nvPicPr>
        <p:blipFill rotWithShape="1">
          <a:blip r:embed="rId3">
            <a:alphaModFix/>
          </a:blip>
          <a:srcRect/>
          <a:stretch/>
        </p:blipFill>
        <p:spPr>
          <a:xfrm>
            <a:off x="1743650" y="932400"/>
            <a:ext cx="5494000" cy="3755600"/>
          </a:xfrm>
          <a:prstGeom prst="rect">
            <a:avLst/>
          </a:prstGeom>
          <a:noFill/>
          <a:ln>
            <a:noFill/>
          </a:ln>
        </p:spPr>
      </p:pic>
      <p:sp>
        <p:nvSpPr>
          <p:cNvPr id="676" name="Google Shape;676;p55"/>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a:t>
            </a:r>
            <a:endParaRPr sz="2400" b="0" i="0" u="none" strike="noStrike" cap="none">
              <a:solidFill>
                <a:schemeClr val="lt1"/>
              </a:solidFill>
              <a:latin typeface="Arial"/>
              <a:ea typeface="Arial"/>
              <a:cs typeface="Arial"/>
              <a:sym typeface="Arial"/>
            </a:endParaRPr>
          </a:p>
        </p:txBody>
      </p:sp>
      <p:sp>
        <p:nvSpPr>
          <p:cNvPr id="677" name="Google Shape;677;p55"/>
          <p:cNvSpPr/>
          <p:nvPr/>
        </p:nvSpPr>
        <p:spPr>
          <a:xfrm>
            <a:off x="5489900" y="1943250"/>
            <a:ext cx="3106800" cy="8886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55"/>
          <p:cNvSpPr txBox="1"/>
          <p:nvPr/>
        </p:nvSpPr>
        <p:spPr>
          <a:xfrm>
            <a:off x="7286475" y="2061650"/>
            <a:ext cx="1801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9900"/>
                </a:solidFill>
                <a:latin typeface="Arial"/>
                <a:ea typeface="Arial"/>
                <a:cs typeface="Arial"/>
                <a:sym typeface="Arial"/>
              </a:rPr>
              <a:t>Enzyme </a:t>
            </a:r>
            <a:endParaRPr sz="1400" b="0"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9900"/>
                </a:solidFill>
                <a:latin typeface="Arial"/>
                <a:ea typeface="Arial"/>
                <a:cs typeface="Arial"/>
                <a:sym typeface="Arial"/>
              </a:rPr>
              <a:t>modulator</a:t>
            </a:r>
            <a:endParaRPr sz="1400" b="0" i="0" u="none" strike="noStrike" cap="none">
              <a:solidFill>
                <a:srgbClr val="FF9900"/>
              </a:solidFill>
              <a:latin typeface="Arial"/>
              <a:ea typeface="Arial"/>
              <a:cs typeface="Arial"/>
              <a:sym typeface="Arial"/>
            </a:endParaRPr>
          </a:p>
        </p:txBody>
      </p:sp>
      <p:sp>
        <p:nvSpPr>
          <p:cNvPr id="679" name="Google Shape;679;p55"/>
          <p:cNvSpPr/>
          <p:nvPr/>
        </p:nvSpPr>
        <p:spPr>
          <a:xfrm rot="-2041175">
            <a:off x="3383460" y="1708182"/>
            <a:ext cx="1533577" cy="888729"/>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1"/>
          <p:cNvSpPr/>
          <p:nvPr/>
        </p:nvSpPr>
        <p:spPr>
          <a:xfrm>
            <a:off x="0" y="4845200"/>
            <a:ext cx="9144000" cy="298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8" name="Google Shape;748;p61"/>
          <p:cNvPicPr preferRelativeResize="0"/>
          <p:nvPr/>
        </p:nvPicPr>
        <p:blipFill rotWithShape="1">
          <a:blip r:embed="rId3">
            <a:alphaModFix/>
          </a:blip>
          <a:srcRect/>
          <a:stretch/>
        </p:blipFill>
        <p:spPr>
          <a:xfrm>
            <a:off x="2210550" y="1003001"/>
            <a:ext cx="4650000" cy="3529850"/>
          </a:xfrm>
          <a:prstGeom prst="rect">
            <a:avLst/>
          </a:prstGeom>
          <a:noFill/>
          <a:ln>
            <a:noFill/>
          </a:ln>
        </p:spPr>
      </p:pic>
      <p:sp>
        <p:nvSpPr>
          <p:cNvPr id="749" name="Google Shape;749;p61"/>
          <p:cNvSpPr txBox="1"/>
          <p:nvPr/>
        </p:nvSpPr>
        <p:spPr>
          <a:xfrm>
            <a:off x="624900" y="4845200"/>
            <a:ext cx="6816600" cy="265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800" b="0" i="0" u="none" strike="noStrike" cap="none">
                <a:solidFill>
                  <a:schemeClr val="lt1"/>
                </a:solidFill>
                <a:latin typeface="Arial"/>
                <a:ea typeface="Arial"/>
                <a:cs typeface="Arial"/>
                <a:sym typeface="Arial"/>
              </a:rPr>
              <a:t>Stahl’s Essential Psychopharmacology</a:t>
            </a:r>
            <a:endParaRPr sz="800" b="0" i="0" u="none" strike="noStrike" cap="none">
              <a:solidFill>
                <a:schemeClr val="lt1"/>
              </a:solidFill>
              <a:latin typeface="Arial"/>
              <a:ea typeface="Arial"/>
              <a:cs typeface="Arial"/>
              <a:sym typeface="Arial"/>
            </a:endParaRPr>
          </a:p>
        </p:txBody>
      </p:sp>
      <p:sp>
        <p:nvSpPr>
          <p:cNvPr id="750" name="Google Shape;750;p61"/>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61"/>
          <p:cNvSpPr txBox="1"/>
          <p:nvPr/>
        </p:nvSpPr>
        <p:spPr>
          <a:xfrm>
            <a:off x="953050" y="36750"/>
            <a:ext cx="6594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neuroprotection</a:t>
            </a:r>
            <a:endParaRPr sz="2400" b="0" i="0" u="none" strike="noStrike" cap="none">
              <a:solidFill>
                <a:schemeClr val="lt1"/>
              </a:solidFill>
              <a:latin typeface="Arial"/>
              <a:ea typeface="Arial"/>
              <a:cs typeface="Arial"/>
              <a:sym typeface="Arial"/>
            </a:endParaRPr>
          </a:p>
        </p:txBody>
      </p:sp>
      <p:sp>
        <p:nvSpPr>
          <p:cNvPr id="752" name="Google Shape;752;p61"/>
          <p:cNvSpPr/>
          <p:nvPr/>
        </p:nvSpPr>
        <p:spPr>
          <a:xfrm>
            <a:off x="3668950" y="801875"/>
            <a:ext cx="2825400" cy="6648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61"/>
          <p:cNvSpPr txBox="1"/>
          <p:nvPr/>
        </p:nvSpPr>
        <p:spPr>
          <a:xfrm>
            <a:off x="4382433" y="742545"/>
            <a:ext cx="2675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FF9900"/>
                </a:solidFill>
                <a:latin typeface="Arial"/>
                <a:ea typeface="Arial"/>
                <a:cs typeface="Arial"/>
                <a:sym typeface="Arial"/>
              </a:rPr>
              <a:t>enzyme modulator</a:t>
            </a:r>
            <a:endParaRPr sz="1200" b="0" i="0" u="none" strike="noStrike" cap="none">
              <a:solidFill>
                <a:srgbClr val="FF9900"/>
              </a:solidFill>
              <a:latin typeface="Arial"/>
              <a:ea typeface="Arial"/>
              <a:cs typeface="Arial"/>
              <a:sym typeface="Arial"/>
            </a:endParaRPr>
          </a:p>
        </p:txBody>
      </p:sp>
      <p:sp>
        <p:nvSpPr>
          <p:cNvPr id="754" name="Google Shape;754;p61"/>
          <p:cNvSpPr/>
          <p:nvPr/>
        </p:nvSpPr>
        <p:spPr>
          <a:xfrm>
            <a:off x="4435400" y="3884475"/>
            <a:ext cx="968100" cy="2982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5" name="Google Shape;755;p61"/>
          <p:cNvPicPr preferRelativeResize="0"/>
          <p:nvPr/>
        </p:nvPicPr>
        <p:blipFill rotWithShape="1">
          <a:blip r:embed="rId4">
            <a:alphaModFix/>
          </a:blip>
          <a:srcRect/>
          <a:stretch/>
        </p:blipFill>
        <p:spPr>
          <a:xfrm>
            <a:off x="6494351" y="3705700"/>
            <a:ext cx="1123750" cy="748700"/>
          </a:xfrm>
          <a:prstGeom prst="rect">
            <a:avLst/>
          </a:prstGeom>
          <a:noFill/>
          <a:ln>
            <a:noFill/>
          </a:ln>
        </p:spPr>
      </p:pic>
      <p:pic>
        <p:nvPicPr>
          <p:cNvPr id="756" name="Google Shape;756;p61" descr="clipped result image"/>
          <p:cNvPicPr preferRelativeResize="0"/>
          <p:nvPr/>
        </p:nvPicPr>
        <p:blipFill rotWithShape="1">
          <a:blip r:embed="rId5">
            <a:alphaModFix/>
          </a:blip>
          <a:srcRect/>
          <a:stretch/>
        </p:blipFill>
        <p:spPr>
          <a:xfrm>
            <a:off x="1779748" y="3308677"/>
            <a:ext cx="1007404" cy="413497"/>
          </a:xfrm>
          <a:prstGeom prst="rect">
            <a:avLst/>
          </a:prstGeom>
          <a:noFill/>
          <a:ln>
            <a:noFill/>
          </a:ln>
        </p:spPr>
      </p:pic>
      <p:sp>
        <p:nvSpPr>
          <p:cNvPr id="757" name="Google Shape;757;p61"/>
          <p:cNvSpPr txBox="1"/>
          <p:nvPr/>
        </p:nvSpPr>
        <p:spPr>
          <a:xfrm>
            <a:off x="1109614" y="3308677"/>
            <a:ext cx="18015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Arial"/>
                <a:ea typeface="Arial"/>
                <a:cs typeface="Arial"/>
                <a:sym typeface="Arial"/>
              </a:rPr>
              <a:t>3</a:t>
            </a:r>
            <a:r>
              <a:rPr lang="en" sz="900" b="0" i="0" u="none" strike="noStrike" cap="none">
                <a:solidFill>
                  <a:schemeClr val="dk1"/>
                </a:solidFill>
                <a:latin typeface="Arial"/>
                <a:ea typeface="Arial"/>
                <a:cs typeface="Arial"/>
                <a:sym typeface="Arial"/>
              </a:rPr>
              <a:t> </a:t>
            </a:r>
            <a:r>
              <a:rPr lang="en" sz="900" b="0" i="0" u="sng" strike="noStrike" cap="none">
                <a:solidFill>
                  <a:schemeClr val="dk1"/>
                </a:solidFill>
                <a:latin typeface="Arial"/>
                <a:ea typeface="Arial"/>
                <a:cs typeface="Arial"/>
                <a:sym typeface="Arial"/>
              </a:rPr>
              <a:t>g</a:t>
            </a:r>
            <a:r>
              <a:rPr lang="en" sz="900" b="0" i="0" u="none" strike="noStrike" cap="none">
                <a:solidFill>
                  <a:schemeClr val="dk1"/>
                </a:solidFill>
                <a:latin typeface="Arial"/>
                <a:ea typeface="Arial"/>
                <a:cs typeface="Arial"/>
                <a:sym typeface="Arial"/>
              </a:rPr>
              <a:t>a</a:t>
            </a:r>
            <a:r>
              <a:rPr lang="en" sz="900" b="0" i="0" u="sng" strike="noStrike" cap="none">
                <a:solidFill>
                  <a:schemeClr val="dk1"/>
                </a:solidFill>
                <a:latin typeface="Arial"/>
                <a:ea typeface="Arial"/>
                <a:cs typeface="Arial"/>
                <a:sym typeface="Arial"/>
              </a:rPr>
              <a:t>sk</a:t>
            </a:r>
            <a:r>
              <a:rPr lang="en" sz="900" b="0" i="0" u="none" strike="noStrike" cap="none">
                <a:solidFill>
                  <a:schemeClr val="dk1"/>
                </a:solidFill>
                <a:latin typeface="Arial"/>
                <a:ea typeface="Arial"/>
                <a:cs typeface="Arial"/>
                <a:sym typeface="Arial"/>
              </a:rPr>
              <a:t>ets</a:t>
            </a:r>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8"/>
          <p:cNvPicPr preferRelativeResize="0"/>
          <p:nvPr/>
        </p:nvPicPr>
        <p:blipFill rotWithShape="1">
          <a:blip r:embed="rId3">
            <a:alphaModFix/>
          </a:blip>
          <a:srcRect/>
          <a:stretch/>
        </p:blipFill>
        <p:spPr>
          <a:xfrm>
            <a:off x="6212501" y="1603175"/>
            <a:ext cx="2514576" cy="2678250"/>
          </a:xfrm>
          <a:prstGeom prst="rect">
            <a:avLst/>
          </a:prstGeom>
          <a:noFill/>
          <a:ln>
            <a:noFill/>
          </a:ln>
        </p:spPr>
      </p:pic>
      <p:sp>
        <p:nvSpPr>
          <p:cNvPr id="144" name="Google Shape;144;p8"/>
          <p:cNvSpPr/>
          <p:nvPr/>
        </p:nvSpPr>
        <p:spPr>
          <a:xfrm>
            <a:off x="-23850" y="-15900"/>
            <a:ext cx="9144000" cy="763200"/>
          </a:xfrm>
          <a:prstGeom prst="rect">
            <a:avLst/>
          </a:prstGeom>
          <a:solidFill>
            <a:srgbClr val="3D85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8"/>
          <p:cNvSpPr txBox="1"/>
          <p:nvPr/>
        </p:nvSpPr>
        <p:spPr>
          <a:xfrm>
            <a:off x="851140" y="90184"/>
            <a:ext cx="51015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dirty="0">
                <a:solidFill>
                  <a:schemeClr val="lt1"/>
                </a:solidFill>
                <a:latin typeface="Arial"/>
                <a:ea typeface="Arial"/>
                <a:cs typeface="Arial"/>
                <a:sym typeface="Arial"/>
              </a:rPr>
              <a:t>What’s a mood stabilizer?</a:t>
            </a:r>
            <a:endParaRPr sz="2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3D85C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000"/>
              <a:buFont typeface="Arial"/>
              <a:buNone/>
            </a:pPr>
            <a:r>
              <a:rPr lang="en" sz="2000" b="0" i="0" u="none" strike="noStrike" cap="none" dirty="0">
                <a:solidFill>
                  <a:srgbClr val="3D85C6"/>
                </a:solidFill>
                <a:latin typeface="Arial"/>
                <a:ea typeface="Arial"/>
                <a:cs typeface="Arial"/>
                <a:sym typeface="Arial"/>
              </a:rPr>
              <a:t>Since there is no FDA-approved “mood stabilizer…</a:t>
            </a:r>
            <a:endParaRPr sz="2000" b="0" i="0" u="none" strike="noStrike" cap="none" dirty="0">
              <a:solidFill>
                <a:srgbClr val="3D85C6"/>
              </a:solidFill>
              <a:latin typeface="Arial"/>
              <a:ea typeface="Arial"/>
              <a:cs typeface="Arial"/>
              <a:sym typeface="Arial"/>
            </a:endParaRPr>
          </a:p>
          <a:p>
            <a:pPr marL="0" marR="0" lvl="0" indent="0" algn="l" rtl="0">
              <a:lnSpc>
                <a:spcPct val="115000"/>
              </a:lnSpc>
              <a:spcBef>
                <a:spcPts val="1000"/>
              </a:spcBef>
              <a:spcAft>
                <a:spcPts val="0"/>
              </a:spcAft>
              <a:buClr>
                <a:srgbClr val="000000"/>
              </a:buClr>
              <a:buSzPts val="2000"/>
              <a:buFont typeface="Arial"/>
              <a:buNone/>
            </a:pPr>
            <a:r>
              <a:rPr lang="en" sz="2000" b="0" i="0" u="none" strike="noStrike" cap="none" dirty="0">
                <a:solidFill>
                  <a:srgbClr val="3D85C6"/>
                </a:solidFill>
                <a:latin typeface="Arial"/>
                <a:ea typeface="Arial"/>
                <a:cs typeface="Arial"/>
                <a:sym typeface="Arial"/>
              </a:rPr>
              <a:t>OTC supplements can claim to be mood stabilizers </a:t>
            </a:r>
            <a:endParaRPr sz="2000" b="0" i="0" u="none" strike="noStrike" cap="none" dirty="0">
              <a:solidFill>
                <a:srgbClr val="3D85C6"/>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2400"/>
              <a:buFont typeface="Arial"/>
              <a:buNone/>
            </a:pPr>
            <a:endParaRPr sz="2400" b="0" i="0" u="none" strike="noStrike" cap="none" dirty="0">
              <a:solidFill>
                <a:srgbClr val="3D85C6"/>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400" b="0" i="0" u="none" strike="noStrike" cap="none" dirty="0">
              <a:solidFill>
                <a:srgbClr val="3D85C6"/>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400" b="0" i="0" u="none" strike="noStrike" cap="none" dirty="0">
              <a:solidFill>
                <a:srgbClr val="3D85C6"/>
              </a:solidFill>
              <a:latin typeface="Arial"/>
              <a:ea typeface="Arial"/>
              <a:cs typeface="Arial"/>
              <a:sym typeface="Arial"/>
            </a:endParaRPr>
          </a:p>
        </p:txBody>
      </p:sp>
      <p:sp>
        <p:nvSpPr>
          <p:cNvPr id="146" name="Google Shape;146;p8"/>
          <p:cNvSpPr/>
          <p:nvPr/>
        </p:nvSpPr>
        <p:spPr>
          <a:xfrm>
            <a:off x="3724859" y="2887756"/>
            <a:ext cx="1862394" cy="1119468"/>
          </a:xfrm>
          <a:prstGeom prst="wedgeRectCallout">
            <a:avLst>
              <a:gd name="adj1" fmla="val 87471"/>
              <a:gd name="adj2" fmla="val -101464"/>
            </a:avLst>
          </a:prstGeom>
          <a:noFill/>
          <a:ln w="12700"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chemeClr val="dk1"/>
                </a:solidFill>
                <a:latin typeface="Arial"/>
                <a:ea typeface="Arial"/>
                <a:cs typeface="Arial"/>
                <a:sym typeface="Arial"/>
              </a:rPr>
              <a:t>This one contains St John’s Wort which would </a:t>
            </a:r>
            <a:r>
              <a:rPr lang="en" sz="1400" b="1" i="0" u="sng" strike="noStrike" cap="none">
                <a:solidFill>
                  <a:schemeClr val="dk1"/>
                </a:solidFill>
                <a:latin typeface="Arial"/>
                <a:ea typeface="Arial"/>
                <a:cs typeface="Arial"/>
                <a:sym typeface="Arial"/>
              </a:rPr>
              <a:t>de</a:t>
            </a:r>
            <a:r>
              <a:rPr lang="en" sz="1400" b="0" i="0" u="none" strike="noStrike" cap="none">
                <a:solidFill>
                  <a:schemeClr val="dk1"/>
                </a:solidFill>
                <a:latin typeface="Arial"/>
                <a:ea typeface="Arial"/>
                <a:cs typeface="Arial"/>
                <a:sym typeface="Arial"/>
              </a:rPr>
              <a:t>stabilize bipolar disorder.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2"/>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6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Lithium</a:t>
            </a:r>
            <a:endParaRPr sz="2400" b="0" i="0" u="none" strike="noStrike" cap="none">
              <a:solidFill>
                <a:srgbClr val="000000"/>
              </a:solidFill>
              <a:latin typeface="Arial"/>
              <a:ea typeface="Arial"/>
              <a:cs typeface="Arial"/>
              <a:sym typeface="Arial"/>
            </a:endParaRPr>
          </a:p>
        </p:txBody>
      </p:sp>
      <p:sp>
        <p:nvSpPr>
          <p:cNvPr id="764" name="Google Shape;764;p62"/>
          <p:cNvSpPr txBox="1"/>
          <p:nvPr/>
        </p:nvSpPr>
        <p:spPr>
          <a:xfrm>
            <a:off x="648275" y="743300"/>
            <a:ext cx="47496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Neuroscience-based nomenclature: </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enzyme modulator</a:t>
            </a: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Including inhibition/attenuation of:</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914400" marR="0" lvl="1"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Inositol monophosphatase </a:t>
            </a:r>
            <a:endParaRPr sz="1700" b="0" i="0" u="none" strike="noStrike" cap="none">
              <a:solidFill>
                <a:schemeClr val="dk1"/>
              </a:solidFill>
              <a:latin typeface="Arial"/>
              <a:ea typeface="Arial"/>
              <a:cs typeface="Arial"/>
              <a:sym typeface="Arial"/>
            </a:endParaRPr>
          </a:p>
          <a:p>
            <a:pPr marL="914400" marR="0" lvl="1"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Adenylyl-cyclase</a:t>
            </a:r>
            <a:endParaRPr sz="1700" b="0" i="0" u="none" strike="noStrike" cap="none">
              <a:solidFill>
                <a:schemeClr val="dk1"/>
              </a:solidFill>
              <a:latin typeface="Arial"/>
              <a:ea typeface="Arial"/>
              <a:cs typeface="Arial"/>
              <a:sym typeface="Arial"/>
            </a:endParaRPr>
          </a:p>
          <a:p>
            <a:pPr marL="914400" marR="0" lvl="1" indent="-336550" algn="l" rtl="0">
              <a:lnSpc>
                <a:spcPct val="100000"/>
              </a:lnSpc>
              <a:spcBef>
                <a:spcPts val="0"/>
              </a:spcBef>
              <a:spcAft>
                <a:spcPts val="0"/>
              </a:spcAft>
              <a:buClr>
                <a:schemeClr val="dk1"/>
              </a:buClr>
              <a:buSzPts val="1700"/>
              <a:buFont typeface="Arial"/>
              <a:buChar char="○"/>
            </a:pPr>
            <a:r>
              <a:rPr lang="en" sz="1600" b="0" i="0" u="none" strike="noStrike" cap="none">
                <a:solidFill>
                  <a:schemeClr val="dk1"/>
                </a:solidFill>
                <a:latin typeface="Arial"/>
                <a:ea typeface="Arial"/>
                <a:cs typeface="Arial"/>
                <a:sym typeface="Arial"/>
              </a:rPr>
              <a:t>Glycogen synthase kinase</a:t>
            </a:r>
            <a:r>
              <a:rPr lang="en" sz="1700" b="0" i="0" u="none" strike="noStrike" cap="none">
                <a:solidFill>
                  <a:schemeClr val="dk1"/>
                </a:solidFill>
                <a:latin typeface="Arial"/>
                <a:ea typeface="Arial"/>
                <a:cs typeface="Arial"/>
                <a:sym typeface="Arial"/>
              </a:rPr>
              <a:t> (GSK-3)</a:t>
            </a:r>
            <a:endParaRPr sz="1700" b="0" i="0" u="none" strike="noStrike" cap="none">
              <a:solidFill>
                <a:schemeClr val="dk1"/>
              </a:solidFill>
              <a:latin typeface="Arial"/>
              <a:ea typeface="Arial"/>
              <a:cs typeface="Arial"/>
              <a:sym typeface="Arial"/>
            </a:endParaRPr>
          </a:p>
          <a:p>
            <a:pPr marL="914400" marR="0" lvl="1"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highlight>
                  <a:srgbClr val="FFFF00"/>
                </a:highlight>
                <a:latin typeface="Arial"/>
                <a:ea typeface="Arial"/>
                <a:cs typeface="Arial"/>
                <a:sym typeface="Arial"/>
              </a:rPr>
              <a:t>Protein kinase C (PKC)</a:t>
            </a:r>
            <a:endParaRPr sz="1700" b="0" i="0" u="none" strike="noStrike" cap="none">
              <a:solidFill>
                <a:schemeClr val="dk1"/>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a:p>
            <a:pPr marL="457200" marR="0" lvl="0" indent="-330200" algn="l" rtl="0">
              <a:lnSpc>
                <a:spcPct val="100000"/>
              </a:lnSpc>
              <a:spcBef>
                <a:spcPts val="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Modulator of multiple intracellular signaling cascades</a:t>
            </a:r>
            <a:endParaRPr sz="16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Neuroprotectant</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latin typeface="Arial"/>
                <a:ea typeface="Arial"/>
                <a:cs typeface="Arial"/>
                <a:sym typeface="Arial"/>
              </a:rPr>
              <a:t>Promotes mitochondrial health </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 sz="1700" b="0" i="0" u="none" strike="noStrike" cap="none">
                <a:solidFill>
                  <a:schemeClr val="dk1"/>
                </a:solidFill>
                <a:highlight>
                  <a:srgbClr val="FFFF00"/>
                </a:highlight>
                <a:latin typeface="Arial"/>
                <a:ea typeface="Arial"/>
                <a:cs typeface="Arial"/>
                <a:sym typeface="Arial"/>
              </a:rPr>
              <a:t>Regulator of </a:t>
            </a:r>
            <a:r>
              <a:rPr lang="en" sz="1700" b="1" i="0" u="none" strike="noStrike" cap="none">
                <a:solidFill>
                  <a:schemeClr val="dk1"/>
                </a:solidFill>
                <a:highlight>
                  <a:srgbClr val="FFFF00"/>
                </a:highlight>
                <a:latin typeface="Arial"/>
                <a:ea typeface="Arial"/>
                <a:cs typeface="Arial"/>
                <a:sym typeface="Arial"/>
              </a:rPr>
              <a:t>gene expression</a:t>
            </a:r>
            <a:endParaRPr sz="1700" b="1" i="0" u="none" strike="noStrike" cap="none">
              <a:solidFill>
                <a:schemeClr val="dk1"/>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1"/>
              </a:solidFill>
              <a:latin typeface="Arial"/>
              <a:ea typeface="Arial"/>
              <a:cs typeface="Arial"/>
              <a:sym typeface="Arial"/>
            </a:endParaRPr>
          </a:p>
        </p:txBody>
      </p:sp>
      <p:pic>
        <p:nvPicPr>
          <p:cNvPr id="765" name="Google Shape;765;p62"/>
          <p:cNvPicPr preferRelativeResize="0"/>
          <p:nvPr/>
        </p:nvPicPr>
        <p:blipFill rotWithShape="1">
          <a:blip r:embed="rId3">
            <a:alphaModFix/>
          </a:blip>
          <a:srcRect l="57541" t="8667" b="13456"/>
          <a:stretch/>
        </p:blipFill>
        <p:spPr>
          <a:xfrm>
            <a:off x="5861475" y="642900"/>
            <a:ext cx="3180749" cy="4325700"/>
          </a:xfrm>
          <a:prstGeom prst="rect">
            <a:avLst/>
          </a:prstGeom>
          <a:noFill/>
          <a:ln>
            <a:noFill/>
          </a:ln>
        </p:spPr>
      </p:pic>
      <p:pic>
        <p:nvPicPr>
          <p:cNvPr id="766" name="Google Shape;766;p62" descr="clipped result image"/>
          <p:cNvPicPr preferRelativeResize="0"/>
          <p:nvPr/>
        </p:nvPicPr>
        <p:blipFill rotWithShape="1">
          <a:blip r:embed="rId4">
            <a:alphaModFix/>
          </a:blip>
          <a:srcRect/>
          <a:stretch/>
        </p:blipFill>
        <p:spPr>
          <a:xfrm>
            <a:off x="5948336" y="3658301"/>
            <a:ext cx="1007404" cy="413497"/>
          </a:xfrm>
          <a:prstGeom prst="rect">
            <a:avLst/>
          </a:prstGeom>
          <a:noFill/>
          <a:ln>
            <a:noFill/>
          </a:ln>
        </p:spPr>
      </p:pic>
      <p:sp>
        <p:nvSpPr>
          <p:cNvPr id="767" name="Google Shape;767;p62"/>
          <p:cNvSpPr txBox="1"/>
          <p:nvPr/>
        </p:nvSpPr>
        <p:spPr>
          <a:xfrm>
            <a:off x="6054990" y="3387833"/>
            <a:ext cx="18015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Arial"/>
                <a:ea typeface="Arial"/>
                <a:cs typeface="Arial"/>
                <a:sym typeface="Arial"/>
              </a:rPr>
              <a:t>3</a:t>
            </a:r>
            <a:r>
              <a:rPr lang="en" sz="900" b="0" i="0" u="none" strike="noStrike" cap="none">
                <a:solidFill>
                  <a:schemeClr val="dk1"/>
                </a:solidFill>
                <a:latin typeface="Arial"/>
                <a:ea typeface="Arial"/>
                <a:cs typeface="Arial"/>
                <a:sym typeface="Arial"/>
              </a:rPr>
              <a:t> </a:t>
            </a:r>
            <a:r>
              <a:rPr lang="en" sz="900" b="0" i="0" u="sng" strike="noStrike" cap="none">
                <a:solidFill>
                  <a:schemeClr val="dk1"/>
                </a:solidFill>
                <a:latin typeface="Arial"/>
                <a:ea typeface="Arial"/>
                <a:cs typeface="Arial"/>
                <a:sym typeface="Arial"/>
              </a:rPr>
              <a:t>g</a:t>
            </a:r>
            <a:r>
              <a:rPr lang="en" sz="900" b="0" i="0" u="none" strike="noStrike" cap="none">
                <a:solidFill>
                  <a:schemeClr val="dk1"/>
                </a:solidFill>
                <a:latin typeface="Arial"/>
                <a:ea typeface="Arial"/>
                <a:cs typeface="Arial"/>
                <a:sym typeface="Arial"/>
              </a:rPr>
              <a:t>a</a:t>
            </a:r>
            <a:r>
              <a:rPr lang="en" sz="900" b="0" i="0" u="sng" strike="noStrike" cap="none">
                <a:solidFill>
                  <a:schemeClr val="dk1"/>
                </a:solidFill>
                <a:latin typeface="Arial"/>
                <a:ea typeface="Arial"/>
                <a:cs typeface="Arial"/>
                <a:sym typeface="Arial"/>
              </a:rPr>
              <a:t>sk</a:t>
            </a:r>
            <a:r>
              <a:rPr lang="en" sz="900" b="0" i="0" u="none" strike="noStrike" cap="none">
                <a:solidFill>
                  <a:schemeClr val="dk1"/>
                </a:solidFill>
                <a:latin typeface="Arial"/>
                <a:ea typeface="Arial"/>
                <a:cs typeface="Arial"/>
                <a:sym typeface="Arial"/>
              </a:rPr>
              <a:t>ets</a:t>
            </a:r>
            <a:endParaRPr sz="900" b="0" i="0" u="none" strike="noStrike" cap="none">
              <a:solidFill>
                <a:schemeClr val="dk1"/>
              </a:solidFill>
              <a:latin typeface="Arial"/>
              <a:ea typeface="Arial"/>
              <a:cs typeface="Arial"/>
              <a:sym typeface="Arial"/>
            </a:endParaRPr>
          </a:p>
        </p:txBody>
      </p:sp>
      <p:pic>
        <p:nvPicPr>
          <p:cNvPr id="768" name="Google Shape;768;p62" descr="clipped result image"/>
          <p:cNvPicPr preferRelativeResize="0"/>
          <p:nvPr/>
        </p:nvPicPr>
        <p:blipFill rotWithShape="1">
          <a:blip r:embed="rId4">
            <a:alphaModFix/>
          </a:blip>
          <a:srcRect/>
          <a:stretch/>
        </p:blipFill>
        <p:spPr>
          <a:xfrm>
            <a:off x="4894173" y="2497931"/>
            <a:ext cx="1007404" cy="413497"/>
          </a:xfrm>
          <a:prstGeom prst="rect">
            <a:avLst/>
          </a:prstGeom>
          <a:noFill/>
          <a:ln>
            <a:noFill/>
          </a:ln>
        </p:spPr>
      </p:pic>
      <p:sp>
        <p:nvSpPr>
          <p:cNvPr id="769" name="Google Shape;769;p62"/>
          <p:cNvSpPr txBox="1"/>
          <p:nvPr/>
        </p:nvSpPr>
        <p:spPr>
          <a:xfrm>
            <a:off x="5047586" y="2245141"/>
            <a:ext cx="18015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Arial"/>
                <a:ea typeface="Arial"/>
                <a:cs typeface="Arial"/>
                <a:sym typeface="Arial"/>
              </a:rPr>
              <a:t>3</a:t>
            </a:r>
            <a:r>
              <a:rPr lang="en" sz="900" b="0" i="0" u="none" strike="noStrike" cap="none">
                <a:solidFill>
                  <a:schemeClr val="dk1"/>
                </a:solidFill>
                <a:latin typeface="Arial"/>
                <a:ea typeface="Arial"/>
                <a:cs typeface="Arial"/>
                <a:sym typeface="Arial"/>
              </a:rPr>
              <a:t> </a:t>
            </a:r>
            <a:r>
              <a:rPr lang="en" sz="900" b="0" i="0" u="sng" strike="noStrike" cap="none">
                <a:solidFill>
                  <a:schemeClr val="dk1"/>
                </a:solidFill>
                <a:latin typeface="Arial"/>
                <a:ea typeface="Arial"/>
                <a:cs typeface="Arial"/>
                <a:sym typeface="Arial"/>
              </a:rPr>
              <a:t>g</a:t>
            </a:r>
            <a:r>
              <a:rPr lang="en" sz="900" b="0" i="0" u="none" strike="noStrike" cap="none">
                <a:solidFill>
                  <a:schemeClr val="dk1"/>
                </a:solidFill>
                <a:latin typeface="Arial"/>
                <a:ea typeface="Arial"/>
                <a:cs typeface="Arial"/>
                <a:sym typeface="Arial"/>
              </a:rPr>
              <a:t>a</a:t>
            </a:r>
            <a:r>
              <a:rPr lang="en" sz="900" b="0" i="0" u="sng" strike="noStrike" cap="none">
                <a:solidFill>
                  <a:schemeClr val="dk1"/>
                </a:solidFill>
                <a:latin typeface="Arial"/>
                <a:ea typeface="Arial"/>
                <a:cs typeface="Arial"/>
                <a:sym typeface="Arial"/>
              </a:rPr>
              <a:t>sk</a:t>
            </a:r>
            <a:r>
              <a:rPr lang="en" sz="900" b="0" i="0" u="none" strike="noStrike" cap="none">
                <a:solidFill>
                  <a:schemeClr val="dk1"/>
                </a:solidFill>
                <a:latin typeface="Arial"/>
                <a:ea typeface="Arial"/>
                <a:cs typeface="Arial"/>
                <a:sym typeface="Arial"/>
              </a:rPr>
              <a:t>ets</a:t>
            </a:r>
            <a:endParaRPr sz="900" b="0" i="0" u="none" strike="noStrike" cap="none">
              <a:solidFill>
                <a:schemeClr val="dk1"/>
              </a:solidFill>
              <a:latin typeface="Arial"/>
              <a:ea typeface="Arial"/>
              <a:cs typeface="Arial"/>
              <a:sym typeface="Arial"/>
            </a:endParaRPr>
          </a:p>
        </p:txBody>
      </p:sp>
      <p:pic>
        <p:nvPicPr>
          <p:cNvPr id="770" name="Google Shape;770;p62" descr="clipped result image"/>
          <p:cNvPicPr preferRelativeResize="0"/>
          <p:nvPr/>
        </p:nvPicPr>
        <p:blipFill rotWithShape="1">
          <a:blip r:embed="rId5">
            <a:alphaModFix/>
          </a:blip>
          <a:srcRect/>
          <a:stretch/>
        </p:blipFill>
        <p:spPr>
          <a:xfrm>
            <a:off x="648275" y="2497931"/>
            <a:ext cx="628007" cy="75444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72"/>
          <p:cNvPicPr preferRelativeResize="0"/>
          <p:nvPr/>
        </p:nvPicPr>
        <p:blipFill rotWithShape="1">
          <a:blip r:embed="rId3">
            <a:alphaModFix/>
          </a:blip>
          <a:srcRect r="69672" b="39544"/>
          <a:stretch/>
        </p:blipFill>
        <p:spPr>
          <a:xfrm>
            <a:off x="152400" y="152400"/>
            <a:ext cx="1859325" cy="2925301"/>
          </a:xfrm>
          <a:prstGeom prst="rect">
            <a:avLst/>
          </a:prstGeom>
          <a:noFill/>
          <a:ln>
            <a:noFill/>
          </a:ln>
        </p:spPr>
      </p:pic>
      <p:sp>
        <p:nvSpPr>
          <p:cNvPr id="866" name="Google Shape;866;p72"/>
          <p:cNvSpPr txBox="1"/>
          <p:nvPr/>
        </p:nvSpPr>
        <p:spPr>
          <a:xfrm>
            <a:off x="196304" y="2462100"/>
            <a:ext cx="1725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Roboto"/>
                <a:ea typeface="Roboto"/>
                <a:cs typeface="Roboto"/>
                <a:sym typeface="Roboto"/>
              </a:rPr>
              <a:t>Current Psychiatry</a:t>
            </a: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Roboto"/>
                <a:ea typeface="Roboto"/>
                <a:cs typeface="Roboto"/>
                <a:sym typeface="Roboto"/>
              </a:rPr>
              <a:t>December 2016</a:t>
            </a:r>
            <a:endParaRPr sz="1400" b="0" i="0" u="none" strike="noStrike" cap="none">
              <a:solidFill>
                <a:schemeClr val="dk1"/>
              </a:solidFill>
              <a:latin typeface="Roboto"/>
              <a:ea typeface="Roboto"/>
              <a:cs typeface="Roboto"/>
              <a:sym typeface="Roboto"/>
            </a:endParaRPr>
          </a:p>
        </p:txBody>
      </p:sp>
      <p:sp>
        <p:nvSpPr>
          <p:cNvPr id="867" name="Google Shape;867;p72"/>
          <p:cNvSpPr txBox="1"/>
          <p:nvPr/>
        </p:nvSpPr>
        <p:spPr>
          <a:xfrm>
            <a:off x="2403372" y="1586974"/>
            <a:ext cx="3123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Roboto"/>
                <a:ea typeface="Roboto"/>
                <a:cs typeface="Roboto"/>
                <a:sym typeface="Roboto"/>
              </a:rPr>
              <a:t>Lithium </a:t>
            </a:r>
            <a:endParaRPr sz="1600" b="0" i="0" u="none" strike="noStrike" cap="none">
              <a:solidFill>
                <a:schemeClr val="dk1"/>
              </a:solidFill>
              <a:latin typeface="Roboto"/>
              <a:ea typeface="Roboto"/>
              <a:cs typeface="Roboto"/>
              <a:sym typeface="Roboto"/>
            </a:endParaRPr>
          </a:p>
        </p:txBody>
      </p:sp>
      <p:sp>
        <p:nvSpPr>
          <p:cNvPr id="868" name="Google Shape;868;p72"/>
          <p:cNvSpPr txBox="1"/>
          <p:nvPr/>
        </p:nvSpPr>
        <p:spPr>
          <a:xfrm>
            <a:off x="348627" y="4902125"/>
            <a:ext cx="84402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Roboto"/>
                <a:ea typeface="Roboto"/>
                <a:cs typeface="Roboto"/>
                <a:sym typeface="Roboto"/>
              </a:rPr>
              <a:t>Forlenza OV, Diniz BS, Radanovic M, et al. Disease modifying properties of long-term lithium treatment for amnestic mild cognitive impairment: randomised controlled trial. Br J Psychiatry. 2011;198(5):351-356.</a:t>
            </a:r>
            <a:endParaRPr sz="700" b="0" i="0" u="none" strike="noStrike" cap="none">
              <a:solidFill>
                <a:schemeClr val="lt1"/>
              </a:solidFill>
              <a:latin typeface="Roboto"/>
              <a:ea typeface="Roboto"/>
              <a:cs typeface="Roboto"/>
              <a:sym typeface="Roboto"/>
            </a:endParaRPr>
          </a:p>
        </p:txBody>
      </p:sp>
      <p:pic>
        <p:nvPicPr>
          <p:cNvPr id="869" name="Google Shape;869;p72"/>
          <p:cNvPicPr preferRelativeResize="0"/>
          <p:nvPr/>
        </p:nvPicPr>
        <p:blipFill rotWithShape="1">
          <a:blip r:embed="rId3">
            <a:alphaModFix/>
          </a:blip>
          <a:srcRect l="28342" r="12867" b="62825"/>
          <a:stretch/>
        </p:blipFill>
        <p:spPr>
          <a:xfrm>
            <a:off x="2319600" y="294825"/>
            <a:ext cx="2528901" cy="1262101"/>
          </a:xfrm>
          <a:prstGeom prst="rect">
            <a:avLst/>
          </a:prstGeom>
          <a:noFill/>
          <a:ln>
            <a:noFill/>
          </a:ln>
        </p:spPr>
      </p:pic>
      <p:sp>
        <p:nvSpPr>
          <p:cNvPr id="870" name="Google Shape;870;p72"/>
          <p:cNvSpPr txBox="1"/>
          <p:nvPr/>
        </p:nvSpPr>
        <p:spPr>
          <a:xfrm>
            <a:off x="2395880" y="2131575"/>
            <a:ext cx="4527000" cy="264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Roboto"/>
                <a:ea typeface="Roboto"/>
                <a:cs typeface="Roboto"/>
                <a:sym typeface="Roboto"/>
              </a:rPr>
              <a:t>The other 9:</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Nicotine</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Caffeine</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Melatonin</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Omega-3 fatty acids</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N-Acetylcysteine (NAC)</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Vitamin D</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COX-2 inhibitors (celecoxib)</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Minocycline</a:t>
            </a:r>
            <a:endParaRPr sz="1600" b="0" i="0" u="none" strike="noStrike" cap="none">
              <a:solidFill>
                <a:schemeClr val="dk1"/>
              </a:solidFill>
              <a:latin typeface="Roboto"/>
              <a:ea typeface="Roboto"/>
              <a:cs typeface="Roboto"/>
              <a:sym typeface="Roboto"/>
            </a:endParaRPr>
          </a:p>
          <a:p>
            <a:pPr marL="457200" marR="0" lvl="0" indent="-330200" algn="l" rtl="0">
              <a:lnSpc>
                <a:spcPct val="100000"/>
              </a:lnSpc>
              <a:spcBef>
                <a:spcPts val="0"/>
              </a:spcBef>
              <a:spcAft>
                <a:spcPts val="0"/>
              </a:spcAft>
              <a:buClr>
                <a:schemeClr val="dk1"/>
              </a:buClr>
              <a:buSzPts val="1600"/>
              <a:buFont typeface="Roboto"/>
              <a:buChar char="●"/>
            </a:pPr>
            <a:r>
              <a:rPr lang="en" sz="1600" b="0" i="0" u="none" strike="noStrike" cap="none">
                <a:solidFill>
                  <a:schemeClr val="dk1"/>
                </a:solidFill>
                <a:latin typeface="Roboto"/>
                <a:ea typeface="Roboto"/>
                <a:cs typeface="Roboto"/>
                <a:sym typeface="Roboto"/>
              </a:rPr>
              <a:t>Erythropoietin</a:t>
            </a:r>
            <a:endParaRPr sz="1600" b="0" i="0" u="none" strike="noStrike" cap="none">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73"/>
          <p:cNvSpPr txBox="1"/>
          <p:nvPr/>
        </p:nvSpPr>
        <p:spPr>
          <a:xfrm>
            <a:off x="6815150" y="-23667675"/>
            <a:ext cx="528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ddd</a:t>
            </a:r>
            <a:endParaRPr sz="1400" b="0" i="0" u="none" strike="noStrike" cap="none">
              <a:solidFill>
                <a:srgbClr val="000000"/>
              </a:solidFill>
              <a:latin typeface="Arial"/>
              <a:ea typeface="Arial"/>
              <a:cs typeface="Arial"/>
              <a:sym typeface="Arial"/>
            </a:endParaRPr>
          </a:p>
        </p:txBody>
      </p:sp>
      <p:sp>
        <p:nvSpPr>
          <p:cNvPr id="876" name="Google Shape;876;p73"/>
          <p:cNvSpPr txBox="1"/>
          <p:nvPr/>
        </p:nvSpPr>
        <p:spPr>
          <a:xfrm>
            <a:off x="304800" y="1573300"/>
            <a:ext cx="435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7" name="Google Shape;877;p73"/>
          <p:cNvPicPr preferRelativeResize="0"/>
          <p:nvPr/>
        </p:nvPicPr>
        <p:blipFill rotWithShape="1">
          <a:blip r:embed="rId3">
            <a:alphaModFix/>
          </a:blip>
          <a:srcRect/>
          <a:stretch/>
        </p:blipFill>
        <p:spPr>
          <a:xfrm>
            <a:off x="1011001" y="934576"/>
            <a:ext cx="2670659" cy="779924"/>
          </a:xfrm>
          <a:prstGeom prst="rect">
            <a:avLst/>
          </a:prstGeom>
          <a:noFill/>
          <a:ln>
            <a:noFill/>
          </a:ln>
          <a:effectLst>
            <a:outerShdw blurRad="57150" dist="19050" dir="5400000" algn="bl" rotWithShape="0">
              <a:srgbClr val="000000">
                <a:alpha val="49803"/>
              </a:srgbClr>
            </a:outerShdw>
          </a:effectLst>
        </p:spPr>
      </p:pic>
      <p:sp>
        <p:nvSpPr>
          <p:cNvPr id="878" name="Google Shape;878;p73"/>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73"/>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in drinking water</a:t>
            </a:r>
            <a:endParaRPr sz="2400" b="0" i="0" u="none" strike="noStrike" cap="none">
              <a:solidFill>
                <a:schemeClr val="lt1"/>
              </a:solidFill>
              <a:latin typeface="Arial"/>
              <a:ea typeface="Arial"/>
              <a:cs typeface="Arial"/>
              <a:sym typeface="Arial"/>
            </a:endParaRPr>
          </a:p>
        </p:txBody>
      </p:sp>
      <p:pic>
        <p:nvPicPr>
          <p:cNvPr id="880" name="Google Shape;880;p73"/>
          <p:cNvPicPr preferRelativeResize="0"/>
          <p:nvPr/>
        </p:nvPicPr>
        <p:blipFill rotWithShape="1">
          <a:blip r:embed="rId4">
            <a:alphaModFix/>
          </a:blip>
          <a:srcRect/>
          <a:stretch/>
        </p:blipFill>
        <p:spPr>
          <a:xfrm>
            <a:off x="6104965" y="615600"/>
            <a:ext cx="2606005" cy="2937514"/>
          </a:xfrm>
          <a:prstGeom prst="rect">
            <a:avLst/>
          </a:prstGeom>
          <a:noFill/>
          <a:ln>
            <a:noFill/>
          </a:ln>
        </p:spPr>
      </p:pic>
      <p:pic>
        <p:nvPicPr>
          <p:cNvPr id="881" name="Google Shape;881;p73"/>
          <p:cNvPicPr preferRelativeResize="0"/>
          <p:nvPr/>
        </p:nvPicPr>
        <p:blipFill rotWithShape="1">
          <a:blip r:embed="rId5">
            <a:alphaModFix/>
          </a:blip>
          <a:srcRect b="23500"/>
          <a:stretch/>
        </p:blipFill>
        <p:spPr>
          <a:xfrm>
            <a:off x="978089" y="1817247"/>
            <a:ext cx="2703572" cy="1041743"/>
          </a:xfrm>
          <a:prstGeom prst="rect">
            <a:avLst/>
          </a:prstGeom>
          <a:noFill/>
          <a:ln>
            <a:noFill/>
          </a:ln>
          <a:effectLst>
            <a:outerShdw blurRad="57150" dist="19050" dir="5400000" algn="bl" rotWithShape="0">
              <a:srgbClr val="000000">
                <a:alpha val="49803"/>
              </a:srgbClr>
            </a:outerShdw>
          </a:effectLst>
        </p:spPr>
      </p:pic>
      <p:sp>
        <p:nvSpPr>
          <p:cNvPr id="882" name="Google Shape;882;p73"/>
          <p:cNvSpPr txBox="1"/>
          <p:nvPr/>
        </p:nvSpPr>
        <p:spPr>
          <a:xfrm>
            <a:off x="1011001" y="3043908"/>
            <a:ext cx="4881010" cy="158501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400" b="0" i="0" u="none" strike="noStrike" cap="none">
                <a:solidFill>
                  <a:srgbClr val="333333"/>
                </a:solidFill>
                <a:highlight>
                  <a:srgbClr val="FFFFFF"/>
                </a:highlight>
                <a:latin typeface="Arial"/>
                <a:ea typeface="Arial"/>
                <a:cs typeface="Arial"/>
                <a:sym typeface="Arial"/>
              </a:rPr>
              <a:t>Higher lithium concentrations were associated with lower incidence of:</a:t>
            </a:r>
            <a:endParaRPr sz="1400" b="0" i="0" u="none" strike="noStrike" cap="none">
              <a:solidFill>
                <a:srgbClr val="333333"/>
              </a:solidFill>
              <a:highlight>
                <a:srgbClr val="FFFFFF"/>
              </a:highlight>
              <a:latin typeface="Arial"/>
              <a:ea typeface="Arial"/>
              <a:cs typeface="Arial"/>
              <a:sym typeface="Arial"/>
            </a:endParaRPr>
          </a:p>
          <a:p>
            <a:pPr marL="457200" marR="0" lvl="0" indent="-317500" algn="l" rtl="0">
              <a:lnSpc>
                <a:spcPct val="150000"/>
              </a:lnSpc>
              <a:spcBef>
                <a:spcPts val="0"/>
              </a:spcBef>
              <a:spcAft>
                <a:spcPts val="0"/>
              </a:spcAft>
              <a:buClr>
                <a:srgbClr val="333333"/>
              </a:buClr>
              <a:buSzPts val="1400"/>
              <a:buFont typeface="Arial"/>
              <a:buChar char="●"/>
            </a:pPr>
            <a:r>
              <a:rPr lang="en" sz="1400" b="0" i="0" u="none" strike="noStrike" cap="none">
                <a:solidFill>
                  <a:srgbClr val="333333"/>
                </a:solidFill>
                <a:highlight>
                  <a:srgbClr val="FFFFFF"/>
                </a:highlight>
                <a:latin typeface="Arial"/>
                <a:ea typeface="Arial"/>
                <a:cs typeface="Arial"/>
                <a:sym typeface="Arial"/>
              </a:rPr>
              <a:t>dementia</a:t>
            </a:r>
            <a:endParaRPr/>
          </a:p>
          <a:p>
            <a:pPr marL="457200" marR="0" lvl="0" indent="-317500" algn="l" rtl="0">
              <a:lnSpc>
                <a:spcPct val="150000"/>
              </a:lnSpc>
              <a:spcBef>
                <a:spcPts val="0"/>
              </a:spcBef>
              <a:spcAft>
                <a:spcPts val="0"/>
              </a:spcAft>
              <a:buClr>
                <a:srgbClr val="333333"/>
              </a:buClr>
              <a:buSzPts val="1400"/>
              <a:buFont typeface="Arial"/>
              <a:buChar char="●"/>
            </a:pPr>
            <a:r>
              <a:rPr lang="en" sz="1400" b="0" i="0" u="none" strike="noStrike" cap="none">
                <a:solidFill>
                  <a:srgbClr val="333333"/>
                </a:solidFill>
                <a:highlight>
                  <a:srgbClr val="FFFFFF"/>
                </a:highlight>
                <a:latin typeface="Arial"/>
                <a:ea typeface="Arial"/>
                <a:cs typeface="Arial"/>
                <a:sym typeface="Arial"/>
              </a:rPr>
              <a:t>suicide</a:t>
            </a:r>
            <a:endParaRPr/>
          </a:p>
          <a:p>
            <a:pPr marL="457200" marR="0" lvl="0" indent="-317500" algn="l" rtl="0">
              <a:lnSpc>
                <a:spcPct val="150000"/>
              </a:lnSpc>
              <a:spcBef>
                <a:spcPts val="0"/>
              </a:spcBef>
              <a:spcAft>
                <a:spcPts val="0"/>
              </a:spcAft>
              <a:buClr>
                <a:srgbClr val="333333"/>
              </a:buClr>
              <a:buSzPts val="1400"/>
              <a:buFont typeface="Arial"/>
              <a:buChar char="●"/>
            </a:pPr>
            <a:r>
              <a:rPr lang="en" sz="1400" b="0" i="0" u="none" strike="noStrike" cap="none">
                <a:solidFill>
                  <a:srgbClr val="333333"/>
                </a:solidFill>
                <a:highlight>
                  <a:srgbClr val="FFFFFF"/>
                </a:highlight>
                <a:latin typeface="Arial"/>
                <a:ea typeface="Arial"/>
                <a:cs typeface="Arial"/>
                <a:sym typeface="Arial"/>
              </a:rPr>
              <a:t>homicide</a:t>
            </a:r>
            <a:endParaRPr sz="1400" b="0" i="0" u="none" strike="noStrike" cap="none">
              <a:solidFill>
                <a:srgbClr val="333333"/>
              </a:solidFill>
              <a:highlight>
                <a:srgbClr val="FFFFFF"/>
              </a:highlight>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887" name="Google Shape;887;p74"/>
          <p:cNvPicPr preferRelativeResize="0"/>
          <p:nvPr/>
        </p:nvPicPr>
        <p:blipFill rotWithShape="1">
          <a:blip r:embed="rId3">
            <a:alphaModFix/>
          </a:blip>
          <a:srcRect/>
          <a:stretch/>
        </p:blipFill>
        <p:spPr>
          <a:xfrm>
            <a:off x="787700" y="951825"/>
            <a:ext cx="4635726" cy="1753725"/>
          </a:xfrm>
          <a:prstGeom prst="rect">
            <a:avLst/>
          </a:prstGeom>
          <a:noFill/>
          <a:ln>
            <a:noFill/>
          </a:ln>
          <a:effectLst>
            <a:outerShdw blurRad="57150" dist="19050" dir="5400000" algn="bl" rotWithShape="0">
              <a:srgbClr val="000000">
                <a:alpha val="49803"/>
              </a:srgbClr>
            </a:outerShdw>
          </a:effectLst>
        </p:spPr>
      </p:pic>
      <p:grpSp>
        <p:nvGrpSpPr>
          <p:cNvPr id="888" name="Google Shape;888;p74"/>
          <p:cNvGrpSpPr/>
          <p:nvPr/>
        </p:nvGrpSpPr>
        <p:grpSpPr>
          <a:xfrm>
            <a:off x="5821003" y="951819"/>
            <a:ext cx="2960467" cy="1660230"/>
            <a:chOff x="4082950" y="2160425"/>
            <a:chExt cx="4645326" cy="2605099"/>
          </a:xfrm>
        </p:grpSpPr>
        <p:pic>
          <p:nvPicPr>
            <p:cNvPr id="889" name="Google Shape;889;p74"/>
            <p:cNvPicPr preferRelativeResize="0"/>
            <p:nvPr/>
          </p:nvPicPr>
          <p:blipFill rotWithShape="1">
            <a:blip r:embed="rId4">
              <a:alphaModFix/>
            </a:blip>
            <a:srcRect/>
            <a:stretch/>
          </p:blipFill>
          <p:spPr>
            <a:xfrm>
              <a:off x="5475825" y="2160425"/>
              <a:ext cx="3252451" cy="2605099"/>
            </a:xfrm>
            <a:prstGeom prst="rect">
              <a:avLst/>
            </a:prstGeom>
            <a:noFill/>
            <a:ln>
              <a:noFill/>
            </a:ln>
          </p:spPr>
        </p:pic>
        <p:grpSp>
          <p:nvGrpSpPr>
            <p:cNvPr id="890" name="Google Shape;890;p74"/>
            <p:cNvGrpSpPr/>
            <p:nvPr/>
          </p:nvGrpSpPr>
          <p:grpSpPr>
            <a:xfrm>
              <a:off x="4082950" y="2265550"/>
              <a:ext cx="2743200" cy="1090600"/>
              <a:chOff x="3248025" y="1052525"/>
              <a:chExt cx="2743200" cy="1090600"/>
            </a:xfrm>
          </p:grpSpPr>
          <p:cxnSp>
            <p:nvCxnSpPr>
              <p:cNvPr id="891" name="Google Shape;891;p74"/>
              <p:cNvCxnSpPr/>
              <p:nvPr/>
            </p:nvCxnSpPr>
            <p:spPr>
              <a:xfrm rot="10800000">
                <a:off x="4100550" y="1519125"/>
                <a:ext cx="909600" cy="624000"/>
              </a:xfrm>
              <a:prstGeom prst="straightConnector1">
                <a:avLst/>
              </a:prstGeom>
              <a:noFill/>
              <a:ln w="9525" cap="flat" cmpd="sng">
                <a:solidFill>
                  <a:schemeClr val="dk2"/>
                </a:solidFill>
                <a:prstDash val="solid"/>
                <a:round/>
                <a:headEnd type="none" w="sm" len="sm"/>
                <a:tailEnd type="none" w="sm" len="sm"/>
              </a:ln>
            </p:spPr>
          </p:cxnSp>
          <p:sp>
            <p:nvSpPr>
              <p:cNvPr id="892" name="Google Shape;892;p74"/>
              <p:cNvSpPr txBox="1"/>
              <p:nvPr/>
            </p:nvSpPr>
            <p:spPr>
              <a:xfrm>
                <a:off x="3248025" y="1052525"/>
                <a:ext cx="2743200" cy="77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Aqueous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humor</a:t>
                </a:r>
                <a:endParaRPr sz="1000" b="0" i="0" u="none" strike="noStrike" cap="none">
                  <a:solidFill>
                    <a:srgbClr val="000000"/>
                  </a:solidFill>
                  <a:latin typeface="Arial"/>
                  <a:ea typeface="Arial"/>
                  <a:cs typeface="Arial"/>
                  <a:sym typeface="Arial"/>
                </a:endParaRPr>
              </a:p>
            </p:txBody>
          </p:sp>
        </p:grpSp>
      </p:grpSp>
      <p:sp>
        <p:nvSpPr>
          <p:cNvPr id="893" name="Google Shape;893;p74"/>
          <p:cNvSpPr txBox="1"/>
          <p:nvPr/>
        </p:nvSpPr>
        <p:spPr>
          <a:xfrm>
            <a:off x="748300" y="2810200"/>
            <a:ext cx="4778441" cy="202513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200" b="1" i="0" u="none" strike="noStrike" cap="none">
                <a:solidFill>
                  <a:srgbClr val="091405"/>
                </a:solidFill>
                <a:latin typeface="Arial"/>
                <a:ea typeface="Arial"/>
                <a:cs typeface="Arial"/>
                <a:sym typeface="Arial"/>
              </a:rPr>
              <a:t>Suicide was associated with lower lithium concentration (aqueous humor, post-mortem) </a:t>
            </a:r>
            <a:r>
              <a:rPr lang="en" sz="1200" b="0" i="0" u="none" strike="noStrike" cap="none">
                <a:solidFill>
                  <a:srgbClr val="091405"/>
                </a:solidFill>
                <a:latin typeface="Arial"/>
                <a:ea typeface="Arial"/>
                <a:cs typeface="Arial"/>
                <a:sym typeface="Arial"/>
              </a:rPr>
              <a:t>with large effect size. </a:t>
            </a:r>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91405"/>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91405"/>
                </a:solidFill>
                <a:latin typeface="Arial"/>
                <a:ea typeface="Arial"/>
                <a:cs typeface="Arial"/>
                <a:sym typeface="Arial"/>
              </a:rPr>
              <a:t>In Tokyo,</a:t>
            </a:r>
            <a:r>
              <a:rPr lang="en" sz="1000" b="0" i="0" u="none" strike="noStrike" cap="none">
                <a:solidFill>
                  <a:srgbClr val="091405"/>
                </a:solidFill>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 </a:t>
            </a:r>
            <a:r>
              <a:rPr lang="en" sz="1000" b="0" i="0" u="sng" strike="noStrike" cap="none">
                <a:solidFill>
                  <a:schemeClr val="hlink"/>
                </a:solidFill>
                <a:latin typeface="Arial"/>
                <a:ea typeface="Arial"/>
                <a:cs typeface="Arial"/>
                <a:sym typeface="Arial"/>
                <a:hlinkClick r:id="rId5"/>
              </a:rPr>
              <a:t>Ando et al (2022)</a:t>
            </a:r>
            <a:r>
              <a:rPr lang="en" sz="1000" b="0" i="0" u="none" strike="noStrike" cap="none">
                <a:solidFill>
                  <a:srgbClr val="091405"/>
                </a:solidFill>
                <a:latin typeface="Arial"/>
                <a:ea typeface="Arial"/>
                <a:cs typeface="Arial"/>
                <a:sym typeface="Arial"/>
              </a:rPr>
              <a:t>  compared body lithium levels between suicide and non-suicide fatalities as measured in aqueous humor.  This was a small study including 12 suicides and 16 non-suicides. Subjects were all presumed to not be taking supplemental lithium. </a:t>
            </a:r>
            <a:endParaRPr sz="1000" b="0" i="0" u="none" strike="noStrike" cap="none">
              <a:solidFill>
                <a:srgbClr val="091405"/>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91405"/>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rgbClr val="091405"/>
                </a:solidFill>
                <a:latin typeface="Arial"/>
                <a:ea typeface="Arial"/>
                <a:cs typeface="Arial"/>
                <a:sym typeface="Arial"/>
              </a:rPr>
              <a:t>The aqueous humor lithium concentration was significantly lower in suicides (mean 0.50 μg/L) than in non-suicides (0.92 μg/L). </a:t>
            </a:r>
            <a:endParaRPr sz="1000" b="0" i="0" u="none" strike="noStrike" cap="none">
              <a:solidFill>
                <a:srgbClr val="091405"/>
              </a:solidFill>
              <a:latin typeface="Arial"/>
              <a:ea typeface="Arial"/>
              <a:cs typeface="Arial"/>
              <a:sym typeface="Arial"/>
            </a:endParaRPr>
          </a:p>
        </p:txBody>
      </p:sp>
      <p:sp>
        <p:nvSpPr>
          <p:cNvPr id="894" name="Google Shape;894;p74"/>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74"/>
          <p:cNvSpPr txBox="1"/>
          <p:nvPr/>
        </p:nvSpPr>
        <p:spPr>
          <a:xfrm>
            <a:off x="901225" y="51425"/>
            <a:ext cx="6339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anti-suicide effects</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75"/>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75"/>
          <p:cNvSpPr txBox="1"/>
          <p:nvPr/>
        </p:nvSpPr>
        <p:spPr>
          <a:xfrm>
            <a:off x="275075" y="4809398"/>
            <a:ext cx="8809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lt1"/>
                </a:solidFill>
                <a:latin typeface="Arial"/>
                <a:ea typeface="Arial"/>
                <a:cs typeface="Arial"/>
                <a:sym typeface="Arial"/>
              </a:rPr>
              <a:t>Bruce D. Lindsey, et al.  Lithium in groundwater used for drinking-water supply in the United States,Science of The Total Environment,Volume 767, 2021.</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grpSp>
        <p:nvGrpSpPr>
          <p:cNvPr id="902" name="Google Shape;902;p75"/>
          <p:cNvGrpSpPr/>
          <p:nvPr/>
        </p:nvGrpSpPr>
        <p:grpSpPr>
          <a:xfrm>
            <a:off x="414825" y="126150"/>
            <a:ext cx="8597723" cy="4560750"/>
            <a:chOff x="414825" y="126150"/>
            <a:chExt cx="8597723" cy="4560750"/>
          </a:xfrm>
        </p:grpSpPr>
        <p:pic>
          <p:nvPicPr>
            <p:cNvPr id="903" name="Google Shape;903;p75"/>
            <p:cNvPicPr preferRelativeResize="0"/>
            <p:nvPr/>
          </p:nvPicPr>
          <p:blipFill rotWithShape="1">
            <a:blip r:embed="rId3">
              <a:alphaModFix/>
            </a:blip>
            <a:srcRect/>
            <a:stretch/>
          </p:blipFill>
          <p:spPr>
            <a:xfrm>
              <a:off x="414825" y="126150"/>
              <a:ext cx="6977820" cy="4438400"/>
            </a:xfrm>
            <a:prstGeom prst="rect">
              <a:avLst/>
            </a:prstGeom>
            <a:noFill/>
            <a:ln>
              <a:noFill/>
            </a:ln>
          </p:spPr>
        </p:pic>
        <p:grpSp>
          <p:nvGrpSpPr>
            <p:cNvPr id="904" name="Google Shape;904;p75"/>
            <p:cNvGrpSpPr/>
            <p:nvPr/>
          </p:nvGrpSpPr>
          <p:grpSpPr>
            <a:xfrm>
              <a:off x="5755400" y="1793250"/>
              <a:ext cx="3257148" cy="2893650"/>
              <a:chOff x="5755400" y="1793250"/>
              <a:chExt cx="3257148" cy="2893650"/>
            </a:xfrm>
          </p:grpSpPr>
          <p:pic>
            <p:nvPicPr>
              <p:cNvPr id="905" name="Google Shape;905;p75"/>
              <p:cNvPicPr preferRelativeResize="0"/>
              <p:nvPr/>
            </p:nvPicPr>
            <p:blipFill rotWithShape="1">
              <a:blip r:embed="rId4">
                <a:alphaModFix/>
              </a:blip>
              <a:srcRect/>
              <a:stretch/>
            </p:blipFill>
            <p:spPr>
              <a:xfrm>
                <a:off x="6915550" y="1793250"/>
                <a:ext cx="1914100" cy="1573350"/>
              </a:xfrm>
              <a:prstGeom prst="rect">
                <a:avLst/>
              </a:prstGeom>
              <a:noFill/>
              <a:ln>
                <a:noFill/>
              </a:ln>
            </p:spPr>
          </p:pic>
          <p:pic>
            <p:nvPicPr>
              <p:cNvPr id="906" name="Google Shape;906;p75"/>
              <p:cNvPicPr preferRelativeResize="0"/>
              <p:nvPr/>
            </p:nvPicPr>
            <p:blipFill rotWithShape="1">
              <a:blip r:embed="rId5">
                <a:alphaModFix/>
              </a:blip>
              <a:srcRect/>
              <a:stretch/>
            </p:blipFill>
            <p:spPr>
              <a:xfrm>
                <a:off x="6882748" y="3411200"/>
                <a:ext cx="2129800" cy="867500"/>
              </a:xfrm>
              <a:prstGeom prst="rect">
                <a:avLst/>
              </a:prstGeom>
              <a:noFill/>
              <a:ln>
                <a:noFill/>
              </a:ln>
            </p:spPr>
          </p:pic>
          <p:pic>
            <p:nvPicPr>
              <p:cNvPr id="907" name="Google Shape;907;p75"/>
              <p:cNvPicPr preferRelativeResize="0"/>
              <p:nvPr/>
            </p:nvPicPr>
            <p:blipFill rotWithShape="1">
              <a:blip r:embed="rId6">
                <a:alphaModFix/>
              </a:blip>
              <a:srcRect/>
              <a:stretch/>
            </p:blipFill>
            <p:spPr>
              <a:xfrm>
                <a:off x="5755400" y="4521750"/>
                <a:ext cx="3186675" cy="165150"/>
              </a:xfrm>
              <a:prstGeom prst="rect">
                <a:avLst/>
              </a:prstGeom>
              <a:noFill/>
              <a:ln>
                <a:noFill/>
              </a:ln>
            </p:spPr>
          </p:pic>
        </p:grpSp>
      </p:grpSp>
      <p:pic>
        <p:nvPicPr>
          <p:cNvPr id="908" name="Google Shape;908;p75"/>
          <p:cNvPicPr preferRelativeResize="0"/>
          <p:nvPr/>
        </p:nvPicPr>
        <p:blipFill rotWithShape="1">
          <a:blip r:embed="rId5">
            <a:alphaModFix/>
          </a:blip>
          <a:srcRect l="84572" b="45945"/>
          <a:stretch/>
        </p:blipFill>
        <p:spPr>
          <a:xfrm>
            <a:off x="6882750" y="4244700"/>
            <a:ext cx="328575" cy="277050"/>
          </a:xfrm>
          <a:prstGeom prst="rect">
            <a:avLst/>
          </a:prstGeom>
          <a:noFill/>
          <a:ln>
            <a:noFill/>
          </a:ln>
        </p:spPr>
      </p:pic>
      <p:grpSp>
        <p:nvGrpSpPr>
          <p:cNvPr id="909" name="Google Shape;909;p75"/>
          <p:cNvGrpSpPr/>
          <p:nvPr/>
        </p:nvGrpSpPr>
        <p:grpSpPr>
          <a:xfrm>
            <a:off x="7571947" y="0"/>
            <a:ext cx="1370128" cy="1487386"/>
            <a:chOff x="7571947" y="0"/>
            <a:chExt cx="1370128" cy="1487386"/>
          </a:xfrm>
        </p:grpSpPr>
        <p:pic>
          <p:nvPicPr>
            <p:cNvPr id="910" name="Google Shape;910;p75"/>
            <p:cNvPicPr preferRelativeResize="0"/>
            <p:nvPr/>
          </p:nvPicPr>
          <p:blipFill rotWithShape="1">
            <a:blip r:embed="rId7">
              <a:alphaModFix/>
            </a:blip>
            <a:srcRect/>
            <a:stretch/>
          </p:blipFill>
          <p:spPr>
            <a:xfrm>
              <a:off x="7571947" y="0"/>
              <a:ext cx="1370128" cy="1487386"/>
            </a:xfrm>
            <a:prstGeom prst="rect">
              <a:avLst/>
            </a:prstGeom>
            <a:noFill/>
            <a:ln>
              <a:noFill/>
            </a:ln>
          </p:spPr>
        </p:pic>
        <p:sp>
          <p:nvSpPr>
            <p:cNvPr id="911" name="Google Shape;911;p75"/>
            <p:cNvSpPr txBox="1"/>
            <p:nvPr/>
          </p:nvSpPr>
          <p:spPr>
            <a:xfrm>
              <a:off x="8009493" y="417290"/>
              <a:ext cx="932582"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000" b="0" i="0" u="none" strike="noStrike" cap="none">
                  <a:solidFill>
                    <a:srgbClr val="091405"/>
                  </a:solidFill>
                  <a:latin typeface="Arial"/>
                  <a:ea typeface="Arial"/>
                  <a:cs typeface="Arial"/>
                  <a:sym typeface="Arial"/>
                </a:rPr>
                <a:t>~1 mg /day</a:t>
              </a:r>
              <a:endParaRPr sz="1000" b="0" i="0" u="none" strike="noStrike" cap="none">
                <a:solidFill>
                  <a:srgbClr val="091405"/>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78"/>
          <p:cNvPicPr preferRelativeResize="0"/>
          <p:nvPr/>
        </p:nvPicPr>
        <p:blipFill rotWithShape="1">
          <a:blip r:embed="rId3">
            <a:alphaModFix/>
          </a:blip>
          <a:srcRect t="10119"/>
          <a:stretch/>
        </p:blipFill>
        <p:spPr>
          <a:xfrm>
            <a:off x="1762400" y="934725"/>
            <a:ext cx="4956649" cy="3449024"/>
          </a:xfrm>
          <a:prstGeom prst="rect">
            <a:avLst/>
          </a:prstGeom>
          <a:noFill/>
          <a:ln>
            <a:noFill/>
          </a:ln>
        </p:spPr>
      </p:pic>
      <p:sp>
        <p:nvSpPr>
          <p:cNvPr id="939" name="Google Shape;939;p78"/>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78"/>
          <p:cNvSpPr txBox="1"/>
          <p:nvPr/>
        </p:nvSpPr>
        <p:spPr>
          <a:xfrm>
            <a:off x="275075" y="4809398"/>
            <a:ext cx="8809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Castillo-Quan et al., Lithium Promotes Longevity through GSK3/NRF2-Dependent Hormesis, Cell Reports (2016) http://dx.doi.org/10.1016</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941" name="Google Shape;941;p78"/>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78"/>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anti-aging</a:t>
            </a:r>
            <a:endParaRPr sz="2400" b="0" i="0" u="none" strike="noStrike" cap="none">
              <a:solidFill>
                <a:schemeClr val="lt1"/>
              </a:solidFill>
              <a:latin typeface="Arial"/>
              <a:ea typeface="Arial"/>
              <a:cs typeface="Arial"/>
              <a:sym typeface="Arial"/>
            </a:endParaRPr>
          </a:p>
        </p:txBody>
      </p:sp>
      <p:sp>
        <p:nvSpPr>
          <p:cNvPr id="943" name="Google Shape;943;p78"/>
          <p:cNvSpPr/>
          <p:nvPr/>
        </p:nvSpPr>
        <p:spPr>
          <a:xfrm>
            <a:off x="2513625" y="3337500"/>
            <a:ext cx="1199400" cy="4821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78"/>
          <p:cNvSpPr txBox="1"/>
          <p:nvPr/>
        </p:nvSpPr>
        <p:spPr>
          <a:xfrm>
            <a:off x="1638050" y="3510875"/>
            <a:ext cx="1801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9900"/>
                </a:solidFill>
                <a:highlight>
                  <a:schemeClr val="lt1"/>
                </a:highlight>
                <a:latin typeface="Arial"/>
                <a:ea typeface="Arial"/>
                <a:cs typeface="Arial"/>
                <a:sym typeface="Arial"/>
              </a:rPr>
              <a:t>Enzyme </a:t>
            </a:r>
            <a:endParaRPr sz="1400" b="0" i="0" u="none" strike="noStrike" cap="none">
              <a:solidFill>
                <a:srgbClr val="FF99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9900"/>
                </a:solidFill>
                <a:highlight>
                  <a:schemeClr val="lt1"/>
                </a:highlight>
                <a:latin typeface="Arial"/>
                <a:ea typeface="Arial"/>
                <a:cs typeface="Arial"/>
                <a:sym typeface="Arial"/>
              </a:rPr>
              <a:t>modulator</a:t>
            </a:r>
            <a:endParaRPr sz="1400" b="0" i="0" u="none" strike="noStrike" cap="none">
              <a:solidFill>
                <a:srgbClr val="FF9900"/>
              </a:solidFill>
              <a:highlight>
                <a:schemeClr val="lt1"/>
              </a:highlight>
              <a:latin typeface="Arial"/>
              <a:ea typeface="Arial"/>
              <a:cs typeface="Arial"/>
              <a:sym typeface="Arial"/>
            </a:endParaRPr>
          </a:p>
        </p:txBody>
      </p:sp>
      <p:pic>
        <p:nvPicPr>
          <p:cNvPr id="945" name="Google Shape;945;p78"/>
          <p:cNvPicPr preferRelativeResize="0"/>
          <p:nvPr/>
        </p:nvPicPr>
        <p:blipFill rotWithShape="1">
          <a:blip r:embed="rId4">
            <a:alphaModFix/>
          </a:blip>
          <a:srcRect/>
          <a:stretch/>
        </p:blipFill>
        <p:spPr>
          <a:xfrm>
            <a:off x="6818475" y="2986775"/>
            <a:ext cx="2096800" cy="1396974"/>
          </a:xfrm>
          <a:prstGeom prst="rect">
            <a:avLst/>
          </a:prstGeom>
          <a:noFill/>
          <a:ln>
            <a:noFill/>
          </a:ln>
        </p:spPr>
      </p:pic>
      <p:pic>
        <p:nvPicPr>
          <p:cNvPr id="946" name="Google Shape;946;p78" descr="clipped result image"/>
          <p:cNvPicPr preferRelativeResize="0"/>
          <p:nvPr/>
        </p:nvPicPr>
        <p:blipFill rotWithShape="1">
          <a:blip r:embed="rId5">
            <a:alphaModFix/>
          </a:blip>
          <a:srcRect/>
          <a:stretch/>
        </p:blipFill>
        <p:spPr>
          <a:xfrm>
            <a:off x="568859" y="3658032"/>
            <a:ext cx="1007404" cy="413497"/>
          </a:xfrm>
          <a:prstGeom prst="rect">
            <a:avLst/>
          </a:prstGeom>
          <a:noFill/>
          <a:ln>
            <a:noFill/>
          </a:ln>
        </p:spPr>
      </p:pic>
      <p:sp>
        <p:nvSpPr>
          <p:cNvPr id="947" name="Google Shape;947;p78"/>
          <p:cNvSpPr txBox="1"/>
          <p:nvPr/>
        </p:nvSpPr>
        <p:spPr>
          <a:xfrm>
            <a:off x="675125" y="3409777"/>
            <a:ext cx="18015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Arial"/>
                <a:ea typeface="Arial"/>
                <a:cs typeface="Arial"/>
                <a:sym typeface="Arial"/>
              </a:rPr>
              <a:t>3</a:t>
            </a:r>
            <a:r>
              <a:rPr lang="en" sz="900" b="0" i="0" u="none" strike="noStrike" cap="none">
                <a:solidFill>
                  <a:schemeClr val="dk1"/>
                </a:solidFill>
                <a:latin typeface="Arial"/>
                <a:ea typeface="Arial"/>
                <a:cs typeface="Arial"/>
                <a:sym typeface="Arial"/>
              </a:rPr>
              <a:t> </a:t>
            </a:r>
            <a:r>
              <a:rPr lang="en" sz="900" b="0" i="0" u="sng" strike="noStrike" cap="none">
                <a:solidFill>
                  <a:schemeClr val="dk1"/>
                </a:solidFill>
                <a:latin typeface="Arial"/>
                <a:ea typeface="Arial"/>
                <a:cs typeface="Arial"/>
                <a:sym typeface="Arial"/>
              </a:rPr>
              <a:t>g</a:t>
            </a:r>
            <a:r>
              <a:rPr lang="en" sz="900" b="0" i="0" u="none" strike="noStrike" cap="none">
                <a:solidFill>
                  <a:schemeClr val="dk1"/>
                </a:solidFill>
                <a:latin typeface="Arial"/>
                <a:ea typeface="Arial"/>
                <a:cs typeface="Arial"/>
                <a:sym typeface="Arial"/>
              </a:rPr>
              <a:t>a</a:t>
            </a:r>
            <a:r>
              <a:rPr lang="en" sz="900" b="0" i="0" u="sng" strike="noStrike" cap="none">
                <a:solidFill>
                  <a:schemeClr val="dk1"/>
                </a:solidFill>
                <a:latin typeface="Arial"/>
                <a:ea typeface="Arial"/>
                <a:cs typeface="Arial"/>
                <a:sym typeface="Arial"/>
              </a:rPr>
              <a:t>sk</a:t>
            </a:r>
            <a:r>
              <a:rPr lang="en" sz="900" b="0" i="0" u="none" strike="noStrike" cap="none">
                <a:solidFill>
                  <a:schemeClr val="dk1"/>
                </a:solidFill>
                <a:latin typeface="Arial"/>
                <a:ea typeface="Arial"/>
                <a:cs typeface="Arial"/>
                <a:sym typeface="Arial"/>
              </a:rPr>
              <a:t>ets</a:t>
            </a:r>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7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79"/>
          <p:cNvSpPr txBox="1"/>
          <p:nvPr/>
        </p:nvSpPr>
        <p:spPr>
          <a:xfrm>
            <a:off x="-2287000" y="5044075"/>
            <a:ext cx="8084400" cy="516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50"/>
              <a:buFont typeface="Arial"/>
              <a:buNone/>
            </a:pPr>
            <a:r>
              <a:rPr lang="en" sz="1750" b="1" i="0" u="none" strike="noStrike" cap="none">
                <a:solidFill>
                  <a:srgbClr val="282828"/>
                </a:solidFill>
                <a:highlight>
                  <a:srgbClr val="F7F7F7"/>
                </a:highlight>
                <a:latin typeface="Trebuchet MS"/>
                <a:ea typeface="Trebuchet MS"/>
                <a:cs typeface="Trebuchet MS"/>
                <a:sym typeface="Trebuchet MS"/>
              </a:rPr>
              <a:t>REVIEW article</a:t>
            </a:r>
            <a:endParaRPr sz="1750" b="1" i="0" u="none" strike="noStrike" cap="none">
              <a:solidFill>
                <a:srgbClr val="282828"/>
              </a:solidFill>
              <a:highlight>
                <a:srgbClr val="F7F7F7"/>
              </a:highlight>
              <a:latin typeface="Trebuchet MS"/>
              <a:ea typeface="Trebuchet MS"/>
              <a:cs typeface="Trebuchet MS"/>
              <a:sym typeface="Trebuchet MS"/>
            </a:endParaRPr>
          </a:p>
          <a:p>
            <a:pPr marL="0" marR="228600" lvl="0" indent="0" algn="l" rtl="0">
              <a:lnSpc>
                <a:spcPct val="115000"/>
              </a:lnSpc>
              <a:spcBef>
                <a:spcPts val="300"/>
              </a:spcBef>
              <a:spcAft>
                <a:spcPts val="0"/>
              </a:spcAft>
              <a:buClr>
                <a:srgbClr val="000000"/>
              </a:buClr>
              <a:buSzPts val="1150"/>
              <a:buFont typeface="Arial"/>
              <a:buNone/>
            </a:pPr>
            <a:r>
              <a:rPr lang="en" sz="1150" b="0" i="0" u="none" strike="noStrike" cap="none">
                <a:solidFill>
                  <a:srgbClr val="282828"/>
                </a:solidFill>
                <a:highlight>
                  <a:srgbClr val="F7F7F7"/>
                </a:highlight>
                <a:latin typeface="Georgia"/>
                <a:ea typeface="Georgia"/>
                <a:cs typeface="Georgia"/>
                <a:sym typeface="Georgia"/>
              </a:rPr>
              <a:t>Front. Psychiatry, 29 September 2020</a:t>
            </a:r>
            <a:endParaRPr sz="1150" b="0" i="0" u="none" strike="noStrike" cap="none">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Clr>
                <a:srgbClr val="000000"/>
              </a:buClr>
              <a:buSzPts val="1150"/>
              <a:buFont typeface="Arial"/>
              <a:buNone/>
            </a:pPr>
            <a:r>
              <a:rPr lang="en" sz="1150" b="0" i="0" u="none" strike="noStrike" cap="none">
                <a:solidFill>
                  <a:srgbClr val="282828"/>
                </a:solidFill>
                <a:highlight>
                  <a:srgbClr val="F7F7F7"/>
                </a:highlight>
                <a:latin typeface="Georgia"/>
                <a:ea typeface="Georgia"/>
                <a:cs typeface="Georgia"/>
                <a:sym typeface="Georgia"/>
              </a:rPr>
              <a:t>Sec. Mood Disorders</a:t>
            </a:r>
            <a:endParaRPr sz="1150" b="0" i="0" u="none" strike="noStrike" cap="none">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Clr>
                <a:srgbClr val="000000"/>
              </a:buClr>
              <a:buSzPts val="1150"/>
              <a:buFont typeface="Arial"/>
              <a:buNone/>
            </a:pPr>
            <a:r>
              <a:rPr lang="en" sz="1150" b="0" i="0" u="none" strike="noStrike" cap="none">
                <a:solidFill>
                  <a:srgbClr val="282828"/>
                </a:solidFill>
                <a:highlight>
                  <a:srgbClr val="F7F7F7"/>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https://doi.org/10.3389/fpsyt.2020.586083</a:t>
            </a:r>
            <a:endParaRPr sz="1150" b="0" i="0" u="none" strike="noStrike" cap="none">
              <a:solidFill>
                <a:srgbClr val="282828"/>
              </a:solidFill>
              <a:highlight>
                <a:srgbClr val="F7F7F7"/>
              </a:highlight>
              <a:latin typeface="Georgia"/>
              <a:ea typeface="Georgia"/>
              <a:cs typeface="Georgia"/>
              <a:sym typeface="Georgia"/>
            </a:endParaRPr>
          </a:p>
          <a:p>
            <a:pPr marL="228600" marR="0" lvl="0" indent="0" algn="l" rtl="0">
              <a:lnSpc>
                <a:spcPct val="115000"/>
              </a:lnSpc>
              <a:spcBef>
                <a:spcPts val="0"/>
              </a:spcBef>
              <a:spcAft>
                <a:spcPts val="0"/>
              </a:spcAft>
              <a:buClr>
                <a:srgbClr val="000000"/>
              </a:buClr>
              <a:buSzPts val="1050"/>
              <a:buFont typeface="Arial"/>
              <a:buNone/>
            </a:pPr>
            <a:r>
              <a:rPr lang="en" sz="1050" b="0" i="0" u="none" strike="noStrike" cap="none">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This article is part of the Research Topic</a:t>
            </a:r>
            <a:endParaRPr sz="1050" b="0" i="0" u="none" strike="noStrike" cap="none">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endParaRPr>
          </a:p>
          <a:p>
            <a:pPr marL="228600" marR="0" lvl="0" indent="0" algn="l" rtl="0">
              <a:lnSpc>
                <a:spcPct val="115000"/>
              </a:lnSpc>
              <a:spcBef>
                <a:spcPts val="300"/>
              </a:spcBef>
              <a:spcAft>
                <a:spcPts val="0"/>
              </a:spcAft>
              <a:buClr>
                <a:srgbClr val="000000"/>
              </a:buClr>
              <a:buSzPts val="1150"/>
              <a:buFont typeface="Arial"/>
              <a:buNone/>
            </a:pPr>
            <a:r>
              <a:rPr lang="en" sz="1150" b="0" i="0" u="none" strike="noStrike" cap="none">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Neurobiological Underpinnings of Bipolar Disorder and its Treatment</a:t>
            </a:r>
            <a:endParaRPr sz="1150" b="0" i="0" u="none" strike="noStrike" cap="none">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228600" marR="0" lvl="0" indent="0" algn="l" rtl="0">
              <a:lnSpc>
                <a:spcPct val="115000"/>
              </a:lnSpc>
              <a:spcBef>
                <a:spcPts val="500"/>
              </a:spcBef>
              <a:spcAft>
                <a:spcPts val="0"/>
              </a:spcAft>
              <a:buClr>
                <a:srgbClr val="000000"/>
              </a:buClr>
              <a:buSzPts val="1150"/>
              <a:buFont typeface="Arial"/>
              <a:buNone/>
            </a:pPr>
            <a:r>
              <a:rPr lang="en" sz="1150" b="0" i="0" u="none" strike="noStrike" cap="none">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View all 6 Articles </a:t>
            </a:r>
            <a:endParaRPr sz="1150" b="0" i="0" u="none" strike="noStrike" cap="none">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0" marR="0" lvl="0" indent="0" algn="l" rtl="0">
              <a:lnSpc>
                <a:spcPct val="115000"/>
              </a:lnSpc>
              <a:spcBef>
                <a:spcPts val="2400"/>
              </a:spcBef>
              <a:spcAft>
                <a:spcPts val="0"/>
              </a:spcAft>
              <a:buClr>
                <a:srgbClr val="000000"/>
              </a:buClr>
              <a:buSzPts val="2350"/>
              <a:buFont typeface="Arial"/>
              <a:buNone/>
            </a:pPr>
            <a:r>
              <a:rPr lang="en" sz="2350" b="0" i="0" u="none" strike="noStrike" cap="none">
                <a:solidFill>
                  <a:srgbClr val="282828"/>
                </a:solidFill>
                <a:highlight>
                  <a:srgbClr val="F7F7F7"/>
                </a:highlight>
                <a:latin typeface="Georgia"/>
                <a:ea typeface="Georgia"/>
                <a:cs typeface="Georgia"/>
                <a:sym typeface="Georgia"/>
              </a:rPr>
              <a:t>Lithium and the Interplay Between Telomeres and Mitochondria in Bipolar Disorder</a:t>
            </a:r>
            <a:endParaRPr sz="2350" b="0" i="0" u="none" strike="noStrike" cap="none">
              <a:solidFill>
                <a:srgbClr val="282828"/>
              </a:solidFill>
              <a:highlight>
                <a:srgbClr val="F7F7F7"/>
              </a:highlight>
              <a:latin typeface="Georgia"/>
              <a:ea typeface="Georgia"/>
              <a:cs typeface="Georgia"/>
              <a:sym typeface="Georgia"/>
            </a:endParaRPr>
          </a:p>
          <a:p>
            <a:pPr marL="0" marR="0" lvl="0" indent="0" algn="l" rtl="0">
              <a:lnSpc>
                <a:spcPct val="115000"/>
              </a:lnSpc>
              <a:spcBef>
                <a:spcPts val="2400"/>
              </a:spcBef>
              <a:spcAft>
                <a:spcPts val="2400"/>
              </a:spcAft>
              <a:buClr>
                <a:srgbClr val="000000"/>
              </a:buClr>
              <a:buSzPts val="1350"/>
              <a:buFont typeface="Arial"/>
              <a:buNone/>
            </a:pPr>
            <a:r>
              <a:rPr lang="en" sz="1350" b="0" i="0" u="none" strike="noStrike" cap="none">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sz="2350" b="0" i="0" u="none" strike="noStrike" cap="none">
              <a:solidFill>
                <a:srgbClr val="282828"/>
              </a:solidFill>
              <a:highlight>
                <a:srgbClr val="F7F7F7"/>
              </a:highlight>
              <a:latin typeface="Georgia"/>
              <a:ea typeface="Georgia"/>
              <a:cs typeface="Georgia"/>
              <a:sym typeface="Georgia"/>
            </a:endParaRPr>
          </a:p>
        </p:txBody>
      </p:sp>
      <p:pic>
        <p:nvPicPr>
          <p:cNvPr id="954" name="Google Shape;954;p79"/>
          <p:cNvPicPr preferRelativeResize="0"/>
          <p:nvPr/>
        </p:nvPicPr>
        <p:blipFill rotWithShape="1">
          <a:blip r:embed="rId5">
            <a:alphaModFix/>
          </a:blip>
          <a:srcRect/>
          <a:stretch/>
        </p:blipFill>
        <p:spPr>
          <a:xfrm>
            <a:off x="901213" y="1090700"/>
            <a:ext cx="5161374" cy="3567675"/>
          </a:xfrm>
          <a:prstGeom prst="rect">
            <a:avLst/>
          </a:prstGeom>
          <a:noFill/>
          <a:ln>
            <a:noFill/>
          </a:ln>
          <a:effectLst>
            <a:outerShdw blurRad="57150" dist="19050" dir="5400000" algn="bl" rotWithShape="0">
              <a:srgbClr val="000000">
                <a:alpha val="49803"/>
              </a:srgbClr>
            </a:outerShdw>
          </a:effectLst>
        </p:spPr>
      </p:pic>
      <p:sp>
        <p:nvSpPr>
          <p:cNvPr id="955" name="Google Shape;955;p79"/>
          <p:cNvSpPr txBox="1"/>
          <p:nvPr/>
        </p:nvSpPr>
        <p:spPr>
          <a:xfrm>
            <a:off x="6308425" y="1238400"/>
            <a:ext cx="21690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highlight>
                  <a:srgbClr val="FFFFFF"/>
                </a:highlight>
                <a:latin typeface="Arial"/>
                <a:ea typeface="Arial"/>
                <a:cs typeface="Arial"/>
                <a:sym typeface="Arial"/>
              </a:rPr>
              <a:t>Aging is in part due to mitochondrial dysfunction.</a:t>
            </a:r>
            <a:endParaRPr sz="16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highlight>
                  <a:srgbClr val="FFFFFF"/>
                </a:highlight>
                <a:latin typeface="Arial"/>
                <a:ea typeface="Arial"/>
                <a:cs typeface="Arial"/>
                <a:sym typeface="Arial"/>
              </a:rPr>
              <a:t>Damaged mitochondria pile up in the aging cell. </a:t>
            </a:r>
            <a:endParaRPr sz="1600" b="0" i="0" u="none" strike="noStrike" cap="none">
              <a:solidFill>
                <a:schemeClr val="dk1"/>
              </a:solidFill>
              <a:highlight>
                <a:srgbClr val="FFFFFF"/>
              </a:highlight>
              <a:latin typeface="Arial"/>
              <a:ea typeface="Arial"/>
              <a:cs typeface="Arial"/>
              <a:sym typeface="Arial"/>
            </a:endParaRPr>
          </a:p>
        </p:txBody>
      </p:sp>
      <p:sp>
        <p:nvSpPr>
          <p:cNvPr id="956" name="Google Shape;956;p79"/>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anti-aging</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80"/>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8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80"/>
          <p:cNvSpPr txBox="1"/>
          <p:nvPr/>
        </p:nvSpPr>
        <p:spPr>
          <a:xfrm>
            <a:off x="275075" y="4809398"/>
            <a:ext cx="8809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Souder, D.C., Anderson, R.M. An expanding GSK3 network: implications for aging research. GeroScience 41, 369–382 (2019). https://doi.org/10.1007/s11357-019-00085-z</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964" name="Google Shape;964;p80"/>
          <p:cNvPicPr preferRelativeResize="0"/>
          <p:nvPr/>
        </p:nvPicPr>
        <p:blipFill rotWithShape="1">
          <a:blip r:embed="rId3">
            <a:alphaModFix/>
          </a:blip>
          <a:srcRect/>
          <a:stretch/>
        </p:blipFill>
        <p:spPr>
          <a:xfrm>
            <a:off x="1759950" y="1088650"/>
            <a:ext cx="5624044" cy="3345899"/>
          </a:xfrm>
          <a:prstGeom prst="rect">
            <a:avLst/>
          </a:prstGeom>
          <a:noFill/>
          <a:ln>
            <a:noFill/>
          </a:ln>
          <a:effectLst>
            <a:outerShdw blurRad="57150" dist="19050" dir="5400000" algn="bl" rotWithShape="0">
              <a:srgbClr val="000000">
                <a:alpha val="49803"/>
              </a:srgbClr>
            </a:outerShdw>
          </a:effectLst>
        </p:spPr>
      </p:pic>
      <p:sp>
        <p:nvSpPr>
          <p:cNvPr id="965" name="Google Shape;965;p80"/>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80"/>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anti-aging</a:t>
            </a:r>
            <a:endParaRPr sz="2400" b="0" i="0" u="none" strike="noStrike" cap="none">
              <a:solidFill>
                <a:schemeClr val="lt1"/>
              </a:solidFill>
              <a:latin typeface="Arial"/>
              <a:ea typeface="Arial"/>
              <a:cs typeface="Arial"/>
              <a:sym typeface="Arial"/>
            </a:endParaRPr>
          </a:p>
        </p:txBody>
      </p:sp>
      <p:sp>
        <p:nvSpPr>
          <p:cNvPr id="967" name="Google Shape;967;p80"/>
          <p:cNvSpPr/>
          <p:nvPr/>
        </p:nvSpPr>
        <p:spPr>
          <a:xfrm>
            <a:off x="2275575" y="1191975"/>
            <a:ext cx="2355000" cy="1379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80"/>
          <p:cNvSpPr txBox="1"/>
          <p:nvPr/>
        </p:nvSpPr>
        <p:spPr>
          <a:xfrm>
            <a:off x="1270750" y="1524300"/>
            <a:ext cx="1801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9900"/>
                </a:solidFill>
                <a:highlight>
                  <a:schemeClr val="lt1"/>
                </a:highlight>
                <a:latin typeface="Arial"/>
                <a:ea typeface="Arial"/>
                <a:cs typeface="Arial"/>
                <a:sym typeface="Arial"/>
              </a:rPr>
              <a:t>Enzyme </a:t>
            </a:r>
            <a:endParaRPr sz="1400" b="0" i="0" u="none" strike="noStrike" cap="none">
              <a:solidFill>
                <a:srgbClr val="FF99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9900"/>
                </a:solidFill>
                <a:highlight>
                  <a:schemeClr val="lt1"/>
                </a:highlight>
                <a:latin typeface="Arial"/>
                <a:ea typeface="Arial"/>
                <a:cs typeface="Arial"/>
                <a:sym typeface="Arial"/>
              </a:rPr>
              <a:t>modulator</a:t>
            </a:r>
            <a:endParaRPr sz="1400" b="0" i="0" u="none" strike="noStrike" cap="none">
              <a:solidFill>
                <a:srgbClr val="FF9900"/>
              </a:solidFill>
              <a:highlight>
                <a:schemeClr val="lt1"/>
              </a:highlight>
              <a:latin typeface="Arial"/>
              <a:ea typeface="Arial"/>
              <a:cs typeface="Arial"/>
              <a:sym typeface="Arial"/>
            </a:endParaRPr>
          </a:p>
        </p:txBody>
      </p:sp>
      <p:pic>
        <p:nvPicPr>
          <p:cNvPr id="969" name="Google Shape;969;p80" descr="clipped result image"/>
          <p:cNvPicPr preferRelativeResize="0"/>
          <p:nvPr/>
        </p:nvPicPr>
        <p:blipFill rotWithShape="1">
          <a:blip r:embed="rId4">
            <a:alphaModFix/>
          </a:blip>
          <a:srcRect/>
          <a:stretch/>
        </p:blipFill>
        <p:spPr>
          <a:xfrm>
            <a:off x="213548" y="1586374"/>
            <a:ext cx="1007404" cy="413497"/>
          </a:xfrm>
          <a:prstGeom prst="rect">
            <a:avLst/>
          </a:prstGeom>
          <a:noFill/>
          <a:ln>
            <a:noFill/>
          </a:ln>
        </p:spPr>
      </p:pic>
      <p:sp>
        <p:nvSpPr>
          <p:cNvPr id="970" name="Google Shape;970;p80"/>
          <p:cNvSpPr txBox="1"/>
          <p:nvPr/>
        </p:nvSpPr>
        <p:spPr>
          <a:xfrm>
            <a:off x="319814" y="1338119"/>
            <a:ext cx="18015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Arial"/>
                <a:ea typeface="Arial"/>
                <a:cs typeface="Arial"/>
                <a:sym typeface="Arial"/>
              </a:rPr>
              <a:t>3</a:t>
            </a:r>
            <a:r>
              <a:rPr lang="en" sz="900" b="0" i="0" u="none" strike="noStrike" cap="none">
                <a:solidFill>
                  <a:schemeClr val="dk1"/>
                </a:solidFill>
                <a:latin typeface="Arial"/>
                <a:ea typeface="Arial"/>
                <a:cs typeface="Arial"/>
                <a:sym typeface="Arial"/>
              </a:rPr>
              <a:t> </a:t>
            </a:r>
            <a:r>
              <a:rPr lang="en" sz="900" b="0" i="0" u="sng" strike="noStrike" cap="none">
                <a:solidFill>
                  <a:schemeClr val="dk1"/>
                </a:solidFill>
                <a:latin typeface="Arial"/>
                <a:ea typeface="Arial"/>
                <a:cs typeface="Arial"/>
                <a:sym typeface="Arial"/>
              </a:rPr>
              <a:t>g</a:t>
            </a:r>
            <a:r>
              <a:rPr lang="en" sz="900" b="0" i="0" u="none" strike="noStrike" cap="none">
                <a:solidFill>
                  <a:schemeClr val="dk1"/>
                </a:solidFill>
                <a:latin typeface="Arial"/>
                <a:ea typeface="Arial"/>
                <a:cs typeface="Arial"/>
                <a:sym typeface="Arial"/>
              </a:rPr>
              <a:t>a</a:t>
            </a:r>
            <a:r>
              <a:rPr lang="en" sz="900" b="0" i="0" u="sng" strike="noStrike" cap="none">
                <a:solidFill>
                  <a:schemeClr val="dk1"/>
                </a:solidFill>
                <a:latin typeface="Arial"/>
                <a:ea typeface="Arial"/>
                <a:cs typeface="Arial"/>
                <a:sym typeface="Arial"/>
              </a:rPr>
              <a:t>sk</a:t>
            </a:r>
            <a:r>
              <a:rPr lang="en" sz="900" b="0" i="0" u="none" strike="noStrike" cap="none">
                <a:solidFill>
                  <a:schemeClr val="dk1"/>
                </a:solidFill>
                <a:latin typeface="Arial"/>
                <a:ea typeface="Arial"/>
                <a:cs typeface="Arial"/>
                <a:sym typeface="Arial"/>
              </a:rPr>
              <a:t>ets</a:t>
            </a:r>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81"/>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6" name="Google Shape;976;p81"/>
          <p:cNvPicPr preferRelativeResize="0"/>
          <p:nvPr/>
        </p:nvPicPr>
        <p:blipFill rotWithShape="1">
          <a:blip r:embed="rId3">
            <a:alphaModFix/>
          </a:blip>
          <a:srcRect/>
          <a:stretch/>
        </p:blipFill>
        <p:spPr>
          <a:xfrm>
            <a:off x="901225" y="938450"/>
            <a:ext cx="2952534" cy="1628063"/>
          </a:xfrm>
          <a:prstGeom prst="rect">
            <a:avLst/>
          </a:prstGeom>
          <a:noFill/>
          <a:ln>
            <a:noFill/>
          </a:ln>
          <a:effectLst>
            <a:outerShdw blurRad="57150" dist="19050" dir="5400000" algn="bl" rotWithShape="0">
              <a:srgbClr val="000000">
                <a:alpha val="49803"/>
              </a:srgbClr>
            </a:outerShdw>
          </a:effectLst>
        </p:spPr>
      </p:pic>
      <p:sp>
        <p:nvSpPr>
          <p:cNvPr id="977" name="Google Shape;977;p81"/>
          <p:cNvSpPr txBox="1"/>
          <p:nvPr/>
        </p:nvSpPr>
        <p:spPr>
          <a:xfrm>
            <a:off x="4078275" y="1031200"/>
            <a:ext cx="41097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accent2"/>
                </a:solidFill>
                <a:latin typeface="Arial"/>
                <a:ea typeface="Arial"/>
                <a:cs typeface="Arial"/>
                <a:sym typeface="Arial"/>
              </a:rPr>
              <a:t>Bipolar disorder has been linked to accelerated aging mechanisms</a:t>
            </a:r>
            <a:endParaRPr sz="1500" b="0" i="0" u="none" strike="noStrike" cap="none">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E2E2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2E2E2E"/>
                </a:solidFill>
                <a:latin typeface="Arial"/>
                <a:ea typeface="Arial"/>
                <a:cs typeface="Arial"/>
                <a:sym typeface="Arial"/>
              </a:rPr>
              <a:t>Widespread </a:t>
            </a:r>
            <a:r>
              <a:rPr lang="en" sz="1400" b="1" i="0" u="none" strike="noStrike" cap="none">
                <a:solidFill>
                  <a:srgbClr val="2E2E2E"/>
                </a:solidFill>
                <a:latin typeface="Arial"/>
                <a:ea typeface="Arial"/>
                <a:cs typeface="Arial"/>
                <a:sym typeface="Arial"/>
              </a:rPr>
              <a:t>gray matter decreases</a:t>
            </a:r>
            <a:r>
              <a:rPr lang="en" sz="1400" b="0" i="0" u="none" strike="noStrike" cap="none">
                <a:solidFill>
                  <a:srgbClr val="2E2E2E"/>
                </a:solidFill>
                <a:latin typeface="Arial"/>
                <a:ea typeface="Arial"/>
                <a:cs typeface="Arial"/>
                <a:sym typeface="Arial"/>
              </a:rPr>
              <a:t> in older adults with bipolar disorder</a:t>
            </a:r>
            <a:endParaRPr sz="1400" b="0" i="0" u="none" strike="noStrike" cap="none">
              <a:solidFill>
                <a:srgbClr val="000000"/>
              </a:solidFill>
              <a:latin typeface="Arial"/>
              <a:ea typeface="Arial"/>
              <a:cs typeface="Arial"/>
              <a:sym typeface="Arial"/>
            </a:endParaRPr>
          </a:p>
        </p:txBody>
      </p:sp>
      <p:sp>
        <p:nvSpPr>
          <p:cNvPr id="978" name="Google Shape;978;p81"/>
          <p:cNvSpPr txBox="1"/>
          <p:nvPr/>
        </p:nvSpPr>
        <p:spPr>
          <a:xfrm>
            <a:off x="901225" y="43671"/>
            <a:ext cx="7405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Accelerated aging in bipolar disorder</a:t>
            </a:r>
            <a:endParaRPr sz="2400" b="1" i="0" u="none" strike="noStrike" cap="none">
              <a:solidFill>
                <a:schemeClr val="lt1"/>
              </a:solidFill>
              <a:latin typeface="Arial"/>
              <a:ea typeface="Arial"/>
              <a:cs typeface="Arial"/>
              <a:sym typeface="Arial"/>
            </a:endParaRPr>
          </a:p>
        </p:txBody>
      </p:sp>
      <p:pic>
        <p:nvPicPr>
          <p:cNvPr id="979" name="Google Shape;979;p81"/>
          <p:cNvPicPr preferRelativeResize="0"/>
          <p:nvPr/>
        </p:nvPicPr>
        <p:blipFill rotWithShape="1">
          <a:blip r:embed="rId4">
            <a:alphaModFix/>
          </a:blip>
          <a:srcRect/>
          <a:stretch/>
        </p:blipFill>
        <p:spPr>
          <a:xfrm>
            <a:off x="901225" y="2781125"/>
            <a:ext cx="4069550" cy="1861400"/>
          </a:xfrm>
          <a:prstGeom prst="rect">
            <a:avLst/>
          </a:prstGeom>
          <a:noFill/>
          <a:ln>
            <a:noFill/>
          </a:ln>
          <a:effectLst>
            <a:outerShdw blurRad="57150" dist="19050" dir="5400000" algn="bl" rotWithShape="0">
              <a:srgbClr val="000000">
                <a:alpha val="49803"/>
              </a:srgbClr>
            </a:outerShdw>
          </a:effectLst>
        </p:spPr>
      </p:pic>
      <p:sp>
        <p:nvSpPr>
          <p:cNvPr id="980" name="Google Shape;980;p81"/>
          <p:cNvSpPr txBox="1"/>
          <p:nvPr/>
        </p:nvSpPr>
        <p:spPr>
          <a:xfrm>
            <a:off x="5174700" y="2781125"/>
            <a:ext cx="3830100" cy="218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2E2E2E"/>
                </a:solidFill>
                <a:latin typeface="Arial"/>
                <a:ea typeface="Arial"/>
                <a:cs typeface="Arial"/>
                <a:sym typeface="Arial"/>
              </a:rPr>
              <a:t>Over a 4-year period: Patients with Bipolar I Disorder lose hippocampal, fusiform and cerebellar gray matter at an accelerated rate compared with healthy control subjects. </a:t>
            </a:r>
            <a:endParaRPr sz="1400" b="0" i="0" u="none" strike="noStrike" cap="none">
              <a:solidFill>
                <a:srgbClr val="2E2E2E"/>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r>
              <a:rPr lang="en" sz="1400" b="0" i="0" u="none" strike="noStrike" cap="none">
                <a:solidFill>
                  <a:srgbClr val="2E2E2E"/>
                </a:solidFill>
                <a:latin typeface="Arial"/>
                <a:ea typeface="Arial"/>
                <a:cs typeface="Arial"/>
                <a:sym typeface="Arial"/>
              </a:rPr>
              <a:t>This tissue loss is associated with deterioration in cognitive function and illness course.</a:t>
            </a:r>
            <a:endParaRPr sz="1400" b="0" i="0" u="none" strike="noStrike" cap="none">
              <a:solidFill>
                <a:srgbClr val="2E2E2E"/>
              </a:solidFill>
              <a:latin typeface="Arial"/>
              <a:ea typeface="Arial"/>
              <a:cs typeface="Arial"/>
              <a:sym typeface="Arial"/>
            </a:endParaRPr>
          </a:p>
          <a:p>
            <a:pPr marL="0" marR="0" lvl="0" indent="0" algn="l" rtl="0">
              <a:lnSpc>
                <a:spcPct val="100000"/>
              </a:lnSpc>
              <a:spcBef>
                <a:spcPts val="1200"/>
              </a:spcBef>
              <a:spcAft>
                <a:spcPts val="1200"/>
              </a:spcAft>
              <a:buClr>
                <a:srgbClr val="000000"/>
              </a:buClr>
              <a:buSzPts val="1200"/>
              <a:buFont typeface="Arial"/>
              <a:buNone/>
            </a:pPr>
            <a:endParaRPr sz="1200" b="0" i="0" u="none" strike="noStrike" cap="none">
              <a:solidFill>
                <a:srgbClr val="2E2E2E"/>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2"/>
          <p:cNvSpPr txBox="1"/>
          <p:nvPr/>
        </p:nvSpPr>
        <p:spPr>
          <a:xfrm>
            <a:off x="856925" y="1865146"/>
            <a:ext cx="4221900" cy="259555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4000"/>
              </a:spcBef>
              <a:spcAft>
                <a:spcPts val="0"/>
              </a:spcAft>
              <a:buClr>
                <a:srgbClr val="000000"/>
              </a:buClr>
              <a:buSzPts val="1500"/>
              <a:buFont typeface="Arial"/>
              <a:buNone/>
            </a:pPr>
            <a:endParaRPr sz="1500" b="0" i="0" u="none" strike="noStrike" cap="none">
              <a:solidFill>
                <a:schemeClr val="accent2"/>
              </a:solidFill>
              <a:latin typeface="Arial"/>
              <a:ea typeface="Arial"/>
              <a:cs typeface="Arial"/>
              <a:sym typeface="Arial"/>
            </a:endParaRPr>
          </a:p>
          <a:p>
            <a:pPr marL="457200" marR="0" lvl="0" indent="-323850" algn="l" rtl="0">
              <a:lnSpc>
                <a:spcPct val="100000"/>
              </a:lnSpc>
              <a:spcBef>
                <a:spcPts val="1000"/>
              </a:spcBef>
              <a:spcAft>
                <a:spcPts val="0"/>
              </a:spcAft>
              <a:buClr>
                <a:schemeClr val="accent2"/>
              </a:buClr>
              <a:buSzPts val="1500"/>
              <a:buFont typeface="Arial"/>
              <a:buChar char="●"/>
            </a:pPr>
            <a:r>
              <a:rPr lang="en" sz="1500" b="0" i="0" u="none" strike="noStrike" cap="none">
                <a:solidFill>
                  <a:schemeClr val="accent2"/>
                </a:solidFill>
                <a:latin typeface="Arial"/>
                <a:ea typeface="Arial"/>
                <a:cs typeface="Arial"/>
                <a:sym typeface="Arial"/>
              </a:rPr>
              <a:t>Lithium has been shown to counteract many aging mechanisms in bipolar</a:t>
            </a:r>
            <a:endParaRPr/>
          </a:p>
          <a:p>
            <a:pPr marL="457200" marR="0" lvl="0" indent="-323850" algn="l" rtl="0">
              <a:lnSpc>
                <a:spcPct val="100000"/>
              </a:lnSpc>
              <a:spcBef>
                <a:spcPts val="1000"/>
              </a:spcBef>
              <a:spcAft>
                <a:spcPts val="0"/>
              </a:spcAft>
              <a:buClr>
                <a:schemeClr val="accent2"/>
              </a:buClr>
              <a:buSzPts val="1500"/>
              <a:buFont typeface="Arial"/>
              <a:buChar char="●"/>
            </a:pPr>
            <a:r>
              <a:rPr lang="en" sz="1500" b="0" i="0" u="none" strike="noStrike" cap="none">
                <a:solidFill>
                  <a:schemeClr val="accent2"/>
                </a:solidFill>
                <a:latin typeface="Arial"/>
                <a:ea typeface="Arial"/>
                <a:cs typeface="Arial"/>
                <a:sym typeface="Arial"/>
              </a:rPr>
              <a:t>Lithium preserves brain volume</a:t>
            </a:r>
            <a:endParaRPr sz="1500" b="0" i="0" u="none" strike="noStrike" cap="none">
              <a:solidFill>
                <a:schemeClr val="accent2"/>
              </a:solidFill>
              <a:latin typeface="Arial"/>
              <a:ea typeface="Arial"/>
              <a:cs typeface="Arial"/>
              <a:sym typeface="Arial"/>
            </a:endParaRPr>
          </a:p>
          <a:p>
            <a:pPr marL="457200" marR="0" lvl="0" indent="0" algn="l" rtl="0">
              <a:lnSpc>
                <a:spcPct val="100000"/>
              </a:lnSpc>
              <a:spcBef>
                <a:spcPts val="1000"/>
              </a:spcBef>
              <a:spcAft>
                <a:spcPts val="0"/>
              </a:spcAft>
              <a:buClr>
                <a:srgbClr val="000000"/>
              </a:buClr>
              <a:buSzPts val="1500"/>
              <a:buFont typeface="Arial"/>
              <a:buNone/>
            </a:pPr>
            <a:endParaRPr sz="1500" b="0" i="0" u="none" strike="noStrike" cap="none">
              <a:solidFill>
                <a:schemeClr val="accent2"/>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500"/>
              <a:buFont typeface="Arial"/>
              <a:buNone/>
            </a:pPr>
            <a:endParaRPr sz="1500" b="0" i="0" u="none" strike="noStrike" cap="none">
              <a:solidFill>
                <a:schemeClr val="accent2"/>
              </a:solidFill>
              <a:highlight>
                <a:srgbClr val="FFFFFF"/>
              </a:highlight>
              <a:latin typeface="Arial"/>
              <a:ea typeface="Arial"/>
              <a:cs typeface="Arial"/>
              <a:sym typeface="Arial"/>
            </a:endParaRPr>
          </a:p>
        </p:txBody>
      </p:sp>
      <p:pic>
        <p:nvPicPr>
          <p:cNvPr id="986" name="Google Shape;986;p82"/>
          <p:cNvPicPr preferRelativeResize="0"/>
          <p:nvPr/>
        </p:nvPicPr>
        <p:blipFill rotWithShape="1">
          <a:blip r:embed="rId3">
            <a:alphaModFix/>
          </a:blip>
          <a:srcRect/>
          <a:stretch/>
        </p:blipFill>
        <p:spPr>
          <a:xfrm>
            <a:off x="856925" y="907850"/>
            <a:ext cx="3715074" cy="1552000"/>
          </a:xfrm>
          <a:prstGeom prst="rect">
            <a:avLst/>
          </a:prstGeom>
          <a:noFill/>
          <a:ln>
            <a:noFill/>
          </a:ln>
          <a:effectLst>
            <a:outerShdw blurRad="57150" dist="19050" dir="5400000" algn="bl" rotWithShape="0">
              <a:srgbClr val="000000">
                <a:alpha val="49803"/>
              </a:srgbClr>
            </a:outerShdw>
          </a:effectLst>
        </p:spPr>
      </p:pic>
      <p:sp>
        <p:nvSpPr>
          <p:cNvPr id="987" name="Google Shape;987;p82"/>
          <p:cNvSpPr/>
          <p:nvPr/>
        </p:nvSpPr>
        <p:spPr>
          <a:xfrm>
            <a:off x="0" y="4589125"/>
            <a:ext cx="9144000" cy="5541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82"/>
          <p:cNvSpPr txBox="1"/>
          <p:nvPr/>
        </p:nvSpPr>
        <p:spPr>
          <a:xfrm>
            <a:off x="334200" y="4607158"/>
            <a:ext cx="8809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Squassina A, Pisanu C, Corbett N, Alda M, Telomere length in bipolar disorder and lithium response, Eur. Neuropsychopharmacol.27(2017) 560–567. 10.1016/j.euroneuro.2015</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Martinsson L, Wei Y, Xu D, Melas PA, Mathé AA, Schalling M, Lavebratt C, Backlund L, Long-term lithium treatment in bipolar disorder is associated with longer leukocyte telomeres, Transl. Psychiatry. 3 (2013).</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sp>
        <p:nvSpPr>
          <p:cNvPr id="989" name="Google Shape;989;p82"/>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0" name="Google Shape;990;p82"/>
          <p:cNvSpPr txBox="1"/>
          <p:nvPr/>
        </p:nvSpPr>
        <p:spPr>
          <a:xfrm>
            <a:off x="901225" y="43671"/>
            <a:ext cx="7405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Accelerated aging in bipolar disorder</a:t>
            </a:r>
            <a:endParaRPr sz="2400" b="1"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9"/>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152" name="Google Shape;152;p9"/>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pic>
        <p:nvPicPr>
          <p:cNvPr id="153" name="Google Shape;153;p9"/>
          <p:cNvPicPr preferRelativeResize="0"/>
          <p:nvPr/>
        </p:nvPicPr>
        <p:blipFill rotWithShape="1">
          <a:blip r:embed="rId5">
            <a:alphaModFix/>
          </a:blip>
          <a:srcRect/>
          <a:stretch/>
        </p:blipFill>
        <p:spPr>
          <a:xfrm>
            <a:off x="72024" y="1064381"/>
            <a:ext cx="8919651" cy="3325018"/>
          </a:xfrm>
          <a:prstGeom prst="rect">
            <a:avLst/>
          </a:prstGeom>
          <a:noFill/>
          <a:ln>
            <a:noFill/>
          </a:ln>
        </p:spPr>
      </p:pic>
      <p:sp>
        <p:nvSpPr>
          <p:cNvPr id="154" name="Google Shape;154;p9"/>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155" name="Google Shape;155;p9"/>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156" name="Google Shape;156;p9"/>
          <p:cNvSpPr txBox="1"/>
          <p:nvPr/>
        </p:nvSpPr>
        <p:spPr>
          <a:xfrm>
            <a:off x="560825" y="24955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800" b="0" i="0" u="none" strike="noStrike" cap="none">
                <a:solidFill>
                  <a:schemeClr val="dk1"/>
                </a:solidFill>
                <a:latin typeface="Arial"/>
                <a:ea typeface="Arial"/>
                <a:cs typeface="Arial"/>
                <a:sym typeface="Arial"/>
              </a:rPr>
              <a:t>Bipolar disorder</a:t>
            </a:r>
            <a:endParaRPr sz="1800" b="0" i="0" u="none" strike="noStrike" cap="none">
              <a:solidFill>
                <a:schemeClr val="dk1"/>
              </a:solidFill>
              <a:latin typeface="Arial"/>
              <a:ea typeface="Arial"/>
              <a:cs typeface="Arial"/>
              <a:sym typeface="Arial"/>
            </a:endParaRPr>
          </a:p>
        </p:txBody>
      </p:sp>
      <p:sp>
        <p:nvSpPr>
          <p:cNvPr id="157" name="Google Shape;157;p9"/>
          <p:cNvSpPr txBox="1"/>
          <p:nvPr/>
        </p:nvSpPr>
        <p:spPr>
          <a:xfrm>
            <a:off x="1587699" y="73345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mania</a:t>
            </a:r>
            <a:endParaRPr sz="1600" b="0" i="0" u="none" strike="noStrike" cap="none">
              <a:solidFill>
                <a:schemeClr val="dk1"/>
              </a:solidFill>
              <a:latin typeface="Arial"/>
              <a:ea typeface="Arial"/>
              <a:cs typeface="Arial"/>
              <a:sym typeface="Arial"/>
            </a:endParaRPr>
          </a:p>
        </p:txBody>
      </p:sp>
      <p:sp>
        <p:nvSpPr>
          <p:cNvPr id="158" name="Google Shape;158;p9"/>
          <p:cNvSpPr txBox="1"/>
          <p:nvPr/>
        </p:nvSpPr>
        <p:spPr>
          <a:xfrm>
            <a:off x="3171074" y="200835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hypomania</a:t>
            </a:r>
            <a:endParaRPr sz="1600" b="0" i="0" u="none" strike="noStrike" cap="none">
              <a:solidFill>
                <a:schemeClr val="dk1"/>
              </a:solidFill>
              <a:latin typeface="Arial"/>
              <a:ea typeface="Arial"/>
              <a:cs typeface="Arial"/>
              <a:sym typeface="Arial"/>
            </a:endParaRPr>
          </a:p>
        </p:txBody>
      </p:sp>
      <p:sp>
        <p:nvSpPr>
          <p:cNvPr id="159" name="Google Shape;159;p9"/>
          <p:cNvSpPr txBox="1"/>
          <p:nvPr/>
        </p:nvSpPr>
        <p:spPr>
          <a:xfrm>
            <a:off x="4341024" y="3089100"/>
            <a:ext cx="13908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severe</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depression</a:t>
            </a:r>
            <a:endParaRPr sz="1600" b="0" i="0" u="none" strike="noStrike" cap="none">
              <a:solidFill>
                <a:schemeClr val="dk1"/>
              </a:solidFill>
              <a:latin typeface="Arial"/>
              <a:ea typeface="Arial"/>
              <a:cs typeface="Arial"/>
              <a:sym typeface="Arial"/>
            </a:endParaRPr>
          </a:p>
        </p:txBody>
      </p:sp>
      <p:sp>
        <p:nvSpPr>
          <p:cNvPr id="160" name="Google Shape;160;p9"/>
          <p:cNvSpPr txBox="1"/>
          <p:nvPr/>
        </p:nvSpPr>
        <p:spPr>
          <a:xfrm>
            <a:off x="7019625" y="2983800"/>
            <a:ext cx="1782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600" b="0" i="0" u="none" strike="noStrike" cap="none">
                <a:solidFill>
                  <a:schemeClr val="dk1"/>
                </a:solidFill>
                <a:latin typeface="Arial"/>
                <a:ea typeface="Arial"/>
                <a:cs typeface="Arial"/>
                <a:sym typeface="Arial"/>
              </a:rPr>
              <a:t>Mild depression</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83"/>
          <p:cNvSpPr txBox="1"/>
          <p:nvPr/>
        </p:nvSpPr>
        <p:spPr>
          <a:xfrm>
            <a:off x="-2287000" y="5044075"/>
            <a:ext cx="8084400" cy="516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750"/>
              <a:buFont typeface="Arial"/>
              <a:buNone/>
            </a:pPr>
            <a:r>
              <a:rPr lang="en" sz="1750" b="1" i="0" u="none" strike="noStrike" cap="none">
                <a:solidFill>
                  <a:srgbClr val="282828"/>
                </a:solidFill>
                <a:highlight>
                  <a:srgbClr val="F7F7F7"/>
                </a:highlight>
                <a:latin typeface="Trebuchet MS"/>
                <a:ea typeface="Trebuchet MS"/>
                <a:cs typeface="Trebuchet MS"/>
                <a:sym typeface="Trebuchet MS"/>
              </a:rPr>
              <a:t>REVIEW article</a:t>
            </a:r>
            <a:endParaRPr sz="1750" b="1" i="0" u="none" strike="noStrike" cap="none">
              <a:solidFill>
                <a:srgbClr val="282828"/>
              </a:solidFill>
              <a:highlight>
                <a:srgbClr val="F7F7F7"/>
              </a:highlight>
              <a:latin typeface="Trebuchet MS"/>
              <a:ea typeface="Trebuchet MS"/>
              <a:cs typeface="Trebuchet MS"/>
              <a:sym typeface="Trebuchet MS"/>
            </a:endParaRPr>
          </a:p>
          <a:p>
            <a:pPr marL="0" marR="228600" lvl="0" indent="0" algn="l" rtl="0">
              <a:lnSpc>
                <a:spcPct val="115000"/>
              </a:lnSpc>
              <a:spcBef>
                <a:spcPts val="300"/>
              </a:spcBef>
              <a:spcAft>
                <a:spcPts val="0"/>
              </a:spcAft>
              <a:buClr>
                <a:srgbClr val="000000"/>
              </a:buClr>
              <a:buSzPts val="1150"/>
              <a:buFont typeface="Arial"/>
              <a:buNone/>
            </a:pPr>
            <a:r>
              <a:rPr lang="en" sz="1150" b="0" i="0" u="none" strike="noStrike" cap="none">
                <a:solidFill>
                  <a:srgbClr val="282828"/>
                </a:solidFill>
                <a:highlight>
                  <a:srgbClr val="F7F7F7"/>
                </a:highlight>
                <a:latin typeface="Georgia"/>
                <a:ea typeface="Georgia"/>
                <a:cs typeface="Georgia"/>
                <a:sym typeface="Georgia"/>
              </a:rPr>
              <a:t>Front. Psychiatry, 29 September 2020</a:t>
            </a:r>
            <a:endParaRPr sz="1150" b="0" i="0" u="none" strike="noStrike" cap="none">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Clr>
                <a:srgbClr val="000000"/>
              </a:buClr>
              <a:buSzPts val="1150"/>
              <a:buFont typeface="Arial"/>
              <a:buNone/>
            </a:pPr>
            <a:r>
              <a:rPr lang="en" sz="1150" b="0" i="0" u="none" strike="noStrike" cap="none">
                <a:solidFill>
                  <a:srgbClr val="282828"/>
                </a:solidFill>
                <a:highlight>
                  <a:srgbClr val="F7F7F7"/>
                </a:highlight>
                <a:latin typeface="Georgia"/>
                <a:ea typeface="Georgia"/>
                <a:cs typeface="Georgia"/>
                <a:sym typeface="Georgia"/>
              </a:rPr>
              <a:t>Sec. Mood Disorders</a:t>
            </a:r>
            <a:endParaRPr sz="1150" b="0" i="0" u="none" strike="noStrike" cap="none">
              <a:solidFill>
                <a:srgbClr val="282828"/>
              </a:solidFill>
              <a:highlight>
                <a:srgbClr val="F7F7F7"/>
              </a:highlight>
              <a:latin typeface="Georgia"/>
              <a:ea typeface="Georgia"/>
              <a:cs typeface="Georgia"/>
              <a:sym typeface="Georgia"/>
            </a:endParaRPr>
          </a:p>
          <a:p>
            <a:pPr marL="0" marR="228600" lvl="0" indent="0" algn="l" rtl="0">
              <a:lnSpc>
                <a:spcPct val="115000"/>
              </a:lnSpc>
              <a:spcBef>
                <a:spcPts val="0"/>
              </a:spcBef>
              <a:spcAft>
                <a:spcPts val="0"/>
              </a:spcAft>
              <a:buClr>
                <a:srgbClr val="000000"/>
              </a:buClr>
              <a:buSzPts val="1150"/>
              <a:buFont typeface="Arial"/>
              <a:buNone/>
            </a:pPr>
            <a:r>
              <a:rPr lang="en" sz="1150" b="0" i="0" u="none" strike="noStrike" cap="none">
                <a:solidFill>
                  <a:srgbClr val="282828"/>
                </a:solidFill>
                <a:highlight>
                  <a:srgbClr val="F7F7F7"/>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https://doi.org/10.3389/fpsyt.2020.586083</a:t>
            </a:r>
            <a:endParaRPr sz="1150" b="0" i="0" u="none" strike="noStrike" cap="none">
              <a:solidFill>
                <a:srgbClr val="282828"/>
              </a:solidFill>
              <a:highlight>
                <a:srgbClr val="F7F7F7"/>
              </a:highlight>
              <a:latin typeface="Georgia"/>
              <a:ea typeface="Georgia"/>
              <a:cs typeface="Georgia"/>
              <a:sym typeface="Georgia"/>
            </a:endParaRPr>
          </a:p>
          <a:p>
            <a:pPr marL="228600" marR="0" lvl="0" indent="0" algn="l" rtl="0">
              <a:lnSpc>
                <a:spcPct val="115000"/>
              </a:lnSpc>
              <a:spcBef>
                <a:spcPts val="0"/>
              </a:spcBef>
              <a:spcAft>
                <a:spcPts val="0"/>
              </a:spcAft>
              <a:buClr>
                <a:srgbClr val="000000"/>
              </a:buClr>
              <a:buSzPts val="1050"/>
              <a:buFont typeface="Arial"/>
              <a:buNone/>
            </a:pPr>
            <a:r>
              <a:rPr lang="en" sz="1050" b="0" i="0" u="none" strike="noStrike" cap="none">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rPr>
              <a:t>This article is part of the Research Topic</a:t>
            </a:r>
            <a:endParaRPr sz="1050" b="0" i="0" u="none" strike="noStrike" cap="none">
              <a:solidFill>
                <a:srgbClr val="282828"/>
              </a:solidFill>
              <a:highlight>
                <a:srgbClr val="F7F7F7"/>
              </a:highlight>
              <a:uFill>
                <a:noFill/>
              </a:uFill>
              <a:latin typeface="Trebuchet MS"/>
              <a:ea typeface="Trebuchet MS"/>
              <a:cs typeface="Trebuchet MS"/>
              <a:sym typeface="Trebuchet MS"/>
              <a:hlinkClick r:id="rId4">
                <a:extLst>
                  <a:ext uri="{A12FA001-AC4F-418D-AE19-62706E023703}">
                    <ahyp:hlinkClr xmlns:ahyp="http://schemas.microsoft.com/office/drawing/2018/hyperlinkcolor" val="tx"/>
                  </a:ext>
                </a:extLst>
              </a:hlinkClick>
            </a:endParaRPr>
          </a:p>
          <a:p>
            <a:pPr marL="228600" marR="0" lvl="0" indent="0" algn="l" rtl="0">
              <a:lnSpc>
                <a:spcPct val="115000"/>
              </a:lnSpc>
              <a:spcBef>
                <a:spcPts val="300"/>
              </a:spcBef>
              <a:spcAft>
                <a:spcPts val="0"/>
              </a:spcAft>
              <a:buClr>
                <a:srgbClr val="000000"/>
              </a:buClr>
              <a:buSzPts val="1150"/>
              <a:buFont typeface="Arial"/>
              <a:buNone/>
            </a:pPr>
            <a:r>
              <a:rPr lang="en" sz="1150" b="0" i="0" u="none" strike="noStrike" cap="none">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Neurobiological Underpinnings of Bipolar Disorder and its Treatment</a:t>
            </a:r>
            <a:endParaRPr sz="1150" b="0" i="0" u="none" strike="noStrike" cap="none">
              <a:solidFill>
                <a:srgbClr val="282828"/>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228600" marR="0" lvl="0" indent="0" algn="l" rtl="0">
              <a:lnSpc>
                <a:spcPct val="115000"/>
              </a:lnSpc>
              <a:spcBef>
                <a:spcPts val="500"/>
              </a:spcBef>
              <a:spcAft>
                <a:spcPts val="0"/>
              </a:spcAft>
              <a:buClr>
                <a:srgbClr val="000000"/>
              </a:buClr>
              <a:buSzPts val="1150"/>
              <a:buFont typeface="Arial"/>
              <a:buNone/>
            </a:pPr>
            <a:r>
              <a:rPr lang="en" sz="1150" b="0" i="0" u="none" strike="noStrike" cap="none">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View all 6 Articles </a:t>
            </a:r>
            <a:endParaRPr sz="1150" b="0" i="0" u="none" strike="noStrike" cap="none">
              <a:solidFill>
                <a:srgbClr val="1DB5C3"/>
              </a:solidFill>
              <a:highlight>
                <a:srgbClr val="F7F7F7"/>
              </a:highlight>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endParaRPr>
          </a:p>
          <a:p>
            <a:pPr marL="0" marR="0" lvl="0" indent="0" algn="l" rtl="0">
              <a:lnSpc>
                <a:spcPct val="115000"/>
              </a:lnSpc>
              <a:spcBef>
                <a:spcPts val="2400"/>
              </a:spcBef>
              <a:spcAft>
                <a:spcPts val="0"/>
              </a:spcAft>
              <a:buClr>
                <a:srgbClr val="000000"/>
              </a:buClr>
              <a:buSzPts val="2350"/>
              <a:buFont typeface="Arial"/>
              <a:buNone/>
            </a:pPr>
            <a:r>
              <a:rPr lang="en" sz="2350" b="0" i="0" u="none" strike="noStrike" cap="none">
                <a:solidFill>
                  <a:srgbClr val="282828"/>
                </a:solidFill>
                <a:highlight>
                  <a:srgbClr val="F7F7F7"/>
                </a:highlight>
                <a:latin typeface="Georgia"/>
                <a:ea typeface="Georgia"/>
                <a:cs typeface="Georgia"/>
                <a:sym typeface="Georgia"/>
              </a:rPr>
              <a:t>Lithium and the Interplay Between Telomeres and Mitochondria in Bipolar Disorder</a:t>
            </a:r>
            <a:endParaRPr sz="2350" b="0" i="0" u="none" strike="noStrike" cap="none">
              <a:solidFill>
                <a:srgbClr val="282828"/>
              </a:solidFill>
              <a:highlight>
                <a:srgbClr val="F7F7F7"/>
              </a:highlight>
              <a:latin typeface="Georgia"/>
              <a:ea typeface="Georgia"/>
              <a:cs typeface="Georgia"/>
              <a:sym typeface="Georgia"/>
            </a:endParaRPr>
          </a:p>
          <a:p>
            <a:pPr marL="0" marR="0" lvl="0" indent="0" algn="l" rtl="0">
              <a:lnSpc>
                <a:spcPct val="115000"/>
              </a:lnSpc>
              <a:spcBef>
                <a:spcPts val="2400"/>
              </a:spcBef>
              <a:spcAft>
                <a:spcPts val="2400"/>
              </a:spcAft>
              <a:buClr>
                <a:srgbClr val="000000"/>
              </a:buClr>
              <a:buSzPts val="1350"/>
              <a:buFont typeface="Arial"/>
              <a:buNone/>
            </a:pPr>
            <a:r>
              <a:rPr lang="en" sz="1350" b="0" i="0" u="none" strike="noStrike" cap="none">
                <a:solidFill>
                  <a:srgbClr val="282828"/>
                </a:solidFill>
                <a:highlight>
                  <a:srgbClr val="F7F7F7"/>
                </a:highlight>
                <a:latin typeface="Georgia"/>
                <a:ea typeface="Georgia"/>
                <a:cs typeface="Georgia"/>
                <a:sym typeface="Georgia"/>
              </a:rPr>
              <a:t>Mitochondrial dysfunction and telomere shortening have been implicated in both the pathophysiology of bipolar disorder and as targets of lithium treatment. Interestingly, it has in recent years become clear that these phenomena are intimately linked, partly through reactive oxygen species signaling and the subcellular translocation and non-canonical actions of telomerase reverse transcriptase. In this review, we integrate the current understanding of mitochondrial dysfunction, oxidative stress and telomere shortening in bipolar disorder with documented effects of lithium. Moreover, we propose that lithium’s mechanism of action is intimately connected with the interdependent regulation of mitochondrial bioenergetics and telomere maintenance.</a:t>
            </a:r>
            <a:endParaRPr sz="2350" b="0" i="0" u="none" strike="noStrike" cap="none">
              <a:solidFill>
                <a:srgbClr val="282828"/>
              </a:solidFill>
              <a:highlight>
                <a:srgbClr val="F7F7F7"/>
              </a:highlight>
              <a:latin typeface="Georgia"/>
              <a:ea typeface="Georgia"/>
              <a:cs typeface="Georgia"/>
              <a:sym typeface="Georgia"/>
            </a:endParaRPr>
          </a:p>
        </p:txBody>
      </p:sp>
      <p:sp>
        <p:nvSpPr>
          <p:cNvPr id="996" name="Google Shape;996;p83"/>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83"/>
          <p:cNvSpPr txBox="1"/>
          <p:nvPr/>
        </p:nvSpPr>
        <p:spPr>
          <a:xfrm>
            <a:off x="415550" y="4789398"/>
            <a:ext cx="880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https://theory.labster.com/telomere-length/</a:t>
            </a:r>
            <a:endParaRPr sz="800" b="0" i="0" u="none" strike="noStrike" cap="none">
              <a:solidFill>
                <a:schemeClr val="lt1"/>
              </a:solidFill>
              <a:latin typeface="Arial"/>
              <a:ea typeface="Arial"/>
              <a:cs typeface="Arial"/>
              <a:sym typeface="Arial"/>
            </a:endParaRPr>
          </a:p>
        </p:txBody>
      </p:sp>
      <p:pic>
        <p:nvPicPr>
          <p:cNvPr id="998" name="Google Shape;998;p83"/>
          <p:cNvPicPr preferRelativeResize="0"/>
          <p:nvPr/>
        </p:nvPicPr>
        <p:blipFill rotWithShape="1">
          <a:blip r:embed="rId5">
            <a:alphaModFix/>
          </a:blip>
          <a:srcRect/>
          <a:stretch/>
        </p:blipFill>
        <p:spPr>
          <a:xfrm>
            <a:off x="953150" y="1026861"/>
            <a:ext cx="5407201" cy="3089778"/>
          </a:xfrm>
          <a:prstGeom prst="rect">
            <a:avLst/>
          </a:prstGeom>
          <a:noFill/>
          <a:ln>
            <a:noFill/>
          </a:ln>
          <a:effectLst>
            <a:outerShdw blurRad="57150" dist="19050" dir="5400000" algn="bl" rotWithShape="0">
              <a:srgbClr val="000000">
                <a:alpha val="49803"/>
              </a:srgbClr>
            </a:outerShdw>
          </a:effectLst>
        </p:spPr>
      </p:pic>
      <p:sp>
        <p:nvSpPr>
          <p:cNvPr id="999" name="Google Shape;999;p83"/>
          <p:cNvSpPr txBox="1"/>
          <p:nvPr/>
        </p:nvSpPr>
        <p:spPr>
          <a:xfrm>
            <a:off x="6624825" y="1473425"/>
            <a:ext cx="2179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highlight>
                  <a:srgbClr val="FFFFFF"/>
                </a:highlight>
                <a:latin typeface="Arial"/>
                <a:ea typeface="Arial"/>
                <a:cs typeface="Arial"/>
                <a:sym typeface="Arial"/>
              </a:rPr>
              <a:t>Telomere shortening is a biomarker of aging. </a:t>
            </a:r>
            <a:endParaRPr sz="1600" b="0" i="0" u="none" strike="noStrike" cap="none">
              <a:solidFill>
                <a:schemeClr val="dk1"/>
              </a:solidFill>
              <a:highlight>
                <a:srgbClr val="FFFFFF"/>
              </a:highlight>
              <a:latin typeface="Arial"/>
              <a:ea typeface="Arial"/>
              <a:cs typeface="Arial"/>
              <a:sym typeface="Arial"/>
            </a:endParaRPr>
          </a:p>
        </p:txBody>
      </p:sp>
      <p:sp>
        <p:nvSpPr>
          <p:cNvPr id="1000" name="Google Shape;1000;p83"/>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1" name="Google Shape;1001;p83"/>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anti-aging  (bipolar)</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84"/>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7" name="Google Shape;1007;p84"/>
          <p:cNvPicPr preferRelativeResize="0"/>
          <p:nvPr/>
        </p:nvPicPr>
        <p:blipFill rotWithShape="1">
          <a:blip r:embed="rId3">
            <a:alphaModFix/>
          </a:blip>
          <a:srcRect/>
          <a:stretch/>
        </p:blipFill>
        <p:spPr>
          <a:xfrm>
            <a:off x="962700" y="954300"/>
            <a:ext cx="4186599" cy="1781650"/>
          </a:xfrm>
          <a:prstGeom prst="rect">
            <a:avLst/>
          </a:prstGeom>
          <a:noFill/>
          <a:ln>
            <a:noFill/>
          </a:ln>
          <a:effectLst>
            <a:outerShdw blurRad="57150" dist="19050" dir="5400000" algn="bl" rotWithShape="0">
              <a:srgbClr val="000000">
                <a:alpha val="49803"/>
              </a:srgbClr>
            </a:outerShdw>
          </a:effectLst>
        </p:spPr>
      </p:pic>
      <p:sp>
        <p:nvSpPr>
          <p:cNvPr id="1008" name="Google Shape;1008;p84"/>
          <p:cNvSpPr/>
          <p:nvPr/>
        </p:nvSpPr>
        <p:spPr>
          <a:xfrm>
            <a:off x="0" y="4589125"/>
            <a:ext cx="9144000" cy="5541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9" name="Google Shape;1009;p84"/>
          <p:cNvSpPr txBox="1"/>
          <p:nvPr/>
        </p:nvSpPr>
        <p:spPr>
          <a:xfrm>
            <a:off x="334200" y="4530958"/>
            <a:ext cx="8809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Lundberg M, Millischer V, Backlund L, Martinsson L, Stenvinkel P, Sellgren CM, Lavebratt C, Schalling M. Lithium and the Interplay Between Telomeres and Mitochondria in Bipolar Disorder. Front Psychiatry. 2020 Sep 29;11:586083.  </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Martinsson L, Wei Y, Xu D, Melas PA, Mathé AA, Schalling M, et al. Long-term lithium treatment in bipolar disorder is associated with longer leukocyte telomeres. Transl Psychiatry (2013) 3(5):e261. 10.1038/tp.2013.37</a:t>
            </a:r>
            <a:endParaRPr sz="800" b="0" i="0" u="none" strike="noStrike" cap="none">
              <a:solidFill>
                <a:schemeClr val="lt1"/>
              </a:solidFill>
              <a:latin typeface="Arial"/>
              <a:ea typeface="Arial"/>
              <a:cs typeface="Arial"/>
              <a:sym typeface="Arial"/>
            </a:endParaRPr>
          </a:p>
        </p:txBody>
      </p:sp>
      <p:sp>
        <p:nvSpPr>
          <p:cNvPr id="1010" name="Google Shape;1010;p84"/>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anti-aging  (bipolar)</a:t>
            </a:r>
            <a:endParaRPr sz="2400" b="0" i="0" u="none" strike="noStrike" cap="none">
              <a:solidFill>
                <a:schemeClr val="lt1"/>
              </a:solidFill>
              <a:latin typeface="Arial"/>
              <a:ea typeface="Arial"/>
              <a:cs typeface="Arial"/>
              <a:sym typeface="Arial"/>
            </a:endParaRPr>
          </a:p>
        </p:txBody>
      </p:sp>
      <p:sp>
        <p:nvSpPr>
          <p:cNvPr id="1011" name="Google Shape;1011;p84"/>
          <p:cNvSpPr txBox="1"/>
          <p:nvPr/>
        </p:nvSpPr>
        <p:spPr>
          <a:xfrm>
            <a:off x="5447225" y="1290763"/>
            <a:ext cx="3129000" cy="1339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202124"/>
                </a:solidFill>
                <a:highlight>
                  <a:srgbClr val="FFFFFF"/>
                </a:highlight>
                <a:latin typeface="Roboto"/>
                <a:ea typeface="Roboto"/>
                <a:cs typeface="Roboto"/>
                <a:sym typeface="Roboto"/>
              </a:rPr>
              <a:t>(Leukocytes of) lithium-treated bipolar patients had </a:t>
            </a:r>
            <a:r>
              <a:rPr lang="en" sz="1500" b="1" i="0" u="none" strike="noStrike" cap="none">
                <a:solidFill>
                  <a:srgbClr val="202124"/>
                </a:solidFill>
                <a:highlight>
                  <a:srgbClr val="FFFFFF"/>
                </a:highlight>
                <a:latin typeface="Roboto"/>
                <a:ea typeface="Roboto"/>
                <a:cs typeface="Roboto"/>
                <a:sym typeface="Roboto"/>
              </a:rPr>
              <a:t>35% longer telomeres</a:t>
            </a:r>
            <a:r>
              <a:rPr lang="en" sz="1500" b="0" i="0" u="none" strike="noStrike" cap="none">
                <a:solidFill>
                  <a:srgbClr val="202124"/>
                </a:solidFill>
                <a:highlight>
                  <a:srgbClr val="FFFFFF"/>
                </a:highlight>
                <a:latin typeface="Roboto"/>
                <a:ea typeface="Roboto"/>
                <a:cs typeface="Roboto"/>
                <a:sym typeface="Roboto"/>
              </a:rPr>
              <a:t> than controls.</a:t>
            </a:r>
            <a:endParaRPr sz="1500" b="0" i="0" u="none" strike="noStrike" cap="none">
              <a:solidFill>
                <a:srgbClr val="202124"/>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124"/>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124"/>
              </a:solidFill>
              <a:highlight>
                <a:srgbClr val="FFFFFF"/>
              </a:highlight>
              <a:latin typeface="Roboto"/>
              <a:ea typeface="Roboto"/>
              <a:cs typeface="Roboto"/>
              <a:sym typeface="Roboto"/>
            </a:endParaRPr>
          </a:p>
        </p:txBody>
      </p:sp>
      <p:sp>
        <p:nvSpPr>
          <p:cNvPr id="1012" name="Google Shape;1012;p84"/>
          <p:cNvSpPr txBox="1"/>
          <p:nvPr/>
        </p:nvSpPr>
        <p:spPr>
          <a:xfrm>
            <a:off x="5645250" y="214650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3" name="Google Shape;1013;p84"/>
          <p:cNvPicPr preferRelativeResize="0"/>
          <p:nvPr/>
        </p:nvPicPr>
        <p:blipFill rotWithShape="1">
          <a:blip r:embed="rId4">
            <a:alphaModFix/>
          </a:blip>
          <a:srcRect/>
          <a:stretch/>
        </p:blipFill>
        <p:spPr>
          <a:xfrm>
            <a:off x="962699" y="3064299"/>
            <a:ext cx="1992099" cy="1138325"/>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85"/>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85"/>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85"/>
          <p:cNvSpPr txBox="1"/>
          <p:nvPr/>
        </p:nvSpPr>
        <p:spPr>
          <a:xfrm>
            <a:off x="334200" y="4835758"/>
            <a:ext cx="880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Topiwala A, Nichols TE, Williams LZJ, Robinson EC, Alfaro-Almagro F, Taschler B, et al. (2023) Telomere length and brain imaging phenotypes in UK Biobank. PLoS ONE 18(3): e0282363. </a:t>
            </a:r>
            <a:endParaRPr sz="800" b="0" i="0" u="none" strike="noStrike" cap="none">
              <a:solidFill>
                <a:schemeClr val="lt1"/>
              </a:solidFill>
              <a:latin typeface="Arial"/>
              <a:ea typeface="Arial"/>
              <a:cs typeface="Arial"/>
              <a:sym typeface="Arial"/>
            </a:endParaRPr>
          </a:p>
        </p:txBody>
      </p:sp>
      <p:sp>
        <p:nvSpPr>
          <p:cNvPr id="1021" name="Google Shape;1021;p85"/>
          <p:cNvSpPr txBox="1"/>
          <p:nvPr/>
        </p:nvSpPr>
        <p:spPr>
          <a:xfrm>
            <a:off x="5406425" y="885013"/>
            <a:ext cx="3129000" cy="289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202124"/>
                </a:solidFill>
                <a:highlight>
                  <a:srgbClr val="FFFFFF"/>
                </a:highlight>
                <a:latin typeface="Roboto"/>
                <a:ea typeface="Roboto"/>
                <a:cs typeface="Roboto"/>
                <a:sym typeface="Roboto"/>
              </a:rPr>
              <a:t>31,661 UK Biobank participants:</a:t>
            </a:r>
            <a:endParaRPr sz="1500" b="0" i="0" u="none" strike="noStrike" cap="none">
              <a:solidFill>
                <a:srgbClr val="202124"/>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124"/>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rgbClr val="202124"/>
                </a:solidFill>
                <a:highlight>
                  <a:srgbClr val="FFFFFF"/>
                </a:highlight>
                <a:latin typeface="Roboto"/>
                <a:ea typeface="Roboto"/>
                <a:cs typeface="Roboto"/>
                <a:sym typeface="Roboto"/>
              </a:rPr>
              <a:t>Longer </a:t>
            </a:r>
            <a:r>
              <a:rPr lang="en" sz="1500" b="1" i="0" u="none" strike="noStrike" cap="none">
                <a:solidFill>
                  <a:srgbClr val="202124"/>
                </a:solidFill>
                <a:highlight>
                  <a:schemeClr val="lt1"/>
                </a:highlight>
                <a:latin typeface="Roboto"/>
                <a:ea typeface="Roboto"/>
                <a:cs typeface="Roboto"/>
                <a:sym typeface="Roboto"/>
              </a:rPr>
              <a:t>leukocyte telomere length </a:t>
            </a:r>
            <a:r>
              <a:rPr lang="en" sz="1500" b="0" i="0" u="none" strike="noStrike" cap="none">
                <a:solidFill>
                  <a:srgbClr val="202124"/>
                </a:solidFill>
                <a:highlight>
                  <a:schemeClr val="lt1"/>
                </a:highlight>
                <a:latin typeface="Roboto"/>
                <a:ea typeface="Roboto"/>
                <a:cs typeface="Roboto"/>
                <a:sym typeface="Roboto"/>
              </a:rPr>
              <a:t>(</a:t>
            </a:r>
            <a:r>
              <a:rPr lang="en" sz="1500" b="0" i="0" u="none" strike="noStrike" cap="none">
                <a:solidFill>
                  <a:srgbClr val="202124"/>
                </a:solidFill>
                <a:highlight>
                  <a:srgbClr val="FFFFFF"/>
                </a:highlight>
                <a:latin typeface="Roboto"/>
                <a:ea typeface="Roboto"/>
                <a:cs typeface="Roboto"/>
                <a:sym typeface="Roboto"/>
              </a:rPr>
              <a:t>LTL) is associated with: </a:t>
            </a:r>
            <a:endParaRPr sz="1500" b="0" i="0" u="none" strike="noStrike" cap="none">
              <a:solidFill>
                <a:srgbClr val="202124"/>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124"/>
              </a:solidFill>
              <a:highlight>
                <a:srgbClr val="FFFFFF"/>
              </a:highlight>
              <a:latin typeface="Roboto"/>
              <a:ea typeface="Roboto"/>
              <a:cs typeface="Roboto"/>
              <a:sym typeface="Roboto"/>
            </a:endParaRPr>
          </a:p>
          <a:p>
            <a:pPr marL="457200" marR="0" lvl="0" indent="-323850" algn="l" rtl="0">
              <a:lnSpc>
                <a:spcPct val="100000"/>
              </a:lnSpc>
              <a:spcBef>
                <a:spcPts val="0"/>
              </a:spcBef>
              <a:spcAft>
                <a:spcPts val="0"/>
              </a:spcAft>
              <a:buClr>
                <a:srgbClr val="202124"/>
              </a:buClr>
              <a:buSzPts val="1500"/>
              <a:buFont typeface="Roboto"/>
              <a:buChar char="●"/>
            </a:pPr>
            <a:r>
              <a:rPr lang="en" sz="1500" b="0" i="0" u="none" strike="noStrike" cap="none">
                <a:solidFill>
                  <a:srgbClr val="202124"/>
                </a:solidFill>
                <a:highlight>
                  <a:srgbClr val="FFFFFF"/>
                </a:highlight>
                <a:latin typeface="Roboto"/>
                <a:ea typeface="Roboto"/>
                <a:cs typeface="Roboto"/>
                <a:sym typeface="Roboto"/>
              </a:rPr>
              <a:t>decrease evidence of neurodegenerative disease on MRI </a:t>
            </a:r>
            <a:endParaRPr sz="1500" b="0" i="0" u="none" strike="noStrike" cap="none">
              <a:solidFill>
                <a:srgbClr val="202124"/>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202124"/>
              </a:solidFill>
              <a:highlight>
                <a:srgbClr val="FFFFFF"/>
              </a:highlight>
              <a:latin typeface="Roboto"/>
              <a:ea typeface="Roboto"/>
              <a:cs typeface="Roboto"/>
              <a:sym typeface="Roboto"/>
            </a:endParaRPr>
          </a:p>
          <a:p>
            <a:pPr marL="457200" marR="0" lvl="0" indent="-323850" algn="l" rtl="0">
              <a:lnSpc>
                <a:spcPct val="100000"/>
              </a:lnSpc>
              <a:spcBef>
                <a:spcPts val="0"/>
              </a:spcBef>
              <a:spcAft>
                <a:spcPts val="0"/>
              </a:spcAft>
              <a:buClr>
                <a:srgbClr val="202124"/>
              </a:buClr>
              <a:buSzPts val="1500"/>
              <a:buFont typeface="Roboto"/>
              <a:buChar char="●"/>
            </a:pPr>
            <a:r>
              <a:rPr lang="en" sz="1500" b="1" i="0" u="none" strike="noStrike" cap="none">
                <a:solidFill>
                  <a:srgbClr val="202124"/>
                </a:solidFill>
                <a:highlight>
                  <a:schemeClr val="lt1"/>
                </a:highlight>
                <a:latin typeface="Roboto"/>
                <a:ea typeface="Roboto"/>
                <a:cs typeface="Roboto"/>
                <a:sym typeface="Roboto"/>
              </a:rPr>
              <a:t>lower risk of all-cause dementia</a:t>
            </a:r>
            <a:r>
              <a:rPr lang="en" sz="1500" b="0" i="0" u="none" strike="noStrike" cap="none">
                <a:solidFill>
                  <a:srgbClr val="202124"/>
                </a:solidFill>
                <a:highlight>
                  <a:schemeClr val="lt1"/>
                </a:highlight>
                <a:latin typeface="Roboto"/>
                <a:ea typeface="Roboto"/>
                <a:cs typeface="Roboto"/>
                <a:sym typeface="Roboto"/>
              </a:rPr>
              <a:t> </a:t>
            </a:r>
            <a:endParaRPr sz="1500" b="0" i="0" u="none" strike="noStrike" cap="none">
              <a:solidFill>
                <a:srgbClr val="202124"/>
              </a:solidFill>
              <a:highlight>
                <a:schemeClr val="lt1"/>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202124"/>
                </a:solidFill>
                <a:highlight>
                  <a:schemeClr val="lt1"/>
                </a:highlight>
                <a:latin typeface="Roboto"/>
                <a:ea typeface="Roboto"/>
                <a:cs typeface="Roboto"/>
                <a:sym typeface="Roboto"/>
              </a:rPr>
              <a:t>(HR 0.93, 95% CI: 0.91–0.96)</a:t>
            </a:r>
            <a:endParaRPr sz="1100" b="0" i="0" u="none" strike="noStrike" cap="none">
              <a:solidFill>
                <a:srgbClr val="202124"/>
              </a:solidFill>
              <a:highlight>
                <a:srgbClr val="FFFFFF"/>
              </a:highlight>
              <a:latin typeface="Roboto"/>
              <a:ea typeface="Roboto"/>
              <a:cs typeface="Roboto"/>
              <a:sym typeface="Roboto"/>
            </a:endParaRPr>
          </a:p>
        </p:txBody>
      </p:sp>
      <p:pic>
        <p:nvPicPr>
          <p:cNvPr id="1022" name="Google Shape;1022;p85"/>
          <p:cNvPicPr preferRelativeResize="0"/>
          <p:nvPr/>
        </p:nvPicPr>
        <p:blipFill rotWithShape="1">
          <a:blip r:embed="rId3">
            <a:alphaModFix/>
          </a:blip>
          <a:srcRect/>
          <a:stretch/>
        </p:blipFill>
        <p:spPr>
          <a:xfrm>
            <a:off x="1033475" y="2110350"/>
            <a:ext cx="3755800" cy="2146150"/>
          </a:xfrm>
          <a:prstGeom prst="rect">
            <a:avLst/>
          </a:prstGeom>
          <a:noFill/>
          <a:ln>
            <a:noFill/>
          </a:ln>
          <a:effectLst>
            <a:outerShdw blurRad="57150" dist="19050" dir="5400000" algn="bl" rotWithShape="0">
              <a:srgbClr val="000000">
                <a:alpha val="49803"/>
              </a:srgbClr>
            </a:outerShdw>
          </a:effectLst>
        </p:spPr>
      </p:pic>
      <p:pic>
        <p:nvPicPr>
          <p:cNvPr id="1023" name="Google Shape;1023;p85"/>
          <p:cNvPicPr preferRelativeResize="0"/>
          <p:nvPr/>
        </p:nvPicPr>
        <p:blipFill rotWithShape="1">
          <a:blip r:embed="rId4">
            <a:alphaModFix/>
          </a:blip>
          <a:srcRect/>
          <a:stretch/>
        </p:blipFill>
        <p:spPr>
          <a:xfrm>
            <a:off x="976326" y="981101"/>
            <a:ext cx="4274500" cy="897700"/>
          </a:xfrm>
          <a:prstGeom prst="rect">
            <a:avLst/>
          </a:prstGeom>
          <a:noFill/>
          <a:ln>
            <a:noFill/>
          </a:ln>
        </p:spPr>
      </p:pic>
      <p:sp>
        <p:nvSpPr>
          <p:cNvPr id="1024" name="Google Shape;1024;p85"/>
          <p:cNvSpPr txBox="1"/>
          <p:nvPr/>
        </p:nvSpPr>
        <p:spPr>
          <a:xfrm>
            <a:off x="901225" y="51425"/>
            <a:ext cx="5407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anti-aging  (bipolar)</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29" name="Google Shape;1029;p86"/>
          <p:cNvPicPr preferRelativeResize="0"/>
          <p:nvPr/>
        </p:nvPicPr>
        <p:blipFill rotWithShape="1">
          <a:blip r:embed="rId3">
            <a:alphaModFix/>
          </a:blip>
          <a:srcRect/>
          <a:stretch/>
        </p:blipFill>
        <p:spPr>
          <a:xfrm>
            <a:off x="1000900" y="904950"/>
            <a:ext cx="5066200" cy="1645375"/>
          </a:xfrm>
          <a:prstGeom prst="rect">
            <a:avLst/>
          </a:prstGeom>
          <a:noFill/>
          <a:ln>
            <a:noFill/>
          </a:ln>
          <a:effectLst>
            <a:outerShdw blurRad="57150" dist="19050" dir="5400000" algn="bl" rotWithShape="0">
              <a:srgbClr val="000000">
                <a:alpha val="49803"/>
              </a:srgbClr>
            </a:outerShdw>
          </a:effectLst>
        </p:spPr>
      </p:pic>
      <p:sp>
        <p:nvSpPr>
          <p:cNvPr id="1030" name="Google Shape;1030;p86"/>
          <p:cNvSpPr txBox="1"/>
          <p:nvPr/>
        </p:nvSpPr>
        <p:spPr>
          <a:xfrm>
            <a:off x="955850" y="2667550"/>
            <a:ext cx="51510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Lithium may </a:t>
            </a:r>
            <a:r>
              <a:rPr lang="en" sz="1200" b="1" i="0" u="none" strike="noStrike" cap="none">
                <a:solidFill>
                  <a:srgbClr val="000000"/>
                </a:solidFill>
                <a:latin typeface="Arial"/>
                <a:ea typeface="Arial"/>
                <a:cs typeface="Arial"/>
                <a:sym typeface="Arial"/>
              </a:rPr>
              <a:t>protect cardiac structure and function</a:t>
            </a:r>
            <a:r>
              <a:rPr lang="en" sz="1200" b="0" i="0" u="none" strike="noStrike" cap="none">
                <a:solidFill>
                  <a:srgbClr val="000000"/>
                </a:solidFill>
                <a:latin typeface="Arial"/>
                <a:ea typeface="Arial"/>
                <a:cs typeface="Arial"/>
                <a:sym typeface="Arial"/>
              </a:rPr>
              <a:t> in patients with bipolar disorder.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Reduction of CX3CL1 (chemokine </a:t>
            </a:r>
            <a:r>
              <a:rPr lang="en" sz="1200" b="0" i="0" u="none" strike="noStrike" cap="none">
                <a:solidFill>
                  <a:schemeClr val="dk1"/>
                </a:solidFill>
                <a:latin typeface="Arial"/>
                <a:ea typeface="Arial"/>
                <a:cs typeface="Arial"/>
                <a:sym typeface="Arial"/>
              </a:rPr>
              <a:t>associated with the pathogenesis of mood disorders and cardiovascular diseases)</a:t>
            </a:r>
            <a:r>
              <a:rPr lang="en" sz="1200" b="0" i="0" u="none" strike="noStrike" cap="none">
                <a:solidFill>
                  <a:srgbClr val="000000"/>
                </a:solidFill>
                <a:latin typeface="Arial"/>
                <a:ea typeface="Arial"/>
                <a:cs typeface="Arial"/>
                <a:sym typeface="Arial"/>
              </a:rPr>
              <a:t> may mediate the cardioprotective effects of lithium.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1031" name="Google Shape;1031;p86"/>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86"/>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Lithium - cardioprotection</a:t>
            </a:r>
            <a:endParaRPr sz="2400" b="0" i="0" u="none" strike="noStrike" cap="none">
              <a:solidFill>
                <a:schemeClr val="lt1"/>
              </a:solidFill>
              <a:latin typeface="Arial"/>
              <a:ea typeface="Arial"/>
              <a:cs typeface="Arial"/>
              <a:sym typeface="Arial"/>
            </a:endParaRPr>
          </a:p>
        </p:txBody>
      </p:sp>
      <p:pic>
        <p:nvPicPr>
          <p:cNvPr id="1033" name="Google Shape;1033;p86"/>
          <p:cNvPicPr preferRelativeResize="0"/>
          <p:nvPr/>
        </p:nvPicPr>
        <p:blipFill rotWithShape="1">
          <a:blip r:embed="rId4">
            <a:alphaModFix/>
          </a:blip>
          <a:srcRect/>
          <a:stretch/>
        </p:blipFill>
        <p:spPr>
          <a:xfrm>
            <a:off x="6244425" y="904950"/>
            <a:ext cx="2450550" cy="16668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87"/>
          <p:cNvSpPr txBox="1"/>
          <p:nvPr/>
        </p:nvSpPr>
        <p:spPr>
          <a:xfrm>
            <a:off x="948675" y="815225"/>
            <a:ext cx="5788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222222"/>
                </a:solidFill>
                <a:highlight>
                  <a:srgbClr val="FFFFFF"/>
                </a:highlight>
                <a:latin typeface="Arial"/>
                <a:ea typeface="Arial"/>
                <a:cs typeface="Arial"/>
                <a:sym typeface="Arial"/>
              </a:rPr>
              <a:t>Cardiac fibrosis plays a vital role in the pathogenesis of heart failure.</a:t>
            </a:r>
            <a:endParaRPr sz="1500" b="0" i="0" u="none" strike="noStrike" cap="none">
              <a:solidFill>
                <a:srgbClr val="000000"/>
              </a:solidFill>
              <a:latin typeface="Arial"/>
              <a:ea typeface="Arial"/>
              <a:cs typeface="Arial"/>
              <a:sym typeface="Arial"/>
            </a:endParaRPr>
          </a:p>
        </p:txBody>
      </p:sp>
      <p:sp>
        <p:nvSpPr>
          <p:cNvPr id="1039" name="Google Shape;1039;p87"/>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87"/>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Lithium - cardioprotection</a:t>
            </a:r>
            <a:endParaRPr sz="2400" b="0" i="0" u="none" strike="noStrike" cap="none">
              <a:solidFill>
                <a:schemeClr val="lt1"/>
              </a:solidFill>
              <a:latin typeface="Arial"/>
              <a:ea typeface="Arial"/>
              <a:cs typeface="Arial"/>
              <a:sym typeface="Arial"/>
            </a:endParaRPr>
          </a:p>
        </p:txBody>
      </p:sp>
      <p:sp>
        <p:nvSpPr>
          <p:cNvPr id="1041" name="Google Shape;1041;p87"/>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87"/>
          <p:cNvSpPr txBox="1"/>
          <p:nvPr/>
        </p:nvSpPr>
        <p:spPr>
          <a:xfrm>
            <a:off x="334200" y="4774380"/>
            <a:ext cx="8809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800" b="0" i="0" u="none" strike="noStrike" cap="none">
                <a:solidFill>
                  <a:schemeClr val="lt1"/>
                </a:solidFill>
                <a:latin typeface="Arial"/>
                <a:ea typeface="Arial"/>
                <a:cs typeface="Arial"/>
                <a:sym typeface="Arial"/>
              </a:rPr>
              <a:t>Chen P-H, Chung C-C, Lin Y-F, Kao Y-H, Chen Y-J. Lithium Reduces Migration and Collagen Synthesis Activity in Human Cardiac Fibroblasts by Inhibiting Store-Operated Ca2+ Entry. International Journal of Molecular Sciences. 2021; 22(2):842.</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1043" name="Google Shape;1043;p87"/>
          <p:cNvPicPr preferRelativeResize="0"/>
          <p:nvPr/>
        </p:nvPicPr>
        <p:blipFill rotWithShape="1">
          <a:blip r:embed="rId3">
            <a:alphaModFix/>
          </a:blip>
          <a:srcRect/>
          <a:stretch/>
        </p:blipFill>
        <p:spPr>
          <a:xfrm>
            <a:off x="1753275" y="1235450"/>
            <a:ext cx="4687907" cy="331565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88"/>
          <p:cNvPicPr preferRelativeResize="0"/>
          <p:nvPr/>
        </p:nvPicPr>
        <p:blipFill rotWithShape="1">
          <a:blip r:embed="rId3">
            <a:alphaModFix/>
          </a:blip>
          <a:srcRect/>
          <a:stretch/>
        </p:blipFill>
        <p:spPr>
          <a:xfrm>
            <a:off x="797175" y="690294"/>
            <a:ext cx="4153624" cy="1463925"/>
          </a:xfrm>
          <a:prstGeom prst="rect">
            <a:avLst/>
          </a:prstGeom>
          <a:noFill/>
          <a:ln>
            <a:noFill/>
          </a:ln>
          <a:effectLst>
            <a:outerShdw blurRad="57150" dist="19050" dir="5400000" algn="bl" rotWithShape="0">
              <a:srgbClr val="000000">
                <a:alpha val="49803"/>
              </a:srgbClr>
            </a:outerShdw>
          </a:effectLst>
        </p:spPr>
      </p:pic>
      <p:pic>
        <p:nvPicPr>
          <p:cNvPr id="1049" name="Google Shape;1049;p88"/>
          <p:cNvPicPr preferRelativeResize="0"/>
          <p:nvPr/>
        </p:nvPicPr>
        <p:blipFill rotWithShape="1">
          <a:blip r:embed="rId4">
            <a:alphaModFix/>
          </a:blip>
          <a:srcRect/>
          <a:stretch/>
        </p:blipFill>
        <p:spPr>
          <a:xfrm>
            <a:off x="1367850" y="2228925"/>
            <a:ext cx="6110225" cy="2774826"/>
          </a:xfrm>
          <a:prstGeom prst="rect">
            <a:avLst/>
          </a:prstGeom>
          <a:noFill/>
          <a:ln>
            <a:noFill/>
          </a:ln>
        </p:spPr>
      </p:pic>
      <p:sp>
        <p:nvSpPr>
          <p:cNvPr id="1050" name="Google Shape;1050;p88"/>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88"/>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Lithium - cardioprotection</a:t>
            </a:r>
            <a:endParaRPr sz="2400" b="0" i="0" u="none" strike="noStrike" cap="none">
              <a:solidFill>
                <a:schemeClr val="lt1"/>
              </a:solidFill>
              <a:latin typeface="Arial"/>
              <a:ea typeface="Arial"/>
              <a:cs typeface="Arial"/>
              <a:sym typeface="Arial"/>
            </a:endParaRPr>
          </a:p>
        </p:txBody>
      </p:sp>
      <p:pic>
        <p:nvPicPr>
          <p:cNvPr id="1052" name="Google Shape;1052;p88" descr="clipped result image"/>
          <p:cNvPicPr preferRelativeResize="0"/>
          <p:nvPr/>
        </p:nvPicPr>
        <p:blipFill rotWithShape="1">
          <a:blip r:embed="rId5">
            <a:alphaModFix/>
          </a:blip>
          <a:srcRect/>
          <a:stretch/>
        </p:blipFill>
        <p:spPr>
          <a:xfrm>
            <a:off x="5014148" y="1815416"/>
            <a:ext cx="1007404" cy="413497"/>
          </a:xfrm>
          <a:prstGeom prst="rect">
            <a:avLst/>
          </a:prstGeom>
          <a:noFill/>
          <a:ln>
            <a:noFill/>
          </a:ln>
        </p:spPr>
      </p:pic>
      <p:sp>
        <p:nvSpPr>
          <p:cNvPr id="1053" name="Google Shape;1053;p88"/>
          <p:cNvSpPr txBox="1"/>
          <p:nvPr/>
        </p:nvSpPr>
        <p:spPr>
          <a:xfrm>
            <a:off x="5120414" y="1567161"/>
            <a:ext cx="18015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Arial"/>
                <a:ea typeface="Arial"/>
                <a:cs typeface="Arial"/>
                <a:sym typeface="Arial"/>
              </a:rPr>
              <a:t>3</a:t>
            </a:r>
            <a:r>
              <a:rPr lang="en" sz="900" b="0" i="0" u="none" strike="noStrike" cap="none">
                <a:solidFill>
                  <a:schemeClr val="dk1"/>
                </a:solidFill>
                <a:latin typeface="Arial"/>
                <a:ea typeface="Arial"/>
                <a:cs typeface="Arial"/>
                <a:sym typeface="Arial"/>
              </a:rPr>
              <a:t> </a:t>
            </a:r>
            <a:r>
              <a:rPr lang="en" sz="900" b="0" i="0" u="sng" strike="noStrike" cap="none">
                <a:solidFill>
                  <a:schemeClr val="dk1"/>
                </a:solidFill>
                <a:latin typeface="Arial"/>
                <a:ea typeface="Arial"/>
                <a:cs typeface="Arial"/>
                <a:sym typeface="Arial"/>
              </a:rPr>
              <a:t>g</a:t>
            </a:r>
            <a:r>
              <a:rPr lang="en" sz="900" b="0" i="0" u="none" strike="noStrike" cap="none">
                <a:solidFill>
                  <a:schemeClr val="dk1"/>
                </a:solidFill>
                <a:latin typeface="Arial"/>
                <a:ea typeface="Arial"/>
                <a:cs typeface="Arial"/>
                <a:sym typeface="Arial"/>
              </a:rPr>
              <a:t>a</a:t>
            </a:r>
            <a:r>
              <a:rPr lang="en" sz="900" b="0" i="0" u="sng" strike="noStrike" cap="none">
                <a:solidFill>
                  <a:schemeClr val="dk1"/>
                </a:solidFill>
                <a:latin typeface="Arial"/>
                <a:ea typeface="Arial"/>
                <a:cs typeface="Arial"/>
                <a:sym typeface="Arial"/>
              </a:rPr>
              <a:t>sk</a:t>
            </a:r>
            <a:r>
              <a:rPr lang="en" sz="900" b="0" i="0" u="none" strike="noStrike" cap="none">
                <a:solidFill>
                  <a:schemeClr val="dk1"/>
                </a:solidFill>
                <a:latin typeface="Arial"/>
                <a:ea typeface="Arial"/>
                <a:cs typeface="Arial"/>
                <a:sym typeface="Arial"/>
              </a:rPr>
              <a:t>ets</a:t>
            </a:r>
            <a:endParaRPr sz="9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89"/>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89"/>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Lithium - improved bone mineral density</a:t>
            </a:r>
            <a:endParaRPr sz="2400" b="0" i="0" u="none" strike="noStrike" cap="none">
              <a:solidFill>
                <a:schemeClr val="lt1"/>
              </a:solidFill>
              <a:latin typeface="Arial"/>
              <a:ea typeface="Arial"/>
              <a:cs typeface="Arial"/>
              <a:sym typeface="Arial"/>
            </a:endParaRPr>
          </a:p>
        </p:txBody>
      </p:sp>
      <p:sp>
        <p:nvSpPr>
          <p:cNvPr id="1060" name="Google Shape;1060;p89"/>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89"/>
          <p:cNvSpPr txBox="1"/>
          <p:nvPr/>
        </p:nvSpPr>
        <p:spPr>
          <a:xfrm>
            <a:off x="334200" y="4774380"/>
            <a:ext cx="8809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Wong SK, Chin K-Y and Ima-Nirwana S (2020) The Skeletal-Protecting Action and Mechanisms of Action for Mood-Stabilizing Drug Lithium Chloride: Current Evidence and Future Potential Research Areas. Front. Pharmacol. 11:430.</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1062" name="Google Shape;1062;p89"/>
          <p:cNvPicPr preferRelativeResize="0"/>
          <p:nvPr/>
        </p:nvPicPr>
        <p:blipFill rotWithShape="1">
          <a:blip r:embed="rId3">
            <a:alphaModFix/>
          </a:blip>
          <a:srcRect/>
          <a:stretch/>
        </p:blipFill>
        <p:spPr>
          <a:xfrm>
            <a:off x="208200" y="948913"/>
            <a:ext cx="4094326" cy="2851875"/>
          </a:xfrm>
          <a:prstGeom prst="rect">
            <a:avLst/>
          </a:prstGeom>
          <a:noFill/>
          <a:ln>
            <a:noFill/>
          </a:ln>
          <a:effectLst>
            <a:outerShdw blurRad="57150" dist="19050" dir="5400000" algn="bl" rotWithShape="0">
              <a:srgbClr val="000000">
                <a:alpha val="49803"/>
              </a:srgbClr>
            </a:outerShdw>
          </a:effectLst>
        </p:spPr>
      </p:pic>
      <p:pic>
        <p:nvPicPr>
          <p:cNvPr id="1063" name="Google Shape;1063;p89"/>
          <p:cNvPicPr preferRelativeResize="0"/>
          <p:nvPr/>
        </p:nvPicPr>
        <p:blipFill rotWithShape="1">
          <a:blip r:embed="rId4">
            <a:alphaModFix/>
          </a:blip>
          <a:srcRect/>
          <a:stretch/>
        </p:blipFill>
        <p:spPr>
          <a:xfrm>
            <a:off x="4655051" y="916263"/>
            <a:ext cx="4188323" cy="3147892"/>
          </a:xfrm>
          <a:prstGeom prst="rect">
            <a:avLst/>
          </a:prstGeom>
          <a:noFill/>
          <a:ln>
            <a:noFill/>
          </a:ln>
          <a:effectLst>
            <a:outerShdw blurRad="57150" dist="19050" dir="5400000" algn="bl" rotWithShape="0">
              <a:srgbClr val="000000">
                <a:alpha val="49803"/>
              </a:srgbClr>
            </a:outerShdw>
          </a:effectLst>
        </p:spPr>
      </p:pic>
      <p:sp>
        <p:nvSpPr>
          <p:cNvPr id="1064" name="Google Shape;1064;p89"/>
          <p:cNvSpPr txBox="1"/>
          <p:nvPr/>
        </p:nvSpPr>
        <p:spPr>
          <a:xfrm>
            <a:off x="334204" y="3878875"/>
            <a:ext cx="40164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282828"/>
                </a:solidFill>
                <a:highlight>
                  <a:srgbClr val="FFFFFF"/>
                </a:highlight>
                <a:latin typeface="Arial"/>
                <a:ea typeface="Arial"/>
                <a:cs typeface="Arial"/>
                <a:sym typeface="Arial"/>
              </a:rPr>
              <a:t>regulation of osteoblastic-specific genes expression by lithium</a:t>
            </a:r>
            <a:endParaRPr sz="1400" b="0" i="0" u="none" strike="noStrike" cap="none">
              <a:solidFill>
                <a:srgbClr val="000000"/>
              </a:solidFill>
              <a:latin typeface="Arial"/>
              <a:ea typeface="Arial"/>
              <a:cs typeface="Arial"/>
              <a:sym typeface="Arial"/>
            </a:endParaRPr>
          </a:p>
        </p:txBody>
      </p:sp>
      <p:sp>
        <p:nvSpPr>
          <p:cNvPr id="1065" name="Google Shape;1065;p89"/>
          <p:cNvSpPr txBox="1"/>
          <p:nvPr/>
        </p:nvSpPr>
        <p:spPr>
          <a:xfrm>
            <a:off x="4774554" y="4127625"/>
            <a:ext cx="40164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282828"/>
                </a:solidFill>
                <a:highlight>
                  <a:srgbClr val="FFFFFF"/>
                </a:highlight>
                <a:latin typeface="Arial"/>
                <a:ea typeface="Arial"/>
                <a:cs typeface="Arial"/>
                <a:sym typeface="Arial"/>
              </a:rPr>
              <a:t> regulation of osteoclastic-specific genes expression by lithium</a:t>
            </a:r>
            <a:endParaRPr sz="1400" b="0" i="0" u="none" strike="noStrike" cap="none">
              <a:solidFill>
                <a:srgbClr val="000000"/>
              </a:solidFill>
              <a:latin typeface="Arial"/>
              <a:ea typeface="Arial"/>
              <a:cs typeface="Arial"/>
              <a:sym typeface="Arial"/>
            </a:endParaRPr>
          </a:p>
        </p:txBody>
      </p:sp>
      <p:pic>
        <p:nvPicPr>
          <p:cNvPr id="1066" name="Google Shape;1066;p89" descr="clipped result image"/>
          <p:cNvPicPr preferRelativeResize="0"/>
          <p:nvPr/>
        </p:nvPicPr>
        <p:blipFill rotWithShape="1">
          <a:blip r:embed="rId5">
            <a:alphaModFix/>
          </a:blip>
          <a:srcRect/>
          <a:stretch/>
        </p:blipFill>
        <p:spPr>
          <a:xfrm>
            <a:off x="893725" y="1558442"/>
            <a:ext cx="632793" cy="25973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90"/>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90"/>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Lithium - anti-tumor effects</a:t>
            </a:r>
            <a:endParaRPr sz="2400" b="0" i="0" u="none" strike="noStrike" cap="none">
              <a:solidFill>
                <a:schemeClr val="lt1"/>
              </a:solidFill>
              <a:latin typeface="Arial"/>
              <a:ea typeface="Arial"/>
              <a:cs typeface="Arial"/>
              <a:sym typeface="Arial"/>
            </a:endParaRPr>
          </a:p>
        </p:txBody>
      </p:sp>
      <p:sp>
        <p:nvSpPr>
          <p:cNvPr id="1073" name="Google Shape;1073;p90"/>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90"/>
          <p:cNvSpPr txBox="1"/>
          <p:nvPr/>
        </p:nvSpPr>
        <p:spPr>
          <a:xfrm>
            <a:off x="334200" y="4850580"/>
            <a:ext cx="8809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Yang C, Zhu B, Zhan M, Hua ZC. Lithium in Cancer Therapy: Friend or Foe? Cancers (Basel). 2023 Feb 8;15(4):1095.</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1075" name="Google Shape;1075;p90"/>
          <p:cNvPicPr preferRelativeResize="0"/>
          <p:nvPr/>
        </p:nvPicPr>
        <p:blipFill rotWithShape="1">
          <a:blip r:embed="rId3">
            <a:alphaModFix/>
          </a:blip>
          <a:srcRect/>
          <a:stretch/>
        </p:blipFill>
        <p:spPr>
          <a:xfrm>
            <a:off x="893725" y="957450"/>
            <a:ext cx="3825000" cy="1351650"/>
          </a:xfrm>
          <a:prstGeom prst="rect">
            <a:avLst/>
          </a:prstGeom>
          <a:noFill/>
          <a:ln>
            <a:noFill/>
          </a:ln>
          <a:effectLst>
            <a:outerShdw blurRad="57150" dist="19050" dir="5400000" algn="bl" rotWithShape="0">
              <a:srgbClr val="000000">
                <a:alpha val="49803"/>
              </a:srgbClr>
            </a:outerShdw>
          </a:effectLst>
        </p:spPr>
      </p:pic>
      <p:sp>
        <p:nvSpPr>
          <p:cNvPr id="1076" name="Google Shape;1076;p90"/>
          <p:cNvSpPr txBox="1"/>
          <p:nvPr/>
        </p:nvSpPr>
        <p:spPr>
          <a:xfrm>
            <a:off x="722125" y="2248375"/>
            <a:ext cx="5155200" cy="217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Much evidence shows lithium </a:t>
            </a:r>
            <a:r>
              <a:rPr lang="en" sz="1300" b="1" i="0" u="none" strike="noStrike" cap="none">
                <a:solidFill>
                  <a:srgbClr val="091405"/>
                </a:solidFill>
                <a:latin typeface="Arial"/>
                <a:ea typeface="Arial"/>
                <a:cs typeface="Arial"/>
                <a:sym typeface="Arial"/>
              </a:rPr>
              <a:t>prevents</a:t>
            </a:r>
            <a:r>
              <a:rPr lang="en" sz="1300" b="0" i="0" u="none" strike="noStrike" cap="none">
                <a:solidFill>
                  <a:srgbClr val="091405"/>
                </a:solidFill>
                <a:latin typeface="Arial"/>
                <a:ea typeface="Arial"/>
                <a:cs typeface="Arial"/>
                <a:sym typeface="Arial"/>
              </a:rPr>
              <a:t> the development of different cancers, including leukemia, melanoma, lung cancer, and pancreatic cancer.</a:t>
            </a: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Lithium </a:t>
            </a:r>
            <a:r>
              <a:rPr lang="en" sz="1300" b="1" i="0" u="none" strike="noStrike" cap="none">
                <a:solidFill>
                  <a:srgbClr val="091405"/>
                </a:solidFill>
                <a:latin typeface="Arial"/>
                <a:ea typeface="Arial"/>
                <a:cs typeface="Arial"/>
                <a:sym typeface="Arial"/>
              </a:rPr>
              <a:t>prevents tumor metastasis</a:t>
            </a:r>
            <a:endParaRPr sz="1300" b="1"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100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Lithium may increase cancer treatment efficacy while reducing side effects, suggesting that it can be used as an </a:t>
            </a:r>
            <a:r>
              <a:rPr lang="en" sz="1300" b="1" i="0" u="none" strike="noStrike" cap="none">
                <a:solidFill>
                  <a:srgbClr val="091405"/>
                </a:solidFill>
                <a:latin typeface="Arial"/>
                <a:ea typeface="Arial"/>
                <a:cs typeface="Arial"/>
                <a:sym typeface="Arial"/>
              </a:rPr>
              <a:t>adjunctive therapy</a:t>
            </a:r>
            <a:r>
              <a:rPr lang="en" sz="1300" b="0" i="0" u="none" strike="noStrike" cap="none">
                <a:solidFill>
                  <a:srgbClr val="091405"/>
                </a:solidFill>
                <a:latin typeface="Arial"/>
                <a:ea typeface="Arial"/>
                <a:cs typeface="Arial"/>
                <a:sym typeface="Arial"/>
              </a:rPr>
              <a:t>.</a:t>
            </a:r>
            <a:endParaRPr sz="1300" b="0" i="0" u="none" strike="noStrike" cap="none">
              <a:solidFill>
                <a:srgbClr val="091405"/>
              </a:solidFill>
              <a:latin typeface="Arial"/>
              <a:ea typeface="Arial"/>
              <a:cs typeface="Arial"/>
              <a:sym typeface="Arial"/>
            </a:endParaRPr>
          </a:p>
        </p:txBody>
      </p:sp>
      <p:grpSp>
        <p:nvGrpSpPr>
          <p:cNvPr id="1077" name="Google Shape;1077;p90"/>
          <p:cNvGrpSpPr/>
          <p:nvPr/>
        </p:nvGrpSpPr>
        <p:grpSpPr>
          <a:xfrm>
            <a:off x="6257723" y="693725"/>
            <a:ext cx="2508725" cy="2517725"/>
            <a:chOff x="6257723" y="693725"/>
            <a:chExt cx="2508725" cy="2517725"/>
          </a:xfrm>
        </p:grpSpPr>
        <p:pic>
          <p:nvPicPr>
            <p:cNvPr id="1078" name="Google Shape;1078;p90"/>
            <p:cNvPicPr preferRelativeResize="0"/>
            <p:nvPr/>
          </p:nvPicPr>
          <p:blipFill rotWithShape="1">
            <a:blip r:embed="rId4">
              <a:alphaModFix/>
            </a:blip>
            <a:srcRect/>
            <a:stretch/>
          </p:blipFill>
          <p:spPr>
            <a:xfrm>
              <a:off x="6257723" y="693725"/>
              <a:ext cx="2508725" cy="2517725"/>
            </a:xfrm>
            <a:prstGeom prst="rect">
              <a:avLst/>
            </a:prstGeom>
            <a:noFill/>
            <a:ln>
              <a:noFill/>
            </a:ln>
          </p:spPr>
        </p:pic>
        <p:pic>
          <p:nvPicPr>
            <p:cNvPr id="1079" name="Google Shape;1079;p90"/>
            <p:cNvPicPr preferRelativeResize="0"/>
            <p:nvPr/>
          </p:nvPicPr>
          <p:blipFill rotWithShape="1">
            <a:blip r:embed="rId5">
              <a:alphaModFix/>
            </a:blip>
            <a:srcRect/>
            <a:stretch/>
          </p:blipFill>
          <p:spPr>
            <a:xfrm>
              <a:off x="6703175" y="1167901"/>
              <a:ext cx="1569375" cy="1569375"/>
            </a:xfrm>
            <a:prstGeom prst="rect">
              <a:avLst/>
            </a:prstGeom>
            <a:noFill/>
            <a:ln>
              <a:noFill/>
            </a:ln>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91"/>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91"/>
          <p:cNvSpPr txBox="1"/>
          <p:nvPr/>
        </p:nvSpPr>
        <p:spPr>
          <a:xfrm>
            <a:off x="893725" y="30750"/>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chemeClr val="dk1"/>
              </a:buClr>
              <a:buSzPts val="1100"/>
              <a:buFont typeface="Arial"/>
              <a:buNone/>
            </a:pPr>
            <a:r>
              <a:rPr lang="en" sz="2400" b="1" i="0" u="none" strike="noStrike" cap="none">
                <a:solidFill>
                  <a:schemeClr val="lt1"/>
                </a:solidFill>
                <a:latin typeface="Arial"/>
                <a:ea typeface="Arial"/>
                <a:cs typeface="Arial"/>
                <a:sym typeface="Arial"/>
              </a:rPr>
              <a:t>Lithium - anti-tumor effects</a:t>
            </a:r>
            <a:endParaRPr sz="2400" b="0" i="0" u="none" strike="noStrike" cap="none">
              <a:solidFill>
                <a:schemeClr val="lt1"/>
              </a:solidFill>
              <a:latin typeface="Arial"/>
              <a:ea typeface="Arial"/>
              <a:cs typeface="Arial"/>
              <a:sym typeface="Arial"/>
            </a:endParaRPr>
          </a:p>
        </p:txBody>
      </p:sp>
      <p:sp>
        <p:nvSpPr>
          <p:cNvPr id="1086" name="Google Shape;1086;p91"/>
          <p:cNvSpPr/>
          <p:nvPr/>
        </p:nvSpPr>
        <p:spPr>
          <a:xfrm>
            <a:off x="0" y="4835425"/>
            <a:ext cx="9144000" cy="3078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91"/>
          <p:cNvSpPr txBox="1"/>
          <p:nvPr/>
        </p:nvSpPr>
        <p:spPr>
          <a:xfrm>
            <a:off x="334200" y="4850580"/>
            <a:ext cx="8809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Yang C, Zhu B, Zhan M, Hua ZC. Lithium in Cancer Therapy: Friend or Foe? Cancers (Basel). 2023 Feb 8;15(4):1095.</a:t>
            </a: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lt1"/>
              </a:solidFill>
              <a:latin typeface="Arial"/>
              <a:ea typeface="Arial"/>
              <a:cs typeface="Arial"/>
              <a:sym typeface="Arial"/>
            </a:endParaRPr>
          </a:p>
        </p:txBody>
      </p:sp>
      <p:pic>
        <p:nvPicPr>
          <p:cNvPr id="1088" name="Google Shape;1088;p91"/>
          <p:cNvPicPr preferRelativeResize="0"/>
          <p:nvPr/>
        </p:nvPicPr>
        <p:blipFill rotWithShape="1">
          <a:blip r:embed="rId3">
            <a:alphaModFix/>
          </a:blip>
          <a:srcRect/>
          <a:stretch/>
        </p:blipFill>
        <p:spPr>
          <a:xfrm>
            <a:off x="367325" y="775575"/>
            <a:ext cx="4347498" cy="3915024"/>
          </a:xfrm>
          <a:prstGeom prst="rect">
            <a:avLst/>
          </a:prstGeom>
          <a:noFill/>
          <a:ln>
            <a:noFill/>
          </a:ln>
          <a:effectLst>
            <a:outerShdw blurRad="57150" dist="19050" dir="5400000" algn="bl" rotWithShape="0">
              <a:srgbClr val="000000">
                <a:alpha val="49803"/>
              </a:srgbClr>
            </a:outerShdw>
          </a:effectLst>
        </p:spPr>
      </p:pic>
      <p:pic>
        <p:nvPicPr>
          <p:cNvPr id="1089" name="Google Shape;1089;p91"/>
          <p:cNvPicPr preferRelativeResize="0"/>
          <p:nvPr/>
        </p:nvPicPr>
        <p:blipFill rotWithShape="1">
          <a:blip r:embed="rId4">
            <a:alphaModFix/>
          </a:blip>
          <a:srcRect/>
          <a:stretch/>
        </p:blipFill>
        <p:spPr>
          <a:xfrm>
            <a:off x="4845023" y="768000"/>
            <a:ext cx="3857834" cy="3915026"/>
          </a:xfrm>
          <a:prstGeom prst="rect">
            <a:avLst/>
          </a:prstGeom>
          <a:noFill/>
          <a:ln>
            <a:noFill/>
          </a:ln>
          <a:effectLst>
            <a:outerShdw blurRad="57150" dist="19050" dir="5400000" algn="bl" rotWithShape="0">
              <a:srgbClr val="000000">
                <a:alpha val="49803"/>
              </a:srgbClr>
            </a:outerShdw>
          </a:effectLst>
        </p:spPr>
      </p:pic>
      <p:pic>
        <p:nvPicPr>
          <p:cNvPr id="1090" name="Google Shape;1090;p91" descr="clipped result image"/>
          <p:cNvPicPr preferRelativeResize="0"/>
          <p:nvPr/>
        </p:nvPicPr>
        <p:blipFill rotWithShape="1">
          <a:blip r:embed="rId5">
            <a:alphaModFix/>
          </a:blip>
          <a:srcRect/>
          <a:stretch/>
        </p:blipFill>
        <p:spPr>
          <a:xfrm>
            <a:off x="1943030" y="3180229"/>
            <a:ext cx="598044" cy="24547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92"/>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92"/>
          <p:cNvSpPr txBox="1"/>
          <p:nvPr/>
        </p:nvSpPr>
        <p:spPr>
          <a:xfrm>
            <a:off x="5398750" y="1034275"/>
            <a:ext cx="3000000" cy="255451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Our analysis suggests </a:t>
            </a:r>
            <a:r>
              <a:rPr lang="en" sz="1400" b="1" i="0" u="none" strike="noStrike" cap="none">
                <a:solidFill>
                  <a:schemeClr val="dk1"/>
                </a:solidFill>
                <a:highlight>
                  <a:srgbClr val="FFFFFF"/>
                </a:highlight>
                <a:latin typeface="Arial"/>
                <a:ea typeface="Arial"/>
                <a:cs typeface="Arial"/>
                <a:sym typeface="Arial"/>
              </a:rPr>
              <a:t>no effect</a:t>
            </a:r>
            <a:r>
              <a:rPr lang="en" sz="1400" b="0" i="0" u="none" strike="noStrike" cap="none">
                <a:solidFill>
                  <a:schemeClr val="dk1"/>
                </a:solidFill>
                <a:highlight>
                  <a:srgbClr val="FFFFFF"/>
                </a:highlight>
                <a:latin typeface="Arial"/>
                <a:ea typeface="Arial"/>
                <a:cs typeface="Arial"/>
                <a:sym typeface="Arial"/>
              </a:rPr>
              <a:t> of stable lithium maintenance therapy (lithium levels no higher than </a:t>
            </a:r>
            <a:r>
              <a:rPr lang="en" sz="1400" b="1" i="0" u="none" strike="noStrike" cap="none">
                <a:solidFill>
                  <a:schemeClr val="dk1"/>
                </a:solidFill>
                <a:highlight>
                  <a:srgbClr val="FFFFFF"/>
                </a:highlight>
                <a:latin typeface="Arial"/>
                <a:ea typeface="Arial"/>
                <a:cs typeface="Arial"/>
                <a:sym typeface="Arial"/>
              </a:rPr>
              <a:t>0.8</a:t>
            </a:r>
            <a:r>
              <a:rPr lang="en" sz="1400" b="0" i="0" u="none" strike="noStrike" cap="none">
                <a:solidFill>
                  <a:schemeClr val="dk1"/>
                </a:solidFill>
                <a:highlight>
                  <a:srgbClr val="FFFFFF"/>
                </a:highlight>
                <a:latin typeface="Arial"/>
                <a:ea typeface="Arial"/>
                <a:cs typeface="Arial"/>
                <a:sym typeface="Arial"/>
              </a:rPr>
              <a:t>) on the rate of chang</a:t>
            </a:r>
            <a:r>
              <a:rPr lang="en" sz="1400" b="0" i="0" u="none" strike="noStrike" cap="none">
                <a:solidFill>
                  <a:schemeClr val="dk1"/>
                </a:solidFill>
                <a:latin typeface="Arial"/>
                <a:ea typeface="Arial"/>
                <a:cs typeface="Arial"/>
                <a:sym typeface="Arial"/>
              </a:rPr>
              <a:t>e in</a:t>
            </a:r>
            <a:r>
              <a:rPr lang="en" sz="1400" b="1" i="0" u="none" strike="noStrike" cap="none">
                <a:solidFill>
                  <a:schemeClr val="dk1"/>
                </a:solidFill>
                <a:latin typeface="Arial"/>
                <a:ea typeface="Arial"/>
                <a:cs typeface="Arial"/>
                <a:sym typeface="Arial"/>
              </a:rPr>
              <a:t> </a:t>
            </a:r>
            <a:r>
              <a:rPr lang="en" sz="1400" b="1" i="0" u="none" strike="noStrike" cap="none">
                <a:solidFill>
                  <a:schemeClr val="dk1"/>
                </a:solidFill>
                <a:highlight>
                  <a:srgbClr val="FFFFFF"/>
                </a:highlight>
                <a:latin typeface="Arial"/>
                <a:ea typeface="Arial"/>
                <a:cs typeface="Arial"/>
                <a:sym typeface="Arial"/>
              </a:rPr>
              <a:t>eGFR</a:t>
            </a:r>
            <a:r>
              <a:rPr lang="en" sz="1400" b="0" i="0" u="none" strike="noStrike" cap="none">
                <a:solidFill>
                  <a:schemeClr val="dk1"/>
                </a:solidFill>
                <a:highlight>
                  <a:srgbClr val="FFFFFF"/>
                </a:highlight>
                <a:latin typeface="Arial"/>
                <a:ea typeface="Arial"/>
                <a:cs typeface="Arial"/>
                <a:sym typeface="Arial"/>
              </a:rPr>
              <a:t> over time. </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Our results therefore contradict the idea that long-term lithium therapy is associated with nephrotoxicity in the absence of episodes of acute intoxication.</a:t>
            </a:r>
            <a:endParaRPr sz="1400" b="0" i="0" u="none" strike="noStrike" cap="none">
              <a:solidFill>
                <a:schemeClr val="dk1"/>
              </a:solidFill>
              <a:highlight>
                <a:srgbClr val="FFFFFF"/>
              </a:highlight>
              <a:latin typeface="Arial"/>
              <a:ea typeface="Arial"/>
              <a:cs typeface="Arial"/>
              <a:sym typeface="Arial"/>
            </a:endParaRPr>
          </a:p>
        </p:txBody>
      </p:sp>
      <p:pic>
        <p:nvPicPr>
          <p:cNvPr id="1097" name="Google Shape;1097;p92"/>
          <p:cNvPicPr preferRelativeResize="0"/>
          <p:nvPr/>
        </p:nvPicPr>
        <p:blipFill rotWithShape="1">
          <a:blip r:embed="rId3">
            <a:alphaModFix/>
          </a:blip>
          <a:srcRect/>
          <a:stretch/>
        </p:blipFill>
        <p:spPr>
          <a:xfrm>
            <a:off x="843925" y="1034271"/>
            <a:ext cx="4364376" cy="1470150"/>
          </a:xfrm>
          <a:prstGeom prst="rect">
            <a:avLst/>
          </a:prstGeom>
          <a:noFill/>
          <a:ln>
            <a:noFill/>
          </a:ln>
          <a:effectLst>
            <a:outerShdw blurRad="57150" dist="19050" dir="5400000" algn="bl" rotWithShape="0">
              <a:srgbClr val="000000">
                <a:alpha val="49803"/>
              </a:srgbClr>
            </a:outerShdw>
          </a:effectLst>
        </p:spPr>
      </p:pic>
      <p:sp>
        <p:nvSpPr>
          <p:cNvPr id="1098" name="Google Shape;1098;p9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92"/>
          <p:cNvSpPr/>
          <p:nvPr/>
        </p:nvSpPr>
        <p:spPr>
          <a:xfrm>
            <a:off x="0" y="4743025"/>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92"/>
          <p:cNvSpPr txBox="1"/>
          <p:nvPr/>
        </p:nvSpPr>
        <p:spPr>
          <a:xfrm>
            <a:off x="334200" y="4723177"/>
            <a:ext cx="8809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Stefan Clos, Petra Rauchhaus, Alison Severn, Lynda Cochrane, Peter T Donnan, Long-term effect of lithium maintenance therapy on estimated glomerular filtration rate in patients with affective disorders: a population-based cohort study, The Lancet Psychiatry, Volume 2, Issue 12, 2015.</a:t>
            </a:r>
            <a:endParaRPr sz="800" b="0" i="0" u="none" strike="noStrike" cap="none">
              <a:solidFill>
                <a:schemeClr val="lt1"/>
              </a:solidFill>
              <a:latin typeface="Arial"/>
              <a:ea typeface="Arial"/>
              <a:cs typeface="Arial"/>
              <a:sym typeface="Arial"/>
            </a:endParaRPr>
          </a:p>
        </p:txBody>
      </p:sp>
      <p:sp>
        <p:nvSpPr>
          <p:cNvPr id="1101" name="Google Shape;1101;p92"/>
          <p:cNvSpPr txBox="1"/>
          <p:nvPr/>
        </p:nvSpPr>
        <p:spPr>
          <a:xfrm>
            <a:off x="827641" y="44067"/>
            <a:ext cx="4249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renal risk</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0"/>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166" name="Google Shape;166;p10"/>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grpSp>
        <p:nvGrpSpPr>
          <p:cNvPr id="167" name="Google Shape;167;p10"/>
          <p:cNvGrpSpPr/>
          <p:nvPr/>
        </p:nvGrpSpPr>
        <p:grpSpPr>
          <a:xfrm>
            <a:off x="66862" y="641425"/>
            <a:ext cx="9010274" cy="4305276"/>
            <a:chOff x="-188325" y="1103550"/>
            <a:chExt cx="9010274" cy="4305276"/>
          </a:xfrm>
        </p:grpSpPr>
        <p:pic>
          <p:nvPicPr>
            <p:cNvPr id="168" name="Google Shape;168;p10"/>
            <p:cNvPicPr preferRelativeResize="0"/>
            <p:nvPr/>
          </p:nvPicPr>
          <p:blipFill rotWithShape="1">
            <a:blip r:embed="rId5">
              <a:alphaModFix/>
            </a:blip>
            <a:srcRect l="21934" b="2352"/>
            <a:stretch/>
          </p:blipFill>
          <p:spPr>
            <a:xfrm>
              <a:off x="4715100" y="3140175"/>
              <a:ext cx="4106849" cy="2268651"/>
            </a:xfrm>
            <a:prstGeom prst="rect">
              <a:avLst/>
            </a:prstGeom>
            <a:noFill/>
            <a:ln>
              <a:noFill/>
            </a:ln>
          </p:spPr>
        </p:pic>
        <p:pic>
          <p:nvPicPr>
            <p:cNvPr id="169" name="Google Shape;169;p10"/>
            <p:cNvPicPr preferRelativeResize="0"/>
            <p:nvPr/>
          </p:nvPicPr>
          <p:blipFill rotWithShape="1">
            <a:blip r:embed="rId6">
              <a:alphaModFix/>
            </a:blip>
            <a:srcRect/>
            <a:stretch/>
          </p:blipFill>
          <p:spPr>
            <a:xfrm>
              <a:off x="-188325" y="1103550"/>
              <a:ext cx="4903425" cy="2127975"/>
            </a:xfrm>
            <a:prstGeom prst="rect">
              <a:avLst/>
            </a:prstGeom>
            <a:noFill/>
            <a:ln>
              <a:noFill/>
            </a:ln>
          </p:spPr>
        </p:pic>
      </p:grpSp>
      <p:sp>
        <p:nvSpPr>
          <p:cNvPr id="170" name="Google Shape;170;p10"/>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171" name="Google Shape;171;p10"/>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2" name="Google Shape;145;p8">
            <a:extLst>
              <a:ext uri="{FF2B5EF4-FFF2-40B4-BE49-F238E27FC236}">
                <a16:creationId xmlns:a16="http://schemas.microsoft.com/office/drawing/2014/main" id="{9753CF52-38EE-2660-E2FA-FB88557E6146}"/>
              </a:ext>
            </a:extLst>
          </p:cNvPr>
          <p:cNvSpPr txBox="1"/>
          <p:nvPr/>
        </p:nvSpPr>
        <p:spPr>
          <a:xfrm>
            <a:off x="851139" y="90184"/>
            <a:ext cx="7577243"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2000" b="0" i="0" u="none" strike="noStrike" cap="none" dirty="0">
                <a:solidFill>
                  <a:schemeClr val="tx1"/>
                </a:solidFill>
                <a:latin typeface="Arial"/>
                <a:ea typeface="Arial"/>
                <a:cs typeface="Arial"/>
                <a:sym typeface="Arial"/>
              </a:rPr>
              <a:t>Ideally, a mood stabilizer would: </a:t>
            </a:r>
            <a:endParaRPr sz="2000" b="0" i="0" u="none" strike="noStrike" cap="none" dirty="0">
              <a:solidFill>
                <a:schemeClr val="tx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93"/>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93"/>
          <p:cNvSpPr/>
          <p:nvPr/>
        </p:nvSpPr>
        <p:spPr>
          <a:xfrm>
            <a:off x="0" y="4589125"/>
            <a:ext cx="9144000" cy="5541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93"/>
          <p:cNvSpPr txBox="1"/>
          <p:nvPr/>
        </p:nvSpPr>
        <p:spPr>
          <a:xfrm>
            <a:off x="334200" y="4650627"/>
            <a:ext cx="8809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Kessing LV, Gerds TA, Feldt-Rasmussen B, Andersen PK, Licht RW. Use of Lithium and Anticonvulsants and the Rate of Chronic Kidney Disease: A Nationwide Population-Based Study. JAMA Psychiatry. 2015;72(12):1182–1191. doi:10.1001/jamapsychiatry.2015.1834</a:t>
            </a:r>
            <a:endParaRPr sz="800" b="0" i="0" u="none" strike="noStrike" cap="none">
              <a:solidFill>
                <a:schemeClr val="lt1"/>
              </a:solidFill>
              <a:latin typeface="Arial"/>
              <a:ea typeface="Arial"/>
              <a:cs typeface="Arial"/>
              <a:sym typeface="Arial"/>
            </a:endParaRPr>
          </a:p>
        </p:txBody>
      </p:sp>
      <p:pic>
        <p:nvPicPr>
          <p:cNvPr id="1109" name="Google Shape;1109;p93"/>
          <p:cNvPicPr preferRelativeResize="0"/>
          <p:nvPr/>
        </p:nvPicPr>
        <p:blipFill rotWithShape="1">
          <a:blip r:embed="rId3">
            <a:alphaModFix/>
          </a:blip>
          <a:srcRect/>
          <a:stretch/>
        </p:blipFill>
        <p:spPr>
          <a:xfrm>
            <a:off x="901219" y="1090512"/>
            <a:ext cx="4364376" cy="1481243"/>
          </a:xfrm>
          <a:prstGeom prst="rect">
            <a:avLst/>
          </a:prstGeom>
          <a:noFill/>
          <a:ln>
            <a:noFill/>
          </a:ln>
          <a:effectLst>
            <a:outerShdw blurRad="57150" dist="19050" dir="5400000" algn="bl" rotWithShape="0">
              <a:srgbClr val="000000">
                <a:alpha val="49803"/>
              </a:srgbClr>
            </a:outerShdw>
          </a:effectLst>
        </p:spPr>
      </p:pic>
      <p:sp>
        <p:nvSpPr>
          <p:cNvPr id="1110" name="Google Shape;1110;p93"/>
          <p:cNvSpPr txBox="1"/>
          <p:nvPr/>
        </p:nvSpPr>
        <p:spPr>
          <a:xfrm>
            <a:off x="5433575" y="1090525"/>
            <a:ext cx="30000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Maintenance treatment with lithium or anticonvulsants as practiced in modern care is associated with an increased rate of chronic kidney disease (CKD). </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However, use of </a:t>
            </a:r>
            <a:r>
              <a:rPr lang="en" sz="1400" b="1" i="0" u="none" strike="noStrike" cap="none">
                <a:solidFill>
                  <a:schemeClr val="dk1"/>
                </a:solidFill>
                <a:highlight>
                  <a:srgbClr val="FFFFFF"/>
                </a:highlight>
                <a:latin typeface="Arial"/>
                <a:ea typeface="Arial"/>
                <a:cs typeface="Arial"/>
                <a:sym typeface="Arial"/>
              </a:rPr>
              <a:t>lithium is </a:t>
            </a:r>
            <a:r>
              <a:rPr lang="en" sz="1400" b="1" i="0" u="sng" strike="noStrike" cap="none">
                <a:solidFill>
                  <a:schemeClr val="dk1"/>
                </a:solidFill>
                <a:highlight>
                  <a:srgbClr val="FFFFFF"/>
                </a:highlight>
                <a:latin typeface="Arial"/>
                <a:ea typeface="Arial"/>
                <a:cs typeface="Arial"/>
                <a:sym typeface="Arial"/>
              </a:rPr>
              <a:t>not</a:t>
            </a:r>
            <a:r>
              <a:rPr lang="en" sz="1400" b="1" i="0" u="none" strike="noStrike" cap="none">
                <a:solidFill>
                  <a:schemeClr val="dk1"/>
                </a:solidFill>
                <a:highlight>
                  <a:srgbClr val="FFFFFF"/>
                </a:highlight>
                <a:latin typeface="Arial"/>
                <a:ea typeface="Arial"/>
                <a:cs typeface="Arial"/>
                <a:sym typeface="Arial"/>
              </a:rPr>
              <a:t> associated with </a:t>
            </a:r>
            <a:r>
              <a:rPr lang="en" sz="1400" b="0" i="0" u="none" strike="noStrike" cap="none">
                <a:solidFill>
                  <a:schemeClr val="dk1"/>
                </a:solidFill>
                <a:highlight>
                  <a:srgbClr val="FFFFFF"/>
                </a:highlight>
                <a:latin typeface="Arial"/>
                <a:ea typeface="Arial"/>
                <a:cs typeface="Arial"/>
                <a:sym typeface="Arial"/>
              </a:rPr>
              <a:t>an increased rate of</a:t>
            </a:r>
            <a:r>
              <a:rPr lang="en" sz="1400" b="1" i="0" u="none" strike="noStrike" cap="none">
                <a:solidFill>
                  <a:schemeClr val="dk1"/>
                </a:solidFill>
                <a:highlight>
                  <a:srgbClr val="FFFFFF"/>
                </a:highlight>
                <a:latin typeface="Arial"/>
                <a:ea typeface="Arial"/>
                <a:cs typeface="Arial"/>
                <a:sym typeface="Arial"/>
              </a:rPr>
              <a:t> </a:t>
            </a:r>
            <a:r>
              <a:rPr lang="en" sz="1400" b="1" i="0" u="sng" strike="noStrike" cap="none">
                <a:solidFill>
                  <a:schemeClr val="dk1"/>
                </a:solidFill>
                <a:highlight>
                  <a:srgbClr val="FFFFFF"/>
                </a:highlight>
                <a:latin typeface="Arial"/>
                <a:ea typeface="Arial"/>
                <a:cs typeface="Arial"/>
                <a:sym typeface="Arial"/>
              </a:rPr>
              <a:t>end-stage</a:t>
            </a:r>
            <a:r>
              <a:rPr lang="en" sz="1400" b="1" i="0" u="none" strike="noStrike" cap="none">
                <a:solidFill>
                  <a:schemeClr val="dk1"/>
                </a:solidFill>
                <a:highlight>
                  <a:srgbClr val="FFFFFF"/>
                </a:highlight>
                <a:latin typeface="Arial"/>
                <a:ea typeface="Arial"/>
                <a:cs typeface="Arial"/>
                <a:sym typeface="Arial"/>
              </a:rPr>
              <a:t> </a:t>
            </a:r>
            <a:r>
              <a:rPr lang="en" sz="1400" b="0" i="0" u="none" strike="noStrike" cap="none">
                <a:solidFill>
                  <a:schemeClr val="dk1"/>
                </a:solidFill>
                <a:highlight>
                  <a:srgbClr val="FFFFFF"/>
                </a:highlight>
                <a:latin typeface="Arial"/>
                <a:ea typeface="Arial"/>
                <a:cs typeface="Arial"/>
                <a:sym typeface="Arial"/>
              </a:rPr>
              <a:t>CKD. </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Arial"/>
              <a:ea typeface="Arial"/>
              <a:cs typeface="Arial"/>
              <a:sym typeface="Arial"/>
            </a:endParaRPr>
          </a:p>
        </p:txBody>
      </p:sp>
      <p:sp>
        <p:nvSpPr>
          <p:cNvPr id="1111" name="Google Shape;1111;p9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93"/>
          <p:cNvSpPr txBox="1"/>
          <p:nvPr/>
        </p:nvSpPr>
        <p:spPr>
          <a:xfrm>
            <a:off x="827641" y="44067"/>
            <a:ext cx="4249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renal risk</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94"/>
          <p:cNvSpPr txBox="1"/>
          <p:nvPr/>
        </p:nvSpPr>
        <p:spPr>
          <a:xfrm>
            <a:off x="901225" y="2135225"/>
            <a:ext cx="5502000" cy="2555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accent2"/>
                </a:solidFill>
                <a:highlight>
                  <a:srgbClr val="FFFFFF"/>
                </a:highlight>
                <a:latin typeface="Arial"/>
                <a:ea typeface="Arial"/>
                <a:cs typeface="Arial"/>
                <a:sym typeface="Arial"/>
              </a:rPr>
              <a:t>Lithium holds a significant interest in epilepsy, where the past reports expose its non-specific proconvulsant action, followed lately by </a:t>
            </a:r>
            <a:r>
              <a:rPr lang="en" sz="1400" b="1" i="0" u="none" strike="noStrike" cap="none">
                <a:solidFill>
                  <a:schemeClr val="accent2"/>
                </a:solidFill>
                <a:highlight>
                  <a:srgbClr val="FFFFFF"/>
                </a:highlight>
                <a:latin typeface="Arial"/>
                <a:ea typeface="Arial"/>
                <a:cs typeface="Arial"/>
                <a:sym typeface="Arial"/>
              </a:rPr>
              <a:t>numerous studies for anticonvulsant action</a:t>
            </a:r>
            <a:r>
              <a:rPr lang="en" sz="1400" b="0" i="0" u="none" strike="noStrike" cap="none">
                <a:solidFill>
                  <a:schemeClr val="accent2"/>
                </a:solidFill>
                <a:highlight>
                  <a:srgbClr val="FFFFFF"/>
                </a:highlight>
                <a:latin typeface="Arial"/>
                <a:ea typeface="Arial"/>
                <a:cs typeface="Arial"/>
                <a:sym typeface="Arial"/>
              </a:rPr>
              <a:t>.</a:t>
            </a:r>
            <a:endParaRPr sz="14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accent2"/>
                </a:solidFill>
                <a:highlight>
                  <a:srgbClr val="FFFFFF"/>
                </a:highlight>
                <a:latin typeface="Arial"/>
                <a:ea typeface="Arial"/>
                <a:cs typeface="Arial"/>
                <a:sym typeface="Arial"/>
              </a:rPr>
              <a:t>Lithium appears to be safe and effective in bipolar disorders associated with epilepsy and may have an anticonvulsant effect in some patients (Skukla et al, 1988).</a:t>
            </a:r>
            <a:endParaRPr sz="14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accent2"/>
                </a:solidFill>
                <a:highlight>
                  <a:srgbClr val="FFFFFF"/>
                </a:highlight>
                <a:latin typeface="Arial"/>
                <a:ea typeface="Arial"/>
                <a:cs typeface="Arial"/>
                <a:sym typeface="Arial"/>
              </a:rPr>
              <a:t>Lithium </a:t>
            </a:r>
            <a:r>
              <a:rPr lang="en" sz="1400" b="0" i="0" u="sng" strike="noStrike" cap="none">
                <a:solidFill>
                  <a:schemeClr val="accent2"/>
                </a:solidFill>
                <a:highlight>
                  <a:srgbClr val="FFFFFF"/>
                </a:highlight>
                <a:latin typeface="Arial"/>
                <a:ea typeface="Arial"/>
                <a:cs typeface="Arial"/>
                <a:sym typeface="Arial"/>
              </a:rPr>
              <a:t>does</a:t>
            </a:r>
            <a:r>
              <a:rPr lang="en" sz="1400" b="0" i="0" u="none" strike="noStrike" cap="none">
                <a:solidFill>
                  <a:schemeClr val="accent2"/>
                </a:solidFill>
                <a:highlight>
                  <a:srgbClr val="FFFFFF"/>
                </a:highlight>
                <a:latin typeface="Arial"/>
                <a:ea typeface="Arial"/>
                <a:cs typeface="Arial"/>
                <a:sym typeface="Arial"/>
              </a:rPr>
              <a:t> cause seizures at toxic concentrations.</a:t>
            </a:r>
            <a:endParaRPr sz="1400" b="0" i="0" u="none" strike="noStrike" cap="none">
              <a:solidFill>
                <a:schemeClr val="accent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chemeClr val="accent2"/>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highlight>
                <a:srgbClr val="FFFFFF"/>
              </a:highlight>
              <a:latin typeface="Roboto"/>
              <a:ea typeface="Roboto"/>
              <a:cs typeface="Roboto"/>
              <a:sym typeface="Roboto"/>
            </a:endParaRPr>
          </a:p>
        </p:txBody>
      </p:sp>
      <p:pic>
        <p:nvPicPr>
          <p:cNvPr id="1118" name="Google Shape;1118;p94"/>
          <p:cNvPicPr preferRelativeResize="0"/>
          <p:nvPr/>
        </p:nvPicPr>
        <p:blipFill rotWithShape="1">
          <a:blip r:embed="rId3">
            <a:alphaModFix/>
          </a:blip>
          <a:srcRect/>
          <a:stretch/>
        </p:blipFill>
        <p:spPr>
          <a:xfrm>
            <a:off x="901220" y="929870"/>
            <a:ext cx="4121426" cy="1034850"/>
          </a:xfrm>
          <a:prstGeom prst="rect">
            <a:avLst/>
          </a:prstGeom>
          <a:noFill/>
          <a:ln>
            <a:noFill/>
          </a:ln>
          <a:effectLst>
            <a:outerShdw blurRad="57150" dist="19050" dir="5400000" algn="bl" rotWithShape="0">
              <a:srgbClr val="000000">
                <a:alpha val="49803"/>
              </a:srgbClr>
            </a:outerShdw>
          </a:effectLst>
        </p:spPr>
      </p:pic>
      <p:sp>
        <p:nvSpPr>
          <p:cNvPr id="1119" name="Google Shape;1119;p94"/>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94"/>
          <p:cNvSpPr txBox="1"/>
          <p:nvPr/>
        </p:nvSpPr>
        <p:spPr>
          <a:xfrm>
            <a:off x="827651" y="44075"/>
            <a:ext cx="4890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antiepileptic effects</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95"/>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95"/>
          <p:cNvSpPr txBox="1"/>
          <p:nvPr/>
        </p:nvSpPr>
        <p:spPr>
          <a:xfrm>
            <a:off x="983775" y="3311550"/>
            <a:ext cx="7236000" cy="1234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400"/>
              </a:spcBef>
              <a:spcAft>
                <a:spcPts val="0"/>
              </a:spcAft>
              <a:buClr>
                <a:schemeClr val="dk1"/>
              </a:buClr>
              <a:buSzPts val="1100"/>
              <a:buFont typeface="Arial"/>
              <a:buNone/>
            </a:pPr>
            <a:r>
              <a:rPr lang="en" sz="1400" b="0" i="0" u="none" strike="noStrike" cap="none">
                <a:solidFill>
                  <a:schemeClr val="dk1"/>
                </a:solidFill>
                <a:highlight>
                  <a:srgbClr val="FFFFFF"/>
                </a:highlight>
                <a:latin typeface="Arial"/>
                <a:ea typeface="Arial"/>
                <a:cs typeface="Arial"/>
                <a:sym typeface="Arial"/>
              </a:rPr>
              <a:t>Weight change with lithium was </a:t>
            </a:r>
            <a:r>
              <a:rPr lang="en" sz="1400" b="1" i="0" u="none" strike="noStrike" cap="none">
                <a:solidFill>
                  <a:schemeClr val="dk1"/>
                </a:solidFill>
                <a:highlight>
                  <a:srgbClr val="FFFFFF"/>
                </a:highlight>
                <a:latin typeface="Arial"/>
                <a:ea typeface="Arial"/>
                <a:cs typeface="Arial"/>
                <a:sym typeface="Arial"/>
              </a:rPr>
              <a:t>not clinically or statistically significant</a:t>
            </a:r>
            <a:r>
              <a:rPr lang="en" sz="1400" b="0" i="0" u="none" strike="noStrike" cap="none">
                <a:solidFill>
                  <a:schemeClr val="dk1"/>
                </a:solidFill>
                <a:highlight>
                  <a:srgbClr val="FFFFFF"/>
                </a:highlight>
                <a:latin typeface="Arial"/>
                <a:ea typeface="Arial"/>
                <a:cs typeface="Arial"/>
                <a:sym typeface="Arial"/>
              </a:rPr>
              <a:t>.</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400" b="0" i="0" u="none" strike="noStrike" cap="none">
                <a:solidFill>
                  <a:schemeClr val="dk1"/>
                </a:solidFill>
                <a:highlight>
                  <a:srgbClr val="FFFFFF"/>
                </a:highlight>
                <a:latin typeface="Arial"/>
                <a:ea typeface="Arial"/>
                <a:cs typeface="Arial"/>
                <a:sym typeface="Arial"/>
              </a:rPr>
              <a:t>Weight change with lithium did not differ from placebo.</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1200"/>
              </a:spcAft>
              <a:buClr>
                <a:srgbClr val="000000"/>
              </a:buClr>
              <a:buSzPts val="1600"/>
              <a:buFont typeface="Arial"/>
              <a:buNone/>
            </a:pPr>
            <a:endParaRPr sz="1600" b="0" i="0" u="none" strike="noStrike" cap="none">
              <a:solidFill>
                <a:schemeClr val="dk1"/>
              </a:solidFill>
              <a:highlight>
                <a:srgbClr val="FFFFFF"/>
              </a:highlight>
              <a:latin typeface="Arial"/>
              <a:ea typeface="Arial"/>
              <a:cs typeface="Arial"/>
              <a:sym typeface="Arial"/>
            </a:endParaRPr>
          </a:p>
        </p:txBody>
      </p:sp>
      <p:sp>
        <p:nvSpPr>
          <p:cNvPr id="1127" name="Google Shape;1127;p95"/>
          <p:cNvSpPr txBox="1"/>
          <p:nvPr/>
        </p:nvSpPr>
        <p:spPr>
          <a:xfrm>
            <a:off x="901225" y="23409"/>
            <a:ext cx="63396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 weight gain?</a:t>
            </a:r>
            <a:endParaRPr sz="2400" b="0" i="0" u="none" strike="noStrike" cap="none">
              <a:solidFill>
                <a:schemeClr val="lt1"/>
              </a:solidFill>
              <a:latin typeface="Arial"/>
              <a:ea typeface="Arial"/>
              <a:cs typeface="Arial"/>
              <a:sym typeface="Arial"/>
            </a:endParaRPr>
          </a:p>
        </p:txBody>
      </p:sp>
      <p:pic>
        <p:nvPicPr>
          <p:cNvPr id="1128" name="Google Shape;1128;p95"/>
          <p:cNvPicPr preferRelativeResize="0"/>
          <p:nvPr/>
        </p:nvPicPr>
        <p:blipFill rotWithShape="1">
          <a:blip r:embed="rId3">
            <a:alphaModFix/>
          </a:blip>
          <a:srcRect/>
          <a:stretch/>
        </p:blipFill>
        <p:spPr>
          <a:xfrm>
            <a:off x="1026700" y="1010725"/>
            <a:ext cx="3840624" cy="2134300"/>
          </a:xfrm>
          <a:prstGeom prst="rect">
            <a:avLst/>
          </a:prstGeom>
          <a:noFill/>
          <a:ln>
            <a:noFill/>
          </a:ln>
          <a:effectLst>
            <a:outerShdw blurRad="57150" dist="19050" dir="5400000" algn="bl" rotWithShape="0">
              <a:srgbClr val="000000">
                <a:alpha val="49803"/>
              </a:srgbClr>
            </a:outerShdw>
          </a:effectLst>
        </p:spPr>
      </p:pic>
      <p:sp>
        <p:nvSpPr>
          <p:cNvPr id="1129" name="Google Shape;1129;p95"/>
          <p:cNvSpPr/>
          <p:nvPr/>
        </p:nvSpPr>
        <p:spPr>
          <a:xfrm>
            <a:off x="0" y="4743200"/>
            <a:ext cx="9144000" cy="4002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95"/>
          <p:cNvSpPr txBox="1"/>
          <p:nvPr/>
        </p:nvSpPr>
        <p:spPr>
          <a:xfrm>
            <a:off x="275075" y="4809398"/>
            <a:ext cx="880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lt1"/>
                </a:solidFill>
                <a:latin typeface="Arial"/>
                <a:ea typeface="Arial"/>
                <a:cs typeface="Arial"/>
                <a:sym typeface="Arial"/>
              </a:rPr>
              <a:t>Gomes-da-Costa, et al. Lithium therapy and weight change in people with bipolar disorder: A systematic review and meta-analysis, Neuroscience &amp; Biobehavioral Reviews, Volume 134, 2022.</a:t>
            </a:r>
            <a:endParaRPr sz="800" b="0" i="0" u="none" strike="noStrike" cap="none">
              <a:solidFill>
                <a:schemeClr val="lt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96"/>
          <p:cNvPicPr preferRelativeResize="0"/>
          <p:nvPr/>
        </p:nvPicPr>
        <p:blipFill rotWithShape="1">
          <a:blip r:embed="rId3">
            <a:alphaModFix/>
          </a:blip>
          <a:srcRect b="36532"/>
          <a:stretch/>
        </p:blipFill>
        <p:spPr>
          <a:xfrm>
            <a:off x="967650" y="1307100"/>
            <a:ext cx="3604350" cy="1433575"/>
          </a:xfrm>
          <a:prstGeom prst="rect">
            <a:avLst/>
          </a:prstGeom>
          <a:noFill/>
          <a:ln>
            <a:noFill/>
          </a:ln>
          <a:effectLst>
            <a:outerShdw blurRad="57150" dist="19050" dir="5400000" algn="bl" rotWithShape="0">
              <a:srgbClr val="000000">
                <a:alpha val="49803"/>
              </a:srgbClr>
            </a:outerShdw>
          </a:effectLst>
        </p:spPr>
      </p:pic>
      <p:sp>
        <p:nvSpPr>
          <p:cNvPr id="1136" name="Google Shape;1136;p96"/>
          <p:cNvSpPr txBox="1"/>
          <p:nvPr/>
        </p:nvSpPr>
        <p:spPr>
          <a:xfrm>
            <a:off x="4782525" y="1307100"/>
            <a:ext cx="4168200" cy="335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091405"/>
                </a:solidFill>
                <a:latin typeface="Arial"/>
                <a:ea typeface="Arial"/>
                <a:cs typeface="Arial"/>
                <a:sym typeface="Arial"/>
              </a:rPr>
              <a:t>Retrospective observational analysis </a:t>
            </a: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Residential addiction treatment</a:t>
            </a: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0"/>
              </a:spcAft>
              <a:buClr>
                <a:srgbClr val="091405"/>
              </a:buClr>
              <a:buSzPts val="1300"/>
              <a:buFont typeface="Arial"/>
              <a:buChar char="●"/>
            </a:pPr>
            <a:r>
              <a:rPr lang="en" sz="1300" b="1" i="0" u="none" strike="noStrike" cap="none">
                <a:solidFill>
                  <a:srgbClr val="091405"/>
                </a:solidFill>
                <a:latin typeface="Arial"/>
                <a:ea typeface="Arial"/>
                <a:cs typeface="Arial"/>
                <a:sym typeface="Arial"/>
              </a:rPr>
              <a:t>150 mg lithium </a:t>
            </a:r>
            <a:r>
              <a:rPr lang="en" sz="1300" b="0" i="0" u="none" strike="noStrike" cap="none">
                <a:solidFill>
                  <a:srgbClr val="091405"/>
                </a:solidFill>
                <a:latin typeface="Arial"/>
                <a:ea typeface="Arial"/>
                <a:cs typeface="Arial"/>
                <a:sym typeface="Arial"/>
              </a:rPr>
              <a:t>as a substitute for or supplement to antidepressants and anxiolytics. </a:t>
            </a: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Program completion rate doubled</a:t>
            </a: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Employment rate doubled</a:t>
            </a: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Lithium levels not detectable with standard lab</a:t>
            </a:r>
            <a:endParaRPr sz="1300" b="0" i="0" u="none" strike="noStrike" cap="none">
              <a:solidFill>
                <a:srgbClr val="091405"/>
              </a:solidFill>
              <a:latin typeface="Arial"/>
              <a:ea typeface="Arial"/>
              <a:cs typeface="Arial"/>
              <a:sym typeface="Arial"/>
            </a:endParaRPr>
          </a:p>
          <a:p>
            <a:pPr marL="457200" marR="0" lvl="0" indent="-311150" algn="l" rtl="0">
              <a:lnSpc>
                <a:spcPct val="100000"/>
              </a:lnSpc>
              <a:spcBef>
                <a:spcPts val="1000"/>
              </a:spcBef>
              <a:spcAft>
                <a:spcPts val="1000"/>
              </a:spcAft>
              <a:buClr>
                <a:srgbClr val="091405"/>
              </a:buClr>
              <a:buSzPts val="1300"/>
              <a:buFont typeface="Arial"/>
              <a:buChar char="●"/>
            </a:pPr>
            <a:r>
              <a:rPr lang="en" sz="1300" b="0" i="0" u="none" strike="noStrike" cap="none">
                <a:solidFill>
                  <a:srgbClr val="091405"/>
                </a:solidFill>
                <a:latin typeface="Arial"/>
                <a:ea typeface="Arial"/>
                <a:cs typeface="Arial"/>
                <a:sym typeface="Arial"/>
              </a:rPr>
              <a:t>Confounded by the comparison group consisting of patients at the treatment center prior to Dr Gadh's arrival as medical director, which brought an array of changes including deprescribing benzodiazepines.</a:t>
            </a:r>
            <a:endParaRPr sz="1300" b="0" i="0" u="none" strike="noStrike" cap="none">
              <a:solidFill>
                <a:srgbClr val="091405"/>
              </a:solidFill>
              <a:latin typeface="Arial"/>
              <a:ea typeface="Arial"/>
              <a:cs typeface="Arial"/>
              <a:sym typeface="Arial"/>
            </a:endParaRPr>
          </a:p>
        </p:txBody>
      </p:sp>
      <p:sp>
        <p:nvSpPr>
          <p:cNvPr id="1137" name="Google Shape;1137;p96"/>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96"/>
          <p:cNvSpPr txBox="1"/>
          <p:nvPr/>
        </p:nvSpPr>
        <p:spPr>
          <a:xfrm>
            <a:off x="915525" y="32701"/>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Low-dose lithium</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grpSp>
        <p:nvGrpSpPr>
          <p:cNvPr id="1143" name="Google Shape;1143;p97"/>
          <p:cNvGrpSpPr/>
          <p:nvPr/>
        </p:nvGrpSpPr>
        <p:grpSpPr>
          <a:xfrm>
            <a:off x="329737" y="1854172"/>
            <a:ext cx="2166644" cy="967325"/>
            <a:chOff x="1394796" y="193720"/>
            <a:chExt cx="1326300" cy="592143"/>
          </a:xfrm>
        </p:grpSpPr>
        <p:pic>
          <p:nvPicPr>
            <p:cNvPr id="1144" name="Google Shape;1144;p97" descr="Resultado de imagen para lithium"/>
            <p:cNvPicPr preferRelativeResize="0"/>
            <p:nvPr/>
          </p:nvPicPr>
          <p:blipFill rotWithShape="1">
            <a:blip r:embed="rId3">
              <a:alphaModFix/>
            </a:blip>
            <a:srcRect/>
            <a:stretch/>
          </p:blipFill>
          <p:spPr>
            <a:xfrm>
              <a:off x="1565288" y="193720"/>
              <a:ext cx="665175" cy="313330"/>
            </a:xfrm>
            <a:prstGeom prst="rect">
              <a:avLst/>
            </a:prstGeom>
            <a:noFill/>
            <a:ln>
              <a:noFill/>
            </a:ln>
          </p:spPr>
        </p:pic>
        <p:sp>
          <p:nvSpPr>
            <p:cNvPr id="1145" name="Google Shape;1145;p97"/>
            <p:cNvSpPr txBox="1"/>
            <p:nvPr/>
          </p:nvSpPr>
          <p:spPr>
            <a:xfrm>
              <a:off x="1394796" y="547663"/>
              <a:ext cx="13263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400" b="0" i="0" u="none" strike="noStrike" cap="none">
                  <a:solidFill>
                    <a:srgbClr val="000000"/>
                  </a:solidFill>
                  <a:latin typeface="Arial"/>
                  <a:ea typeface="Arial"/>
                  <a:cs typeface="Arial"/>
                  <a:sym typeface="Arial"/>
                </a:rPr>
                <a:t>Lithium carbonate</a:t>
              </a:r>
              <a:endParaRPr sz="1400" b="0" i="0" u="none" strike="noStrike" cap="none">
                <a:solidFill>
                  <a:srgbClr val="000000"/>
                </a:solidFill>
                <a:latin typeface="Arial"/>
                <a:ea typeface="Arial"/>
                <a:cs typeface="Arial"/>
                <a:sym typeface="Arial"/>
              </a:endParaRPr>
            </a:p>
          </p:txBody>
        </p:sp>
      </p:grpSp>
      <p:grpSp>
        <p:nvGrpSpPr>
          <p:cNvPr id="1146" name="Google Shape;1146;p97"/>
          <p:cNvGrpSpPr/>
          <p:nvPr/>
        </p:nvGrpSpPr>
        <p:grpSpPr>
          <a:xfrm>
            <a:off x="526770" y="331517"/>
            <a:ext cx="2166644" cy="1166118"/>
            <a:chOff x="2538711" y="207125"/>
            <a:chExt cx="1326300" cy="713833"/>
          </a:xfrm>
        </p:grpSpPr>
        <p:pic>
          <p:nvPicPr>
            <p:cNvPr id="1147" name="Google Shape;1147;p97" descr="Lithium-orotate-2D-skeletal.png"/>
            <p:cNvPicPr preferRelativeResize="0"/>
            <p:nvPr/>
          </p:nvPicPr>
          <p:blipFill rotWithShape="1">
            <a:blip r:embed="rId4">
              <a:alphaModFix/>
            </a:blip>
            <a:srcRect/>
            <a:stretch/>
          </p:blipFill>
          <p:spPr>
            <a:xfrm>
              <a:off x="2616898" y="207125"/>
              <a:ext cx="665176" cy="536923"/>
            </a:xfrm>
            <a:prstGeom prst="rect">
              <a:avLst/>
            </a:prstGeom>
            <a:noFill/>
            <a:ln>
              <a:noFill/>
            </a:ln>
          </p:spPr>
        </p:pic>
        <p:sp>
          <p:nvSpPr>
            <p:cNvPr id="1148" name="Google Shape;1148;p97"/>
            <p:cNvSpPr txBox="1"/>
            <p:nvPr/>
          </p:nvSpPr>
          <p:spPr>
            <a:xfrm>
              <a:off x="2538711" y="682758"/>
              <a:ext cx="13263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400" b="0" i="0" u="none" strike="noStrike" cap="none">
                  <a:solidFill>
                    <a:srgbClr val="000000"/>
                  </a:solidFill>
                  <a:latin typeface="Arial"/>
                  <a:ea typeface="Arial"/>
                  <a:cs typeface="Arial"/>
                  <a:sym typeface="Arial"/>
                </a:rPr>
                <a:t>Lithium orotate</a:t>
              </a:r>
              <a:endParaRPr sz="1400" b="0" i="0" u="none" strike="noStrike" cap="none">
                <a:solidFill>
                  <a:srgbClr val="000000"/>
                </a:solidFill>
                <a:latin typeface="Arial"/>
                <a:ea typeface="Arial"/>
                <a:cs typeface="Arial"/>
                <a:sym typeface="Arial"/>
              </a:endParaRPr>
            </a:p>
          </p:txBody>
        </p:sp>
      </p:grpSp>
      <p:grpSp>
        <p:nvGrpSpPr>
          <p:cNvPr id="1149" name="Google Shape;1149;p97"/>
          <p:cNvGrpSpPr/>
          <p:nvPr/>
        </p:nvGrpSpPr>
        <p:grpSpPr>
          <a:xfrm>
            <a:off x="199612" y="3376833"/>
            <a:ext cx="2426909" cy="1058740"/>
            <a:chOff x="-2336394" y="156355"/>
            <a:chExt cx="1485620" cy="648103"/>
          </a:xfrm>
        </p:grpSpPr>
        <p:pic>
          <p:nvPicPr>
            <p:cNvPr id="1150" name="Google Shape;1150;p97" descr="Resultado de imagen para lithium citrate"/>
            <p:cNvPicPr preferRelativeResize="0"/>
            <p:nvPr/>
          </p:nvPicPr>
          <p:blipFill rotWithShape="1">
            <a:blip r:embed="rId5">
              <a:alphaModFix/>
            </a:blip>
            <a:srcRect/>
            <a:stretch/>
          </p:blipFill>
          <p:spPr>
            <a:xfrm>
              <a:off x="-2336394" y="156355"/>
              <a:ext cx="1100256" cy="409900"/>
            </a:xfrm>
            <a:prstGeom prst="rect">
              <a:avLst/>
            </a:prstGeom>
            <a:noFill/>
            <a:ln>
              <a:noFill/>
            </a:ln>
          </p:spPr>
        </p:pic>
        <p:sp>
          <p:nvSpPr>
            <p:cNvPr id="1151" name="Google Shape;1151;p97"/>
            <p:cNvSpPr txBox="1"/>
            <p:nvPr/>
          </p:nvSpPr>
          <p:spPr>
            <a:xfrm>
              <a:off x="-2177074" y="566258"/>
              <a:ext cx="1326300" cy="238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800"/>
                <a:buFont typeface="Arial"/>
                <a:buNone/>
              </a:pPr>
              <a:r>
                <a:rPr lang="en" sz="1400" b="0" i="0" u="none" strike="noStrike" cap="none">
                  <a:solidFill>
                    <a:srgbClr val="000000"/>
                  </a:solidFill>
                  <a:latin typeface="Arial"/>
                  <a:ea typeface="Arial"/>
                  <a:cs typeface="Arial"/>
                  <a:sym typeface="Arial"/>
                </a:rPr>
                <a:t>Lithium citrate</a:t>
              </a:r>
              <a:endParaRPr sz="1400" b="0" i="0" u="none" strike="noStrike" cap="none">
                <a:solidFill>
                  <a:srgbClr val="000000"/>
                </a:solidFill>
                <a:latin typeface="Arial"/>
                <a:ea typeface="Arial"/>
                <a:cs typeface="Arial"/>
                <a:sym typeface="Arial"/>
              </a:endParaRPr>
            </a:p>
          </p:txBody>
        </p:sp>
      </p:grpSp>
      <p:pic>
        <p:nvPicPr>
          <p:cNvPr id="1152" name="Google Shape;1152;p97"/>
          <p:cNvPicPr preferRelativeResize="0"/>
          <p:nvPr/>
        </p:nvPicPr>
        <p:blipFill rotWithShape="1">
          <a:blip r:embed="rId6">
            <a:alphaModFix/>
          </a:blip>
          <a:srcRect/>
          <a:stretch/>
        </p:blipFill>
        <p:spPr>
          <a:xfrm>
            <a:off x="2947902" y="1785275"/>
            <a:ext cx="1361499" cy="2719376"/>
          </a:xfrm>
          <a:prstGeom prst="rect">
            <a:avLst/>
          </a:prstGeom>
          <a:noFill/>
          <a:ln>
            <a:noFill/>
          </a:ln>
        </p:spPr>
      </p:pic>
      <p:pic>
        <p:nvPicPr>
          <p:cNvPr id="1153" name="Google Shape;1153;p97"/>
          <p:cNvPicPr preferRelativeResize="0"/>
          <p:nvPr/>
        </p:nvPicPr>
        <p:blipFill rotWithShape="1">
          <a:blip r:embed="rId7">
            <a:alphaModFix/>
          </a:blip>
          <a:srcRect/>
          <a:stretch/>
        </p:blipFill>
        <p:spPr>
          <a:xfrm>
            <a:off x="4467625" y="1893100"/>
            <a:ext cx="2727900" cy="1424000"/>
          </a:xfrm>
          <a:prstGeom prst="rect">
            <a:avLst/>
          </a:prstGeom>
          <a:noFill/>
          <a:ln>
            <a:noFill/>
          </a:ln>
        </p:spPr>
      </p:pic>
      <p:sp>
        <p:nvSpPr>
          <p:cNvPr id="1154" name="Google Shape;1154;p97"/>
          <p:cNvSpPr txBox="1"/>
          <p:nvPr/>
        </p:nvSpPr>
        <p:spPr>
          <a:xfrm>
            <a:off x="2804800" y="428725"/>
            <a:ext cx="3999410" cy="12618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U.S. dietary intake of lithium ~ 0.6 - 3.1 mg daily (Schrauzer, 2002).</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91405"/>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91405"/>
                </a:solidFill>
                <a:latin typeface="Arial"/>
                <a:ea typeface="Arial"/>
                <a:cs typeface="Arial"/>
                <a:sym typeface="Arial"/>
              </a:rPr>
              <a:t>Lithium orotate pills are available on Amazon as 1, 5, 10, and 20 mg equivalents. </a:t>
            </a:r>
            <a:endParaRPr sz="1400" b="0" i="0" u="none" strike="noStrike" cap="none">
              <a:solidFill>
                <a:srgbClr val="000000"/>
              </a:solidFill>
              <a:latin typeface="Arial"/>
              <a:ea typeface="Arial"/>
              <a:cs typeface="Arial"/>
              <a:sym typeface="Arial"/>
            </a:endParaRPr>
          </a:p>
        </p:txBody>
      </p:sp>
      <p:cxnSp>
        <p:nvCxnSpPr>
          <p:cNvPr id="1155" name="Google Shape;1155;p97"/>
          <p:cNvCxnSpPr/>
          <p:nvPr/>
        </p:nvCxnSpPr>
        <p:spPr>
          <a:xfrm rot="10800000">
            <a:off x="2287000" y="-11700"/>
            <a:ext cx="0" cy="5166900"/>
          </a:xfrm>
          <a:prstGeom prst="straightConnector1">
            <a:avLst/>
          </a:prstGeom>
          <a:noFill/>
          <a:ln w="9525" cap="flat" cmpd="sng">
            <a:solidFill>
              <a:schemeClr val="dk2"/>
            </a:solidFill>
            <a:prstDash val="solid"/>
            <a:round/>
            <a:headEnd type="none" w="sm" len="sm"/>
            <a:tailEnd type="none" w="sm" len="sm"/>
          </a:ln>
        </p:spPr>
      </p:cxnSp>
      <p:grpSp>
        <p:nvGrpSpPr>
          <p:cNvPr id="1156" name="Google Shape;1156;p97"/>
          <p:cNvGrpSpPr/>
          <p:nvPr/>
        </p:nvGrpSpPr>
        <p:grpSpPr>
          <a:xfrm>
            <a:off x="7571947" y="0"/>
            <a:ext cx="1370128" cy="1487386"/>
            <a:chOff x="7571947" y="0"/>
            <a:chExt cx="1370128" cy="1487386"/>
          </a:xfrm>
        </p:grpSpPr>
        <p:pic>
          <p:nvPicPr>
            <p:cNvPr id="1157" name="Google Shape;1157;p97"/>
            <p:cNvPicPr preferRelativeResize="0"/>
            <p:nvPr/>
          </p:nvPicPr>
          <p:blipFill rotWithShape="1">
            <a:blip r:embed="rId8">
              <a:alphaModFix/>
            </a:blip>
            <a:srcRect/>
            <a:stretch/>
          </p:blipFill>
          <p:spPr>
            <a:xfrm>
              <a:off x="7571947" y="0"/>
              <a:ext cx="1370128" cy="1487386"/>
            </a:xfrm>
            <a:prstGeom prst="rect">
              <a:avLst/>
            </a:prstGeom>
            <a:noFill/>
            <a:ln>
              <a:noFill/>
            </a:ln>
          </p:spPr>
        </p:pic>
        <p:sp>
          <p:nvSpPr>
            <p:cNvPr id="1158" name="Google Shape;1158;p97"/>
            <p:cNvSpPr txBox="1"/>
            <p:nvPr/>
          </p:nvSpPr>
          <p:spPr>
            <a:xfrm>
              <a:off x="8009493" y="417290"/>
              <a:ext cx="932582"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000" b="0" i="0" u="none" strike="noStrike" cap="none">
                  <a:solidFill>
                    <a:srgbClr val="091405"/>
                  </a:solidFill>
                  <a:latin typeface="Arial"/>
                  <a:ea typeface="Arial"/>
                  <a:cs typeface="Arial"/>
                  <a:sym typeface="Arial"/>
                </a:rPr>
                <a:t>~1 mg /day</a:t>
              </a:r>
              <a:endParaRPr sz="1000" b="0" i="0" u="none" strike="noStrike" cap="none">
                <a:solidFill>
                  <a:srgbClr val="091405"/>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98"/>
          <p:cNvSpPr/>
          <p:nvPr/>
        </p:nvSpPr>
        <p:spPr>
          <a:xfrm>
            <a:off x="-25"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4" name="Google Shape;1164;p98"/>
          <p:cNvPicPr preferRelativeResize="0"/>
          <p:nvPr/>
        </p:nvPicPr>
        <p:blipFill rotWithShape="1">
          <a:blip r:embed="rId3">
            <a:alphaModFix/>
          </a:blip>
          <a:srcRect b="15667"/>
          <a:stretch/>
        </p:blipFill>
        <p:spPr>
          <a:xfrm>
            <a:off x="1025925" y="841600"/>
            <a:ext cx="5920376" cy="2055800"/>
          </a:xfrm>
          <a:prstGeom prst="rect">
            <a:avLst/>
          </a:prstGeom>
          <a:noFill/>
          <a:ln>
            <a:noFill/>
          </a:ln>
          <a:effectLst>
            <a:outerShdw blurRad="57150" dist="19050" dir="5400000" algn="bl" rotWithShape="0">
              <a:srgbClr val="000000">
                <a:alpha val="49803"/>
              </a:srgbClr>
            </a:outerShdw>
          </a:effectLst>
        </p:spPr>
      </p:pic>
      <p:grpSp>
        <p:nvGrpSpPr>
          <p:cNvPr id="1165" name="Google Shape;1165;p98"/>
          <p:cNvGrpSpPr/>
          <p:nvPr/>
        </p:nvGrpSpPr>
        <p:grpSpPr>
          <a:xfrm>
            <a:off x="1025925" y="3152200"/>
            <a:ext cx="1534625" cy="1284100"/>
            <a:chOff x="393525" y="3126700"/>
            <a:chExt cx="1534625" cy="1284100"/>
          </a:xfrm>
        </p:grpSpPr>
        <p:sp>
          <p:nvSpPr>
            <p:cNvPr id="1166" name="Google Shape;1166;p98"/>
            <p:cNvSpPr/>
            <p:nvPr/>
          </p:nvSpPr>
          <p:spPr>
            <a:xfrm>
              <a:off x="393525" y="3126700"/>
              <a:ext cx="1499400" cy="128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67" name="Google Shape;1167;p98"/>
            <p:cNvGrpSpPr/>
            <p:nvPr/>
          </p:nvGrpSpPr>
          <p:grpSpPr>
            <a:xfrm>
              <a:off x="428750" y="3222225"/>
              <a:ext cx="1499400" cy="1188575"/>
              <a:chOff x="7383350" y="946950"/>
              <a:chExt cx="1499400" cy="1188575"/>
            </a:xfrm>
          </p:grpSpPr>
          <p:pic>
            <p:nvPicPr>
              <p:cNvPr id="1168" name="Google Shape;1168;p98"/>
              <p:cNvPicPr preferRelativeResize="0"/>
              <p:nvPr/>
            </p:nvPicPr>
            <p:blipFill rotWithShape="1">
              <a:blip r:embed="rId4">
                <a:alphaModFix/>
              </a:blip>
              <a:srcRect b="49005"/>
              <a:stretch/>
            </p:blipFill>
            <p:spPr>
              <a:xfrm>
                <a:off x="7383350" y="946950"/>
                <a:ext cx="1281600" cy="554800"/>
              </a:xfrm>
              <a:prstGeom prst="rect">
                <a:avLst/>
              </a:prstGeom>
              <a:noFill/>
              <a:ln>
                <a:noFill/>
              </a:ln>
            </p:spPr>
          </p:pic>
          <p:sp>
            <p:nvSpPr>
              <p:cNvPr id="1169" name="Google Shape;1169;p98"/>
              <p:cNvSpPr txBox="1"/>
              <p:nvPr/>
            </p:nvSpPr>
            <p:spPr>
              <a:xfrm>
                <a:off x="7383350" y="1396625"/>
                <a:ext cx="14994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900"/>
                  </a:spcAft>
                  <a:buClr>
                    <a:srgbClr val="000000"/>
                  </a:buClr>
                  <a:buSzPts val="1200"/>
                  <a:buFont typeface="Arial"/>
                  <a:buNone/>
                </a:pPr>
                <a:r>
                  <a:rPr lang="en" sz="1200" b="0" i="0" u="none" strike="noStrike" cap="none">
                    <a:solidFill>
                      <a:schemeClr val="dk1"/>
                    </a:solidFill>
                    <a:latin typeface="Roboto"/>
                    <a:ea typeface="Roboto"/>
                    <a:cs typeface="Roboto"/>
                    <a:sym typeface="Roboto"/>
                  </a:rPr>
                  <a:t>lithium carbonate 150 mg is the lowest Rx strength</a:t>
                </a:r>
                <a:endParaRPr sz="1200" b="0" i="0" u="none" strike="noStrike" cap="none">
                  <a:solidFill>
                    <a:schemeClr val="dk1"/>
                  </a:solidFill>
                  <a:latin typeface="Roboto"/>
                  <a:ea typeface="Roboto"/>
                  <a:cs typeface="Roboto"/>
                  <a:sym typeface="Roboto"/>
                </a:endParaRPr>
              </a:p>
            </p:txBody>
          </p:sp>
        </p:grpSp>
      </p:grpSp>
      <p:sp>
        <p:nvSpPr>
          <p:cNvPr id="1170" name="Google Shape;1170;p98"/>
          <p:cNvSpPr txBox="1"/>
          <p:nvPr/>
        </p:nvSpPr>
        <p:spPr>
          <a:xfrm>
            <a:off x="3173150" y="3078625"/>
            <a:ext cx="51753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None of the “low-dose” lithium studies identified by systematic review specifically used 150 mg.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Actual mean dose was ~ 350 - 700 mg.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2 were microdose studies using 0.3 mg and 0.4 mg.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Target blood levels ranged from 0.2 - 0.8. </a:t>
            </a:r>
            <a:endParaRPr sz="1400" b="0" i="0" u="none" strike="noStrike" cap="none">
              <a:solidFill>
                <a:srgbClr val="000000"/>
              </a:solidFill>
              <a:latin typeface="Arial"/>
              <a:ea typeface="Arial"/>
              <a:cs typeface="Arial"/>
              <a:sym typeface="Arial"/>
            </a:endParaRPr>
          </a:p>
        </p:txBody>
      </p:sp>
      <p:sp>
        <p:nvSpPr>
          <p:cNvPr id="1171" name="Google Shape;1171;p98"/>
          <p:cNvSpPr txBox="1"/>
          <p:nvPr/>
        </p:nvSpPr>
        <p:spPr>
          <a:xfrm>
            <a:off x="915525" y="32701"/>
            <a:ext cx="81453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3000"/>
              </a:spcAft>
              <a:buClr>
                <a:srgbClr val="000000"/>
              </a:buClr>
              <a:buSzPts val="2400"/>
              <a:buFont typeface="Arial"/>
              <a:buNone/>
            </a:pPr>
            <a:r>
              <a:rPr lang="en" sz="2400" b="1" i="0" u="none" strike="noStrike" cap="none">
                <a:solidFill>
                  <a:schemeClr val="lt1"/>
                </a:solidFill>
                <a:latin typeface="Arial"/>
                <a:ea typeface="Arial"/>
                <a:cs typeface="Arial"/>
                <a:sym typeface="Arial"/>
              </a:rPr>
              <a:t>Low-dose lithium</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109"/>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0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Lithium</a:t>
            </a:r>
            <a:endParaRPr sz="2400" b="0" i="0" u="none" strike="noStrike" cap="none">
              <a:solidFill>
                <a:srgbClr val="000000"/>
              </a:solidFill>
              <a:latin typeface="Arial"/>
              <a:ea typeface="Arial"/>
              <a:cs typeface="Arial"/>
              <a:sym typeface="Arial"/>
            </a:endParaRPr>
          </a:p>
        </p:txBody>
      </p:sp>
      <p:sp>
        <p:nvSpPr>
          <p:cNvPr id="1248" name="Google Shape;1248;p109"/>
          <p:cNvSpPr txBox="1"/>
          <p:nvPr/>
        </p:nvSpPr>
        <p:spPr>
          <a:xfrm>
            <a:off x="783425" y="764450"/>
            <a:ext cx="7369200" cy="658800"/>
          </a:xfrm>
          <a:prstGeom prst="rect">
            <a:avLst/>
          </a:prstGeom>
          <a:noFill/>
          <a:ln>
            <a:noFill/>
          </a:ln>
        </p:spPr>
        <p:txBody>
          <a:bodyPr spcFirstLastPara="1" wrap="square" lIns="91425" tIns="91425" rIns="91425" bIns="91425" anchor="t" anchorCtr="0">
            <a:noAutofit/>
          </a:bodyPr>
          <a:lstStyle/>
          <a:p>
            <a:pPr marL="444500" marR="0" lvl="0" indent="-342900" algn="l" rtl="0">
              <a:lnSpc>
                <a:spcPct val="100000"/>
              </a:lnSpc>
              <a:spcBef>
                <a:spcPts val="0"/>
              </a:spcBef>
              <a:spcAft>
                <a:spcPts val="0"/>
              </a:spcAft>
              <a:buClr>
                <a:srgbClr val="000000"/>
              </a:buClr>
              <a:buSzPts val="2000"/>
              <a:buFont typeface="Arial"/>
              <a:buChar char="•"/>
            </a:pPr>
            <a:r>
              <a:rPr lang="en" sz="2000" b="0" i="0" u="none" strike="noStrike" cap="none">
                <a:solidFill>
                  <a:schemeClr val="dk1"/>
                </a:solidFill>
                <a:latin typeface="Arial"/>
                <a:ea typeface="Arial"/>
                <a:cs typeface="Arial"/>
                <a:sym typeface="Arial"/>
              </a:rPr>
              <a:t>Gold-standard mood stabilizer</a:t>
            </a:r>
            <a:endParaRPr sz="2000" b="0" i="0" u="none" strike="noStrike" cap="none">
              <a:solidFill>
                <a:schemeClr val="dk1"/>
              </a:solidFill>
              <a:latin typeface="Arial"/>
              <a:ea typeface="Arial"/>
              <a:cs typeface="Arial"/>
              <a:sym typeface="Arial"/>
            </a:endParaRPr>
          </a:p>
          <a:p>
            <a:pPr marL="4445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Neuroprotective</a:t>
            </a:r>
            <a:endParaRPr sz="2000" b="0" i="0" u="none" strike="noStrike" cap="none">
              <a:solidFill>
                <a:schemeClr val="dk1"/>
              </a:solidFill>
              <a:latin typeface="Arial"/>
              <a:ea typeface="Arial"/>
              <a:cs typeface="Arial"/>
              <a:sym typeface="Arial"/>
            </a:endParaRPr>
          </a:p>
          <a:p>
            <a:pPr marL="4445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Suicide prevention </a:t>
            </a:r>
            <a:endParaRPr sz="2000" b="0" i="0" u="none" strike="noStrike" cap="none">
              <a:solidFill>
                <a:schemeClr val="dk1"/>
              </a:solidFill>
              <a:latin typeface="Arial"/>
              <a:ea typeface="Arial"/>
              <a:cs typeface="Arial"/>
              <a:sym typeface="Arial"/>
            </a:endParaRPr>
          </a:p>
          <a:p>
            <a:pPr marL="4445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Nephrogenic diabetes insipidus</a:t>
            </a:r>
            <a:endParaRPr sz="2000" b="0" i="0" u="none" strike="noStrike" cap="none">
              <a:solidFill>
                <a:schemeClr val="dk1"/>
              </a:solidFill>
              <a:latin typeface="Arial"/>
              <a:ea typeface="Arial"/>
              <a:cs typeface="Arial"/>
              <a:sym typeface="Arial"/>
            </a:endParaRPr>
          </a:p>
          <a:p>
            <a:pPr marL="914400" marR="0" lvl="0" indent="0" algn="l" rtl="0">
              <a:lnSpc>
                <a:spcPct val="100000"/>
              </a:lnSpc>
              <a:spcBef>
                <a:spcPts val="400"/>
              </a:spcBef>
              <a:spcAft>
                <a:spcPts val="0"/>
              </a:spcAft>
              <a:buNone/>
            </a:pPr>
            <a:r>
              <a:rPr lang="en" sz="2000" b="0" i="0" u="none" strike="noStrike" cap="none">
                <a:solidFill>
                  <a:schemeClr val="dk1"/>
                </a:solidFill>
                <a:latin typeface="Arial"/>
                <a:ea typeface="Arial"/>
                <a:cs typeface="Arial"/>
                <a:sym typeface="Arial"/>
              </a:rPr>
              <a:t> - ameliorate by giving in single daily dose</a:t>
            </a:r>
            <a:endParaRPr sz="2000" b="0" i="0" u="none" strike="noStrike" cap="none">
              <a:solidFill>
                <a:schemeClr val="dk1"/>
              </a:solidFill>
              <a:latin typeface="Arial"/>
              <a:ea typeface="Arial"/>
              <a:cs typeface="Arial"/>
              <a:sym typeface="Arial"/>
            </a:endParaRPr>
          </a:p>
          <a:p>
            <a:pPr marL="4445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Hypothyroidism</a:t>
            </a:r>
            <a:endParaRPr/>
          </a:p>
          <a:p>
            <a:pPr marL="4445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Hyperparathyroidism (but bone strengthening)</a:t>
            </a:r>
            <a:endParaRPr sz="2000" b="0" i="0" u="none" strike="noStrike" cap="none">
              <a:solidFill>
                <a:schemeClr val="dk1"/>
              </a:solidFill>
              <a:latin typeface="Arial"/>
              <a:ea typeface="Arial"/>
              <a:cs typeface="Arial"/>
              <a:sym typeface="Arial"/>
            </a:endParaRPr>
          </a:p>
          <a:p>
            <a:pPr marL="444500" marR="0" lvl="0" indent="-342900" algn="l" rtl="0">
              <a:lnSpc>
                <a:spcPct val="100000"/>
              </a:lnSpc>
              <a:spcBef>
                <a:spcPts val="400"/>
              </a:spcBef>
              <a:spcAft>
                <a:spcPts val="0"/>
              </a:spcAft>
              <a:buClr>
                <a:schemeClr val="dk1"/>
              </a:buClr>
              <a:buSzPts val="2000"/>
              <a:buFont typeface="Arial"/>
              <a:buChar char="•"/>
            </a:pPr>
            <a:r>
              <a:rPr lang="en" sz="2000" b="0" i="0" u="none" strike="noStrike" cap="none">
                <a:solidFill>
                  <a:schemeClr val="dk1"/>
                </a:solidFill>
                <a:latin typeface="Arial"/>
                <a:ea typeface="Arial"/>
                <a:cs typeface="Arial"/>
                <a:sym typeface="Arial"/>
              </a:rPr>
              <a:t>Avoid toxic levels!</a:t>
            </a:r>
            <a:endParaRPr/>
          </a:p>
          <a:p>
            <a:pPr marL="101600" marR="0" lvl="1" indent="0" algn="l" rtl="0">
              <a:lnSpc>
                <a:spcPct val="100000"/>
              </a:lnSpc>
              <a:spcBef>
                <a:spcPts val="400"/>
              </a:spcBef>
              <a:spcAft>
                <a:spcPts val="0"/>
              </a:spcAft>
              <a:buNone/>
            </a:pPr>
            <a:r>
              <a:rPr lang="en" sz="2000" b="0" i="0" u="none" strike="noStrike" cap="none">
                <a:solidFill>
                  <a:schemeClr val="dk1"/>
                </a:solidFill>
                <a:latin typeface="Arial"/>
                <a:ea typeface="Arial"/>
                <a:cs typeface="Arial"/>
                <a:sym typeface="Arial"/>
              </a:rPr>
              <a:t>	- renal damage</a:t>
            </a:r>
            <a:endParaRPr/>
          </a:p>
          <a:p>
            <a:pPr marL="101600" marR="0" lvl="0" indent="0" algn="l" rtl="0">
              <a:lnSpc>
                <a:spcPct val="100000"/>
              </a:lnSpc>
              <a:spcBef>
                <a:spcPts val="400"/>
              </a:spcBef>
              <a:spcAft>
                <a:spcPts val="0"/>
              </a:spcAft>
              <a:buNone/>
            </a:pPr>
            <a:r>
              <a:rPr lang="en" sz="2000" b="0" i="0" u="none" strike="noStrike" cap="none">
                <a:solidFill>
                  <a:schemeClr val="dk1"/>
                </a:solidFill>
                <a:latin typeface="Arial"/>
                <a:ea typeface="Arial"/>
                <a:cs typeface="Arial"/>
                <a:sym typeface="Arial"/>
              </a:rPr>
              <a:t>	- encephalopathy</a:t>
            </a:r>
            <a:endParaRPr/>
          </a:p>
          <a:p>
            <a:pPr marL="101600" marR="0" lvl="0" indent="0" algn="l" rtl="0">
              <a:lnSpc>
                <a:spcPct val="100000"/>
              </a:lnSpc>
              <a:spcBef>
                <a:spcPts val="400"/>
              </a:spcBef>
              <a:spcAft>
                <a:spcPts val="400"/>
              </a:spcAft>
              <a:buNone/>
            </a:pPr>
            <a:r>
              <a:rPr lang="en" sz="2000" b="0" i="0" u="none" strike="noStrike" cap="none">
                <a:solidFill>
                  <a:schemeClr val="dk1"/>
                </a:solidFill>
                <a:latin typeface="Arial"/>
                <a:ea typeface="Arial"/>
                <a:cs typeface="Arial"/>
                <a:sym typeface="Arial"/>
              </a:rPr>
              <a:t>	- potentially irreversible cerebellar damage</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11"/>
          <p:cNvSpPr txBox="1"/>
          <p:nvPr/>
        </p:nvSpPr>
        <p:spPr>
          <a:xfrm rot="3398">
            <a:off x="896861" y="10376975"/>
            <a:ext cx="7587604" cy="5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Conclusion:</a:t>
            </a:r>
            <a:r>
              <a:rPr lang="en" sz="900" b="0" i="0" u="none" strike="noStrike" cap="none">
                <a:solidFill>
                  <a:srgbClr val="000000"/>
                </a:solidFill>
                <a:latin typeface="Arial"/>
                <a:ea typeface="Arial"/>
                <a:cs typeface="Arial"/>
                <a:sym typeface="Arial"/>
              </a:rPr>
              <a:t> Educate patients that NSAIDS, blood pressure meds, and diuretics can cause lithium toxicity. For OTC pain medications, they should </a:t>
            </a:r>
            <a:r>
              <a:rPr lang="en" sz="900" b="0" i="0" u="sng" strike="noStrike" cap="none">
                <a:solidFill>
                  <a:srgbClr val="000000"/>
                </a:solidFill>
                <a:latin typeface="Arial"/>
                <a:ea typeface="Arial"/>
                <a:cs typeface="Arial"/>
                <a:sym typeface="Arial"/>
              </a:rPr>
              <a:t>choose Tylenol or aspirin</a:t>
            </a:r>
            <a:r>
              <a:rPr lang="en" sz="900" b="0" i="0" u="none" strike="noStrike" cap="none">
                <a:solidFill>
                  <a:srgbClr val="000000"/>
                </a:solidFill>
                <a:latin typeface="Arial"/>
                <a:ea typeface="Arial"/>
                <a:cs typeface="Arial"/>
                <a:sym typeface="Arial"/>
              </a:rPr>
              <a:t>. Advise them to inform the prescriber if they are planning to change their caffeine intake. Excedrin is OK (combo of aspirin, acetaminophen, and caffeine). Check lithium levels frequently for patients on interacting medications. Teach the signs of lithium toxicity including tremor, nausea, diarrhea, fatigue, and drowsiness.</a:t>
            </a:r>
            <a:endParaRPr sz="900" b="0" i="0" u="none" strike="noStrike" cap="none">
              <a:solidFill>
                <a:srgbClr val="000000"/>
              </a:solidFill>
              <a:latin typeface="Arial"/>
              <a:ea typeface="Arial"/>
              <a:cs typeface="Arial"/>
              <a:sym typeface="Arial"/>
            </a:endParaRPr>
          </a:p>
        </p:txBody>
      </p:sp>
      <p:pic>
        <p:nvPicPr>
          <p:cNvPr id="1271" name="Google Shape;1271;p111"/>
          <p:cNvPicPr preferRelativeResize="0"/>
          <p:nvPr/>
        </p:nvPicPr>
        <p:blipFill rotWithShape="1">
          <a:blip r:embed="rId3">
            <a:alphaModFix/>
          </a:blip>
          <a:srcRect/>
          <a:stretch/>
        </p:blipFill>
        <p:spPr>
          <a:xfrm>
            <a:off x="1851251" y="1452310"/>
            <a:ext cx="1497050" cy="341325"/>
          </a:xfrm>
          <a:prstGeom prst="rect">
            <a:avLst/>
          </a:prstGeom>
          <a:noFill/>
          <a:ln>
            <a:noFill/>
          </a:ln>
          <a:effectLst>
            <a:outerShdw blurRad="57150" dist="19050" dir="5400000" algn="bl" rotWithShape="0">
              <a:srgbClr val="000000">
                <a:alpha val="49019"/>
              </a:srgbClr>
            </a:outerShdw>
          </a:effectLst>
        </p:spPr>
      </p:pic>
      <p:sp>
        <p:nvSpPr>
          <p:cNvPr id="1272" name="Google Shape;1272;p111"/>
          <p:cNvSpPr txBox="1"/>
          <p:nvPr/>
        </p:nvSpPr>
        <p:spPr>
          <a:xfrm>
            <a:off x="1405932" y="998100"/>
            <a:ext cx="8061600"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Lithium levels increased by:</a:t>
            </a:r>
            <a:endParaRPr sz="1800" b="0" i="0" u="none" strike="noStrike" cap="none">
              <a:solidFill>
                <a:srgbClr val="000000"/>
              </a:solidFill>
              <a:latin typeface="Arial"/>
              <a:ea typeface="Arial"/>
              <a:cs typeface="Arial"/>
              <a:sym typeface="Arial"/>
            </a:endParaRPr>
          </a:p>
        </p:txBody>
      </p:sp>
      <p:sp>
        <p:nvSpPr>
          <p:cNvPr id="1273" name="Google Shape;1273;p111"/>
          <p:cNvSpPr txBox="1"/>
          <p:nvPr/>
        </p:nvSpPr>
        <p:spPr>
          <a:xfrm>
            <a:off x="1314332" y="1880113"/>
            <a:ext cx="8061600" cy="454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The “N said” lithium toxicity</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“Tie-dyed diuretics”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74" name="Google Shape;1274;p111"/>
          <p:cNvGrpSpPr/>
          <p:nvPr/>
        </p:nvGrpSpPr>
        <p:grpSpPr>
          <a:xfrm>
            <a:off x="4997748" y="1063150"/>
            <a:ext cx="2399142" cy="3037850"/>
            <a:chOff x="5504523" y="1531200"/>
            <a:chExt cx="2399142" cy="3037850"/>
          </a:xfrm>
        </p:grpSpPr>
        <p:grpSp>
          <p:nvGrpSpPr>
            <p:cNvPr id="1275" name="Google Shape;1275;p111"/>
            <p:cNvGrpSpPr/>
            <p:nvPr/>
          </p:nvGrpSpPr>
          <p:grpSpPr>
            <a:xfrm>
              <a:off x="5504523" y="1531200"/>
              <a:ext cx="2399142" cy="2494265"/>
              <a:chOff x="5323813" y="493305"/>
              <a:chExt cx="2578059" cy="2680276"/>
            </a:xfrm>
          </p:grpSpPr>
          <p:grpSp>
            <p:nvGrpSpPr>
              <p:cNvPr id="1276" name="Google Shape;1276;p111"/>
              <p:cNvGrpSpPr/>
              <p:nvPr/>
            </p:nvGrpSpPr>
            <p:grpSpPr>
              <a:xfrm>
                <a:off x="5323813" y="742818"/>
                <a:ext cx="1885912" cy="2430763"/>
                <a:chOff x="4678999" y="7558243"/>
                <a:chExt cx="541152" cy="697493"/>
              </a:xfrm>
            </p:grpSpPr>
            <p:pic>
              <p:nvPicPr>
                <p:cNvPr id="1277" name="Google Shape;1277;p111" descr="clipped result image"/>
                <p:cNvPicPr preferRelativeResize="0"/>
                <p:nvPr/>
              </p:nvPicPr>
              <p:blipFill rotWithShape="1">
                <a:blip r:embed="rId4">
                  <a:alphaModFix/>
                </a:blip>
                <a:srcRect/>
                <a:stretch/>
              </p:blipFill>
              <p:spPr>
                <a:xfrm>
                  <a:off x="4735787" y="7612176"/>
                  <a:ext cx="484364" cy="643560"/>
                </a:xfrm>
                <a:prstGeom prst="rect">
                  <a:avLst/>
                </a:prstGeom>
                <a:noFill/>
                <a:ln>
                  <a:noFill/>
                </a:ln>
              </p:spPr>
            </p:pic>
            <p:pic>
              <p:nvPicPr>
                <p:cNvPr id="1278" name="Google Shape;1278;p111" descr="clipped result image"/>
                <p:cNvPicPr preferRelativeResize="0"/>
                <p:nvPr/>
              </p:nvPicPr>
              <p:blipFill rotWithShape="1">
                <a:blip r:embed="rId5">
                  <a:alphaModFix/>
                </a:blip>
                <a:srcRect/>
                <a:stretch/>
              </p:blipFill>
              <p:spPr>
                <a:xfrm rot="292167">
                  <a:off x="4693097" y="7569115"/>
                  <a:ext cx="270774" cy="343674"/>
                </a:xfrm>
                <a:prstGeom prst="rect">
                  <a:avLst/>
                </a:prstGeom>
                <a:noFill/>
                <a:ln>
                  <a:noFill/>
                </a:ln>
              </p:spPr>
            </p:pic>
          </p:grpSp>
          <p:grpSp>
            <p:nvGrpSpPr>
              <p:cNvPr id="1279" name="Google Shape;1279;p111"/>
              <p:cNvGrpSpPr/>
              <p:nvPr/>
            </p:nvGrpSpPr>
            <p:grpSpPr>
              <a:xfrm>
                <a:off x="7025475" y="493305"/>
                <a:ext cx="876397" cy="527126"/>
                <a:chOff x="7363375" y="391455"/>
                <a:chExt cx="876397" cy="527126"/>
              </a:xfrm>
            </p:grpSpPr>
            <p:sp>
              <p:nvSpPr>
                <p:cNvPr id="1280" name="Google Shape;1280;p111"/>
                <p:cNvSpPr/>
                <p:nvPr/>
              </p:nvSpPr>
              <p:spPr>
                <a:xfrm>
                  <a:off x="7363375" y="464381"/>
                  <a:ext cx="741900" cy="454200"/>
                </a:xfrm>
                <a:prstGeom prst="wedgeRectCallout">
                  <a:avLst>
                    <a:gd name="adj1" fmla="val -131753"/>
                    <a:gd name="adj2" fmla="val 100313"/>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281" name="Google Shape;1281;p111"/>
                <p:cNvSpPr txBox="1"/>
                <p:nvPr/>
              </p:nvSpPr>
              <p:spPr>
                <a:xfrm rot="2407">
                  <a:off x="7382882" y="391755"/>
                  <a:ext cx="856800" cy="25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Lithium toxicity</a:t>
                  </a:r>
                  <a:endParaRPr sz="1200" b="0" i="0" u="none" strike="noStrike" cap="none">
                    <a:solidFill>
                      <a:srgbClr val="000000"/>
                    </a:solidFill>
                    <a:latin typeface="Arial"/>
                    <a:ea typeface="Arial"/>
                    <a:cs typeface="Arial"/>
                    <a:sym typeface="Arial"/>
                  </a:endParaRPr>
                </a:p>
              </p:txBody>
            </p:sp>
          </p:grpSp>
        </p:grpSp>
        <p:pic>
          <p:nvPicPr>
            <p:cNvPr id="1282" name="Google Shape;1282;p111"/>
            <p:cNvPicPr preferRelativeResize="0"/>
            <p:nvPr/>
          </p:nvPicPr>
          <p:blipFill rotWithShape="1">
            <a:blip r:embed="rId6">
              <a:alphaModFix/>
            </a:blip>
            <a:srcRect t="31600"/>
            <a:stretch/>
          </p:blipFill>
          <p:spPr>
            <a:xfrm>
              <a:off x="5787625" y="3131425"/>
              <a:ext cx="342200" cy="1437625"/>
            </a:xfrm>
            <a:prstGeom prst="rect">
              <a:avLst/>
            </a:prstGeom>
            <a:noFill/>
            <a:ln>
              <a:noFill/>
            </a:ln>
          </p:spPr>
        </p:pic>
        <p:pic>
          <p:nvPicPr>
            <p:cNvPr id="1283" name="Google Shape;1283;p111" descr="clipped result image"/>
            <p:cNvPicPr preferRelativeResize="0"/>
            <p:nvPr/>
          </p:nvPicPr>
          <p:blipFill rotWithShape="1">
            <a:blip r:embed="rId7">
              <a:alphaModFix/>
            </a:blip>
            <a:srcRect b="85149"/>
            <a:stretch/>
          </p:blipFill>
          <p:spPr>
            <a:xfrm>
              <a:off x="5677575" y="2878490"/>
              <a:ext cx="562300" cy="341326"/>
            </a:xfrm>
            <a:prstGeom prst="rect">
              <a:avLst/>
            </a:prstGeom>
            <a:noFill/>
            <a:ln>
              <a:noFill/>
            </a:ln>
          </p:spPr>
        </p:pic>
      </p:grpSp>
      <p:sp>
        <p:nvSpPr>
          <p:cNvPr id="1284" name="Google Shape;1284;p111"/>
          <p:cNvSpPr/>
          <p:nvPr/>
        </p:nvSpPr>
        <p:spPr>
          <a:xfrm>
            <a:off x="0" y="0"/>
            <a:ext cx="9144000" cy="6156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11"/>
          <p:cNvSpPr txBox="1"/>
          <p:nvPr/>
        </p:nvSpPr>
        <p:spPr>
          <a:xfrm>
            <a:off x="901225" y="51425"/>
            <a:ext cx="6339600" cy="1363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 sz="2400" b="1" i="0" u="none" strike="noStrike" cap="none">
                <a:solidFill>
                  <a:schemeClr val="lt1"/>
                </a:solidFill>
                <a:latin typeface="Arial"/>
                <a:ea typeface="Arial"/>
                <a:cs typeface="Arial"/>
                <a:sym typeface="Arial"/>
              </a:rPr>
              <a:t>Lithium toxicity</a:t>
            </a:r>
            <a:endParaRPr sz="2400" b="0" i="0" u="none" strike="noStrike" cap="none">
              <a:solidFill>
                <a:schemeClr val="lt1"/>
              </a:solidFill>
              <a:latin typeface="Arial"/>
              <a:ea typeface="Arial"/>
              <a:cs typeface="Arial"/>
              <a:sym typeface="Arial"/>
            </a:endParaRPr>
          </a:p>
          <a:p>
            <a:pPr marL="0" marR="0" lvl="0" indent="0" algn="l" rtl="0">
              <a:lnSpc>
                <a:spcPct val="115000"/>
              </a:lnSpc>
              <a:spcBef>
                <a:spcPts val="3000"/>
              </a:spcBef>
              <a:spcAft>
                <a:spcPts val="300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grpSp>
        <p:nvGrpSpPr>
          <p:cNvPr id="1290" name="Google Shape;1290;p112"/>
          <p:cNvGrpSpPr/>
          <p:nvPr/>
        </p:nvGrpSpPr>
        <p:grpSpPr>
          <a:xfrm>
            <a:off x="1480923" y="1347120"/>
            <a:ext cx="4296807" cy="3307537"/>
            <a:chOff x="767275" y="2138955"/>
            <a:chExt cx="2690212" cy="2070835"/>
          </a:xfrm>
        </p:grpSpPr>
        <p:grpSp>
          <p:nvGrpSpPr>
            <p:cNvPr id="1291" name="Google Shape;1291;p112"/>
            <p:cNvGrpSpPr/>
            <p:nvPr/>
          </p:nvGrpSpPr>
          <p:grpSpPr>
            <a:xfrm>
              <a:off x="767275" y="2138955"/>
              <a:ext cx="2690212" cy="2070835"/>
              <a:chOff x="6078179" y="3303635"/>
              <a:chExt cx="1398821" cy="1076765"/>
            </a:xfrm>
          </p:grpSpPr>
          <p:grpSp>
            <p:nvGrpSpPr>
              <p:cNvPr id="1292" name="Google Shape;1292;p112"/>
              <p:cNvGrpSpPr/>
              <p:nvPr/>
            </p:nvGrpSpPr>
            <p:grpSpPr>
              <a:xfrm>
                <a:off x="6078179" y="3303635"/>
                <a:ext cx="1398821" cy="937889"/>
                <a:chOff x="6030564" y="6895190"/>
                <a:chExt cx="1457561" cy="977273"/>
              </a:xfrm>
            </p:grpSpPr>
            <p:grpSp>
              <p:nvGrpSpPr>
                <p:cNvPr id="1293" name="Google Shape;1293;p112"/>
                <p:cNvGrpSpPr/>
                <p:nvPr/>
              </p:nvGrpSpPr>
              <p:grpSpPr>
                <a:xfrm>
                  <a:off x="6030564" y="6895190"/>
                  <a:ext cx="1457561" cy="977273"/>
                  <a:chOff x="5619327" y="6680160"/>
                  <a:chExt cx="1740163" cy="1166754"/>
                </a:xfrm>
              </p:grpSpPr>
              <p:pic>
                <p:nvPicPr>
                  <p:cNvPr id="1294" name="Google Shape;1294;p112" descr="clipped result image"/>
                  <p:cNvPicPr preferRelativeResize="0"/>
                  <p:nvPr/>
                </p:nvPicPr>
                <p:blipFill rotWithShape="1">
                  <a:blip r:embed="rId3">
                    <a:alphaModFix/>
                  </a:blip>
                  <a:srcRect l="28601" t="24642" b="13267"/>
                  <a:stretch/>
                </p:blipFill>
                <p:spPr>
                  <a:xfrm>
                    <a:off x="5945660" y="6923321"/>
                    <a:ext cx="1413830" cy="923593"/>
                  </a:xfrm>
                  <a:prstGeom prst="rect">
                    <a:avLst/>
                  </a:prstGeom>
                  <a:noFill/>
                  <a:ln>
                    <a:noFill/>
                  </a:ln>
                </p:spPr>
              </p:pic>
              <p:pic>
                <p:nvPicPr>
                  <p:cNvPr id="1295" name="Google Shape;1295;p112"/>
                  <p:cNvPicPr preferRelativeResize="0"/>
                  <p:nvPr/>
                </p:nvPicPr>
                <p:blipFill rotWithShape="1">
                  <a:blip r:embed="rId4">
                    <a:alphaModFix/>
                  </a:blip>
                  <a:srcRect/>
                  <a:stretch/>
                </p:blipFill>
                <p:spPr>
                  <a:xfrm>
                    <a:off x="5619327" y="6680160"/>
                    <a:ext cx="866543" cy="668044"/>
                  </a:xfrm>
                  <a:prstGeom prst="rect">
                    <a:avLst/>
                  </a:prstGeom>
                  <a:noFill/>
                  <a:ln>
                    <a:noFill/>
                  </a:ln>
                </p:spPr>
              </p:pic>
            </p:grpSp>
            <p:sp>
              <p:nvSpPr>
                <p:cNvPr id="1296" name="Google Shape;1296;p112"/>
                <p:cNvSpPr txBox="1"/>
                <p:nvPr/>
              </p:nvSpPr>
              <p:spPr>
                <a:xfrm>
                  <a:off x="6472806" y="7280416"/>
                  <a:ext cx="882900" cy="348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900"/>
                    <a:buFont typeface="Arial"/>
                    <a:buNone/>
                  </a:pPr>
                  <a:r>
                    <a:rPr lang="en" sz="2300" b="1" i="0" u="none" strike="noStrike" cap="none">
                      <a:solidFill>
                        <a:srgbClr val="000000"/>
                      </a:solidFill>
                      <a:latin typeface="Arial"/>
                      <a:ea typeface="Arial"/>
                      <a:cs typeface="Arial"/>
                      <a:sym typeface="Arial"/>
                    </a:rPr>
                    <a:t>Lamotrigine</a:t>
                  </a:r>
                  <a:endParaRPr sz="2300" b="1" i="0" u="none" strike="noStrike" cap="none">
                    <a:solidFill>
                      <a:srgbClr val="000000"/>
                    </a:solidFill>
                    <a:latin typeface="Arial"/>
                    <a:ea typeface="Arial"/>
                    <a:cs typeface="Arial"/>
                    <a:sym typeface="Arial"/>
                  </a:endParaRPr>
                </a:p>
              </p:txBody>
            </p:sp>
          </p:grpSp>
          <p:pic>
            <p:nvPicPr>
              <p:cNvPr id="1297" name="Google Shape;1297;p112"/>
              <p:cNvPicPr preferRelativeResize="0"/>
              <p:nvPr/>
            </p:nvPicPr>
            <p:blipFill rotWithShape="1">
              <a:blip r:embed="rId5">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298" name="Google Shape;1298;p112"/>
              <p:cNvPicPr preferRelativeResize="0"/>
              <p:nvPr/>
            </p:nvPicPr>
            <p:blipFill rotWithShape="1">
              <a:blip r:embed="rId5">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299" name="Google Shape;1299;p112"/>
              <p:cNvPicPr preferRelativeResize="0"/>
              <p:nvPr/>
            </p:nvPicPr>
            <p:blipFill rotWithShape="1">
              <a:blip r:embed="rId5">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300" name="Google Shape;1300;p112"/>
            <p:cNvPicPr preferRelativeResize="0"/>
            <p:nvPr/>
          </p:nvPicPr>
          <p:blipFill rotWithShape="1">
            <a:blip r:embed="rId5">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
        <p:nvSpPr>
          <p:cNvPr id="1301" name="Google Shape;1301;p112"/>
          <p:cNvSpPr/>
          <p:nvPr/>
        </p:nvSpPr>
        <p:spPr>
          <a:xfrm>
            <a:off x="-23850"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1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sp>
        <p:nvSpPr>
          <p:cNvPr id="1303" name="Google Shape;1303;p112"/>
          <p:cNvSpPr txBox="1"/>
          <p:nvPr/>
        </p:nvSpPr>
        <p:spPr>
          <a:xfrm>
            <a:off x="3174928" y="1239021"/>
            <a:ext cx="2602800" cy="1026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900"/>
              <a:buFont typeface="Arial"/>
              <a:buNone/>
            </a:pPr>
            <a:r>
              <a:rPr lang="en" sz="2300" b="0" i="0" u="none" strike="noStrike" cap="none">
                <a:solidFill>
                  <a:srgbClr val="000000"/>
                </a:solidFill>
                <a:latin typeface="Arial"/>
                <a:ea typeface="Arial"/>
                <a:cs typeface="Arial"/>
                <a:sym typeface="Arial"/>
              </a:rPr>
              <a:t>“Lamb-ictal”</a:t>
            </a:r>
            <a:endParaRPr sz="23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308" name="Google Shape;1308;p113"/>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1309" name="Google Shape;1309;p113"/>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grpSp>
        <p:nvGrpSpPr>
          <p:cNvPr id="1310" name="Google Shape;1310;p113"/>
          <p:cNvGrpSpPr/>
          <p:nvPr/>
        </p:nvGrpSpPr>
        <p:grpSpPr>
          <a:xfrm>
            <a:off x="66862" y="641425"/>
            <a:ext cx="9010274" cy="4305276"/>
            <a:chOff x="-188325" y="1103550"/>
            <a:chExt cx="9010274" cy="4305276"/>
          </a:xfrm>
        </p:grpSpPr>
        <p:pic>
          <p:nvPicPr>
            <p:cNvPr id="1311" name="Google Shape;1311;p113"/>
            <p:cNvPicPr preferRelativeResize="0"/>
            <p:nvPr/>
          </p:nvPicPr>
          <p:blipFill rotWithShape="1">
            <a:blip r:embed="rId5">
              <a:alphaModFix/>
            </a:blip>
            <a:srcRect l="21934" b="2352"/>
            <a:stretch/>
          </p:blipFill>
          <p:spPr>
            <a:xfrm>
              <a:off x="4715100" y="3140175"/>
              <a:ext cx="4106849" cy="2268651"/>
            </a:xfrm>
            <a:prstGeom prst="rect">
              <a:avLst/>
            </a:prstGeom>
            <a:noFill/>
            <a:ln>
              <a:noFill/>
            </a:ln>
          </p:spPr>
        </p:pic>
        <p:pic>
          <p:nvPicPr>
            <p:cNvPr id="1312" name="Google Shape;1312;p113"/>
            <p:cNvPicPr preferRelativeResize="0"/>
            <p:nvPr/>
          </p:nvPicPr>
          <p:blipFill rotWithShape="1">
            <a:blip r:embed="rId6">
              <a:alphaModFix/>
            </a:blip>
            <a:srcRect/>
            <a:stretch/>
          </p:blipFill>
          <p:spPr>
            <a:xfrm>
              <a:off x="-188325" y="1103550"/>
              <a:ext cx="4903425" cy="2127975"/>
            </a:xfrm>
            <a:prstGeom prst="rect">
              <a:avLst/>
            </a:prstGeom>
            <a:noFill/>
            <a:ln>
              <a:noFill/>
            </a:ln>
          </p:spPr>
        </p:pic>
      </p:grpSp>
      <p:sp>
        <p:nvSpPr>
          <p:cNvPr id="1313" name="Google Shape;1313;p113"/>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1314" name="Google Shape;1314;p113"/>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1315" name="Google Shape;1315;p113"/>
          <p:cNvSpPr txBox="1"/>
          <p:nvPr/>
        </p:nvSpPr>
        <p:spPr>
          <a:xfrm>
            <a:off x="5024150" y="947075"/>
            <a:ext cx="34965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Lamotrigine is a true “mood stabilizer” but ineffective in treatment of mania.</a:t>
            </a:r>
            <a:endParaRPr sz="1800" b="0" i="0" u="none" strike="noStrike" cap="none">
              <a:solidFill>
                <a:srgbClr val="000000"/>
              </a:solidFill>
              <a:latin typeface="Arial"/>
              <a:ea typeface="Arial"/>
              <a:cs typeface="Arial"/>
              <a:sym typeface="Arial"/>
            </a:endParaRPr>
          </a:p>
        </p:txBody>
      </p:sp>
      <p:grpSp>
        <p:nvGrpSpPr>
          <p:cNvPr id="1316" name="Google Shape;1316;p113"/>
          <p:cNvGrpSpPr/>
          <p:nvPr/>
        </p:nvGrpSpPr>
        <p:grpSpPr>
          <a:xfrm>
            <a:off x="3330500" y="2294387"/>
            <a:ext cx="785700" cy="605007"/>
            <a:chOff x="766792" y="2138381"/>
            <a:chExt cx="2690063" cy="2071409"/>
          </a:xfrm>
        </p:grpSpPr>
        <p:grpSp>
          <p:nvGrpSpPr>
            <p:cNvPr id="1317" name="Google Shape;1317;p113"/>
            <p:cNvGrpSpPr/>
            <p:nvPr/>
          </p:nvGrpSpPr>
          <p:grpSpPr>
            <a:xfrm>
              <a:off x="766792" y="2138381"/>
              <a:ext cx="2690063" cy="2071409"/>
              <a:chOff x="6077928" y="3303336"/>
              <a:chExt cx="1398743" cy="1077064"/>
            </a:xfrm>
          </p:grpSpPr>
          <p:grpSp>
            <p:nvGrpSpPr>
              <p:cNvPr id="1318" name="Google Shape;1318;p113"/>
              <p:cNvGrpSpPr/>
              <p:nvPr/>
            </p:nvGrpSpPr>
            <p:grpSpPr>
              <a:xfrm>
                <a:off x="6077928" y="3303336"/>
                <a:ext cx="1398743" cy="937836"/>
                <a:chOff x="5619327" y="6680160"/>
                <a:chExt cx="1740163" cy="1166754"/>
              </a:xfrm>
            </p:grpSpPr>
            <p:pic>
              <p:nvPicPr>
                <p:cNvPr id="1319" name="Google Shape;1319;p113" descr="clipped result image"/>
                <p:cNvPicPr preferRelativeResize="0"/>
                <p:nvPr/>
              </p:nvPicPr>
              <p:blipFill rotWithShape="1">
                <a:blip r:embed="rId7">
                  <a:alphaModFix/>
                </a:blip>
                <a:srcRect l="28601" t="24642" b="13267"/>
                <a:stretch/>
              </p:blipFill>
              <p:spPr>
                <a:xfrm>
                  <a:off x="5945660" y="6923321"/>
                  <a:ext cx="1413830" cy="923593"/>
                </a:xfrm>
                <a:prstGeom prst="rect">
                  <a:avLst/>
                </a:prstGeom>
                <a:noFill/>
                <a:ln>
                  <a:noFill/>
                </a:ln>
              </p:spPr>
            </p:pic>
            <p:pic>
              <p:nvPicPr>
                <p:cNvPr id="1320" name="Google Shape;1320;p113"/>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1321" name="Google Shape;1321;p113"/>
              <p:cNvPicPr preferRelativeResize="0"/>
              <p:nvPr/>
            </p:nvPicPr>
            <p:blipFill rotWithShape="1">
              <a:blip r:embed="rId9">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322" name="Google Shape;1322;p113"/>
              <p:cNvPicPr preferRelativeResize="0"/>
              <p:nvPr/>
            </p:nvPicPr>
            <p:blipFill rotWithShape="1">
              <a:blip r:embed="rId9">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323" name="Google Shape;1323;p113"/>
              <p:cNvPicPr preferRelativeResize="0"/>
              <p:nvPr/>
            </p:nvPicPr>
            <p:blipFill rotWithShape="1">
              <a:blip r:embed="rId9">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324" name="Google Shape;1324;p113"/>
            <p:cNvPicPr preferRelativeResize="0"/>
            <p:nvPr/>
          </p:nvPicPr>
          <p:blipFill rotWithShape="1">
            <a:blip r:embed="rId9">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grpSp>
        <p:nvGrpSpPr>
          <p:cNvPr id="1325" name="Google Shape;1325;p113"/>
          <p:cNvGrpSpPr/>
          <p:nvPr/>
        </p:nvGrpSpPr>
        <p:grpSpPr>
          <a:xfrm>
            <a:off x="5479579" y="2355737"/>
            <a:ext cx="785700" cy="605007"/>
            <a:chOff x="766792" y="2138381"/>
            <a:chExt cx="2690063" cy="2071409"/>
          </a:xfrm>
        </p:grpSpPr>
        <p:grpSp>
          <p:nvGrpSpPr>
            <p:cNvPr id="1326" name="Google Shape;1326;p113"/>
            <p:cNvGrpSpPr/>
            <p:nvPr/>
          </p:nvGrpSpPr>
          <p:grpSpPr>
            <a:xfrm>
              <a:off x="766792" y="2138381"/>
              <a:ext cx="2690063" cy="2071409"/>
              <a:chOff x="6077928" y="3303336"/>
              <a:chExt cx="1398743" cy="1077064"/>
            </a:xfrm>
          </p:grpSpPr>
          <p:grpSp>
            <p:nvGrpSpPr>
              <p:cNvPr id="1327" name="Google Shape;1327;p113"/>
              <p:cNvGrpSpPr/>
              <p:nvPr/>
            </p:nvGrpSpPr>
            <p:grpSpPr>
              <a:xfrm>
                <a:off x="6077928" y="3303336"/>
                <a:ext cx="1398743" cy="937836"/>
                <a:chOff x="5619327" y="6680160"/>
                <a:chExt cx="1740163" cy="1166754"/>
              </a:xfrm>
            </p:grpSpPr>
            <p:pic>
              <p:nvPicPr>
                <p:cNvPr id="1328" name="Google Shape;1328;p113" descr="clipped result image"/>
                <p:cNvPicPr preferRelativeResize="0"/>
                <p:nvPr/>
              </p:nvPicPr>
              <p:blipFill rotWithShape="1">
                <a:blip r:embed="rId7">
                  <a:alphaModFix/>
                </a:blip>
                <a:srcRect l="28601" t="24642" b="13267"/>
                <a:stretch/>
              </p:blipFill>
              <p:spPr>
                <a:xfrm>
                  <a:off x="5945660" y="6923321"/>
                  <a:ext cx="1413830" cy="923593"/>
                </a:xfrm>
                <a:prstGeom prst="rect">
                  <a:avLst/>
                </a:prstGeom>
                <a:noFill/>
                <a:ln>
                  <a:noFill/>
                </a:ln>
              </p:spPr>
            </p:pic>
            <p:pic>
              <p:nvPicPr>
                <p:cNvPr id="1329" name="Google Shape;1329;p113"/>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1330" name="Google Shape;1330;p113"/>
              <p:cNvPicPr preferRelativeResize="0"/>
              <p:nvPr/>
            </p:nvPicPr>
            <p:blipFill rotWithShape="1">
              <a:blip r:embed="rId9">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331" name="Google Shape;1331;p113"/>
              <p:cNvPicPr preferRelativeResize="0"/>
              <p:nvPr/>
            </p:nvPicPr>
            <p:blipFill rotWithShape="1">
              <a:blip r:embed="rId9">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332" name="Google Shape;1332;p113"/>
              <p:cNvPicPr preferRelativeResize="0"/>
              <p:nvPr/>
            </p:nvPicPr>
            <p:blipFill rotWithShape="1">
              <a:blip r:embed="rId9">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333" name="Google Shape;1333;p113"/>
            <p:cNvPicPr preferRelativeResize="0"/>
            <p:nvPr/>
          </p:nvPicPr>
          <p:blipFill rotWithShape="1">
            <a:blip r:embed="rId9">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grpSp>
        <p:nvGrpSpPr>
          <p:cNvPr id="1334" name="Google Shape;1334;p113"/>
          <p:cNvGrpSpPr/>
          <p:nvPr/>
        </p:nvGrpSpPr>
        <p:grpSpPr>
          <a:xfrm>
            <a:off x="7274582" y="2388369"/>
            <a:ext cx="785700" cy="605007"/>
            <a:chOff x="766792" y="2138381"/>
            <a:chExt cx="2690063" cy="2071409"/>
          </a:xfrm>
        </p:grpSpPr>
        <p:grpSp>
          <p:nvGrpSpPr>
            <p:cNvPr id="1335" name="Google Shape;1335;p113"/>
            <p:cNvGrpSpPr/>
            <p:nvPr/>
          </p:nvGrpSpPr>
          <p:grpSpPr>
            <a:xfrm>
              <a:off x="766792" y="2138381"/>
              <a:ext cx="2690063" cy="2071409"/>
              <a:chOff x="6077928" y="3303336"/>
              <a:chExt cx="1398743" cy="1077064"/>
            </a:xfrm>
          </p:grpSpPr>
          <p:grpSp>
            <p:nvGrpSpPr>
              <p:cNvPr id="1336" name="Google Shape;1336;p113"/>
              <p:cNvGrpSpPr/>
              <p:nvPr/>
            </p:nvGrpSpPr>
            <p:grpSpPr>
              <a:xfrm>
                <a:off x="6077928" y="3303336"/>
                <a:ext cx="1398743" cy="937836"/>
                <a:chOff x="5619327" y="6680160"/>
                <a:chExt cx="1740163" cy="1166754"/>
              </a:xfrm>
            </p:grpSpPr>
            <p:pic>
              <p:nvPicPr>
                <p:cNvPr id="1337" name="Google Shape;1337;p113" descr="clipped result image"/>
                <p:cNvPicPr preferRelativeResize="0"/>
                <p:nvPr/>
              </p:nvPicPr>
              <p:blipFill rotWithShape="1">
                <a:blip r:embed="rId7">
                  <a:alphaModFix/>
                </a:blip>
                <a:srcRect l="28601" t="24642" b="13267"/>
                <a:stretch/>
              </p:blipFill>
              <p:spPr>
                <a:xfrm>
                  <a:off x="5945660" y="6923321"/>
                  <a:ext cx="1413830" cy="923593"/>
                </a:xfrm>
                <a:prstGeom prst="rect">
                  <a:avLst/>
                </a:prstGeom>
                <a:noFill/>
                <a:ln>
                  <a:noFill/>
                </a:ln>
              </p:spPr>
            </p:pic>
            <p:pic>
              <p:nvPicPr>
                <p:cNvPr id="1338" name="Google Shape;1338;p113"/>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1339" name="Google Shape;1339;p113"/>
              <p:cNvPicPr preferRelativeResize="0"/>
              <p:nvPr/>
            </p:nvPicPr>
            <p:blipFill rotWithShape="1">
              <a:blip r:embed="rId9">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340" name="Google Shape;1340;p113"/>
              <p:cNvPicPr preferRelativeResize="0"/>
              <p:nvPr/>
            </p:nvPicPr>
            <p:blipFill rotWithShape="1">
              <a:blip r:embed="rId9">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341" name="Google Shape;1341;p113"/>
              <p:cNvPicPr preferRelativeResize="0"/>
              <p:nvPr/>
            </p:nvPicPr>
            <p:blipFill rotWithShape="1">
              <a:blip r:embed="rId9">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342" name="Google Shape;1342;p113"/>
            <p:cNvPicPr preferRelativeResize="0"/>
            <p:nvPr/>
          </p:nvPicPr>
          <p:blipFill rotWithShape="1">
            <a:blip r:embed="rId9">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1"/>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177" name="Google Shape;177;p11"/>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grpSp>
        <p:nvGrpSpPr>
          <p:cNvPr id="178" name="Google Shape;178;p11"/>
          <p:cNvGrpSpPr/>
          <p:nvPr/>
        </p:nvGrpSpPr>
        <p:grpSpPr>
          <a:xfrm>
            <a:off x="66862" y="641425"/>
            <a:ext cx="9010274" cy="4305276"/>
            <a:chOff x="-188325" y="1103550"/>
            <a:chExt cx="9010274" cy="4305276"/>
          </a:xfrm>
        </p:grpSpPr>
        <p:pic>
          <p:nvPicPr>
            <p:cNvPr id="179" name="Google Shape;179;p11"/>
            <p:cNvPicPr preferRelativeResize="0"/>
            <p:nvPr/>
          </p:nvPicPr>
          <p:blipFill rotWithShape="1">
            <a:blip r:embed="rId5">
              <a:alphaModFix/>
            </a:blip>
            <a:srcRect l="21934" b="2352"/>
            <a:stretch/>
          </p:blipFill>
          <p:spPr>
            <a:xfrm>
              <a:off x="4715100" y="3140175"/>
              <a:ext cx="4106849" cy="2268651"/>
            </a:xfrm>
            <a:prstGeom prst="rect">
              <a:avLst/>
            </a:prstGeom>
            <a:noFill/>
            <a:ln>
              <a:noFill/>
            </a:ln>
          </p:spPr>
        </p:pic>
        <p:pic>
          <p:nvPicPr>
            <p:cNvPr id="180" name="Google Shape;180;p11"/>
            <p:cNvPicPr preferRelativeResize="0"/>
            <p:nvPr/>
          </p:nvPicPr>
          <p:blipFill rotWithShape="1">
            <a:blip r:embed="rId6">
              <a:alphaModFix/>
            </a:blip>
            <a:srcRect/>
            <a:stretch/>
          </p:blipFill>
          <p:spPr>
            <a:xfrm>
              <a:off x="-188325" y="1103550"/>
              <a:ext cx="4903425" cy="2127975"/>
            </a:xfrm>
            <a:prstGeom prst="rect">
              <a:avLst/>
            </a:prstGeom>
            <a:noFill/>
            <a:ln>
              <a:noFill/>
            </a:ln>
          </p:spPr>
        </p:pic>
      </p:grpSp>
      <p:sp>
        <p:nvSpPr>
          <p:cNvPr id="181" name="Google Shape;181;p11"/>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182" name="Google Shape;182;p11"/>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183" name="Google Shape;183;p11"/>
          <p:cNvSpPr txBox="1"/>
          <p:nvPr/>
        </p:nvSpPr>
        <p:spPr>
          <a:xfrm>
            <a:off x="4686300" y="-3933"/>
            <a:ext cx="4036099"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Lithium does all 4 (relative weakness for acute depressive episodes).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FDA-approved for bipolar </a:t>
            </a:r>
            <a:r>
              <a:rPr lang="en" sz="1800" b="1" i="0" u="sng" strike="noStrike" cap="none">
                <a:solidFill>
                  <a:srgbClr val="000000"/>
                </a:solidFill>
                <a:latin typeface="Arial"/>
                <a:ea typeface="Arial"/>
                <a:cs typeface="Arial"/>
                <a:sym typeface="Arial"/>
              </a:rPr>
              <a:t>mania</a:t>
            </a:r>
            <a:r>
              <a:rPr lang="en" sz="1800" b="0" i="0" u="none" strike="noStrike" cap="none">
                <a:solidFill>
                  <a:srgbClr val="000000"/>
                </a:solidFill>
                <a:latin typeface="Arial"/>
                <a:ea typeface="Arial"/>
                <a:cs typeface="Arial"/>
                <a:sym typeface="Arial"/>
              </a:rPr>
              <a:t> and </a:t>
            </a:r>
            <a:r>
              <a:rPr lang="en" sz="1800" b="1" i="0" u="sng" strike="noStrike" cap="none">
                <a:solidFill>
                  <a:srgbClr val="000000"/>
                </a:solidFill>
                <a:latin typeface="Arial"/>
                <a:ea typeface="Arial"/>
                <a:cs typeface="Arial"/>
                <a:sym typeface="Arial"/>
              </a:rPr>
              <a:t>maintenance</a:t>
            </a: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grpSp>
        <p:nvGrpSpPr>
          <p:cNvPr id="184" name="Google Shape;184;p11"/>
          <p:cNvGrpSpPr/>
          <p:nvPr/>
        </p:nvGrpSpPr>
        <p:grpSpPr>
          <a:xfrm>
            <a:off x="1555375" y="2665000"/>
            <a:ext cx="6532250" cy="159225"/>
            <a:chOff x="1555375" y="2665000"/>
            <a:chExt cx="6532250" cy="159225"/>
          </a:xfrm>
        </p:grpSpPr>
        <p:pic>
          <p:nvPicPr>
            <p:cNvPr id="185" name="Google Shape;185;p11"/>
            <p:cNvPicPr preferRelativeResize="0"/>
            <p:nvPr/>
          </p:nvPicPr>
          <p:blipFill rotWithShape="1">
            <a:blip r:embed="rId7">
              <a:alphaModFix/>
            </a:blip>
            <a:srcRect/>
            <a:stretch/>
          </p:blipFill>
          <p:spPr>
            <a:xfrm>
              <a:off x="1555375" y="2665000"/>
              <a:ext cx="698400" cy="159225"/>
            </a:xfrm>
            <a:prstGeom prst="rect">
              <a:avLst/>
            </a:prstGeom>
            <a:noFill/>
            <a:ln>
              <a:noFill/>
            </a:ln>
            <a:effectLst>
              <a:outerShdw blurRad="14288" dist="19050" dir="5400000" algn="bl" rotWithShape="0">
                <a:srgbClr val="000000">
                  <a:alpha val="31764"/>
                </a:srgbClr>
              </a:outerShdw>
            </a:effectLst>
          </p:spPr>
        </p:pic>
        <p:pic>
          <p:nvPicPr>
            <p:cNvPr id="186" name="Google Shape;186;p11"/>
            <p:cNvPicPr preferRelativeResize="0"/>
            <p:nvPr/>
          </p:nvPicPr>
          <p:blipFill rotWithShape="1">
            <a:blip r:embed="rId7">
              <a:alphaModFix/>
            </a:blip>
            <a:srcRect/>
            <a:stretch/>
          </p:blipFill>
          <p:spPr>
            <a:xfrm>
              <a:off x="3365950" y="2665000"/>
              <a:ext cx="698400" cy="159225"/>
            </a:xfrm>
            <a:prstGeom prst="rect">
              <a:avLst/>
            </a:prstGeom>
            <a:noFill/>
            <a:ln>
              <a:noFill/>
            </a:ln>
            <a:effectLst>
              <a:outerShdw blurRad="14288" dist="19050" dir="5400000" algn="bl" rotWithShape="0">
                <a:srgbClr val="000000">
                  <a:alpha val="31764"/>
                </a:srgbClr>
              </a:outerShdw>
            </a:effectLst>
          </p:spPr>
        </p:pic>
        <p:pic>
          <p:nvPicPr>
            <p:cNvPr id="187" name="Google Shape;187;p11"/>
            <p:cNvPicPr preferRelativeResize="0"/>
            <p:nvPr/>
          </p:nvPicPr>
          <p:blipFill rotWithShape="1">
            <a:blip r:embed="rId7">
              <a:alphaModFix/>
            </a:blip>
            <a:srcRect/>
            <a:stretch/>
          </p:blipFill>
          <p:spPr>
            <a:xfrm>
              <a:off x="7389225" y="2665000"/>
              <a:ext cx="698400" cy="159225"/>
            </a:xfrm>
            <a:prstGeom prst="rect">
              <a:avLst/>
            </a:prstGeom>
            <a:noFill/>
            <a:ln>
              <a:noFill/>
            </a:ln>
            <a:effectLst>
              <a:outerShdw blurRad="14288" dist="19050" dir="5400000" algn="bl" rotWithShape="0">
                <a:srgbClr val="000000">
                  <a:alpha val="31764"/>
                </a:srgbClr>
              </a:outerShdw>
            </a:effectLst>
          </p:spPr>
        </p:pic>
      </p:grpSp>
      <p:pic>
        <p:nvPicPr>
          <p:cNvPr id="188" name="Google Shape;188;p11"/>
          <p:cNvPicPr preferRelativeResize="0"/>
          <p:nvPr/>
        </p:nvPicPr>
        <p:blipFill rotWithShape="1">
          <a:blip r:embed="rId7">
            <a:alphaModFix/>
          </a:blip>
          <a:srcRect/>
          <a:stretch/>
        </p:blipFill>
        <p:spPr>
          <a:xfrm>
            <a:off x="5682369" y="2709172"/>
            <a:ext cx="419426" cy="95623"/>
          </a:xfrm>
          <a:prstGeom prst="rect">
            <a:avLst/>
          </a:prstGeom>
          <a:noFill/>
          <a:ln>
            <a:noFill/>
          </a:ln>
          <a:effectLst>
            <a:outerShdw blurRad="14288" dist="19050" dir="5400000" algn="bl" rotWithShape="0">
              <a:srgbClr val="000000">
                <a:alpha val="31764"/>
              </a:srgbClr>
            </a:outerShdw>
          </a:effectLst>
        </p:spPr>
      </p:pic>
      <p:sp>
        <p:nvSpPr>
          <p:cNvPr id="189" name="Google Shape;189;p11"/>
          <p:cNvSpPr txBox="1"/>
          <p:nvPr/>
        </p:nvSpPr>
        <p:spPr>
          <a:xfrm>
            <a:off x="5460420" y="2234447"/>
            <a:ext cx="3466033"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14"/>
          <p:cNvSpPr/>
          <p:nvPr/>
        </p:nvSpPr>
        <p:spPr>
          <a:xfrm>
            <a:off x="-6099"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14"/>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sp>
        <p:nvSpPr>
          <p:cNvPr id="1349" name="Google Shape;1349;p114"/>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Neuroscience-based nomenclature: </a:t>
            </a:r>
            <a:endParaRPr sz="3800" b="0" i="0" u="none" strike="noStrike" cap="none">
              <a:solidFill>
                <a:srgbClr val="000000"/>
              </a:solidFill>
              <a:latin typeface="Arial"/>
              <a:ea typeface="Arial"/>
              <a:cs typeface="Arial"/>
              <a:sym typeface="Arial"/>
            </a:endParaRPr>
          </a:p>
        </p:txBody>
      </p:sp>
      <p:pic>
        <p:nvPicPr>
          <p:cNvPr id="1350" name="Google Shape;1350;p114"/>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1351" name="Google Shape;1351;p114"/>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1352" name="Google Shape;1352;p114"/>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14"/>
          <p:cNvSpPr/>
          <p:nvPr/>
        </p:nvSpPr>
        <p:spPr>
          <a:xfrm>
            <a:off x="4818900" y="2186750"/>
            <a:ext cx="18351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54" name="Google Shape;1354;p114"/>
          <p:cNvGrpSpPr/>
          <p:nvPr/>
        </p:nvGrpSpPr>
        <p:grpSpPr>
          <a:xfrm>
            <a:off x="7664936" y="160712"/>
            <a:ext cx="1320087" cy="1016159"/>
            <a:chOff x="767275" y="2138955"/>
            <a:chExt cx="2690212" cy="2070835"/>
          </a:xfrm>
        </p:grpSpPr>
        <p:grpSp>
          <p:nvGrpSpPr>
            <p:cNvPr id="1355" name="Google Shape;1355;p114"/>
            <p:cNvGrpSpPr/>
            <p:nvPr/>
          </p:nvGrpSpPr>
          <p:grpSpPr>
            <a:xfrm>
              <a:off x="767275" y="2138955"/>
              <a:ext cx="2690212" cy="2070835"/>
              <a:chOff x="6078179" y="3303635"/>
              <a:chExt cx="1398821" cy="1076765"/>
            </a:xfrm>
          </p:grpSpPr>
          <p:grpSp>
            <p:nvGrpSpPr>
              <p:cNvPr id="1356" name="Google Shape;1356;p114"/>
              <p:cNvGrpSpPr/>
              <p:nvPr/>
            </p:nvGrpSpPr>
            <p:grpSpPr>
              <a:xfrm>
                <a:off x="6078179" y="3303635"/>
                <a:ext cx="1398821" cy="937889"/>
                <a:chOff x="5619327" y="6680160"/>
                <a:chExt cx="1740163" cy="1166754"/>
              </a:xfrm>
            </p:grpSpPr>
            <p:pic>
              <p:nvPicPr>
                <p:cNvPr id="1357" name="Google Shape;1357;p114" descr="clipped result image"/>
                <p:cNvPicPr preferRelativeResize="0"/>
                <p:nvPr/>
              </p:nvPicPr>
              <p:blipFill rotWithShape="1">
                <a:blip r:embed="rId5">
                  <a:alphaModFix/>
                </a:blip>
                <a:srcRect l="28601" t="24642" b="13267"/>
                <a:stretch/>
              </p:blipFill>
              <p:spPr>
                <a:xfrm>
                  <a:off x="5945660" y="6923321"/>
                  <a:ext cx="1413830" cy="923593"/>
                </a:xfrm>
                <a:prstGeom prst="rect">
                  <a:avLst/>
                </a:prstGeom>
                <a:noFill/>
                <a:ln>
                  <a:noFill/>
                </a:ln>
              </p:spPr>
            </p:pic>
            <p:pic>
              <p:nvPicPr>
                <p:cNvPr id="1358" name="Google Shape;1358;p114"/>
                <p:cNvPicPr preferRelativeResize="0"/>
                <p:nvPr/>
              </p:nvPicPr>
              <p:blipFill rotWithShape="1">
                <a:blip r:embed="rId6">
                  <a:alphaModFix/>
                </a:blip>
                <a:srcRect/>
                <a:stretch/>
              </p:blipFill>
              <p:spPr>
                <a:xfrm>
                  <a:off x="5619327" y="6680160"/>
                  <a:ext cx="866543" cy="668044"/>
                </a:xfrm>
                <a:prstGeom prst="rect">
                  <a:avLst/>
                </a:prstGeom>
                <a:noFill/>
                <a:ln>
                  <a:noFill/>
                </a:ln>
              </p:spPr>
            </p:pic>
          </p:grpSp>
          <p:pic>
            <p:nvPicPr>
              <p:cNvPr id="1359" name="Google Shape;1359;p114"/>
              <p:cNvPicPr preferRelativeResize="0"/>
              <p:nvPr/>
            </p:nvPicPr>
            <p:blipFill rotWithShape="1">
              <a:blip r:embed="rId7">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360" name="Google Shape;1360;p114"/>
              <p:cNvPicPr preferRelativeResize="0"/>
              <p:nvPr/>
            </p:nvPicPr>
            <p:blipFill rotWithShape="1">
              <a:blip r:embed="rId7">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361" name="Google Shape;1361;p114"/>
              <p:cNvPicPr preferRelativeResize="0"/>
              <p:nvPr/>
            </p:nvPicPr>
            <p:blipFill rotWithShape="1">
              <a:blip r:embed="rId7">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362" name="Google Shape;1362;p114"/>
            <p:cNvPicPr preferRelativeResize="0"/>
            <p:nvPr/>
          </p:nvPicPr>
          <p:blipFill rotWithShape="1">
            <a:blip r:embed="rId7">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116"/>
          <p:cNvPicPr preferRelativeResize="0"/>
          <p:nvPr/>
        </p:nvPicPr>
        <p:blipFill rotWithShape="1">
          <a:blip r:embed="rId3">
            <a:alphaModFix/>
          </a:blip>
          <a:srcRect/>
          <a:stretch/>
        </p:blipFill>
        <p:spPr>
          <a:xfrm>
            <a:off x="2308325" y="663775"/>
            <a:ext cx="4000876" cy="3858651"/>
          </a:xfrm>
          <a:prstGeom prst="rect">
            <a:avLst/>
          </a:prstGeom>
          <a:noFill/>
          <a:ln>
            <a:noFill/>
          </a:ln>
        </p:spPr>
      </p:pic>
      <p:sp>
        <p:nvSpPr>
          <p:cNvPr id="1389" name="Google Shape;1389;p116"/>
          <p:cNvSpPr/>
          <p:nvPr/>
        </p:nvSpPr>
        <p:spPr>
          <a:xfrm>
            <a:off x="-1" y="-1288"/>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16"/>
          <p:cNvSpPr txBox="1"/>
          <p:nvPr/>
        </p:nvSpPr>
        <p:spPr>
          <a:xfrm>
            <a:off x="648275" y="-128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sp>
        <p:nvSpPr>
          <p:cNvPr id="1391" name="Google Shape;1391;p116"/>
          <p:cNvSpPr txBox="1"/>
          <p:nvPr/>
        </p:nvSpPr>
        <p:spPr>
          <a:xfrm>
            <a:off x="5271725" y="3993050"/>
            <a:ext cx="30645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reduces glutamate release</a:t>
            </a:r>
            <a:endParaRPr sz="3800" b="0" i="0" u="none" strike="noStrike" cap="none">
              <a:solidFill>
                <a:srgbClr val="000000"/>
              </a:solidFill>
              <a:latin typeface="Arial"/>
              <a:ea typeface="Arial"/>
              <a:cs typeface="Arial"/>
              <a:sym typeface="Arial"/>
            </a:endParaRPr>
          </a:p>
        </p:txBody>
      </p:sp>
      <p:sp>
        <p:nvSpPr>
          <p:cNvPr id="1392" name="Google Shape;1392;p116"/>
          <p:cNvSpPr txBox="1"/>
          <p:nvPr/>
        </p:nvSpPr>
        <p:spPr>
          <a:xfrm>
            <a:off x="611450" y="4741625"/>
            <a:ext cx="4233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Stahl’s Essential Psychopharmacology</a:t>
            </a:r>
            <a:endParaRPr sz="3500" b="0" i="0" u="none" strike="noStrike" cap="none">
              <a:solidFill>
                <a:srgbClr val="000000"/>
              </a:solidFill>
              <a:latin typeface="Arial"/>
              <a:ea typeface="Arial"/>
              <a:cs typeface="Arial"/>
              <a:sym typeface="Arial"/>
            </a:endParaRPr>
          </a:p>
        </p:txBody>
      </p:sp>
      <p:sp>
        <p:nvSpPr>
          <p:cNvPr id="1393" name="Google Shape;1393;p116"/>
          <p:cNvSpPr txBox="1"/>
          <p:nvPr/>
        </p:nvSpPr>
        <p:spPr>
          <a:xfrm>
            <a:off x="554850" y="2840900"/>
            <a:ext cx="30597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blocks voltage-sensitive</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sodium channels</a:t>
            </a:r>
            <a:endParaRPr sz="1600" b="0" i="0" u="none" strike="noStrike" cap="none">
              <a:solidFill>
                <a:schemeClr val="dk1"/>
              </a:solidFill>
              <a:latin typeface="Arial"/>
              <a:ea typeface="Arial"/>
              <a:cs typeface="Arial"/>
              <a:sym typeface="Arial"/>
            </a:endParaRPr>
          </a:p>
        </p:txBody>
      </p:sp>
      <p:grpSp>
        <p:nvGrpSpPr>
          <p:cNvPr id="1394" name="Google Shape;1394;p116"/>
          <p:cNvGrpSpPr/>
          <p:nvPr/>
        </p:nvGrpSpPr>
        <p:grpSpPr>
          <a:xfrm>
            <a:off x="7664699" y="160430"/>
            <a:ext cx="1320014" cy="1016440"/>
            <a:chOff x="766792" y="2138381"/>
            <a:chExt cx="2690063" cy="2071409"/>
          </a:xfrm>
        </p:grpSpPr>
        <p:grpSp>
          <p:nvGrpSpPr>
            <p:cNvPr id="1395" name="Google Shape;1395;p116"/>
            <p:cNvGrpSpPr/>
            <p:nvPr/>
          </p:nvGrpSpPr>
          <p:grpSpPr>
            <a:xfrm>
              <a:off x="766792" y="2138381"/>
              <a:ext cx="2690063" cy="2071409"/>
              <a:chOff x="6077928" y="3303336"/>
              <a:chExt cx="1398743" cy="1077064"/>
            </a:xfrm>
          </p:grpSpPr>
          <p:grpSp>
            <p:nvGrpSpPr>
              <p:cNvPr id="1396" name="Google Shape;1396;p116"/>
              <p:cNvGrpSpPr/>
              <p:nvPr/>
            </p:nvGrpSpPr>
            <p:grpSpPr>
              <a:xfrm>
                <a:off x="6077928" y="3303336"/>
                <a:ext cx="1398743" cy="937836"/>
                <a:chOff x="5619327" y="6680160"/>
                <a:chExt cx="1740163" cy="1166754"/>
              </a:xfrm>
            </p:grpSpPr>
            <p:pic>
              <p:nvPicPr>
                <p:cNvPr id="1397" name="Google Shape;1397;p116" descr="clipped result image"/>
                <p:cNvPicPr preferRelativeResize="0"/>
                <p:nvPr/>
              </p:nvPicPr>
              <p:blipFill rotWithShape="1">
                <a:blip r:embed="rId4">
                  <a:alphaModFix/>
                </a:blip>
                <a:srcRect l="28601" t="24642" b="13267"/>
                <a:stretch/>
              </p:blipFill>
              <p:spPr>
                <a:xfrm>
                  <a:off x="5945660" y="6923321"/>
                  <a:ext cx="1413830" cy="923593"/>
                </a:xfrm>
                <a:prstGeom prst="rect">
                  <a:avLst/>
                </a:prstGeom>
                <a:noFill/>
                <a:ln>
                  <a:noFill/>
                </a:ln>
              </p:spPr>
            </p:pic>
            <p:pic>
              <p:nvPicPr>
                <p:cNvPr id="1398" name="Google Shape;1398;p116"/>
                <p:cNvPicPr preferRelativeResize="0"/>
                <p:nvPr/>
              </p:nvPicPr>
              <p:blipFill rotWithShape="1">
                <a:blip r:embed="rId5">
                  <a:alphaModFix/>
                </a:blip>
                <a:srcRect/>
                <a:stretch/>
              </p:blipFill>
              <p:spPr>
                <a:xfrm>
                  <a:off x="5619327" y="6680160"/>
                  <a:ext cx="866543" cy="668044"/>
                </a:xfrm>
                <a:prstGeom prst="rect">
                  <a:avLst/>
                </a:prstGeom>
                <a:noFill/>
                <a:ln>
                  <a:noFill/>
                </a:ln>
              </p:spPr>
            </p:pic>
          </p:grpSp>
          <p:pic>
            <p:nvPicPr>
              <p:cNvPr id="1399" name="Google Shape;1399;p116"/>
              <p:cNvPicPr preferRelativeResize="0"/>
              <p:nvPr/>
            </p:nvPicPr>
            <p:blipFill rotWithShape="1">
              <a:blip r:embed="rId6">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400" name="Google Shape;1400;p116"/>
              <p:cNvPicPr preferRelativeResize="0"/>
              <p:nvPr/>
            </p:nvPicPr>
            <p:blipFill rotWithShape="1">
              <a:blip r:embed="rId6">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401" name="Google Shape;1401;p116"/>
              <p:cNvPicPr preferRelativeResize="0"/>
              <p:nvPr/>
            </p:nvPicPr>
            <p:blipFill rotWithShape="1">
              <a:blip r:embed="rId6">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402" name="Google Shape;1402;p116"/>
            <p:cNvPicPr preferRelativeResize="0"/>
            <p:nvPr/>
          </p:nvPicPr>
          <p:blipFill rotWithShape="1">
            <a:blip r:embed="rId6">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pic>
        <p:nvPicPr>
          <p:cNvPr id="1403" name="Google Shape;1403;p116"/>
          <p:cNvPicPr preferRelativeResize="0"/>
          <p:nvPr/>
        </p:nvPicPr>
        <p:blipFill rotWithShape="1">
          <a:blip r:embed="rId7">
            <a:alphaModFix/>
          </a:blip>
          <a:srcRect r="65776"/>
          <a:stretch/>
        </p:blipFill>
        <p:spPr>
          <a:xfrm>
            <a:off x="677930" y="3739547"/>
            <a:ext cx="1524756" cy="863467"/>
          </a:xfrm>
          <a:prstGeom prst="rect">
            <a:avLst/>
          </a:prstGeom>
          <a:noFill/>
          <a:ln>
            <a:noFill/>
          </a:ln>
        </p:spPr>
      </p:pic>
      <p:sp>
        <p:nvSpPr>
          <p:cNvPr id="1404" name="Google Shape;1404;p116"/>
          <p:cNvSpPr txBox="1"/>
          <p:nvPr/>
        </p:nvSpPr>
        <p:spPr>
          <a:xfrm>
            <a:off x="251392" y="3941621"/>
            <a:ext cx="694445" cy="34151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action potential</a:t>
            </a:r>
            <a:endParaRPr sz="900" b="0" i="0" u="none" strike="noStrike" cap="none">
              <a:solidFill>
                <a:srgbClr val="000000"/>
              </a:solidFill>
              <a:latin typeface="Arial"/>
              <a:ea typeface="Arial"/>
              <a:cs typeface="Arial"/>
              <a:sym typeface="Arial"/>
            </a:endParaRPr>
          </a:p>
        </p:txBody>
      </p:sp>
      <p:pic>
        <p:nvPicPr>
          <p:cNvPr id="1405" name="Google Shape;1405;p116"/>
          <p:cNvPicPr preferRelativeResize="0"/>
          <p:nvPr/>
        </p:nvPicPr>
        <p:blipFill rotWithShape="1">
          <a:blip r:embed="rId8">
            <a:alphaModFix/>
          </a:blip>
          <a:srcRect/>
          <a:stretch/>
        </p:blipFill>
        <p:spPr>
          <a:xfrm flipH="1">
            <a:off x="768955" y="4513633"/>
            <a:ext cx="392287" cy="211428"/>
          </a:xfrm>
          <a:prstGeom prst="rect">
            <a:avLst/>
          </a:prstGeom>
          <a:noFill/>
          <a:ln>
            <a:noFill/>
          </a:ln>
        </p:spPr>
      </p:pic>
      <p:pic>
        <p:nvPicPr>
          <p:cNvPr id="1406" name="Google Shape;1406;p116"/>
          <p:cNvPicPr preferRelativeResize="0"/>
          <p:nvPr/>
        </p:nvPicPr>
        <p:blipFill rotWithShape="1">
          <a:blip r:embed="rId7">
            <a:alphaModFix/>
          </a:blip>
          <a:srcRect l="34862" r="31985"/>
          <a:stretch/>
        </p:blipFill>
        <p:spPr>
          <a:xfrm>
            <a:off x="5767236" y="908319"/>
            <a:ext cx="1671853" cy="977359"/>
          </a:xfrm>
          <a:prstGeom prst="rect">
            <a:avLst/>
          </a:prstGeom>
          <a:noFill/>
          <a:ln>
            <a:noFill/>
          </a:ln>
        </p:spPr>
      </p:pic>
      <p:sp>
        <p:nvSpPr>
          <p:cNvPr id="1407" name="Google Shape;1407;p116"/>
          <p:cNvSpPr txBox="1"/>
          <p:nvPr/>
        </p:nvSpPr>
        <p:spPr>
          <a:xfrm>
            <a:off x="6447867" y="1091913"/>
            <a:ext cx="694445" cy="34151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action potential</a:t>
            </a:r>
            <a:endParaRPr sz="900" b="0" i="0" u="none" strike="noStrike" cap="none">
              <a:solidFill>
                <a:srgbClr val="000000"/>
              </a:solidFill>
              <a:latin typeface="Arial"/>
              <a:ea typeface="Arial"/>
              <a:cs typeface="Arial"/>
              <a:sym typeface="Arial"/>
            </a:endParaRPr>
          </a:p>
        </p:txBody>
      </p:sp>
      <p:pic>
        <p:nvPicPr>
          <p:cNvPr id="1408" name="Google Shape;1408;p116"/>
          <p:cNvPicPr preferRelativeResize="0"/>
          <p:nvPr/>
        </p:nvPicPr>
        <p:blipFill rotWithShape="1">
          <a:blip r:embed="rId8">
            <a:alphaModFix/>
          </a:blip>
          <a:srcRect/>
          <a:stretch/>
        </p:blipFill>
        <p:spPr>
          <a:xfrm flipH="1">
            <a:off x="5916914" y="1756077"/>
            <a:ext cx="392287" cy="21142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413" name="Google Shape;1413;p117"/>
          <p:cNvPicPr preferRelativeResize="0"/>
          <p:nvPr/>
        </p:nvPicPr>
        <p:blipFill rotWithShape="1">
          <a:blip r:embed="rId3">
            <a:alphaModFix/>
          </a:blip>
          <a:srcRect/>
          <a:stretch/>
        </p:blipFill>
        <p:spPr>
          <a:xfrm>
            <a:off x="2250925" y="717025"/>
            <a:ext cx="4514526" cy="4120200"/>
          </a:xfrm>
          <a:prstGeom prst="rect">
            <a:avLst/>
          </a:prstGeom>
          <a:noFill/>
          <a:ln>
            <a:noFill/>
          </a:ln>
        </p:spPr>
      </p:pic>
      <p:sp>
        <p:nvSpPr>
          <p:cNvPr id="1414" name="Google Shape;1414;p117"/>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17"/>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sp>
        <p:nvSpPr>
          <p:cNvPr id="1416" name="Google Shape;1416;p117"/>
          <p:cNvSpPr txBox="1"/>
          <p:nvPr/>
        </p:nvSpPr>
        <p:spPr>
          <a:xfrm>
            <a:off x="825175" y="3228125"/>
            <a:ext cx="30597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blocks voltage-sensitive</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sodium channels</a:t>
            </a:r>
            <a:endParaRPr sz="1600" b="0" i="0" u="none" strike="noStrike" cap="none">
              <a:solidFill>
                <a:schemeClr val="dk1"/>
              </a:solidFill>
              <a:latin typeface="Arial"/>
              <a:ea typeface="Arial"/>
              <a:cs typeface="Arial"/>
              <a:sym typeface="Arial"/>
            </a:endParaRPr>
          </a:p>
        </p:txBody>
      </p:sp>
      <p:sp>
        <p:nvSpPr>
          <p:cNvPr id="1417" name="Google Shape;1417;p117"/>
          <p:cNvSpPr txBox="1"/>
          <p:nvPr/>
        </p:nvSpPr>
        <p:spPr>
          <a:xfrm>
            <a:off x="611450" y="4741625"/>
            <a:ext cx="4233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Stahl’s Essential Psychopharmacology</a:t>
            </a:r>
            <a:endParaRPr sz="3500" b="0" i="0" u="none" strike="noStrike" cap="none">
              <a:solidFill>
                <a:srgbClr val="000000"/>
              </a:solidFill>
              <a:latin typeface="Arial"/>
              <a:ea typeface="Arial"/>
              <a:cs typeface="Arial"/>
              <a:sym typeface="Arial"/>
            </a:endParaRPr>
          </a:p>
        </p:txBody>
      </p:sp>
      <p:sp>
        <p:nvSpPr>
          <p:cNvPr id="1418" name="Google Shape;1418;p117"/>
          <p:cNvSpPr txBox="1"/>
          <p:nvPr/>
        </p:nvSpPr>
        <p:spPr>
          <a:xfrm>
            <a:off x="6079500" y="3700800"/>
            <a:ext cx="30645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reduces glutamate release</a:t>
            </a:r>
            <a:endParaRPr sz="3800" b="0" i="0" u="none" strike="noStrike" cap="none">
              <a:solidFill>
                <a:srgbClr val="000000"/>
              </a:solidFill>
              <a:latin typeface="Arial"/>
              <a:ea typeface="Arial"/>
              <a:cs typeface="Arial"/>
              <a:sym typeface="Arial"/>
            </a:endParaRPr>
          </a:p>
        </p:txBody>
      </p:sp>
      <p:grpSp>
        <p:nvGrpSpPr>
          <p:cNvPr id="1419" name="Google Shape;1419;p117"/>
          <p:cNvGrpSpPr/>
          <p:nvPr/>
        </p:nvGrpSpPr>
        <p:grpSpPr>
          <a:xfrm>
            <a:off x="7664699" y="160430"/>
            <a:ext cx="1320014" cy="1016440"/>
            <a:chOff x="766792" y="2138381"/>
            <a:chExt cx="2690063" cy="2071409"/>
          </a:xfrm>
        </p:grpSpPr>
        <p:grpSp>
          <p:nvGrpSpPr>
            <p:cNvPr id="1420" name="Google Shape;1420;p117"/>
            <p:cNvGrpSpPr/>
            <p:nvPr/>
          </p:nvGrpSpPr>
          <p:grpSpPr>
            <a:xfrm>
              <a:off x="766792" y="2138381"/>
              <a:ext cx="2690063" cy="2071409"/>
              <a:chOff x="6077928" y="3303336"/>
              <a:chExt cx="1398743" cy="1077064"/>
            </a:xfrm>
          </p:grpSpPr>
          <p:grpSp>
            <p:nvGrpSpPr>
              <p:cNvPr id="1421" name="Google Shape;1421;p117"/>
              <p:cNvGrpSpPr/>
              <p:nvPr/>
            </p:nvGrpSpPr>
            <p:grpSpPr>
              <a:xfrm>
                <a:off x="6077928" y="3303336"/>
                <a:ext cx="1398743" cy="937836"/>
                <a:chOff x="5619327" y="6680160"/>
                <a:chExt cx="1740163" cy="1166754"/>
              </a:xfrm>
            </p:grpSpPr>
            <p:pic>
              <p:nvPicPr>
                <p:cNvPr id="1422" name="Google Shape;1422;p117" descr="clipped result image"/>
                <p:cNvPicPr preferRelativeResize="0"/>
                <p:nvPr/>
              </p:nvPicPr>
              <p:blipFill rotWithShape="1">
                <a:blip r:embed="rId4">
                  <a:alphaModFix/>
                </a:blip>
                <a:srcRect l="28601" t="24642" b="13267"/>
                <a:stretch/>
              </p:blipFill>
              <p:spPr>
                <a:xfrm>
                  <a:off x="5945660" y="6923321"/>
                  <a:ext cx="1413830" cy="923593"/>
                </a:xfrm>
                <a:prstGeom prst="rect">
                  <a:avLst/>
                </a:prstGeom>
                <a:noFill/>
                <a:ln>
                  <a:noFill/>
                </a:ln>
              </p:spPr>
            </p:pic>
            <p:pic>
              <p:nvPicPr>
                <p:cNvPr id="1423" name="Google Shape;1423;p117"/>
                <p:cNvPicPr preferRelativeResize="0"/>
                <p:nvPr/>
              </p:nvPicPr>
              <p:blipFill rotWithShape="1">
                <a:blip r:embed="rId5">
                  <a:alphaModFix/>
                </a:blip>
                <a:srcRect/>
                <a:stretch/>
              </p:blipFill>
              <p:spPr>
                <a:xfrm>
                  <a:off x="5619327" y="6680160"/>
                  <a:ext cx="866543" cy="668044"/>
                </a:xfrm>
                <a:prstGeom prst="rect">
                  <a:avLst/>
                </a:prstGeom>
                <a:noFill/>
                <a:ln>
                  <a:noFill/>
                </a:ln>
              </p:spPr>
            </p:pic>
          </p:grpSp>
          <p:pic>
            <p:nvPicPr>
              <p:cNvPr id="1424" name="Google Shape;1424;p117"/>
              <p:cNvPicPr preferRelativeResize="0"/>
              <p:nvPr/>
            </p:nvPicPr>
            <p:blipFill rotWithShape="1">
              <a:blip r:embed="rId6">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425" name="Google Shape;1425;p117"/>
              <p:cNvPicPr preferRelativeResize="0"/>
              <p:nvPr/>
            </p:nvPicPr>
            <p:blipFill rotWithShape="1">
              <a:blip r:embed="rId6">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426" name="Google Shape;1426;p117"/>
              <p:cNvPicPr preferRelativeResize="0"/>
              <p:nvPr/>
            </p:nvPicPr>
            <p:blipFill rotWithShape="1">
              <a:blip r:embed="rId6">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427" name="Google Shape;1427;p117"/>
            <p:cNvPicPr preferRelativeResize="0"/>
            <p:nvPr/>
          </p:nvPicPr>
          <p:blipFill rotWithShape="1">
            <a:blip r:embed="rId6">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pic>
        <p:nvPicPr>
          <p:cNvPr id="1428" name="Google Shape;1428;p117"/>
          <p:cNvPicPr preferRelativeResize="0"/>
          <p:nvPr/>
        </p:nvPicPr>
        <p:blipFill rotWithShape="1">
          <a:blip r:embed="rId7">
            <a:alphaModFix/>
          </a:blip>
          <a:srcRect r="65776"/>
          <a:stretch/>
        </p:blipFill>
        <p:spPr>
          <a:xfrm>
            <a:off x="648275" y="2095054"/>
            <a:ext cx="2075070" cy="1175109"/>
          </a:xfrm>
          <a:prstGeom prst="rect">
            <a:avLst/>
          </a:prstGeom>
          <a:noFill/>
          <a:ln>
            <a:noFill/>
          </a:ln>
        </p:spPr>
      </p:pic>
      <p:pic>
        <p:nvPicPr>
          <p:cNvPr id="1429" name="Google Shape;1429;p117"/>
          <p:cNvPicPr preferRelativeResize="0"/>
          <p:nvPr/>
        </p:nvPicPr>
        <p:blipFill rotWithShape="1">
          <a:blip r:embed="rId8">
            <a:alphaModFix/>
          </a:blip>
          <a:srcRect/>
          <a:stretch/>
        </p:blipFill>
        <p:spPr>
          <a:xfrm flipH="1">
            <a:off x="861170" y="3048286"/>
            <a:ext cx="392287" cy="21142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10"/>
        <p:cNvGrpSpPr/>
        <p:nvPr/>
      </p:nvGrpSpPr>
      <p:grpSpPr>
        <a:xfrm>
          <a:off x="0" y="0"/>
          <a:ext cx="0" cy="0"/>
          <a:chOff x="0" y="0"/>
          <a:chExt cx="0" cy="0"/>
        </a:xfrm>
      </p:grpSpPr>
      <p:sp>
        <p:nvSpPr>
          <p:cNvPr id="1611" name="Google Shape;1611;p129"/>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29"/>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sp>
        <p:nvSpPr>
          <p:cNvPr id="1613" name="Google Shape;1613;p129"/>
          <p:cNvSpPr txBox="1"/>
          <p:nvPr/>
        </p:nvSpPr>
        <p:spPr>
          <a:xfrm>
            <a:off x="783425" y="764450"/>
            <a:ext cx="7293000" cy="658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Minimal side effects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Minimal risks other than Stevens-Johnson syndrome </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Great for bipolar maintenance</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Not effective for bipolar mania</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Must be titrated over 5 weeks</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No lab monitoring required</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Serum levels usually unnecessary </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Wide therapeutic index</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AutoNum type="alphaLcPeriod"/>
            </a:pPr>
            <a:r>
              <a:rPr lang="en" sz="1800" b="0" i="0" u="none" strike="noStrike" cap="none">
                <a:solidFill>
                  <a:schemeClr val="dk1"/>
                </a:solidFill>
                <a:latin typeface="Arial"/>
                <a:ea typeface="Arial"/>
                <a:cs typeface="Arial"/>
                <a:sym typeface="Arial"/>
              </a:rPr>
              <a:t>Wide therapeutic window</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Can be used off-label for unipolar depression</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1000"/>
              </a:spcBef>
              <a:spcAft>
                <a:spcPts val="1000"/>
              </a:spcAft>
              <a:buClr>
                <a:schemeClr val="dk1"/>
              </a:buClr>
              <a:buSzPts val="1800"/>
              <a:buFont typeface="Arial"/>
              <a:buAutoNum type="arabicPeriod"/>
            </a:pPr>
            <a:r>
              <a:rPr lang="en" sz="1800" b="0" i="0" u="none" strike="noStrike" cap="none">
                <a:solidFill>
                  <a:schemeClr val="dk1"/>
                </a:solidFill>
                <a:latin typeface="Arial"/>
                <a:ea typeface="Arial"/>
                <a:cs typeface="Arial"/>
                <a:sym typeface="Arial"/>
              </a:rPr>
              <a:t>Can combine with lithium for maintenance  </a:t>
            </a:r>
            <a:endParaRPr sz="1800" b="0" i="0" u="none" strike="noStrike" cap="none">
              <a:solidFill>
                <a:schemeClr val="dk1"/>
              </a:solidFill>
              <a:latin typeface="Arial"/>
              <a:ea typeface="Arial"/>
              <a:cs typeface="Arial"/>
              <a:sym typeface="Arial"/>
            </a:endParaRPr>
          </a:p>
        </p:txBody>
      </p:sp>
      <p:grpSp>
        <p:nvGrpSpPr>
          <p:cNvPr id="1614" name="Google Shape;1614;p129"/>
          <p:cNvGrpSpPr/>
          <p:nvPr/>
        </p:nvGrpSpPr>
        <p:grpSpPr>
          <a:xfrm>
            <a:off x="7664699" y="160430"/>
            <a:ext cx="1320014" cy="1016440"/>
            <a:chOff x="766792" y="2138381"/>
            <a:chExt cx="2690063" cy="2071409"/>
          </a:xfrm>
        </p:grpSpPr>
        <p:grpSp>
          <p:nvGrpSpPr>
            <p:cNvPr id="1615" name="Google Shape;1615;p129"/>
            <p:cNvGrpSpPr/>
            <p:nvPr/>
          </p:nvGrpSpPr>
          <p:grpSpPr>
            <a:xfrm>
              <a:off x="766792" y="2138381"/>
              <a:ext cx="2690063" cy="2071409"/>
              <a:chOff x="6077928" y="3303336"/>
              <a:chExt cx="1398743" cy="1077064"/>
            </a:xfrm>
          </p:grpSpPr>
          <p:grpSp>
            <p:nvGrpSpPr>
              <p:cNvPr id="1616" name="Google Shape;1616;p129"/>
              <p:cNvGrpSpPr/>
              <p:nvPr/>
            </p:nvGrpSpPr>
            <p:grpSpPr>
              <a:xfrm>
                <a:off x="6077928" y="3303336"/>
                <a:ext cx="1398743" cy="937836"/>
                <a:chOff x="5619327" y="6680160"/>
                <a:chExt cx="1740163" cy="1166754"/>
              </a:xfrm>
            </p:grpSpPr>
            <p:pic>
              <p:nvPicPr>
                <p:cNvPr id="1617" name="Google Shape;1617;p129" descr="clipped result image"/>
                <p:cNvPicPr preferRelativeResize="0"/>
                <p:nvPr/>
              </p:nvPicPr>
              <p:blipFill rotWithShape="1">
                <a:blip r:embed="rId3">
                  <a:alphaModFix/>
                </a:blip>
                <a:srcRect l="28601" t="24642" b="13267"/>
                <a:stretch/>
              </p:blipFill>
              <p:spPr>
                <a:xfrm>
                  <a:off x="5945660" y="6923321"/>
                  <a:ext cx="1413830" cy="923593"/>
                </a:xfrm>
                <a:prstGeom prst="rect">
                  <a:avLst/>
                </a:prstGeom>
                <a:noFill/>
                <a:ln>
                  <a:noFill/>
                </a:ln>
              </p:spPr>
            </p:pic>
            <p:pic>
              <p:nvPicPr>
                <p:cNvPr id="1618" name="Google Shape;1618;p129"/>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1619" name="Google Shape;1619;p129"/>
              <p:cNvPicPr preferRelativeResize="0"/>
              <p:nvPr/>
            </p:nvPicPr>
            <p:blipFill rotWithShape="1">
              <a:blip r:embed="rId5">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620" name="Google Shape;1620;p129"/>
              <p:cNvPicPr preferRelativeResize="0"/>
              <p:nvPr/>
            </p:nvPicPr>
            <p:blipFill rotWithShape="1">
              <a:blip r:embed="rId5">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621" name="Google Shape;1621;p129"/>
              <p:cNvPicPr preferRelativeResize="0"/>
              <p:nvPr/>
            </p:nvPicPr>
            <p:blipFill rotWithShape="1">
              <a:blip r:embed="rId5">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622" name="Google Shape;1622;p129"/>
            <p:cNvPicPr preferRelativeResize="0"/>
            <p:nvPr/>
          </p:nvPicPr>
          <p:blipFill rotWithShape="1">
            <a:blip r:embed="rId5">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grpSp>
        <p:nvGrpSpPr>
          <p:cNvPr id="1623" name="Google Shape;1623;p129"/>
          <p:cNvGrpSpPr/>
          <p:nvPr/>
        </p:nvGrpSpPr>
        <p:grpSpPr>
          <a:xfrm>
            <a:off x="6600573" y="4187841"/>
            <a:ext cx="908165" cy="699308"/>
            <a:chOff x="766792" y="2138381"/>
            <a:chExt cx="2690063" cy="2071409"/>
          </a:xfrm>
        </p:grpSpPr>
        <p:grpSp>
          <p:nvGrpSpPr>
            <p:cNvPr id="1624" name="Google Shape;1624;p129"/>
            <p:cNvGrpSpPr/>
            <p:nvPr/>
          </p:nvGrpSpPr>
          <p:grpSpPr>
            <a:xfrm>
              <a:off x="766792" y="2138381"/>
              <a:ext cx="2690063" cy="2071409"/>
              <a:chOff x="6077928" y="3303336"/>
              <a:chExt cx="1398743" cy="1077064"/>
            </a:xfrm>
          </p:grpSpPr>
          <p:grpSp>
            <p:nvGrpSpPr>
              <p:cNvPr id="1625" name="Google Shape;1625;p129"/>
              <p:cNvGrpSpPr/>
              <p:nvPr/>
            </p:nvGrpSpPr>
            <p:grpSpPr>
              <a:xfrm>
                <a:off x="6077928" y="3303336"/>
                <a:ext cx="1398743" cy="937836"/>
                <a:chOff x="5619327" y="6680160"/>
                <a:chExt cx="1740163" cy="1166754"/>
              </a:xfrm>
            </p:grpSpPr>
            <p:pic>
              <p:nvPicPr>
                <p:cNvPr id="1626" name="Google Shape;1626;p129" descr="clipped result image"/>
                <p:cNvPicPr preferRelativeResize="0"/>
                <p:nvPr/>
              </p:nvPicPr>
              <p:blipFill rotWithShape="1">
                <a:blip r:embed="rId3">
                  <a:alphaModFix/>
                </a:blip>
                <a:srcRect l="28601" t="24642" b="13267"/>
                <a:stretch/>
              </p:blipFill>
              <p:spPr>
                <a:xfrm>
                  <a:off x="5945660" y="6923321"/>
                  <a:ext cx="1413830" cy="923593"/>
                </a:xfrm>
                <a:prstGeom prst="rect">
                  <a:avLst/>
                </a:prstGeom>
                <a:noFill/>
                <a:ln>
                  <a:noFill/>
                </a:ln>
              </p:spPr>
            </p:pic>
            <p:pic>
              <p:nvPicPr>
                <p:cNvPr id="1627" name="Google Shape;1627;p129"/>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1628" name="Google Shape;1628;p129"/>
              <p:cNvPicPr preferRelativeResize="0"/>
              <p:nvPr/>
            </p:nvPicPr>
            <p:blipFill rotWithShape="1">
              <a:blip r:embed="rId5">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629" name="Google Shape;1629;p129"/>
              <p:cNvPicPr preferRelativeResize="0"/>
              <p:nvPr/>
            </p:nvPicPr>
            <p:blipFill rotWithShape="1">
              <a:blip r:embed="rId5">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630" name="Google Shape;1630;p129"/>
              <p:cNvPicPr preferRelativeResize="0"/>
              <p:nvPr/>
            </p:nvPicPr>
            <p:blipFill rotWithShape="1">
              <a:blip r:embed="rId5">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631" name="Google Shape;1631;p129"/>
            <p:cNvPicPr preferRelativeResize="0"/>
            <p:nvPr/>
          </p:nvPicPr>
          <p:blipFill rotWithShape="1">
            <a:blip r:embed="rId5">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
        <p:nvSpPr>
          <p:cNvPr id="1632" name="Google Shape;1632;p129"/>
          <p:cNvSpPr txBox="1"/>
          <p:nvPr/>
        </p:nvSpPr>
        <p:spPr>
          <a:xfrm>
            <a:off x="7540525" y="4284975"/>
            <a:ext cx="372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1000"/>
              </a:spcAft>
              <a:buClr>
                <a:srgbClr val="000000"/>
              </a:buClr>
              <a:buSzPts val="2400"/>
              <a:buFont typeface="Arial"/>
              <a:buNone/>
            </a:pPr>
            <a:r>
              <a:rPr lang="en" sz="2400" b="1" i="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p:txBody>
      </p:sp>
      <p:pic>
        <p:nvPicPr>
          <p:cNvPr id="1633" name="Google Shape;1633;p129"/>
          <p:cNvPicPr preferRelativeResize="0"/>
          <p:nvPr/>
        </p:nvPicPr>
        <p:blipFill rotWithShape="1">
          <a:blip r:embed="rId6">
            <a:alphaModFix/>
          </a:blip>
          <a:srcRect/>
          <a:stretch/>
        </p:blipFill>
        <p:spPr>
          <a:xfrm>
            <a:off x="7944300" y="4423638"/>
            <a:ext cx="998827" cy="227725"/>
          </a:xfrm>
          <a:prstGeom prst="rect">
            <a:avLst/>
          </a:prstGeom>
          <a:noFill/>
          <a:ln>
            <a:noFill/>
          </a:ln>
          <a:effectLst>
            <a:outerShdw blurRad="14288" dist="19050" dir="5400000" algn="bl" rotWithShape="0">
              <a:srgbClr val="000000">
                <a:alpha val="31764"/>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136"/>
          <p:cNvSpPr txBox="1"/>
          <p:nvPr/>
        </p:nvSpPr>
        <p:spPr>
          <a:xfrm>
            <a:off x="861875" y="649425"/>
            <a:ext cx="7561200" cy="5675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1 in 4,000 patients develop Stevens-Johnson rash on lamotrigine (standard titration).</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1 in  10  develop benign allergic rash. </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So, if a patient develops a rash on lamotrigine (standard titration), the likelihood that it’s SJS is 1 in 400</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Nonetheless, for any rash occurring within  2  months, lamotrigine needs to be discontinued (because we don’t know if rash will evolve into SJS) </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The risk of SJS is ~1 in 100  if lamotrigine is started at full strength without titration. </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en" sz="1800" b="0" i="0" u="none" strike="noStrike" cap="none">
                <a:solidFill>
                  <a:schemeClr val="dk1"/>
                </a:solidFill>
                <a:latin typeface="Arial"/>
                <a:ea typeface="Arial"/>
                <a:cs typeface="Arial"/>
                <a:sym typeface="Arial"/>
              </a:rPr>
              <a:t>Retitration is necessary if patient stops taking lamotrigine for &gt; 1 week. </a:t>
            </a: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756" name="Google Shape;1756;p136"/>
          <p:cNvSpPr/>
          <p:nvPr/>
        </p:nvSpPr>
        <p:spPr>
          <a:xfrm>
            <a:off x="-1" y="-1452"/>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3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grpSp>
        <p:nvGrpSpPr>
          <p:cNvPr id="1758" name="Google Shape;1758;p136"/>
          <p:cNvGrpSpPr/>
          <p:nvPr/>
        </p:nvGrpSpPr>
        <p:grpSpPr>
          <a:xfrm>
            <a:off x="7664699" y="160430"/>
            <a:ext cx="1320014" cy="1016440"/>
            <a:chOff x="766792" y="2138381"/>
            <a:chExt cx="2690063" cy="2071409"/>
          </a:xfrm>
        </p:grpSpPr>
        <p:grpSp>
          <p:nvGrpSpPr>
            <p:cNvPr id="1759" name="Google Shape;1759;p136"/>
            <p:cNvGrpSpPr/>
            <p:nvPr/>
          </p:nvGrpSpPr>
          <p:grpSpPr>
            <a:xfrm>
              <a:off x="766792" y="2138381"/>
              <a:ext cx="2690063" cy="2071409"/>
              <a:chOff x="6077928" y="3303336"/>
              <a:chExt cx="1398743" cy="1077064"/>
            </a:xfrm>
          </p:grpSpPr>
          <p:grpSp>
            <p:nvGrpSpPr>
              <p:cNvPr id="1760" name="Google Shape;1760;p136"/>
              <p:cNvGrpSpPr/>
              <p:nvPr/>
            </p:nvGrpSpPr>
            <p:grpSpPr>
              <a:xfrm>
                <a:off x="6077928" y="3303336"/>
                <a:ext cx="1398743" cy="937836"/>
                <a:chOff x="5619327" y="6680160"/>
                <a:chExt cx="1740163" cy="1166754"/>
              </a:xfrm>
            </p:grpSpPr>
            <p:pic>
              <p:nvPicPr>
                <p:cNvPr id="1761" name="Google Shape;1761;p136" descr="clipped result image"/>
                <p:cNvPicPr preferRelativeResize="0"/>
                <p:nvPr/>
              </p:nvPicPr>
              <p:blipFill rotWithShape="1">
                <a:blip r:embed="rId3">
                  <a:alphaModFix/>
                </a:blip>
                <a:srcRect l="28601" t="24642" b="13267"/>
                <a:stretch/>
              </p:blipFill>
              <p:spPr>
                <a:xfrm>
                  <a:off x="5945660" y="6923321"/>
                  <a:ext cx="1413830" cy="923593"/>
                </a:xfrm>
                <a:prstGeom prst="rect">
                  <a:avLst/>
                </a:prstGeom>
                <a:noFill/>
                <a:ln>
                  <a:noFill/>
                </a:ln>
              </p:spPr>
            </p:pic>
            <p:pic>
              <p:nvPicPr>
                <p:cNvPr id="1762" name="Google Shape;1762;p136"/>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1763" name="Google Shape;1763;p136"/>
              <p:cNvPicPr preferRelativeResize="0"/>
              <p:nvPr/>
            </p:nvPicPr>
            <p:blipFill rotWithShape="1">
              <a:blip r:embed="rId5">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1764" name="Google Shape;1764;p136"/>
              <p:cNvPicPr preferRelativeResize="0"/>
              <p:nvPr/>
            </p:nvPicPr>
            <p:blipFill rotWithShape="1">
              <a:blip r:embed="rId5">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1765" name="Google Shape;1765;p136"/>
              <p:cNvPicPr preferRelativeResize="0"/>
              <p:nvPr/>
            </p:nvPicPr>
            <p:blipFill rotWithShape="1">
              <a:blip r:embed="rId5">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1766" name="Google Shape;1766;p136"/>
            <p:cNvPicPr preferRelativeResize="0"/>
            <p:nvPr/>
          </p:nvPicPr>
          <p:blipFill rotWithShape="1">
            <a:blip r:embed="rId5">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6"/>
        <p:cNvGrpSpPr/>
        <p:nvPr/>
      </p:nvGrpSpPr>
      <p:grpSpPr>
        <a:xfrm>
          <a:off x="0" y="0"/>
          <a:ext cx="0" cy="0"/>
          <a:chOff x="0" y="0"/>
          <a:chExt cx="0" cy="0"/>
        </a:xfrm>
      </p:grpSpPr>
      <p:graphicFrame>
        <p:nvGraphicFramePr>
          <p:cNvPr id="2117" name="Google Shape;2117;p152"/>
          <p:cNvGraphicFramePr/>
          <p:nvPr/>
        </p:nvGraphicFramePr>
        <p:xfrm>
          <a:off x="364995" y="1244379"/>
          <a:ext cx="8414025" cy="2697399"/>
        </p:xfrm>
        <a:graphic>
          <a:graphicData uri="http://schemas.openxmlformats.org/drawingml/2006/table">
            <a:tbl>
              <a:tblPr>
                <a:noFill/>
                <a:tableStyleId>{1258F90F-CA0F-45DF-9684-D84EFA2C0E53}</a:tableStyleId>
              </a:tblPr>
              <a:tblGrid>
                <a:gridCol w="4402050">
                  <a:extLst>
                    <a:ext uri="{9D8B030D-6E8A-4147-A177-3AD203B41FA5}">
                      <a16:colId xmlns:a16="http://schemas.microsoft.com/office/drawing/2014/main" val="20000"/>
                    </a:ext>
                  </a:extLst>
                </a:gridCol>
                <a:gridCol w="4011975">
                  <a:extLst>
                    <a:ext uri="{9D8B030D-6E8A-4147-A177-3AD203B41FA5}">
                      <a16:colId xmlns:a16="http://schemas.microsoft.com/office/drawing/2014/main" val="20001"/>
                    </a:ext>
                  </a:extLst>
                </a:gridCol>
              </a:tblGrid>
              <a:tr h="152950">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Stevens-Johnson syndrome (SJS) </a:t>
                      </a:r>
                      <a:endParaRPr sz="1650" u="none" strike="noStrike" cap="none"/>
                    </a:p>
                  </a:txBody>
                  <a:tcPr marL="36000" marR="36000" marT="36000" marB="36000">
                    <a:solidFill>
                      <a:srgbClr val="FFE5E5"/>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1650" u="none" strike="noStrike" cap="none"/>
                        <a:t>Benign rash </a:t>
                      </a:r>
                      <a:endParaRPr sz="1650" u="none" strike="noStrike" cap="none"/>
                    </a:p>
                  </a:txBody>
                  <a:tcPr marL="36000" marR="36000" marT="36000" marB="36000">
                    <a:solidFill>
                      <a:srgbClr val="FFE5E5"/>
                    </a:solidFill>
                  </a:tcPr>
                </a:tc>
                <a:extLst>
                  <a:ext uri="{0D108BD9-81ED-4DB2-BD59-A6C34878D82A}">
                    <a16:rowId xmlns:a16="http://schemas.microsoft.com/office/drawing/2014/main" val="10000"/>
                  </a:ext>
                </a:extLst>
              </a:tr>
              <a:tr h="1054100">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occurs between 1–12 weeks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Purpuric (non-blanching), may be 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Rapidly confluent and wide-spread</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Usually involves neck and above</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Can involve conjunctiva,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t>     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With fever, malaise or lymphadenopathy</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Leukocytosis</a:t>
                      </a:r>
                      <a:endParaRPr sz="1650" u="none" strike="noStrike" cap="none"/>
                    </a:p>
                  </a:txBody>
                  <a:tcPr marL="36000" marR="36000" marT="36000" marB="36000"/>
                </a:tc>
                <a:tc>
                  <a:txBody>
                    <a:bodyPr/>
                    <a:lstStyle/>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Peaks at 10</a:t>
                      </a:r>
                      <a:r>
                        <a:rPr lang="en" sz="1650" u="none" strike="noStrike" cap="none">
                          <a:solidFill>
                            <a:srgbClr val="000000"/>
                          </a:solidFill>
                        </a:rPr>
                        <a:t>–</a:t>
                      </a:r>
                      <a:r>
                        <a:rPr lang="en" sz="1650" u="none" strike="noStrike" cap="none"/>
                        <a:t>14 days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Non-tender</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Spotty (non-confluent)</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Below the neck</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involvement of mucous </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t>     membranes</a:t>
                      </a:r>
                      <a:endParaRPr sz="16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 fever, malaise or </a:t>
                      </a:r>
                      <a:r>
                        <a:rPr lang="en" sz="1550" u="none" strike="noStrike" cap="none"/>
                        <a:t>lymphadenopathy</a:t>
                      </a:r>
                      <a:endParaRPr sz="1550" u="none" strike="noStrike" cap="none"/>
                    </a:p>
                    <a:p>
                      <a:pPr marL="177800" marR="0" lvl="0" indent="0" algn="l" rtl="0">
                        <a:lnSpc>
                          <a:spcPct val="115000"/>
                        </a:lnSpc>
                        <a:spcBef>
                          <a:spcPts val="0"/>
                        </a:spcBef>
                        <a:spcAft>
                          <a:spcPts val="0"/>
                        </a:spcAft>
                        <a:buClr>
                          <a:srgbClr val="000000"/>
                        </a:buClr>
                        <a:buSzPts val="800"/>
                        <a:buFont typeface="Arial"/>
                        <a:buNone/>
                      </a:pPr>
                      <a:r>
                        <a:rPr lang="en" sz="1650" u="none" strike="noStrike" cap="none">
                          <a:solidFill>
                            <a:srgbClr val="000000"/>
                          </a:solidFill>
                        </a:rPr>
                        <a:t>❖ </a:t>
                      </a:r>
                      <a:r>
                        <a:rPr lang="en" sz="1650" u="none" strike="noStrike" cap="none"/>
                        <a:t>Normal CBC and CMP</a:t>
                      </a:r>
                      <a:endParaRPr sz="1650" u="none" strike="noStrike" cap="none"/>
                    </a:p>
                  </a:txBody>
                  <a:tcPr marL="36000" marR="36000" marT="36000" marB="36000"/>
                </a:tc>
                <a:extLst>
                  <a:ext uri="{0D108BD9-81ED-4DB2-BD59-A6C34878D82A}">
                    <a16:rowId xmlns:a16="http://schemas.microsoft.com/office/drawing/2014/main" val="10001"/>
                  </a:ext>
                </a:extLst>
              </a:tr>
            </a:tbl>
          </a:graphicData>
        </a:graphic>
      </p:graphicFrame>
      <p:sp>
        <p:nvSpPr>
          <p:cNvPr id="2118" name="Google Shape;2118;p152"/>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15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Stevens-Johnson syndrome (SJS)</a:t>
            </a:r>
            <a:endParaRPr sz="2400" b="0" i="0" u="none" strike="noStrike" cap="none">
              <a:solidFill>
                <a:srgbClr val="000000"/>
              </a:solidFill>
              <a:latin typeface="Arial"/>
              <a:ea typeface="Arial"/>
              <a:cs typeface="Arial"/>
              <a:sym typeface="Arial"/>
            </a:endParaRPr>
          </a:p>
        </p:txBody>
      </p:sp>
      <p:grpSp>
        <p:nvGrpSpPr>
          <p:cNvPr id="2120" name="Google Shape;2120;p152"/>
          <p:cNvGrpSpPr/>
          <p:nvPr/>
        </p:nvGrpSpPr>
        <p:grpSpPr>
          <a:xfrm>
            <a:off x="2375099" y="4072629"/>
            <a:ext cx="1320014" cy="1016440"/>
            <a:chOff x="766792" y="2138381"/>
            <a:chExt cx="2690063" cy="2071409"/>
          </a:xfrm>
        </p:grpSpPr>
        <p:grpSp>
          <p:nvGrpSpPr>
            <p:cNvPr id="2121" name="Google Shape;2121;p152"/>
            <p:cNvGrpSpPr/>
            <p:nvPr/>
          </p:nvGrpSpPr>
          <p:grpSpPr>
            <a:xfrm>
              <a:off x="766792" y="2138381"/>
              <a:ext cx="2690063" cy="2071409"/>
              <a:chOff x="6077928" y="3303336"/>
              <a:chExt cx="1398743" cy="1077064"/>
            </a:xfrm>
          </p:grpSpPr>
          <p:grpSp>
            <p:nvGrpSpPr>
              <p:cNvPr id="2122" name="Google Shape;2122;p152"/>
              <p:cNvGrpSpPr/>
              <p:nvPr/>
            </p:nvGrpSpPr>
            <p:grpSpPr>
              <a:xfrm>
                <a:off x="6077928" y="3303336"/>
                <a:ext cx="1398743" cy="937836"/>
                <a:chOff x="5619327" y="6680160"/>
                <a:chExt cx="1740163" cy="1166754"/>
              </a:xfrm>
            </p:grpSpPr>
            <p:pic>
              <p:nvPicPr>
                <p:cNvPr id="2123" name="Google Shape;2123;p152" descr="clipped result image"/>
                <p:cNvPicPr preferRelativeResize="0"/>
                <p:nvPr/>
              </p:nvPicPr>
              <p:blipFill rotWithShape="1">
                <a:blip r:embed="rId3">
                  <a:alphaModFix/>
                </a:blip>
                <a:srcRect l="28601" t="24642" b="13267"/>
                <a:stretch/>
              </p:blipFill>
              <p:spPr>
                <a:xfrm>
                  <a:off x="5945660" y="6923321"/>
                  <a:ext cx="1413830" cy="923593"/>
                </a:xfrm>
                <a:prstGeom prst="rect">
                  <a:avLst/>
                </a:prstGeom>
                <a:noFill/>
                <a:ln>
                  <a:noFill/>
                </a:ln>
              </p:spPr>
            </p:pic>
            <p:pic>
              <p:nvPicPr>
                <p:cNvPr id="2124" name="Google Shape;2124;p152"/>
                <p:cNvPicPr preferRelativeResize="0"/>
                <p:nvPr/>
              </p:nvPicPr>
              <p:blipFill rotWithShape="1">
                <a:blip r:embed="rId4">
                  <a:alphaModFix/>
                </a:blip>
                <a:srcRect/>
                <a:stretch/>
              </p:blipFill>
              <p:spPr>
                <a:xfrm>
                  <a:off x="5619327" y="6680160"/>
                  <a:ext cx="866543" cy="668044"/>
                </a:xfrm>
                <a:prstGeom prst="rect">
                  <a:avLst/>
                </a:prstGeom>
                <a:noFill/>
                <a:ln>
                  <a:noFill/>
                </a:ln>
              </p:spPr>
            </p:pic>
          </p:grpSp>
          <p:pic>
            <p:nvPicPr>
              <p:cNvPr id="2125" name="Google Shape;2125;p152"/>
              <p:cNvPicPr preferRelativeResize="0"/>
              <p:nvPr/>
            </p:nvPicPr>
            <p:blipFill rotWithShape="1">
              <a:blip r:embed="rId5">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2126" name="Google Shape;2126;p152"/>
              <p:cNvPicPr preferRelativeResize="0"/>
              <p:nvPr/>
            </p:nvPicPr>
            <p:blipFill rotWithShape="1">
              <a:blip r:embed="rId5">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2127" name="Google Shape;2127;p152"/>
              <p:cNvPicPr preferRelativeResize="0"/>
              <p:nvPr/>
            </p:nvPicPr>
            <p:blipFill rotWithShape="1">
              <a:blip r:embed="rId5">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2128" name="Google Shape;2128;p152"/>
            <p:cNvPicPr preferRelativeResize="0"/>
            <p:nvPr/>
          </p:nvPicPr>
          <p:blipFill rotWithShape="1">
            <a:blip r:embed="rId5">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pic>
        <p:nvPicPr>
          <p:cNvPr id="2129" name="Google Shape;2129;p152" descr="Resultado de imagen para tiger"/>
          <p:cNvPicPr preferRelativeResize="0"/>
          <p:nvPr/>
        </p:nvPicPr>
        <p:blipFill rotWithShape="1">
          <a:blip r:embed="rId6">
            <a:alphaModFix/>
          </a:blip>
          <a:srcRect/>
          <a:stretch/>
        </p:blipFill>
        <p:spPr>
          <a:xfrm rot="-312019" flipH="1">
            <a:off x="4065081" y="4083142"/>
            <a:ext cx="1013849" cy="995404"/>
          </a:xfrm>
          <a:prstGeom prst="rect">
            <a:avLst/>
          </a:prstGeom>
          <a:noFill/>
          <a:ln>
            <a:noFill/>
          </a:ln>
        </p:spPr>
      </p:pic>
      <p:grpSp>
        <p:nvGrpSpPr>
          <p:cNvPr id="2130" name="Google Shape;2130;p152"/>
          <p:cNvGrpSpPr/>
          <p:nvPr/>
        </p:nvGrpSpPr>
        <p:grpSpPr>
          <a:xfrm>
            <a:off x="5448894" y="4072637"/>
            <a:ext cx="954373" cy="1016420"/>
            <a:chOff x="3374139" y="1912394"/>
            <a:chExt cx="2188929" cy="2347390"/>
          </a:xfrm>
        </p:grpSpPr>
        <p:pic>
          <p:nvPicPr>
            <p:cNvPr id="2131" name="Google Shape;2131;p152"/>
            <p:cNvPicPr preferRelativeResize="0"/>
            <p:nvPr/>
          </p:nvPicPr>
          <p:blipFill rotWithShape="1">
            <a:blip r:embed="rId7">
              <a:alphaModFix/>
            </a:blip>
            <a:srcRect/>
            <a:stretch/>
          </p:blipFill>
          <p:spPr>
            <a:xfrm>
              <a:off x="3374139" y="2813057"/>
              <a:ext cx="2188929" cy="1446727"/>
            </a:xfrm>
            <a:prstGeom prst="rect">
              <a:avLst/>
            </a:prstGeom>
            <a:noFill/>
            <a:ln>
              <a:noFill/>
            </a:ln>
          </p:spPr>
        </p:pic>
        <p:pic>
          <p:nvPicPr>
            <p:cNvPr id="2132" name="Google Shape;2132;p152"/>
            <p:cNvPicPr preferRelativeResize="0"/>
            <p:nvPr/>
          </p:nvPicPr>
          <p:blipFill rotWithShape="1">
            <a:blip r:embed="rId8">
              <a:alphaModFix/>
            </a:blip>
            <a:srcRect/>
            <a:stretch/>
          </p:blipFill>
          <p:spPr>
            <a:xfrm>
              <a:off x="3502103" y="1912394"/>
              <a:ext cx="1419854" cy="1241092"/>
            </a:xfrm>
            <a:prstGeom prst="rect">
              <a:avLst/>
            </a:prstGeom>
            <a:noFill/>
            <a:ln>
              <a:noFill/>
            </a:ln>
          </p:spPr>
        </p:pic>
        <p:sp>
          <p:nvSpPr>
            <p:cNvPr id="2133" name="Google Shape;2133;p152"/>
            <p:cNvSpPr/>
            <p:nvPr/>
          </p:nvSpPr>
          <p:spPr>
            <a:xfrm rot="2077352">
              <a:off x="4618548" y="3081715"/>
              <a:ext cx="685470" cy="127357"/>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008000"/>
                  </a:solidFill>
                  <a:latin typeface="Arial"/>
                </a:rPr>
                <a:t>Purrrrr</a:t>
              </a:r>
            </a:p>
          </p:txBody>
        </p:sp>
        <p:pic>
          <p:nvPicPr>
            <p:cNvPr id="2134" name="Google Shape;2134;p152"/>
            <p:cNvPicPr preferRelativeResize="0"/>
            <p:nvPr/>
          </p:nvPicPr>
          <p:blipFill rotWithShape="1">
            <a:blip r:embed="rId9">
              <a:alphaModFix/>
            </a:blip>
            <a:srcRect/>
            <a:stretch/>
          </p:blipFill>
          <p:spPr>
            <a:xfrm rot="-9181826">
              <a:off x="4239680" y="3841219"/>
              <a:ext cx="89165" cy="237186"/>
            </a:xfrm>
            <a:prstGeom prst="rect">
              <a:avLst/>
            </a:prstGeom>
            <a:noFill/>
            <a:ln>
              <a:noFill/>
            </a:ln>
          </p:spPr>
        </p:pic>
        <p:pic>
          <p:nvPicPr>
            <p:cNvPr id="2135" name="Google Shape;2135;p152"/>
            <p:cNvPicPr preferRelativeResize="0"/>
            <p:nvPr/>
          </p:nvPicPr>
          <p:blipFill rotWithShape="1">
            <a:blip r:embed="rId9">
              <a:alphaModFix/>
            </a:blip>
            <a:srcRect/>
            <a:stretch/>
          </p:blipFill>
          <p:spPr>
            <a:xfrm rot="-2906577">
              <a:off x="3640666" y="3696122"/>
              <a:ext cx="89169" cy="182729"/>
            </a:xfrm>
            <a:prstGeom prst="rect">
              <a:avLst/>
            </a:prstGeom>
            <a:noFill/>
            <a:ln>
              <a:noFill/>
            </a:ln>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154"/>
          <p:cNvSpPr txBox="1"/>
          <p:nvPr/>
        </p:nvSpPr>
        <p:spPr>
          <a:xfrm>
            <a:off x="4462300" y="349250"/>
            <a:ext cx="17331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Serious or benign?</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BENIGN</a:t>
            </a:r>
            <a:endParaRPr sz="1400" b="0" i="0" u="none" strike="noStrike" cap="none">
              <a:solidFill>
                <a:schemeClr val="dk1"/>
              </a:solidFill>
              <a:latin typeface="Arial"/>
              <a:ea typeface="Arial"/>
              <a:cs typeface="Arial"/>
              <a:sym typeface="Arial"/>
            </a:endParaRPr>
          </a:p>
        </p:txBody>
      </p:sp>
      <p:sp>
        <p:nvSpPr>
          <p:cNvPr id="2148" name="Google Shape;2148;p154"/>
          <p:cNvSpPr txBox="1"/>
          <p:nvPr/>
        </p:nvSpPr>
        <p:spPr>
          <a:xfrm>
            <a:off x="4509600" y="1245050"/>
            <a:ext cx="2874000" cy="177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50"/>
              <a:buFont typeface="Arial"/>
              <a:buNone/>
            </a:pPr>
            <a:r>
              <a:rPr lang="en" sz="1150" b="0" i="0" u="none" strike="noStrike" cap="none">
                <a:solidFill>
                  <a:srgbClr val="373A3C"/>
                </a:solidFill>
                <a:highlight>
                  <a:srgbClr val="FFFFFF"/>
                </a:highlight>
                <a:latin typeface="Roboto"/>
                <a:ea typeface="Roboto"/>
                <a:cs typeface="Roboto"/>
                <a:sym typeface="Roboto"/>
              </a:rPr>
              <a:t>The exanthematous (maculopapular) drug eruption with confluent areas of morbilliform (measles-looking) erythema with small white areas of sparing.</a:t>
            </a:r>
            <a:endParaRPr sz="1150" b="0" i="0" u="none" strike="noStrike" cap="none">
              <a:solidFill>
                <a:srgbClr val="373A3C"/>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150"/>
              <a:buFont typeface="Arial"/>
              <a:buNone/>
            </a:pPr>
            <a:endParaRPr sz="1150" b="0" i="0" u="none" strike="noStrike" cap="none">
              <a:solidFill>
                <a:srgbClr val="373A3C"/>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150"/>
              <a:buFont typeface="Arial"/>
              <a:buNone/>
            </a:pPr>
            <a:r>
              <a:rPr lang="en" sz="1150" b="0" i="0" u="none" strike="noStrike" cap="none">
                <a:solidFill>
                  <a:srgbClr val="373A3C"/>
                </a:solidFill>
                <a:highlight>
                  <a:srgbClr val="FFFFFF"/>
                </a:highlight>
                <a:latin typeface="Roboto"/>
                <a:ea typeface="Roboto"/>
                <a:cs typeface="Roboto"/>
                <a:sym typeface="Roboto"/>
              </a:rPr>
              <a:t>This is the most common type of drug reaction.</a:t>
            </a:r>
            <a:endParaRPr sz="1150" b="0" i="0" u="none" strike="noStrike" cap="none">
              <a:solidFill>
                <a:srgbClr val="373A3C"/>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150"/>
              <a:buFont typeface="Arial"/>
              <a:buNone/>
            </a:pPr>
            <a:endParaRPr sz="1150" b="0" i="0" u="none" strike="noStrike" cap="none">
              <a:solidFill>
                <a:srgbClr val="373A3C"/>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150"/>
              <a:buFont typeface="Arial"/>
              <a:buNone/>
            </a:pPr>
            <a:endParaRPr sz="1150" b="0" i="0" u="none" strike="noStrike" cap="none">
              <a:solidFill>
                <a:srgbClr val="373A3C"/>
              </a:solidFill>
              <a:highlight>
                <a:srgbClr val="FFFFFF"/>
              </a:highlight>
              <a:latin typeface="Roboto"/>
              <a:ea typeface="Roboto"/>
              <a:cs typeface="Roboto"/>
              <a:sym typeface="Roboto"/>
            </a:endParaRPr>
          </a:p>
        </p:txBody>
      </p:sp>
      <p:pic>
        <p:nvPicPr>
          <p:cNvPr id="2149" name="Google Shape;2149;p154"/>
          <p:cNvPicPr preferRelativeResize="0"/>
          <p:nvPr/>
        </p:nvPicPr>
        <p:blipFill rotWithShape="1">
          <a:blip r:embed="rId3">
            <a:alphaModFix/>
          </a:blip>
          <a:srcRect/>
          <a:stretch/>
        </p:blipFill>
        <p:spPr>
          <a:xfrm>
            <a:off x="0" y="0"/>
            <a:ext cx="3603200" cy="5143500"/>
          </a:xfrm>
          <a:prstGeom prst="rect">
            <a:avLst/>
          </a:prstGeom>
          <a:noFill/>
          <a:ln>
            <a:noFill/>
          </a:ln>
        </p:spPr>
      </p:pic>
      <p:sp>
        <p:nvSpPr>
          <p:cNvPr id="2150" name="Google Shape;2150;p154"/>
          <p:cNvSpPr txBox="1"/>
          <p:nvPr/>
        </p:nvSpPr>
        <p:spPr>
          <a:xfrm>
            <a:off x="6006669" y="4931633"/>
            <a:ext cx="33693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https://www.contemporarypediatrics.com/view/drug-eruptions-benignand-life-threatening</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75"/>
        <p:cNvGrpSpPr/>
        <p:nvPr/>
      </p:nvGrpSpPr>
      <p:grpSpPr>
        <a:xfrm>
          <a:off x="0" y="0"/>
          <a:ext cx="0" cy="0"/>
          <a:chOff x="0" y="0"/>
          <a:chExt cx="0" cy="0"/>
        </a:xfrm>
      </p:grpSpPr>
      <p:sp>
        <p:nvSpPr>
          <p:cNvPr id="2176" name="Google Shape;2176;p158"/>
          <p:cNvSpPr txBox="1"/>
          <p:nvPr/>
        </p:nvSpPr>
        <p:spPr>
          <a:xfrm>
            <a:off x="4462300" y="349250"/>
            <a:ext cx="2681400" cy="238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Serious or benign?</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Serious </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Stevens-Johnsons Syndrome</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above the neck</a:t>
            </a:r>
            <a:endParaRPr sz="1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mucus membrane involvement</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77" name="Google Shape;2177;p158"/>
          <p:cNvPicPr preferRelativeResize="0"/>
          <p:nvPr/>
        </p:nvPicPr>
        <p:blipFill rotWithShape="1">
          <a:blip r:embed="rId3">
            <a:alphaModFix/>
          </a:blip>
          <a:srcRect/>
          <a:stretch/>
        </p:blipFill>
        <p:spPr>
          <a:xfrm>
            <a:off x="0" y="0"/>
            <a:ext cx="3492832" cy="5143499"/>
          </a:xfrm>
          <a:prstGeom prst="rect">
            <a:avLst/>
          </a:prstGeom>
          <a:noFill/>
          <a:ln>
            <a:noFill/>
          </a:ln>
        </p:spPr>
      </p:pic>
      <p:sp>
        <p:nvSpPr>
          <p:cNvPr id="2178" name="Google Shape;2178;p158"/>
          <p:cNvSpPr txBox="1"/>
          <p:nvPr/>
        </p:nvSpPr>
        <p:spPr>
          <a:xfrm>
            <a:off x="5533600" y="4804000"/>
            <a:ext cx="3577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MERCK MANUAL - DR P. MARAZZI/SCIENCE PHOTO LIBRARY</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7" name="Google Shape;2197;p161"/>
          <p:cNvSpPr txBox="1"/>
          <p:nvPr/>
        </p:nvSpPr>
        <p:spPr>
          <a:xfrm>
            <a:off x="4462300" y="349250"/>
            <a:ext cx="2939100" cy="2311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Serious or benign?</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Serious </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Toxic epidermal necrolysis (TEN)</a:t>
            </a: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TEN = SJS covering 30%+ body surface</a:t>
            </a: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98" name="Google Shape;2198;p161"/>
          <p:cNvPicPr preferRelativeResize="0"/>
          <p:nvPr/>
        </p:nvPicPr>
        <p:blipFill rotWithShape="1">
          <a:blip r:embed="rId3">
            <a:alphaModFix/>
          </a:blip>
          <a:srcRect r="26438"/>
          <a:stretch/>
        </p:blipFill>
        <p:spPr>
          <a:xfrm>
            <a:off x="625851" y="883838"/>
            <a:ext cx="3308050" cy="3375825"/>
          </a:xfrm>
          <a:prstGeom prst="rect">
            <a:avLst/>
          </a:prstGeom>
          <a:noFill/>
          <a:ln>
            <a:noFill/>
          </a:ln>
        </p:spPr>
      </p:pic>
      <p:sp>
        <p:nvSpPr>
          <p:cNvPr id="2199" name="Google Shape;2199;p161"/>
          <p:cNvSpPr txBox="1"/>
          <p:nvPr/>
        </p:nvSpPr>
        <p:spPr>
          <a:xfrm>
            <a:off x="6006669" y="4931633"/>
            <a:ext cx="3369300" cy="27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https://www.contemporarypediatrics.com/view/drug-eruptions-benignand-life-threatening</a:t>
            </a:r>
            <a:endParaRPr sz="6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03"/>
        <p:cNvGrpSpPr/>
        <p:nvPr/>
      </p:nvGrpSpPr>
      <p:grpSpPr>
        <a:xfrm>
          <a:off x="0" y="0"/>
          <a:ext cx="0" cy="0"/>
          <a:chOff x="0" y="0"/>
          <a:chExt cx="0" cy="0"/>
        </a:xfrm>
      </p:grpSpPr>
      <p:sp>
        <p:nvSpPr>
          <p:cNvPr id="2204" name="Google Shape;2204;p162"/>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p162"/>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FFFF"/>
                </a:solidFill>
                <a:latin typeface="Arial"/>
                <a:ea typeface="Arial"/>
                <a:cs typeface="Arial"/>
                <a:sym typeface="Arial"/>
              </a:rPr>
              <a:t>Lamotrigine interactions </a:t>
            </a:r>
            <a:endParaRPr sz="2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206" name="Google Shape;2206;p162"/>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latin typeface="Arial"/>
                <a:ea typeface="Arial"/>
                <a:cs typeface="Arial"/>
                <a:sym typeface="Arial"/>
              </a:rPr>
              <a:t>Phase II metabolism, UGT1A4</a:t>
            </a:r>
            <a:endParaRPr sz="1200" b="1" i="0" u="none" strike="noStrike" cap="none">
              <a:solidFill>
                <a:schemeClr val="lt1"/>
              </a:solidFill>
              <a:latin typeface="Arial"/>
              <a:ea typeface="Arial"/>
              <a:cs typeface="Arial"/>
              <a:sym typeface="Arial"/>
            </a:endParaRPr>
          </a:p>
        </p:txBody>
      </p:sp>
      <p:sp>
        <p:nvSpPr>
          <p:cNvPr id="2207" name="Google Shape;2207;p162"/>
          <p:cNvSpPr txBox="1"/>
          <p:nvPr/>
        </p:nvSpPr>
        <p:spPr>
          <a:xfrm rot="24732">
            <a:off x="769350" y="3941330"/>
            <a:ext cx="1959951" cy="5952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500" b="1" i="0" u="none" strike="noStrike" cap="none">
                <a:solidFill>
                  <a:srgbClr val="000000"/>
                </a:solidFill>
                <a:latin typeface="Arial"/>
                <a:ea typeface="Arial"/>
                <a:cs typeface="Arial"/>
                <a:sym typeface="Arial"/>
              </a:rPr>
              <a:t>UGT1A4  substrate</a:t>
            </a:r>
            <a:endParaRPr sz="1500" b="0" i="0" u="none" strike="noStrike" cap="none">
              <a:solidFill>
                <a:srgbClr val="000000"/>
              </a:solidFill>
              <a:latin typeface="Arial"/>
              <a:ea typeface="Arial"/>
              <a:cs typeface="Arial"/>
              <a:sym typeface="Arial"/>
            </a:endParaRPr>
          </a:p>
        </p:txBody>
      </p:sp>
      <p:sp>
        <p:nvSpPr>
          <p:cNvPr id="2208" name="Google Shape;2208;p162"/>
          <p:cNvSpPr txBox="1"/>
          <p:nvPr/>
        </p:nvSpPr>
        <p:spPr>
          <a:xfrm rot="3517">
            <a:off x="6014425" y="4049625"/>
            <a:ext cx="1759201" cy="77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450" b="0" i="1" u="sng" strike="noStrike" cap="none">
                <a:solidFill>
                  <a:srgbClr val="000000"/>
                </a:solidFill>
                <a:latin typeface="Arial"/>
                <a:ea typeface="Arial"/>
                <a:cs typeface="Arial"/>
                <a:sym typeface="Arial"/>
              </a:rPr>
              <a:t>Ug</a:t>
            </a:r>
            <a:r>
              <a:rPr lang="en" sz="1450" b="0" i="1" u="none" strike="noStrike" cap="none">
                <a:solidFill>
                  <a:srgbClr val="000000"/>
                </a:solidFill>
                <a:latin typeface="Arial"/>
                <a:ea typeface="Arial"/>
                <a:cs typeface="Arial"/>
                <a:sym typeface="Arial"/>
              </a:rPr>
              <a:t>g wool boots for </a:t>
            </a:r>
            <a:r>
              <a:rPr lang="en" sz="1450" b="0" i="1" u="sng" strike="noStrike" cap="none">
                <a:solidFill>
                  <a:srgbClr val="000000"/>
                </a:solidFill>
                <a:latin typeface="Arial"/>
                <a:ea typeface="Arial"/>
                <a:cs typeface="Arial"/>
                <a:sym typeface="Arial"/>
              </a:rPr>
              <a:t>UG</a:t>
            </a:r>
            <a:r>
              <a:rPr lang="en" sz="1450" b="0" i="1" u="none" strike="noStrike" cap="none">
                <a:solidFill>
                  <a:srgbClr val="000000"/>
                </a:solidFill>
                <a:latin typeface="Arial"/>
                <a:ea typeface="Arial"/>
                <a:cs typeface="Arial"/>
                <a:sym typeface="Arial"/>
              </a:rPr>
              <a:t>T substrate</a:t>
            </a:r>
            <a:endParaRPr sz="145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50" b="0" i="0" u="none" strike="noStrike" cap="none">
                <a:solidFill>
                  <a:srgbClr val="000000"/>
                </a:solidFill>
                <a:latin typeface="Arial"/>
                <a:ea typeface="Arial"/>
                <a:cs typeface="Arial"/>
                <a:sym typeface="Arial"/>
              </a:rPr>
              <a:t>Jou Young Lee, PA</a:t>
            </a:r>
            <a:endParaRPr sz="9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800" b="0" i="0" u="none" strike="noStrike" cap="none">
              <a:solidFill>
                <a:srgbClr val="000000"/>
              </a:solidFill>
              <a:latin typeface="Arial"/>
              <a:ea typeface="Arial"/>
              <a:cs typeface="Arial"/>
              <a:sym typeface="Arial"/>
            </a:endParaRPr>
          </a:p>
        </p:txBody>
      </p:sp>
      <p:sp>
        <p:nvSpPr>
          <p:cNvPr id="2209" name="Google Shape;2209;p162"/>
          <p:cNvSpPr txBox="1"/>
          <p:nvPr/>
        </p:nvSpPr>
        <p:spPr>
          <a:xfrm rot="2953">
            <a:off x="924998" y="4278750"/>
            <a:ext cx="2444401" cy="77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250" b="0" i="1" u="sng" strike="noStrike" cap="none">
                <a:solidFill>
                  <a:srgbClr val="000000"/>
                </a:solidFill>
                <a:latin typeface="Arial"/>
                <a:ea typeface="Arial"/>
                <a:cs typeface="Arial"/>
                <a:sym typeface="Arial"/>
              </a:rPr>
              <a:t>1</a:t>
            </a:r>
            <a:r>
              <a:rPr lang="en" sz="1250" b="0" i="1" u="none" strike="noStrike" cap="none">
                <a:solidFill>
                  <a:srgbClr val="000000"/>
                </a:solidFill>
                <a:latin typeface="Arial"/>
                <a:ea typeface="Arial"/>
                <a:cs typeface="Arial"/>
                <a:sym typeface="Arial"/>
              </a:rPr>
              <a:t> </a:t>
            </a:r>
            <a:r>
              <a:rPr lang="en" sz="1250" b="0" i="1" u="sng" strike="noStrike" cap="none">
                <a:solidFill>
                  <a:srgbClr val="000000"/>
                </a:solidFill>
                <a:latin typeface="Arial"/>
                <a:ea typeface="Arial"/>
                <a:cs typeface="Arial"/>
                <a:sym typeface="Arial"/>
              </a:rPr>
              <a:t>A</a:t>
            </a:r>
            <a:r>
              <a:rPr lang="en" sz="1250" b="0" i="1" u="none" strike="noStrike" cap="none">
                <a:solidFill>
                  <a:srgbClr val="000000"/>
                </a:solidFill>
                <a:latin typeface="Arial"/>
                <a:ea typeface="Arial"/>
                <a:cs typeface="Arial"/>
                <a:sym typeface="Arial"/>
              </a:rPr>
              <a:t>nimal, </a:t>
            </a:r>
            <a:r>
              <a:rPr lang="en" sz="1250" b="0" i="1" u="sng" strike="noStrike" cap="none">
                <a:solidFill>
                  <a:srgbClr val="000000"/>
                </a:solidFill>
                <a:latin typeface="Arial"/>
                <a:ea typeface="Arial"/>
                <a:cs typeface="Arial"/>
                <a:sym typeface="Arial"/>
              </a:rPr>
              <a:t>4</a:t>
            </a:r>
            <a:r>
              <a:rPr lang="en" sz="1250" b="0" i="1" u="none" strike="noStrike" cap="none">
                <a:solidFill>
                  <a:srgbClr val="000000"/>
                </a:solidFill>
                <a:latin typeface="Arial"/>
                <a:ea typeface="Arial"/>
                <a:cs typeface="Arial"/>
                <a:sym typeface="Arial"/>
              </a:rPr>
              <a:t> boots</a:t>
            </a:r>
            <a:endParaRPr sz="11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800" b="0" i="0" u="none" strike="noStrike" cap="none">
              <a:solidFill>
                <a:srgbClr val="000000"/>
              </a:solidFill>
              <a:latin typeface="Arial"/>
              <a:ea typeface="Arial"/>
              <a:cs typeface="Arial"/>
              <a:sym typeface="Arial"/>
            </a:endParaRPr>
          </a:p>
        </p:txBody>
      </p:sp>
      <p:grpSp>
        <p:nvGrpSpPr>
          <p:cNvPr id="2210" name="Google Shape;2210;p162"/>
          <p:cNvGrpSpPr/>
          <p:nvPr/>
        </p:nvGrpSpPr>
        <p:grpSpPr>
          <a:xfrm>
            <a:off x="2323451" y="2112359"/>
            <a:ext cx="3550542" cy="2733088"/>
            <a:chOff x="767275" y="2138955"/>
            <a:chExt cx="2690212" cy="2070835"/>
          </a:xfrm>
        </p:grpSpPr>
        <p:grpSp>
          <p:nvGrpSpPr>
            <p:cNvPr id="2211" name="Google Shape;2211;p162"/>
            <p:cNvGrpSpPr/>
            <p:nvPr/>
          </p:nvGrpSpPr>
          <p:grpSpPr>
            <a:xfrm>
              <a:off x="767275" y="2138955"/>
              <a:ext cx="2690212" cy="2070835"/>
              <a:chOff x="6078179" y="3303635"/>
              <a:chExt cx="1398821" cy="1076765"/>
            </a:xfrm>
          </p:grpSpPr>
          <p:grpSp>
            <p:nvGrpSpPr>
              <p:cNvPr id="2212" name="Google Shape;2212;p162"/>
              <p:cNvGrpSpPr/>
              <p:nvPr/>
            </p:nvGrpSpPr>
            <p:grpSpPr>
              <a:xfrm>
                <a:off x="6078179" y="3303635"/>
                <a:ext cx="1398821" cy="937889"/>
                <a:chOff x="6030564" y="6895190"/>
                <a:chExt cx="1457561" cy="977273"/>
              </a:xfrm>
            </p:grpSpPr>
            <p:grpSp>
              <p:nvGrpSpPr>
                <p:cNvPr id="2213" name="Google Shape;2213;p162"/>
                <p:cNvGrpSpPr/>
                <p:nvPr/>
              </p:nvGrpSpPr>
              <p:grpSpPr>
                <a:xfrm>
                  <a:off x="6030564" y="6895190"/>
                  <a:ext cx="1457561" cy="977273"/>
                  <a:chOff x="5619327" y="6680160"/>
                  <a:chExt cx="1740163" cy="1166754"/>
                </a:xfrm>
              </p:grpSpPr>
              <p:pic>
                <p:nvPicPr>
                  <p:cNvPr id="2214" name="Google Shape;2214;p162" descr="clipped result image"/>
                  <p:cNvPicPr preferRelativeResize="0"/>
                  <p:nvPr/>
                </p:nvPicPr>
                <p:blipFill rotWithShape="1">
                  <a:blip r:embed="rId3">
                    <a:alphaModFix/>
                  </a:blip>
                  <a:srcRect l="28601" t="24642" b="13267"/>
                  <a:stretch/>
                </p:blipFill>
                <p:spPr>
                  <a:xfrm>
                    <a:off x="5945660" y="6923321"/>
                    <a:ext cx="1413830" cy="923593"/>
                  </a:xfrm>
                  <a:prstGeom prst="rect">
                    <a:avLst/>
                  </a:prstGeom>
                  <a:noFill/>
                  <a:ln>
                    <a:noFill/>
                  </a:ln>
                </p:spPr>
              </p:pic>
              <p:pic>
                <p:nvPicPr>
                  <p:cNvPr id="2215" name="Google Shape;2215;p162"/>
                  <p:cNvPicPr preferRelativeResize="0"/>
                  <p:nvPr/>
                </p:nvPicPr>
                <p:blipFill rotWithShape="1">
                  <a:blip r:embed="rId4">
                    <a:alphaModFix/>
                  </a:blip>
                  <a:srcRect/>
                  <a:stretch/>
                </p:blipFill>
                <p:spPr>
                  <a:xfrm>
                    <a:off x="5619327" y="6680160"/>
                    <a:ext cx="866543" cy="668044"/>
                  </a:xfrm>
                  <a:prstGeom prst="rect">
                    <a:avLst/>
                  </a:prstGeom>
                  <a:noFill/>
                  <a:ln>
                    <a:noFill/>
                  </a:ln>
                </p:spPr>
              </p:pic>
            </p:grpSp>
            <p:sp>
              <p:nvSpPr>
                <p:cNvPr id="2216" name="Google Shape;2216;p162"/>
                <p:cNvSpPr txBox="1"/>
                <p:nvPr/>
              </p:nvSpPr>
              <p:spPr>
                <a:xfrm>
                  <a:off x="6472806" y="7280416"/>
                  <a:ext cx="882900" cy="348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900"/>
                    <a:buFont typeface="Arial"/>
                    <a:buNone/>
                  </a:pPr>
                  <a:r>
                    <a:rPr lang="en" sz="1300" b="1" i="0" u="none" strike="noStrike" cap="none">
                      <a:solidFill>
                        <a:srgbClr val="000000"/>
                      </a:solidFill>
                      <a:latin typeface="Arial"/>
                      <a:ea typeface="Arial"/>
                      <a:cs typeface="Arial"/>
                      <a:sym typeface="Arial"/>
                    </a:rPr>
                    <a:t>Lamotrigine</a:t>
                  </a:r>
                  <a:endParaRPr sz="1300" b="1" i="0" u="none" strike="noStrike" cap="none">
                    <a:solidFill>
                      <a:srgbClr val="000000"/>
                    </a:solidFill>
                    <a:latin typeface="Arial"/>
                    <a:ea typeface="Arial"/>
                    <a:cs typeface="Arial"/>
                    <a:sym typeface="Arial"/>
                  </a:endParaRPr>
                </a:p>
              </p:txBody>
            </p:sp>
          </p:grpSp>
          <p:pic>
            <p:nvPicPr>
              <p:cNvPr id="2217" name="Google Shape;2217;p162"/>
              <p:cNvPicPr preferRelativeResize="0"/>
              <p:nvPr/>
            </p:nvPicPr>
            <p:blipFill rotWithShape="1">
              <a:blip r:embed="rId5">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2218" name="Google Shape;2218;p162"/>
              <p:cNvPicPr preferRelativeResize="0"/>
              <p:nvPr/>
            </p:nvPicPr>
            <p:blipFill rotWithShape="1">
              <a:blip r:embed="rId5">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2219" name="Google Shape;2219;p162"/>
              <p:cNvPicPr preferRelativeResize="0"/>
              <p:nvPr/>
            </p:nvPicPr>
            <p:blipFill rotWithShape="1">
              <a:blip r:embed="rId5">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2220" name="Google Shape;2220;p162"/>
            <p:cNvPicPr preferRelativeResize="0"/>
            <p:nvPr/>
          </p:nvPicPr>
          <p:blipFill rotWithShape="1">
            <a:blip r:embed="rId5">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2"/>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195" name="Google Shape;195;p12"/>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grpSp>
        <p:nvGrpSpPr>
          <p:cNvPr id="196" name="Google Shape;196;p12"/>
          <p:cNvGrpSpPr/>
          <p:nvPr/>
        </p:nvGrpSpPr>
        <p:grpSpPr>
          <a:xfrm>
            <a:off x="66862" y="641425"/>
            <a:ext cx="9010274" cy="4305276"/>
            <a:chOff x="-188325" y="1103550"/>
            <a:chExt cx="9010274" cy="4305276"/>
          </a:xfrm>
        </p:grpSpPr>
        <p:pic>
          <p:nvPicPr>
            <p:cNvPr id="197" name="Google Shape;197;p12"/>
            <p:cNvPicPr preferRelativeResize="0"/>
            <p:nvPr/>
          </p:nvPicPr>
          <p:blipFill rotWithShape="1">
            <a:blip r:embed="rId5">
              <a:alphaModFix/>
            </a:blip>
            <a:srcRect l="21934" b="2352"/>
            <a:stretch/>
          </p:blipFill>
          <p:spPr>
            <a:xfrm>
              <a:off x="4715100" y="3140175"/>
              <a:ext cx="4106849" cy="2268651"/>
            </a:xfrm>
            <a:prstGeom prst="rect">
              <a:avLst/>
            </a:prstGeom>
            <a:noFill/>
            <a:ln>
              <a:noFill/>
            </a:ln>
          </p:spPr>
        </p:pic>
        <p:pic>
          <p:nvPicPr>
            <p:cNvPr id="198" name="Google Shape;198;p12"/>
            <p:cNvPicPr preferRelativeResize="0"/>
            <p:nvPr/>
          </p:nvPicPr>
          <p:blipFill rotWithShape="1">
            <a:blip r:embed="rId6">
              <a:alphaModFix/>
            </a:blip>
            <a:srcRect/>
            <a:stretch/>
          </p:blipFill>
          <p:spPr>
            <a:xfrm>
              <a:off x="-188325" y="1103550"/>
              <a:ext cx="4903425" cy="2127975"/>
            </a:xfrm>
            <a:prstGeom prst="rect">
              <a:avLst/>
            </a:prstGeom>
            <a:noFill/>
            <a:ln>
              <a:noFill/>
            </a:ln>
          </p:spPr>
        </p:pic>
      </p:grpSp>
      <p:sp>
        <p:nvSpPr>
          <p:cNvPr id="199" name="Google Shape;199;p12"/>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200" name="Google Shape;200;p12"/>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201" name="Google Shape;201;p12"/>
          <p:cNvSpPr txBox="1"/>
          <p:nvPr/>
        </p:nvSpPr>
        <p:spPr>
          <a:xfrm>
            <a:off x="4970287" y="44750"/>
            <a:ext cx="3817366"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Valproate (Depakote) is mostly antimanic.</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Only FDA-approved for bipolar  </a:t>
            </a:r>
            <a:r>
              <a:rPr lang="en" sz="1800" b="1" i="0" u="sng" strike="noStrike" cap="none">
                <a:solidFill>
                  <a:srgbClr val="000000"/>
                </a:solidFill>
                <a:latin typeface="Arial"/>
                <a:ea typeface="Arial"/>
                <a:cs typeface="Arial"/>
                <a:sym typeface="Arial"/>
              </a:rPr>
              <a:t>mania </a:t>
            </a:r>
            <a:r>
              <a:rPr lang="en" sz="1800" b="0" i="0" u="none" strike="noStrike" cap="none">
                <a:solidFill>
                  <a:srgbClr val="000000"/>
                </a:solidFill>
                <a:latin typeface="Arial"/>
                <a:ea typeface="Arial"/>
                <a:cs typeface="Arial"/>
                <a:sym typeface="Arial"/>
              </a:rPr>
              <a:t>(not bipolar maintenance).</a:t>
            </a:r>
            <a:endParaRPr sz="1800" b="0" i="0" u="none" strike="noStrike" cap="none">
              <a:solidFill>
                <a:srgbClr val="000000"/>
              </a:solidFill>
              <a:latin typeface="Arial"/>
              <a:ea typeface="Arial"/>
              <a:cs typeface="Arial"/>
              <a:sym typeface="Arial"/>
            </a:endParaRPr>
          </a:p>
        </p:txBody>
      </p:sp>
      <p:pic>
        <p:nvPicPr>
          <p:cNvPr id="202" name="Google Shape;202;p12"/>
          <p:cNvPicPr preferRelativeResize="0"/>
          <p:nvPr/>
        </p:nvPicPr>
        <p:blipFill rotWithShape="1">
          <a:blip r:embed="rId7">
            <a:alphaModFix/>
          </a:blip>
          <a:srcRect/>
          <a:stretch/>
        </p:blipFill>
        <p:spPr>
          <a:xfrm>
            <a:off x="1357282" y="1905629"/>
            <a:ext cx="957346" cy="1018666"/>
          </a:xfrm>
          <a:prstGeom prst="rect">
            <a:avLst/>
          </a:prstGeom>
          <a:noFill/>
          <a:ln>
            <a:noFill/>
          </a:ln>
        </p:spPr>
      </p:pic>
      <p:pic>
        <p:nvPicPr>
          <p:cNvPr id="203" name="Google Shape;203;p12"/>
          <p:cNvPicPr preferRelativeResize="0"/>
          <p:nvPr/>
        </p:nvPicPr>
        <p:blipFill rotWithShape="1">
          <a:blip r:embed="rId7">
            <a:alphaModFix/>
          </a:blip>
          <a:srcRect/>
          <a:stretch/>
        </p:blipFill>
        <p:spPr>
          <a:xfrm>
            <a:off x="3493722" y="2511388"/>
            <a:ext cx="400201" cy="443812"/>
          </a:xfrm>
          <a:prstGeom prst="rect">
            <a:avLst/>
          </a:prstGeom>
          <a:noFill/>
          <a:ln>
            <a:noFill/>
          </a:ln>
        </p:spPr>
      </p:pic>
      <p:pic>
        <p:nvPicPr>
          <p:cNvPr id="204" name="Google Shape;204;p12"/>
          <p:cNvPicPr preferRelativeResize="0"/>
          <p:nvPr/>
        </p:nvPicPr>
        <p:blipFill rotWithShape="1">
          <a:blip r:embed="rId7">
            <a:alphaModFix/>
          </a:blip>
          <a:srcRect/>
          <a:stretch/>
        </p:blipFill>
        <p:spPr>
          <a:xfrm>
            <a:off x="5719288" y="2538718"/>
            <a:ext cx="400201" cy="443812"/>
          </a:xfrm>
          <a:prstGeom prst="rect">
            <a:avLst/>
          </a:prstGeom>
          <a:noFill/>
          <a:ln>
            <a:noFill/>
          </a:ln>
        </p:spPr>
      </p:pic>
      <p:sp>
        <p:nvSpPr>
          <p:cNvPr id="205" name="Google Shape;205;p12"/>
          <p:cNvSpPr txBox="1"/>
          <p:nvPr/>
        </p:nvSpPr>
        <p:spPr>
          <a:xfrm>
            <a:off x="3253372" y="2134510"/>
            <a:ext cx="1160973"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
        <p:nvSpPr>
          <p:cNvPr id="206" name="Google Shape;206;p12"/>
          <p:cNvSpPr txBox="1"/>
          <p:nvPr/>
        </p:nvSpPr>
        <p:spPr>
          <a:xfrm>
            <a:off x="5467080" y="2134509"/>
            <a:ext cx="1160973"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163"/>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63"/>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FFFF"/>
                </a:solidFill>
                <a:latin typeface="Arial"/>
                <a:ea typeface="Arial"/>
                <a:cs typeface="Arial"/>
                <a:sym typeface="Arial"/>
              </a:rPr>
              <a:t>Lamotrigine interactions </a:t>
            </a:r>
            <a:endParaRPr sz="2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227" name="Google Shape;2227;p163"/>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latin typeface="Arial"/>
                <a:ea typeface="Arial"/>
                <a:cs typeface="Arial"/>
                <a:sym typeface="Arial"/>
              </a:rPr>
              <a:t>Phase II metabolism, UGT1A4</a:t>
            </a:r>
            <a:endParaRPr sz="1200" b="1" i="0" u="none" strike="noStrike" cap="none">
              <a:solidFill>
                <a:schemeClr val="lt1"/>
              </a:solidFill>
              <a:latin typeface="Arial"/>
              <a:ea typeface="Arial"/>
              <a:cs typeface="Arial"/>
              <a:sym typeface="Arial"/>
            </a:endParaRPr>
          </a:p>
        </p:txBody>
      </p:sp>
      <p:sp>
        <p:nvSpPr>
          <p:cNvPr id="2228" name="Google Shape;2228;p163"/>
          <p:cNvSpPr txBox="1"/>
          <p:nvPr/>
        </p:nvSpPr>
        <p:spPr>
          <a:xfrm rot="2680">
            <a:off x="4432924" y="591675"/>
            <a:ext cx="4617301"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latin typeface="Arial"/>
                <a:ea typeface="Arial"/>
                <a:cs typeface="Arial"/>
                <a:sym typeface="Arial"/>
              </a:rPr>
              <a:t>18% of individuals are UGT1A4 ultrarapid metabolizers.</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latin typeface="Arial"/>
                <a:ea typeface="Arial"/>
                <a:cs typeface="Arial"/>
                <a:sym typeface="Arial"/>
              </a:rPr>
              <a:t>  0% are poor metabolizers.</a:t>
            </a:r>
            <a:endParaRPr sz="19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Arial"/>
              <a:ea typeface="Arial"/>
              <a:cs typeface="Arial"/>
              <a:sym typeface="Arial"/>
            </a:endParaRPr>
          </a:p>
        </p:txBody>
      </p:sp>
      <p:grpSp>
        <p:nvGrpSpPr>
          <p:cNvPr id="2229" name="Google Shape;2229;p163"/>
          <p:cNvGrpSpPr/>
          <p:nvPr/>
        </p:nvGrpSpPr>
        <p:grpSpPr>
          <a:xfrm>
            <a:off x="328850" y="2030930"/>
            <a:ext cx="2932173" cy="2197341"/>
            <a:chOff x="6078179" y="3303635"/>
            <a:chExt cx="1524633" cy="1142544"/>
          </a:xfrm>
        </p:grpSpPr>
        <p:grpSp>
          <p:nvGrpSpPr>
            <p:cNvPr id="2230" name="Google Shape;2230;p163"/>
            <p:cNvGrpSpPr/>
            <p:nvPr/>
          </p:nvGrpSpPr>
          <p:grpSpPr>
            <a:xfrm>
              <a:off x="6078179" y="3303635"/>
              <a:ext cx="1524633" cy="1142544"/>
              <a:chOff x="6030564" y="6895190"/>
              <a:chExt cx="1588655" cy="1190522"/>
            </a:xfrm>
          </p:grpSpPr>
          <p:grpSp>
            <p:nvGrpSpPr>
              <p:cNvPr id="2231" name="Google Shape;2231;p163"/>
              <p:cNvGrpSpPr/>
              <p:nvPr/>
            </p:nvGrpSpPr>
            <p:grpSpPr>
              <a:xfrm>
                <a:off x="6030564" y="6895190"/>
                <a:ext cx="1588655" cy="1190522"/>
                <a:chOff x="5657427" y="6713673"/>
                <a:chExt cx="1896676" cy="1421350"/>
              </a:xfrm>
            </p:grpSpPr>
            <p:pic>
              <p:nvPicPr>
                <p:cNvPr id="2232" name="Google Shape;2232;p163" descr="clipped result image"/>
                <p:cNvPicPr preferRelativeResize="0"/>
                <p:nvPr/>
              </p:nvPicPr>
              <p:blipFill rotWithShape="1">
                <a:blip r:embed="rId3">
                  <a:alphaModFix/>
                </a:blip>
                <a:srcRect/>
                <a:stretch/>
              </p:blipFill>
              <p:spPr>
                <a:xfrm>
                  <a:off x="6133662" y="7856623"/>
                  <a:ext cx="1420441" cy="278400"/>
                </a:xfrm>
                <a:prstGeom prst="rect">
                  <a:avLst/>
                </a:prstGeom>
                <a:noFill/>
                <a:ln>
                  <a:noFill/>
                </a:ln>
              </p:spPr>
            </p:pic>
            <p:grpSp>
              <p:nvGrpSpPr>
                <p:cNvPr id="2233" name="Google Shape;2233;p163"/>
                <p:cNvGrpSpPr/>
                <p:nvPr/>
              </p:nvGrpSpPr>
              <p:grpSpPr>
                <a:xfrm>
                  <a:off x="5657427" y="6713673"/>
                  <a:ext cx="1740163" cy="1166754"/>
                  <a:chOff x="5619327" y="6680160"/>
                  <a:chExt cx="1740163" cy="1166754"/>
                </a:xfrm>
              </p:grpSpPr>
              <p:pic>
                <p:nvPicPr>
                  <p:cNvPr id="2234" name="Google Shape;2234;p163" descr="clipped result image"/>
                  <p:cNvPicPr preferRelativeResize="0"/>
                  <p:nvPr/>
                </p:nvPicPr>
                <p:blipFill rotWithShape="1">
                  <a:blip r:embed="rId4">
                    <a:alphaModFix/>
                  </a:blip>
                  <a:srcRect l="28601" t="24642" b="13267"/>
                  <a:stretch/>
                </p:blipFill>
                <p:spPr>
                  <a:xfrm>
                    <a:off x="5945660" y="6923321"/>
                    <a:ext cx="1413830" cy="923593"/>
                  </a:xfrm>
                  <a:prstGeom prst="rect">
                    <a:avLst/>
                  </a:prstGeom>
                  <a:noFill/>
                  <a:ln>
                    <a:noFill/>
                  </a:ln>
                </p:spPr>
              </p:pic>
              <p:pic>
                <p:nvPicPr>
                  <p:cNvPr id="2235" name="Google Shape;2235;p163"/>
                  <p:cNvPicPr preferRelativeResize="0"/>
                  <p:nvPr/>
                </p:nvPicPr>
                <p:blipFill rotWithShape="1">
                  <a:blip r:embed="rId5">
                    <a:alphaModFix/>
                  </a:blip>
                  <a:srcRect/>
                  <a:stretch/>
                </p:blipFill>
                <p:spPr>
                  <a:xfrm>
                    <a:off x="5619327" y="6680160"/>
                    <a:ext cx="866543" cy="668044"/>
                  </a:xfrm>
                  <a:prstGeom prst="rect">
                    <a:avLst/>
                  </a:prstGeom>
                  <a:noFill/>
                  <a:ln>
                    <a:noFill/>
                  </a:ln>
                </p:spPr>
              </p:pic>
            </p:grpSp>
            <p:pic>
              <p:nvPicPr>
                <p:cNvPr id="2236" name="Google Shape;2236;p163" descr="clipped result image"/>
                <p:cNvPicPr preferRelativeResize="0"/>
                <p:nvPr/>
              </p:nvPicPr>
              <p:blipFill rotWithShape="1">
                <a:blip r:embed="rId6">
                  <a:alphaModFix/>
                </a:blip>
                <a:srcRect/>
                <a:stretch/>
              </p:blipFill>
              <p:spPr>
                <a:xfrm>
                  <a:off x="6751662" y="7836000"/>
                  <a:ext cx="89125" cy="90775"/>
                </a:xfrm>
                <a:prstGeom prst="rect">
                  <a:avLst/>
                </a:prstGeom>
                <a:noFill/>
                <a:ln>
                  <a:noFill/>
                </a:ln>
              </p:spPr>
            </p:pic>
            <p:pic>
              <p:nvPicPr>
                <p:cNvPr id="2237" name="Google Shape;2237;p163" descr="clipped result image"/>
                <p:cNvPicPr preferRelativeResize="0"/>
                <p:nvPr/>
              </p:nvPicPr>
              <p:blipFill rotWithShape="1">
                <a:blip r:embed="rId6">
                  <a:alphaModFix/>
                </a:blip>
                <a:srcRect/>
                <a:stretch/>
              </p:blipFill>
              <p:spPr>
                <a:xfrm>
                  <a:off x="6590212" y="7856625"/>
                  <a:ext cx="89125" cy="90775"/>
                </a:xfrm>
                <a:prstGeom prst="rect">
                  <a:avLst/>
                </a:prstGeom>
                <a:noFill/>
                <a:ln>
                  <a:noFill/>
                </a:ln>
              </p:spPr>
            </p:pic>
            <p:pic>
              <p:nvPicPr>
                <p:cNvPr id="2238" name="Google Shape;2238;p163" descr="clipped result image"/>
                <p:cNvPicPr preferRelativeResize="0"/>
                <p:nvPr/>
              </p:nvPicPr>
              <p:blipFill rotWithShape="1">
                <a:blip r:embed="rId6">
                  <a:alphaModFix/>
                </a:blip>
                <a:srcRect/>
                <a:stretch/>
              </p:blipFill>
              <p:spPr>
                <a:xfrm>
                  <a:off x="6428750" y="7789650"/>
                  <a:ext cx="89125" cy="90775"/>
                </a:xfrm>
                <a:prstGeom prst="rect">
                  <a:avLst/>
                </a:prstGeom>
                <a:noFill/>
                <a:ln>
                  <a:noFill/>
                </a:ln>
              </p:spPr>
            </p:pic>
            <p:pic>
              <p:nvPicPr>
                <p:cNvPr id="2239" name="Google Shape;2239;p163" descr="clipped result image"/>
                <p:cNvPicPr preferRelativeResize="0"/>
                <p:nvPr/>
              </p:nvPicPr>
              <p:blipFill rotWithShape="1">
                <a:blip r:embed="rId7">
                  <a:alphaModFix/>
                </a:blip>
                <a:srcRect/>
                <a:stretch/>
              </p:blipFill>
              <p:spPr>
                <a:xfrm rot="4166770">
                  <a:off x="6481505" y="7607053"/>
                  <a:ext cx="124059" cy="147707"/>
                </a:xfrm>
                <a:prstGeom prst="rect">
                  <a:avLst/>
                </a:prstGeom>
                <a:noFill/>
                <a:ln>
                  <a:noFill/>
                </a:ln>
              </p:spPr>
            </p:pic>
            <p:pic>
              <p:nvPicPr>
                <p:cNvPr id="2240" name="Google Shape;2240;p163" descr="clipped result image"/>
                <p:cNvPicPr preferRelativeResize="0"/>
                <p:nvPr/>
              </p:nvPicPr>
              <p:blipFill rotWithShape="1">
                <a:blip r:embed="rId7">
                  <a:alphaModFix/>
                </a:blip>
                <a:srcRect/>
                <a:stretch/>
              </p:blipFill>
              <p:spPr>
                <a:xfrm rot="4166770">
                  <a:off x="6592984" y="7670642"/>
                  <a:ext cx="124059" cy="147707"/>
                </a:xfrm>
                <a:prstGeom prst="rect">
                  <a:avLst/>
                </a:prstGeom>
                <a:noFill/>
                <a:ln>
                  <a:noFill/>
                </a:ln>
              </p:spPr>
            </p:pic>
            <p:pic>
              <p:nvPicPr>
                <p:cNvPr id="2241" name="Google Shape;2241;p163" descr="clipped result image"/>
                <p:cNvPicPr preferRelativeResize="0"/>
                <p:nvPr/>
              </p:nvPicPr>
              <p:blipFill rotWithShape="1">
                <a:blip r:embed="rId7">
                  <a:alphaModFix/>
                </a:blip>
                <a:srcRect/>
                <a:stretch/>
              </p:blipFill>
              <p:spPr>
                <a:xfrm rot="4166770">
                  <a:off x="6781834" y="7670642"/>
                  <a:ext cx="124059" cy="147707"/>
                </a:xfrm>
                <a:prstGeom prst="rect">
                  <a:avLst/>
                </a:prstGeom>
                <a:noFill/>
                <a:ln>
                  <a:noFill/>
                </a:ln>
              </p:spPr>
            </p:pic>
          </p:grpSp>
          <p:sp>
            <p:nvSpPr>
              <p:cNvPr id="2242" name="Google Shape;2242;p163"/>
              <p:cNvSpPr txBox="1"/>
              <p:nvPr/>
            </p:nvSpPr>
            <p:spPr>
              <a:xfrm>
                <a:off x="6514091" y="7172216"/>
                <a:ext cx="882900" cy="34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300" b="1" i="0" u="none" strike="noStrike" cap="none">
                    <a:solidFill>
                      <a:srgbClr val="000000"/>
                    </a:solidFill>
                    <a:latin typeface="Arial"/>
                    <a:ea typeface="Arial"/>
                    <a:cs typeface="Arial"/>
                    <a:sym typeface="Arial"/>
                  </a:rPr>
                  <a:t>UGT1A4 </a:t>
                </a:r>
                <a:endParaRPr sz="13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300" b="1" i="0" u="none" strike="noStrike" cap="none">
                    <a:solidFill>
                      <a:srgbClr val="000000"/>
                    </a:solidFill>
                    <a:latin typeface="Arial"/>
                    <a:ea typeface="Arial"/>
                    <a:cs typeface="Arial"/>
                    <a:sym typeface="Arial"/>
                  </a:rPr>
                  <a:t>ultrarapid </a:t>
                </a:r>
                <a:endParaRPr sz="13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300" b="1" i="0" u="none" strike="noStrike" cap="none">
                    <a:solidFill>
                      <a:srgbClr val="000000"/>
                    </a:solidFill>
                    <a:latin typeface="Arial"/>
                    <a:ea typeface="Arial"/>
                    <a:cs typeface="Arial"/>
                    <a:sym typeface="Arial"/>
                  </a:rPr>
                  <a:t>metabolizer</a:t>
                </a:r>
                <a:endParaRPr sz="1300" b="1" i="0" u="none" strike="noStrike" cap="none">
                  <a:solidFill>
                    <a:srgbClr val="000000"/>
                  </a:solidFill>
                  <a:latin typeface="Arial"/>
                  <a:ea typeface="Arial"/>
                  <a:cs typeface="Arial"/>
                  <a:sym typeface="Arial"/>
                </a:endParaRPr>
              </a:p>
            </p:txBody>
          </p:sp>
        </p:grpSp>
        <p:pic>
          <p:nvPicPr>
            <p:cNvPr id="2243" name="Google Shape;2243;p163"/>
            <p:cNvPicPr preferRelativeResize="0"/>
            <p:nvPr/>
          </p:nvPicPr>
          <p:blipFill rotWithShape="1">
            <a:blip r:embed="rId8">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2244" name="Google Shape;2244;p163"/>
            <p:cNvPicPr preferRelativeResize="0"/>
            <p:nvPr/>
          </p:nvPicPr>
          <p:blipFill rotWithShape="1">
            <a:blip r:embed="rId8">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2245" name="Google Shape;2245;p163"/>
            <p:cNvPicPr preferRelativeResize="0"/>
            <p:nvPr/>
          </p:nvPicPr>
          <p:blipFill rotWithShape="1">
            <a:blip r:embed="rId8">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sp>
        <p:nvSpPr>
          <p:cNvPr id="2246" name="Google Shape;2246;p163"/>
          <p:cNvSpPr/>
          <p:nvPr/>
        </p:nvSpPr>
        <p:spPr>
          <a:xfrm>
            <a:off x="4378325" y="433350"/>
            <a:ext cx="4726500" cy="6486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7" name="Google Shape;2247;p163"/>
          <p:cNvPicPr preferRelativeResize="0"/>
          <p:nvPr/>
        </p:nvPicPr>
        <p:blipFill rotWithShape="1">
          <a:blip r:embed="rId8">
            <a:alphaModFix/>
          </a:blip>
          <a:srcRect/>
          <a:stretch/>
        </p:blipFill>
        <p:spPr>
          <a:xfrm flipH="1">
            <a:off x="1061713" y="3612075"/>
            <a:ext cx="452497" cy="442200"/>
          </a:xfrm>
          <a:prstGeom prst="rect">
            <a:avLst/>
          </a:prstGeom>
          <a:noFill/>
          <a:ln>
            <a:noFill/>
          </a:ln>
          <a:effectLst>
            <a:outerShdw blurRad="28575" dist="9525" algn="bl" rotWithShape="0">
              <a:srgbClr val="000000">
                <a:alpha val="20784"/>
              </a:srgbClr>
            </a:outerShdw>
          </a:effectLst>
        </p:spPr>
      </p:pic>
      <p:pic>
        <p:nvPicPr>
          <p:cNvPr id="2248" name="Google Shape;2248;p163"/>
          <p:cNvPicPr preferRelativeResize="0"/>
          <p:nvPr/>
        </p:nvPicPr>
        <p:blipFill rotWithShape="1">
          <a:blip r:embed="rId9">
            <a:alphaModFix/>
          </a:blip>
          <a:srcRect/>
          <a:stretch/>
        </p:blipFill>
        <p:spPr>
          <a:xfrm>
            <a:off x="3393450" y="1561550"/>
            <a:ext cx="5984150" cy="336607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cxnSp>
        <p:nvCxnSpPr>
          <p:cNvPr id="2253" name="Google Shape;2253;p164"/>
          <p:cNvCxnSpPr/>
          <p:nvPr/>
        </p:nvCxnSpPr>
        <p:spPr>
          <a:xfrm>
            <a:off x="3673738" y="3094535"/>
            <a:ext cx="2043600" cy="0"/>
          </a:xfrm>
          <a:prstGeom prst="straightConnector1">
            <a:avLst/>
          </a:prstGeom>
          <a:noFill/>
          <a:ln w="76200" cap="flat" cmpd="sng">
            <a:solidFill>
              <a:srgbClr val="595959"/>
            </a:solidFill>
            <a:prstDash val="solid"/>
            <a:round/>
            <a:headEnd type="none" w="sm" len="sm"/>
            <a:tailEnd type="triangle" w="med" len="med"/>
          </a:ln>
        </p:spPr>
      </p:cxnSp>
      <p:pic>
        <p:nvPicPr>
          <p:cNvPr id="2254" name="Google Shape;2254;p164"/>
          <p:cNvPicPr preferRelativeResize="0"/>
          <p:nvPr/>
        </p:nvPicPr>
        <p:blipFill rotWithShape="1">
          <a:blip r:embed="rId3">
            <a:alphaModFix/>
          </a:blip>
          <a:srcRect/>
          <a:stretch/>
        </p:blipFill>
        <p:spPr>
          <a:xfrm>
            <a:off x="961529" y="1994356"/>
            <a:ext cx="2431416" cy="1852322"/>
          </a:xfrm>
          <a:prstGeom prst="rect">
            <a:avLst/>
          </a:prstGeom>
          <a:noFill/>
          <a:ln>
            <a:noFill/>
          </a:ln>
          <a:effectLst>
            <a:outerShdw blurRad="57150" dist="19050" dir="5400000" algn="bl" rotWithShape="0">
              <a:srgbClr val="000000">
                <a:alpha val="49019"/>
              </a:srgbClr>
            </a:outerShdw>
          </a:effectLst>
        </p:spPr>
      </p:pic>
      <p:sp>
        <p:nvSpPr>
          <p:cNvPr id="2255" name="Google Shape;2255;p164"/>
          <p:cNvSpPr txBox="1"/>
          <p:nvPr/>
        </p:nvSpPr>
        <p:spPr>
          <a:xfrm>
            <a:off x="1656254" y="3941151"/>
            <a:ext cx="21837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sng" strike="noStrike" cap="none">
                <a:solidFill>
                  <a:srgbClr val="000000"/>
                </a:solidFill>
                <a:latin typeface="Arial"/>
                <a:ea typeface="Arial"/>
                <a:cs typeface="Arial"/>
                <a:sym typeface="Arial"/>
              </a:rPr>
              <a:t>Sub</a:t>
            </a:r>
            <a:r>
              <a:rPr lang="en" sz="2000" b="0" i="0" u="none" strike="noStrike" cap="none">
                <a:solidFill>
                  <a:srgbClr val="000000"/>
                </a:solidFill>
                <a:latin typeface="Arial"/>
                <a:ea typeface="Arial"/>
                <a:cs typeface="Arial"/>
                <a:sym typeface="Arial"/>
              </a:rPr>
              <a:t>strate</a:t>
            </a: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1600" b="0" i="0" u="none" strike="noStrike" cap="none">
                <a:solidFill>
                  <a:srgbClr val="000000"/>
                </a:solidFill>
                <a:latin typeface="Arial"/>
                <a:ea typeface="Arial"/>
                <a:cs typeface="Arial"/>
                <a:sym typeface="Arial"/>
              </a:rPr>
              <a:t>“victim drug”</a:t>
            </a:r>
            <a:endParaRPr sz="1600" b="0" i="0" u="none" strike="noStrike" cap="none">
              <a:solidFill>
                <a:srgbClr val="000000"/>
              </a:solidFill>
              <a:latin typeface="Arial"/>
              <a:ea typeface="Arial"/>
              <a:cs typeface="Arial"/>
              <a:sym typeface="Arial"/>
            </a:endParaRPr>
          </a:p>
        </p:txBody>
      </p:sp>
      <p:pic>
        <p:nvPicPr>
          <p:cNvPr id="2256" name="Google Shape;2256;p164"/>
          <p:cNvPicPr preferRelativeResize="0"/>
          <p:nvPr/>
        </p:nvPicPr>
        <p:blipFill rotWithShape="1">
          <a:blip r:embed="rId4">
            <a:alphaModFix/>
          </a:blip>
          <a:srcRect/>
          <a:stretch/>
        </p:blipFill>
        <p:spPr>
          <a:xfrm>
            <a:off x="5975911" y="2571750"/>
            <a:ext cx="2464610" cy="1154097"/>
          </a:xfrm>
          <a:prstGeom prst="rect">
            <a:avLst/>
          </a:prstGeom>
          <a:noFill/>
          <a:ln>
            <a:noFill/>
          </a:ln>
          <a:effectLst>
            <a:outerShdw blurRad="57150" dist="19050" dir="5400000" algn="bl" rotWithShape="0">
              <a:srgbClr val="000000">
                <a:alpha val="49019"/>
              </a:srgbClr>
            </a:outerShdw>
          </a:effectLst>
        </p:spPr>
      </p:pic>
      <p:sp>
        <p:nvSpPr>
          <p:cNvPr id="2257" name="Google Shape;2257;p164"/>
          <p:cNvSpPr txBox="1"/>
          <p:nvPr/>
        </p:nvSpPr>
        <p:spPr>
          <a:xfrm>
            <a:off x="6420715" y="3962039"/>
            <a:ext cx="22944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metabolite</a:t>
            </a:r>
            <a:endParaRPr sz="2000" b="0" i="0" u="none" strike="noStrike" cap="none">
              <a:solidFill>
                <a:srgbClr val="000000"/>
              </a:solidFill>
              <a:latin typeface="Arial"/>
              <a:ea typeface="Arial"/>
              <a:cs typeface="Arial"/>
              <a:sym typeface="Arial"/>
            </a:endParaRPr>
          </a:p>
        </p:txBody>
      </p:sp>
      <p:sp>
        <p:nvSpPr>
          <p:cNvPr id="2258" name="Google Shape;2258;p164"/>
          <p:cNvSpPr txBox="1"/>
          <p:nvPr/>
        </p:nvSpPr>
        <p:spPr>
          <a:xfrm>
            <a:off x="850175" y="1109925"/>
            <a:ext cx="80226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200" b="0" i="0" u="none" strike="noStrike" cap="none">
                <a:solidFill>
                  <a:srgbClr val="000000"/>
                </a:solidFill>
                <a:latin typeface="Arial"/>
                <a:ea typeface="Arial"/>
                <a:cs typeface="Arial"/>
                <a:sym typeface="Arial"/>
              </a:rPr>
              <a:t>Drug metabolism</a:t>
            </a:r>
            <a:endParaRPr sz="2200" b="0" i="0" u="none" strike="noStrike" cap="none">
              <a:solidFill>
                <a:srgbClr val="000000"/>
              </a:solidFill>
              <a:latin typeface="Arial"/>
              <a:ea typeface="Arial"/>
              <a:cs typeface="Arial"/>
              <a:sym typeface="Arial"/>
            </a:endParaRPr>
          </a:p>
        </p:txBody>
      </p:sp>
      <p:sp>
        <p:nvSpPr>
          <p:cNvPr id="2259" name="Google Shape;2259;p164"/>
          <p:cNvSpPr txBox="1"/>
          <p:nvPr/>
        </p:nvSpPr>
        <p:spPr>
          <a:xfrm>
            <a:off x="4074959" y="3122997"/>
            <a:ext cx="33141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enzyme </a:t>
            </a:r>
            <a:endParaRPr sz="2000" b="0" i="0" u="none" strike="noStrike" cap="none">
              <a:solidFill>
                <a:srgbClr val="000000"/>
              </a:solidFill>
              <a:latin typeface="Arial"/>
              <a:ea typeface="Arial"/>
              <a:cs typeface="Arial"/>
              <a:sym typeface="Arial"/>
            </a:endParaRPr>
          </a:p>
        </p:txBody>
      </p:sp>
      <p:sp>
        <p:nvSpPr>
          <p:cNvPr id="2260" name="Google Shape;2260;p164"/>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p164"/>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Pharmacokinetic (PK) interactions</a:t>
            </a:r>
            <a:endParaRPr sz="35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253"/>
                                        </p:tgtEl>
                                        <p:attrNameLst>
                                          <p:attrName>style.visibility</p:attrName>
                                        </p:attrNameLst>
                                      </p:cBhvr>
                                      <p:to>
                                        <p:strVal val="visible"/>
                                      </p:to>
                                    </p:set>
                                    <p:animEffect transition="in" filter="fade">
                                      <p:cBhvr>
                                        <p:cTn id="7" dur="1000"/>
                                        <p:tgtEl>
                                          <p:spTgt spid="2253"/>
                                        </p:tgtEl>
                                      </p:cBhvr>
                                    </p:animEffect>
                                  </p:childTnLst>
                                </p:cTn>
                              </p:par>
                              <p:par>
                                <p:cTn id="8" presetID="10" presetClass="entr" presetSubtype="0" fill="hold" nodeType="withEffect">
                                  <p:stCondLst>
                                    <p:cond delay="1000"/>
                                  </p:stCondLst>
                                  <p:childTnLst>
                                    <p:set>
                                      <p:cBhvr>
                                        <p:cTn id="9" dur="1" fill="hold">
                                          <p:stCondLst>
                                            <p:cond delay="0"/>
                                          </p:stCondLst>
                                        </p:cTn>
                                        <p:tgtEl>
                                          <p:spTgt spid="2259"/>
                                        </p:tgtEl>
                                        <p:attrNameLst>
                                          <p:attrName>style.visibility</p:attrName>
                                        </p:attrNameLst>
                                      </p:cBhvr>
                                      <p:to>
                                        <p:strVal val="visible"/>
                                      </p:to>
                                    </p:set>
                                    <p:animEffect transition="in" filter="fade">
                                      <p:cBhvr>
                                        <p:cTn id="10" dur="1000"/>
                                        <p:tgtEl>
                                          <p:spTgt spid="2259"/>
                                        </p:tgtEl>
                                      </p:cBhvr>
                                    </p:animEffect>
                                  </p:childTnLst>
                                </p:cTn>
                              </p:par>
                              <p:par>
                                <p:cTn id="11" presetID="10" presetClass="entr" presetSubtype="0" fill="hold" nodeType="withEffect">
                                  <p:stCondLst>
                                    <p:cond delay="2000"/>
                                  </p:stCondLst>
                                  <p:childTnLst>
                                    <p:set>
                                      <p:cBhvr>
                                        <p:cTn id="12" dur="1" fill="hold">
                                          <p:stCondLst>
                                            <p:cond delay="0"/>
                                          </p:stCondLst>
                                        </p:cTn>
                                        <p:tgtEl>
                                          <p:spTgt spid="2257"/>
                                        </p:tgtEl>
                                        <p:attrNameLst>
                                          <p:attrName>style.visibility</p:attrName>
                                        </p:attrNameLst>
                                      </p:cBhvr>
                                      <p:to>
                                        <p:strVal val="visible"/>
                                      </p:to>
                                    </p:set>
                                    <p:animEffect transition="in" filter="fade">
                                      <p:cBhvr>
                                        <p:cTn id="13" dur="1000"/>
                                        <p:tgtEl>
                                          <p:spTgt spid="2257"/>
                                        </p:tgtEl>
                                      </p:cBhvr>
                                    </p:animEffect>
                                  </p:childTnLst>
                                </p:cTn>
                              </p:par>
                              <p:par>
                                <p:cTn id="14" presetID="10" presetClass="entr" presetSubtype="0" fill="hold" nodeType="withEffect">
                                  <p:stCondLst>
                                    <p:cond delay="2000"/>
                                  </p:stCondLst>
                                  <p:childTnLst>
                                    <p:set>
                                      <p:cBhvr>
                                        <p:cTn id="15" dur="1" fill="hold">
                                          <p:stCondLst>
                                            <p:cond delay="0"/>
                                          </p:stCondLst>
                                        </p:cTn>
                                        <p:tgtEl>
                                          <p:spTgt spid="2256"/>
                                        </p:tgtEl>
                                        <p:attrNameLst>
                                          <p:attrName>style.visibility</p:attrName>
                                        </p:attrNameLst>
                                      </p:cBhvr>
                                      <p:to>
                                        <p:strVal val="visible"/>
                                      </p:to>
                                    </p:set>
                                    <p:animEffect transition="in" filter="fade">
                                      <p:cBhvr>
                                        <p:cTn id="16" dur="1000"/>
                                        <p:tgtEl>
                                          <p:spTgt spid="2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pic>
        <p:nvPicPr>
          <p:cNvPr id="2266" name="Google Shape;2266;p165"/>
          <p:cNvPicPr preferRelativeResize="0"/>
          <p:nvPr/>
        </p:nvPicPr>
        <p:blipFill rotWithShape="1">
          <a:blip r:embed="rId3">
            <a:alphaModFix amt="20000"/>
          </a:blip>
          <a:srcRect/>
          <a:stretch/>
        </p:blipFill>
        <p:spPr>
          <a:xfrm>
            <a:off x="3616907" y="847885"/>
            <a:ext cx="4000770" cy="2675910"/>
          </a:xfrm>
          <a:prstGeom prst="rect">
            <a:avLst/>
          </a:prstGeom>
          <a:noFill/>
          <a:ln>
            <a:noFill/>
          </a:ln>
          <a:effectLst>
            <a:outerShdw blurRad="57150" dist="19050" dir="5400000" algn="bl" rotWithShape="0">
              <a:srgbClr val="000000">
                <a:alpha val="49019"/>
              </a:srgbClr>
            </a:outerShdw>
          </a:effectLst>
        </p:spPr>
      </p:pic>
      <p:grpSp>
        <p:nvGrpSpPr>
          <p:cNvPr id="2267" name="Google Shape;2267;p165"/>
          <p:cNvGrpSpPr/>
          <p:nvPr/>
        </p:nvGrpSpPr>
        <p:grpSpPr>
          <a:xfrm>
            <a:off x="5282817" y="3702330"/>
            <a:ext cx="1140756" cy="953592"/>
            <a:chOff x="2174271" y="2655311"/>
            <a:chExt cx="1252800" cy="924000"/>
          </a:xfrm>
        </p:grpSpPr>
        <p:sp>
          <p:nvSpPr>
            <p:cNvPr id="2268" name="Google Shape;2268;p165"/>
            <p:cNvSpPr/>
            <p:nvPr/>
          </p:nvSpPr>
          <p:spPr>
            <a:xfrm>
              <a:off x="2174271" y="2655311"/>
              <a:ext cx="1252800" cy="9240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69" name="Google Shape;2269;p165"/>
            <p:cNvGrpSpPr/>
            <p:nvPr/>
          </p:nvGrpSpPr>
          <p:grpSpPr>
            <a:xfrm>
              <a:off x="2508631" y="2975648"/>
              <a:ext cx="583967" cy="594085"/>
              <a:chOff x="4676168" y="1109370"/>
              <a:chExt cx="583967" cy="940902"/>
            </a:xfrm>
          </p:grpSpPr>
          <p:grpSp>
            <p:nvGrpSpPr>
              <p:cNvPr id="2270" name="Google Shape;2270;p165"/>
              <p:cNvGrpSpPr/>
              <p:nvPr/>
            </p:nvGrpSpPr>
            <p:grpSpPr>
              <a:xfrm>
                <a:off x="4680408" y="1326925"/>
                <a:ext cx="579727" cy="723346"/>
                <a:chOff x="5232858" y="4584476"/>
                <a:chExt cx="579727" cy="723346"/>
              </a:xfrm>
            </p:grpSpPr>
            <p:grpSp>
              <p:nvGrpSpPr>
                <p:cNvPr id="2271" name="Google Shape;2271;p165"/>
                <p:cNvGrpSpPr/>
                <p:nvPr/>
              </p:nvGrpSpPr>
              <p:grpSpPr>
                <a:xfrm rot="-5400000">
                  <a:off x="5269438" y="4764675"/>
                  <a:ext cx="509022" cy="577272"/>
                  <a:chOff x="7383061" y="3772189"/>
                  <a:chExt cx="1584257" cy="2088536"/>
                </a:xfrm>
              </p:grpSpPr>
              <p:pic>
                <p:nvPicPr>
                  <p:cNvPr id="2272" name="Google Shape;2272;p165" descr="clipped result image"/>
                  <p:cNvPicPr preferRelativeResize="0"/>
                  <p:nvPr/>
                </p:nvPicPr>
                <p:blipFill rotWithShape="1">
                  <a:blip r:embed="rId4">
                    <a:alphaModFix/>
                  </a:blip>
                  <a:srcRect/>
                  <a:stretch/>
                </p:blipFill>
                <p:spPr>
                  <a:xfrm>
                    <a:off x="8036220" y="3772189"/>
                    <a:ext cx="931098" cy="2084525"/>
                  </a:xfrm>
                  <a:prstGeom prst="rect">
                    <a:avLst/>
                  </a:prstGeom>
                  <a:noFill/>
                  <a:ln>
                    <a:noFill/>
                  </a:ln>
                </p:spPr>
              </p:pic>
              <p:pic>
                <p:nvPicPr>
                  <p:cNvPr id="2273" name="Google Shape;2273;p165" descr="clipped result image"/>
                  <p:cNvPicPr preferRelativeResize="0"/>
                  <p:nvPr/>
                </p:nvPicPr>
                <p:blipFill rotWithShape="1">
                  <a:blip r:embed="rId5">
                    <a:alphaModFix/>
                  </a:blip>
                  <a:srcRect/>
                  <a:stretch/>
                </p:blipFill>
                <p:spPr>
                  <a:xfrm>
                    <a:off x="7383061" y="3776201"/>
                    <a:ext cx="938047" cy="2084524"/>
                  </a:xfrm>
                  <a:prstGeom prst="rect">
                    <a:avLst/>
                  </a:prstGeom>
                  <a:noFill/>
                  <a:ln>
                    <a:noFill/>
                  </a:ln>
                </p:spPr>
              </p:pic>
            </p:grpSp>
            <p:pic>
              <p:nvPicPr>
                <p:cNvPr id="2274" name="Google Shape;2274;p165" descr="clipped result image"/>
                <p:cNvPicPr preferRelativeResize="0"/>
                <p:nvPr/>
              </p:nvPicPr>
              <p:blipFill rotWithShape="1">
                <a:blip r:embed="rId6">
                  <a:alphaModFix/>
                </a:blip>
                <a:srcRect/>
                <a:stretch/>
              </p:blipFill>
              <p:spPr>
                <a:xfrm rot="-5400000">
                  <a:off x="5371358" y="4445975"/>
                  <a:ext cx="299162" cy="576163"/>
                </a:xfrm>
                <a:prstGeom prst="rect">
                  <a:avLst/>
                </a:prstGeom>
                <a:noFill/>
                <a:ln>
                  <a:noFill/>
                </a:ln>
              </p:spPr>
            </p:pic>
          </p:grpSp>
          <p:pic>
            <p:nvPicPr>
              <p:cNvPr id="2275" name="Google Shape;2275;p165" descr="clipped result image"/>
              <p:cNvPicPr preferRelativeResize="0"/>
              <p:nvPr/>
            </p:nvPicPr>
            <p:blipFill rotWithShape="1">
              <a:blip r:embed="rId7">
                <a:alphaModFix/>
              </a:blip>
              <a:srcRect/>
              <a:stretch/>
            </p:blipFill>
            <p:spPr>
              <a:xfrm rot="-5400000">
                <a:off x="4814668" y="970869"/>
                <a:ext cx="299162" cy="576163"/>
              </a:xfrm>
              <a:prstGeom prst="rect">
                <a:avLst/>
              </a:prstGeom>
              <a:noFill/>
              <a:ln>
                <a:noFill/>
              </a:ln>
            </p:spPr>
          </p:pic>
        </p:grpSp>
      </p:grpSp>
      <p:grpSp>
        <p:nvGrpSpPr>
          <p:cNvPr id="2276" name="Google Shape;2276;p165"/>
          <p:cNvGrpSpPr/>
          <p:nvPr/>
        </p:nvGrpSpPr>
        <p:grpSpPr>
          <a:xfrm>
            <a:off x="4153989" y="1588599"/>
            <a:ext cx="3313811" cy="1867979"/>
            <a:chOff x="4689537" y="412403"/>
            <a:chExt cx="873067" cy="492143"/>
          </a:xfrm>
        </p:grpSpPr>
        <p:pic>
          <p:nvPicPr>
            <p:cNvPr id="2277" name="Google Shape;2277;p165"/>
            <p:cNvPicPr preferRelativeResize="0"/>
            <p:nvPr/>
          </p:nvPicPr>
          <p:blipFill rotWithShape="1">
            <a:blip r:embed="rId8">
              <a:alphaModFix/>
            </a:blip>
            <a:srcRect/>
            <a:stretch/>
          </p:blipFill>
          <p:spPr>
            <a:xfrm>
              <a:off x="4779774" y="454628"/>
              <a:ext cx="590576" cy="449918"/>
            </a:xfrm>
            <a:prstGeom prst="rect">
              <a:avLst/>
            </a:prstGeom>
            <a:noFill/>
            <a:ln>
              <a:noFill/>
            </a:ln>
            <a:effectLst>
              <a:outerShdw blurRad="57150" dist="19050" dir="5400000" algn="bl" rotWithShape="0">
                <a:srgbClr val="000000">
                  <a:alpha val="49019"/>
                </a:srgbClr>
              </a:outerShdw>
            </a:effectLst>
          </p:spPr>
        </p:pic>
        <p:cxnSp>
          <p:nvCxnSpPr>
            <p:cNvPr id="2278" name="Google Shape;2278;p165"/>
            <p:cNvCxnSpPr/>
            <p:nvPr/>
          </p:nvCxnSpPr>
          <p:spPr>
            <a:xfrm rot="10800000">
              <a:off x="4689537" y="670843"/>
              <a:ext cx="151429" cy="84759"/>
            </a:xfrm>
            <a:prstGeom prst="straightConnector1">
              <a:avLst/>
            </a:prstGeom>
            <a:noFill/>
            <a:ln w="9525" cap="flat" cmpd="sng">
              <a:solidFill>
                <a:srgbClr val="595959"/>
              </a:solidFill>
              <a:prstDash val="solid"/>
              <a:round/>
              <a:headEnd type="none" w="sm" len="sm"/>
              <a:tailEnd type="triangle" w="med" len="med"/>
            </a:ln>
          </p:spPr>
        </p:cxnSp>
        <p:cxnSp>
          <p:nvCxnSpPr>
            <p:cNvPr id="2279" name="Google Shape;2279;p165"/>
            <p:cNvCxnSpPr/>
            <p:nvPr/>
          </p:nvCxnSpPr>
          <p:spPr>
            <a:xfrm rot="10800000" flipH="1">
              <a:off x="5331604" y="670843"/>
              <a:ext cx="231000" cy="66600"/>
            </a:xfrm>
            <a:prstGeom prst="straightConnector1">
              <a:avLst/>
            </a:prstGeom>
            <a:noFill/>
            <a:ln w="9525" cap="flat" cmpd="sng">
              <a:solidFill>
                <a:srgbClr val="595959"/>
              </a:solidFill>
              <a:prstDash val="solid"/>
              <a:round/>
              <a:headEnd type="none" w="sm" len="sm"/>
              <a:tailEnd type="triangle" w="med" len="med"/>
            </a:ln>
          </p:spPr>
        </p:cxnSp>
        <p:cxnSp>
          <p:nvCxnSpPr>
            <p:cNvPr id="2280" name="Google Shape;2280;p165"/>
            <p:cNvCxnSpPr/>
            <p:nvPr/>
          </p:nvCxnSpPr>
          <p:spPr>
            <a:xfrm rot="10800000">
              <a:off x="5061611" y="412403"/>
              <a:ext cx="7416" cy="164237"/>
            </a:xfrm>
            <a:prstGeom prst="straightConnector1">
              <a:avLst/>
            </a:prstGeom>
            <a:noFill/>
            <a:ln w="9525" cap="flat" cmpd="sng">
              <a:solidFill>
                <a:srgbClr val="595959"/>
              </a:solidFill>
              <a:prstDash val="solid"/>
              <a:round/>
              <a:headEnd type="none" w="sm" len="sm"/>
              <a:tailEnd type="triangle" w="med" len="med"/>
            </a:ln>
          </p:spPr>
        </p:cxnSp>
      </p:grpSp>
      <p:sp>
        <p:nvSpPr>
          <p:cNvPr id="2281" name="Google Shape;2281;p165"/>
          <p:cNvSpPr txBox="1"/>
          <p:nvPr/>
        </p:nvSpPr>
        <p:spPr>
          <a:xfrm>
            <a:off x="4282305" y="4107601"/>
            <a:ext cx="15744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in</a:t>
            </a:r>
            <a:r>
              <a:rPr lang="en" sz="2000" b="1" i="0" u="sng" strike="noStrike" cap="none">
                <a:solidFill>
                  <a:srgbClr val="000000"/>
                </a:solidFill>
                <a:latin typeface="Arial"/>
                <a:ea typeface="Arial"/>
                <a:cs typeface="Arial"/>
                <a:sym typeface="Arial"/>
              </a:rPr>
              <a:t>H</a:t>
            </a:r>
            <a:r>
              <a:rPr lang="en" sz="2000" b="0" i="0" u="none" strike="noStrike" cap="none">
                <a:solidFill>
                  <a:srgbClr val="000000"/>
                </a:solidFill>
                <a:latin typeface="Arial"/>
                <a:ea typeface="Arial"/>
                <a:cs typeface="Arial"/>
                <a:sym typeface="Arial"/>
              </a:rPr>
              <a:t>ibitor</a:t>
            </a:r>
            <a:endParaRPr sz="2000" b="0" i="0" u="none" strike="noStrike" cap="none">
              <a:solidFill>
                <a:srgbClr val="000000"/>
              </a:solidFill>
              <a:latin typeface="Arial"/>
              <a:ea typeface="Arial"/>
              <a:cs typeface="Arial"/>
              <a:sym typeface="Arial"/>
            </a:endParaRPr>
          </a:p>
        </p:txBody>
      </p:sp>
      <p:sp>
        <p:nvSpPr>
          <p:cNvPr id="2282" name="Google Shape;2282;p165"/>
          <p:cNvSpPr txBox="1"/>
          <p:nvPr/>
        </p:nvSpPr>
        <p:spPr>
          <a:xfrm>
            <a:off x="3991834" y="1588600"/>
            <a:ext cx="15744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substrate</a:t>
            </a:r>
            <a:endParaRPr sz="2000" b="0" i="0" u="none" strike="noStrike" cap="none">
              <a:solidFill>
                <a:srgbClr val="000000"/>
              </a:solidFill>
              <a:latin typeface="Arial"/>
              <a:ea typeface="Arial"/>
              <a:cs typeface="Arial"/>
              <a:sym typeface="Arial"/>
            </a:endParaRPr>
          </a:p>
        </p:txBody>
      </p:sp>
      <p:sp>
        <p:nvSpPr>
          <p:cNvPr id="2283" name="Google Shape;2283;p165"/>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p165"/>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Enzyme in</a:t>
            </a:r>
            <a:r>
              <a:rPr lang="en" sz="2500" b="0" i="0" u="sng" strike="noStrike" cap="none">
                <a:solidFill>
                  <a:schemeClr val="lt1"/>
                </a:solidFill>
                <a:latin typeface="Arial"/>
                <a:ea typeface="Arial"/>
                <a:cs typeface="Arial"/>
                <a:sym typeface="Arial"/>
              </a:rPr>
              <a:t>H</a:t>
            </a:r>
            <a:r>
              <a:rPr lang="en" sz="2500" b="0" i="0" u="none" strike="noStrike" cap="none">
                <a:solidFill>
                  <a:schemeClr val="lt1"/>
                </a:solidFill>
                <a:latin typeface="Arial"/>
                <a:ea typeface="Arial"/>
                <a:cs typeface="Arial"/>
                <a:sym typeface="Arial"/>
              </a:rPr>
              <a:t>ibition</a:t>
            </a:r>
            <a:endParaRPr sz="3500" b="0" i="0" u="none" strike="noStrike" cap="none">
              <a:solidFill>
                <a:schemeClr val="lt1"/>
              </a:solidFill>
              <a:latin typeface="Arial"/>
              <a:ea typeface="Arial"/>
              <a:cs typeface="Arial"/>
              <a:sym typeface="Arial"/>
            </a:endParaRPr>
          </a:p>
        </p:txBody>
      </p:sp>
      <p:sp>
        <p:nvSpPr>
          <p:cNvPr id="2285" name="Google Shape;2285;p165"/>
          <p:cNvSpPr txBox="1"/>
          <p:nvPr/>
        </p:nvSpPr>
        <p:spPr>
          <a:xfrm>
            <a:off x="546875" y="1283800"/>
            <a:ext cx="2668259"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Enzyme in</a:t>
            </a:r>
            <a:r>
              <a:rPr lang="en" sz="2000" b="1" i="0" u="sng" strike="noStrike" cap="none">
                <a:solidFill>
                  <a:srgbClr val="000000"/>
                </a:solidFill>
                <a:highlight>
                  <a:srgbClr val="FFFF00"/>
                </a:highlight>
                <a:latin typeface="Arial"/>
                <a:ea typeface="Arial"/>
                <a:cs typeface="Arial"/>
                <a:sym typeface="Arial"/>
              </a:rPr>
              <a:t>H</a:t>
            </a:r>
            <a:r>
              <a:rPr lang="en" sz="2000" b="0" i="0" u="none" strike="noStrike" cap="none">
                <a:solidFill>
                  <a:srgbClr val="000000"/>
                </a:solidFill>
                <a:latin typeface="Arial"/>
                <a:ea typeface="Arial"/>
                <a:cs typeface="Arial"/>
                <a:sym typeface="Arial"/>
              </a:rPr>
              <a:t>ibition causes increased levels of “victim” drug (substrate).</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2000" b="1" i="0" u="sng" strike="noStrike" cap="none">
                <a:solidFill>
                  <a:schemeClr val="dk1"/>
                </a:solidFill>
                <a:latin typeface="Arial"/>
                <a:ea typeface="Arial"/>
                <a:cs typeface="Arial"/>
                <a:sym typeface="Arial"/>
              </a:rPr>
              <a:t>H</a:t>
            </a:r>
            <a:r>
              <a:rPr lang="en" sz="2000" b="0" i="0" u="none" strike="noStrike" cap="none">
                <a:solidFill>
                  <a:schemeClr val="dk1"/>
                </a:solidFill>
                <a:latin typeface="Arial"/>
                <a:ea typeface="Arial"/>
                <a:cs typeface="Arial"/>
                <a:sym typeface="Arial"/>
              </a:rPr>
              <a:t> for </a:t>
            </a:r>
            <a:r>
              <a:rPr lang="en" sz="2000" b="1" i="0" u="sng" strike="noStrike" cap="none">
                <a:solidFill>
                  <a:schemeClr val="dk1"/>
                </a:solidFill>
                <a:highlight>
                  <a:schemeClr val="accent6"/>
                </a:highlight>
                <a:latin typeface="Arial"/>
                <a:ea typeface="Arial"/>
                <a:cs typeface="Arial"/>
                <a:sym typeface="Arial"/>
              </a:rPr>
              <a:t>H</a:t>
            </a:r>
            <a:r>
              <a:rPr lang="en" sz="2000" b="0" i="0" u="none" strike="noStrike" cap="none">
                <a:solidFill>
                  <a:schemeClr val="dk1"/>
                </a:solidFill>
                <a:latin typeface="Arial"/>
                <a:ea typeface="Arial"/>
                <a:cs typeface="Arial"/>
                <a:sym typeface="Arial"/>
              </a:rPr>
              <a:t>igh and </a:t>
            </a:r>
            <a:r>
              <a:rPr lang="en" sz="2000" b="1" i="0" u="sng" strike="noStrike" cap="none">
                <a:solidFill>
                  <a:schemeClr val="dk1"/>
                </a:solidFill>
                <a:highlight>
                  <a:schemeClr val="accent6"/>
                </a:highlight>
                <a:latin typeface="Arial"/>
                <a:ea typeface="Arial"/>
                <a:cs typeface="Arial"/>
                <a:sym typeface="Arial"/>
              </a:rPr>
              <a:t>H</a:t>
            </a:r>
            <a:r>
              <a:rPr lang="en" sz="2000" b="0" i="0" u="none" strike="noStrike" cap="none">
                <a:solidFill>
                  <a:schemeClr val="dk1"/>
                </a:solidFill>
                <a:latin typeface="Arial"/>
                <a:ea typeface="Arial"/>
                <a:cs typeface="Arial"/>
                <a:sym typeface="Arial"/>
              </a:rPr>
              <a:t>urried</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2000" b="0" i="0" u="none" strike="noStrike" cap="none">
                <a:solidFill>
                  <a:schemeClr val="dk1"/>
                </a:solidFill>
                <a:latin typeface="Arial"/>
                <a:ea typeface="Arial"/>
                <a:cs typeface="Arial"/>
                <a:sym typeface="Arial"/>
              </a:rPr>
              <a:t>(immediate effect)</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Google Shape;2290;p166"/>
          <p:cNvSpPr txBox="1"/>
          <p:nvPr/>
        </p:nvSpPr>
        <p:spPr>
          <a:xfrm>
            <a:off x="5524813" y="3294422"/>
            <a:ext cx="275006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0" i="0" u="none" strike="noStrike" cap="none">
                <a:solidFill>
                  <a:schemeClr val="dk1"/>
                </a:solidFill>
                <a:latin typeface="Arial"/>
                <a:ea typeface="Arial"/>
                <a:cs typeface="Arial"/>
                <a:sym typeface="Arial"/>
              </a:rPr>
              <a:t>substrate, e.g.,</a:t>
            </a:r>
            <a:endParaRPr/>
          </a:p>
          <a:p>
            <a:pPr marL="0" marR="0" lvl="0" indent="0" algn="l" rtl="0">
              <a:lnSpc>
                <a:spcPct val="100000"/>
              </a:lnSpc>
              <a:spcBef>
                <a:spcPts val="0"/>
              </a:spcBef>
              <a:spcAft>
                <a:spcPts val="0"/>
              </a:spcAft>
              <a:buClr>
                <a:schemeClr val="dk1"/>
              </a:buClr>
              <a:buSzPts val="1100"/>
              <a:buFont typeface="Arial"/>
              <a:buNone/>
            </a:pPr>
            <a:r>
              <a:rPr lang="en" sz="2000" b="0" i="0" u="none" strike="noStrike" cap="none">
                <a:solidFill>
                  <a:schemeClr val="dk1"/>
                </a:solidFill>
                <a:latin typeface="Arial"/>
                <a:ea typeface="Arial"/>
                <a:cs typeface="Arial"/>
                <a:sym typeface="Arial"/>
              </a:rPr>
              <a:t>lamotrigine (Lamictal)</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sp>
        <p:nvSpPr>
          <p:cNvPr id="2291" name="Google Shape;2291;p166"/>
          <p:cNvSpPr txBox="1"/>
          <p:nvPr/>
        </p:nvSpPr>
        <p:spPr>
          <a:xfrm>
            <a:off x="1593229" y="1446178"/>
            <a:ext cx="1661700"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0000"/>
                </a:solidFill>
                <a:latin typeface="Arial"/>
                <a:ea typeface="Arial"/>
                <a:cs typeface="Arial"/>
                <a:sym typeface="Arial"/>
              </a:rPr>
              <a:t>2-fold</a:t>
            </a:r>
            <a:endParaRPr/>
          </a:p>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0000"/>
                </a:solidFill>
                <a:latin typeface="Arial"/>
                <a:ea typeface="Arial"/>
                <a:cs typeface="Arial"/>
                <a:sym typeface="Arial"/>
              </a:rPr>
              <a:t>increase</a:t>
            </a:r>
            <a:endParaRPr sz="2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sp>
        <p:nvSpPr>
          <p:cNvPr id="2292" name="Google Shape;2292;p166"/>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p166"/>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Enzyme in</a:t>
            </a:r>
            <a:r>
              <a:rPr lang="en" sz="2500" b="0" i="0" u="sng" strike="noStrike" cap="none">
                <a:solidFill>
                  <a:schemeClr val="lt1"/>
                </a:solidFill>
                <a:latin typeface="Arial"/>
                <a:ea typeface="Arial"/>
                <a:cs typeface="Arial"/>
                <a:sym typeface="Arial"/>
              </a:rPr>
              <a:t>H</a:t>
            </a:r>
            <a:r>
              <a:rPr lang="en" sz="2500" b="0" i="0" u="none" strike="noStrike" cap="none">
                <a:solidFill>
                  <a:schemeClr val="lt1"/>
                </a:solidFill>
                <a:latin typeface="Arial"/>
                <a:ea typeface="Arial"/>
                <a:cs typeface="Arial"/>
                <a:sym typeface="Arial"/>
              </a:rPr>
              <a:t>ibition</a:t>
            </a:r>
            <a:endParaRPr sz="3500" b="0" i="0" u="none" strike="noStrike" cap="none">
              <a:solidFill>
                <a:schemeClr val="lt1"/>
              </a:solidFill>
              <a:latin typeface="Arial"/>
              <a:ea typeface="Arial"/>
              <a:cs typeface="Arial"/>
              <a:sym typeface="Arial"/>
            </a:endParaRPr>
          </a:p>
        </p:txBody>
      </p:sp>
      <p:grpSp>
        <p:nvGrpSpPr>
          <p:cNvPr id="2294" name="Google Shape;2294;p166"/>
          <p:cNvGrpSpPr/>
          <p:nvPr/>
        </p:nvGrpSpPr>
        <p:grpSpPr>
          <a:xfrm>
            <a:off x="1988626" y="3943468"/>
            <a:ext cx="6199785" cy="918678"/>
            <a:chOff x="1988626" y="3943468"/>
            <a:chExt cx="6199785" cy="918678"/>
          </a:xfrm>
        </p:grpSpPr>
        <p:sp>
          <p:nvSpPr>
            <p:cNvPr id="2295" name="Google Shape;2295;p166"/>
            <p:cNvSpPr txBox="1"/>
            <p:nvPr/>
          </p:nvSpPr>
          <p:spPr>
            <a:xfrm>
              <a:off x="5611276" y="4084120"/>
              <a:ext cx="2577135"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0" i="0" u="none" strike="noStrike" cap="none">
                  <a:solidFill>
                    <a:schemeClr val="dk1"/>
                  </a:solidFill>
                  <a:latin typeface="Arial"/>
                  <a:ea typeface="Arial"/>
                  <a:cs typeface="Arial"/>
                  <a:sym typeface="Arial"/>
                </a:rPr>
                <a:t>in</a:t>
              </a:r>
              <a:r>
                <a:rPr lang="en" sz="2000" b="1" i="0" u="sng" strike="noStrike" cap="none">
                  <a:solidFill>
                    <a:schemeClr val="dk1"/>
                  </a:solidFill>
                  <a:latin typeface="Arial"/>
                  <a:ea typeface="Arial"/>
                  <a:cs typeface="Arial"/>
                  <a:sym typeface="Arial"/>
                </a:rPr>
                <a:t>H</a:t>
              </a:r>
              <a:r>
                <a:rPr lang="en" sz="2000" b="0" i="0" u="none" strike="noStrike" cap="none">
                  <a:solidFill>
                    <a:schemeClr val="dk1"/>
                  </a:solidFill>
                  <a:latin typeface="Arial"/>
                  <a:ea typeface="Arial"/>
                  <a:cs typeface="Arial"/>
                  <a:sym typeface="Arial"/>
                </a:rPr>
                <a:t>ibitor, e.g.,</a:t>
              </a:r>
              <a:endParaRPr/>
            </a:p>
            <a:p>
              <a:pPr marL="0" marR="0" lvl="0" indent="0" algn="l" rtl="0">
                <a:lnSpc>
                  <a:spcPct val="100000"/>
                </a:lnSpc>
                <a:spcBef>
                  <a:spcPts val="0"/>
                </a:spcBef>
                <a:spcAft>
                  <a:spcPts val="0"/>
                </a:spcAft>
                <a:buClr>
                  <a:schemeClr val="dk1"/>
                </a:buClr>
                <a:buSzPts val="1100"/>
                <a:buFont typeface="Arial"/>
                <a:buNone/>
              </a:pPr>
              <a:r>
                <a:rPr lang="en" sz="2000" b="0" i="0" u="none" strike="noStrike" cap="none">
                  <a:solidFill>
                    <a:schemeClr val="dk1"/>
                  </a:solidFill>
                  <a:latin typeface="Arial"/>
                  <a:ea typeface="Arial"/>
                  <a:cs typeface="Arial"/>
                  <a:sym typeface="Arial"/>
                </a:rPr>
                <a:t>valproate (Depakote)</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sp>
          <p:nvSpPr>
            <p:cNvPr id="2296" name="Google Shape;2296;p166"/>
            <p:cNvSpPr txBox="1"/>
            <p:nvPr/>
          </p:nvSpPr>
          <p:spPr>
            <a:xfrm>
              <a:off x="1988626" y="4077129"/>
              <a:ext cx="1366971"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sng" strike="noStrike" cap="none">
                  <a:solidFill>
                    <a:schemeClr val="dk1"/>
                  </a:solidFill>
                  <a:latin typeface="Arial"/>
                  <a:ea typeface="Arial"/>
                  <a:cs typeface="Arial"/>
                  <a:sym typeface="Arial"/>
                </a:rPr>
                <a:t>H</a:t>
              </a:r>
              <a:r>
                <a:rPr lang="en" sz="2000" b="0" i="0" u="none" strike="noStrike" cap="none">
                  <a:solidFill>
                    <a:schemeClr val="dk1"/>
                  </a:solidFill>
                  <a:latin typeface="Arial"/>
                  <a:ea typeface="Arial"/>
                  <a:cs typeface="Arial"/>
                  <a:sym typeface="Arial"/>
                </a:rPr>
                <a:t>igh and </a:t>
              </a:r>
              <a:endParaRPr/>
            </a:p>
            <a:p>
              <a:pPr marL="0" marR="0" lvl="0" indent="0" algn="l" rtl="0">
                <a:lnSpc>
                  <a:spcPct val="100000"/>
                </a:lnSpc>
                <a:spcBef>
                  <a:spcPts val="0"/>
                </a:spcBef>
                <a:spcAft>
                  <a:spcPts val="0"/>
                </a:spcAft>
                <a:buClr>
                  <a:schemeClr val="dk1"/>
                </a:buClr>
                <a:buSzPts val="1100"/>
                <a:buFont typeface="Arial"/>
                <a:buNone/>
              </a:pPr>
              <a:r>
                <a:rPr lang="en" sz="2000" b="1" i="0" u="sng" strike="noStrike" cap="none">
                  <a:solidFill>
                    <a:schemeClr val="dk1"/>
                  </a:solidFill>
                  <a:latin typeface="Arial"/>
                  <a:ea typeface="Arial"/>
                  <a:cs typeface="Arial"/>
                  <a:sym typeface="Arial"/>
                </a:rPr>
                <a:t>H</a:t>
              </a:r>
              <a:r>
                <a:rPr lang="en" sz="2000" b="0" i="0" u="none" strike="noStrike" cap="none">
                  <a:solidFill>
                    <a:schemeClr val="dk1"/>
                  </a:solidFill>
                  <a:latin typeface="Arial"/>
                  <a:ea typeface="Arial"/>
                  <a:cs typeface="Arial"/>
                  <a:sym typeface="Arial"/>
                </a:rPr>
                <a:t>urried</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pic>
          <p:nvPicPr>
            <p:cNvPr id="2297" name="Google Shape;2297;p166" descr="Logo, company name&#10;&#10;Description automatically generated"/>
            <p:cNvPicPr preferRelativeResize="0"/>
            <p:nvPr/>
          </p:nvPicPr>
          <p:blipFill rotWithShape="1">
            <a:blip r:embed="rId3">
              <a:alphaModFix/>
            </a:blip>
            <a:srcRect/>
            <a:stretch/>
          </p:blipFill>
          <p:spPr>
            <a:xfrm>
              <a:off x="3951490" y="3943468"/>
              <a:ext cx="1103072" cy="918678"/>
            </a:xfrm>
            <a:prstGeom prst="rect">
              <a:avLst/>
            </a:prstGeom>
            <a:noFill/>
            <a:ln>
              <a:noFill/>
            </a:ln>
            <a:effectLst>
              <a:outerShdw blurRad="50800" dist="38100" dir="8100000" algn="tr" rotWithShape="0">
                <a:srgbClr val="000000">
                  <a:alpha val="40000"/>
                </a:srgbClr>
              </a:outerShdw>
            </a:effectLst>
          </p:spPr>
        </p:pic>
      </p:grpSp>
      <p:pic>
        <p:nvPicPr>
          <p:cNvPr id="2298" name="Google Shape;2298;p166"/>
          <p:cNvPicPr preferRelativeResize="0"/>
          <p:nvPr/>
        </p:nvPicPr>
        <p:blipFill rotWithShape="1">
          <a:blip r:embed="rId4">
            <a:alphaModFix/>
          </a:blip>
          <a:srcRect/>
          <a:stretch/>
        </p:blipFill>
        <p:spPr>
          <a:xfrm>
            <a:off x="2863043" y="2823671"/>
            <a:ext cx="3060217" cy="2383972"/>
          </a:xfrm>
          <a:prstGeom prst="rect">
            <a:avLst/>
          </a:prstGeom>
          <a:noFill/>
          <a:ln>
            <a:noFill/>
          </a:ln>
          <a:effectLst>
            <a:outerShdw blurRad="57150" dist="19050" dir="5400000" algn="bl" rotWithShape="0">
              <a:srgbClr val="000000">
                <a:alpha val="49019"/>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229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98"/>
                                        </p:tgtEl>
                                        <p:attrNameLst>
                                          <p:attrName>style.visibility</p:attrName>
                                        </p:attrNameLst>
                                      </p:cBhvr>
                                      <p:to>
                                        <p:strVal val="visible"/>
                                      </p:to>
                                    </p:set>
                                  </p:childTnLst>
                                </p:cTn>
                              </p:par>
                              <p:par>
                                <p:cTn id="9" presetID="10" presetClass="entr" presetSubtype="0" fill="hold" nodeType="withEffect">
                                  <p:stCondLst>
                                    <p:cond delay="8000"/>
                                  </p:stCondLst>
                                  <p:childTnLst>
                                    <p:set>
                                      <p:cBhvr>
                                        <p:cTn id="10" dur="1" fill="hold">
                                          <p:stCondLst>
                                            <p:cond delay="0"/>
                                          </p:stCondLst>
                                        </p:cTn>
                                        <p:tgtEl>
                                          <p:spTgt spid="2291"/>
                                        </p:tgtEl>
                                        <p:attrNameLst>
                                          <p:attrName>style.visibility</p:attrName>
                                        </p:attrNameLst>
                                      </p:cBhvr>
                                      <p:to>
                                        <p:strVal val="visible"/>
                                      </p:to>
                                    </p:set>
                                    <p:animEffect transition="in" filter="fade">
                                      <p:cBhvr>
                                        <p:cTn id="11" dur="500"/>
                                        <p:tgtEl>
                                          <p:spTgt spid="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grpSp>
        <p:nvGrpSpPr>
          <p:cNvPr id="2303" name="Google Shape;2303;p167"/>
          <p:cNvGrpSpPr/>
          <p:nvPr/>
        </p:nvGrpSpPr>
        <p:grpSpPr>
          <a:xfrm>
            <a:off x="1171988" y="1866898"/>
            <a:ext cx="3192928" cy="2668442"/>
            <a:chOff x="-3811898" y="444373"/>
            <a:chExt cx="3506400" cy="2585700"/>
          </a:xfrm>
        </p:grpSpPr>
        <p:sp>
          <p:nvSpPr>
            <p:cNvPr id="2304" name="Google Shape;2304;p167"/>
            <p:cNvSpPr/>
            <p:nvPr/>
          </p:nvSpPr>
          <p:spPr>
            <a:xfrm>
              <a:off x="-3811898" y="444373"/>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05" name="Google Shape;2305;p167"/>
            <p:cNvGrpSpPr/>
            <p:nvPr/>
          </p:nvGrpSpPr>
          <p:grpSpPr>
            <a:xfrm>
              <a:off x="-2876086" y="1340926"/>
              <a:ext cx="1634416" cy="1662716"/>
              <a:chOff x="-708549" y="-1479673"/>
              <a:chExt cx="1634416" cy="2633379"/>
            </a:xfrm>
          </p:grpSpPr>
          <p:grpSp>
            <p:nvGrpSpPr>
              <p:cNvPr id="2306" name="Google Shape;2306;p167"/>
              <p:cNvGrpSpPr/>
              <p:nvPr/>
            </p:nvGrpSpPr>
            <p:grpSpPr>
              <a:xfrm>
                <a:off x="-696683" y="-870783"/>
                <a:ext cx="1622550" cy="2024489"/>
                <a:chOff x="-144233" y="2386767"/>
                <a:chExt cx="1622550" cy="2024489"/>
              </a:xfrm>
            </p:grpSpPr>
            <p:grpSp>
              <p:nvGrpSpPr>
                <p:cNvPr id="2307" name="Google Shape;2307;p167"/>
                <p:cNvGrpSpPr/>
                <p:nvPr/>
              </p:nvGrpSpPr>
              <p:grpSpPr>
                <a:xfrm rot="-5400000">
                  <a:off x="-41842" y="2891097"/>
                  <a:ext cx="1424641" cy="1615677"/>
                  <a:chOff x="10173493" y="-15665848"/>
                  <a:chExt cx="4433990" cy="5845433"/>
                </a:xfrm>
              </p:grpSpPr>
              <p:pic>
                <p:nvPicPr>
                  <p:cNvPr id="2308" name="Google Shape;2308;p167" descr="clipped result image"/>
                  <p:cNvPicPr preferRelativeResize="0"/>
                  <p:nvPr/>
                </p:nvPicPr>
                <p:blipFill rotWithShape="1">
                  <a:blip r:embed="rId3">
                    <a:alphaModFix/>
                  </a:blip>
                  <a:srcRect/>
                  <a:stretch/>
                </p:blipFill>
                <p:spPr>
                  <a:xfrm>
                    <a:off x="12001541" y="-15665848"/>
                    <a:ext cx="2605942" cy="5834203"/>
                  </a:xfrm>
                  <a:prstGeom prst="rect">
                    <a:avLst/>
                  </a:prstGeom>
                  <a:noFill/>
                  <a:ln>
                    <a:noFill/>
                  </a:ln>
                </p:spPr>
              </p:pic>
              <p:pic>
                <p:nvPicPr>
                  <p:cNvPr id="2309" name="Google Shape;2309;p167" descr="clipped result image"/>
                  <p:cNvPicPr preferRelativeResize="0"/>
                  <p:nvPr/>
                </p:nvPicPr>
                <p:blipFill rotWithShape="1">
                  <a:blip r:embed="rId4">
                    <a:alphaModFix/>
                  </a:blip>
                  <a:srcRect/>
                  <a:stretch/>
                </p:blipFill>
                <p:spPr>
                  <a:xfrm>
                    <a:off x="10173493" y="-15654618"/>
                    <a:ext cx="2625389" cy="5834203"/>
                  </a:xfrm>
                  <a:prstGeom prst="rect">
                    <a:avLst/>
                  </a:prstGeom>
                  <a:noFill/>
                  <a:ln>
                    <a:noFill/>
                  </a:ln>
                </p:spPr>
              </p:pic>
            </p:grpSp>
            <p:pic>
              <p:nvPicPr>
                <p:cNvPr id="2310" name="Google Shape;2310;p167" descr="clipped result image"/>
                <p:cNvPicPr preferRelativeResize="0"/>
                <p:nvPr/>
              </p:nvPicPr>
              <p:blipFill rotWithShape="1">
                <a:blip r:embed="rId5">
                  <a:alphaModFix/>
                </a:blip>
                <a:srcRect/>
                <a:stretch/>
              </p:blipFill>
              <p:spPr>
                <a:xfrm rot="-5400000">
                  <a:off x="243410" y="1999124"/>
                  <a:ext cx="837288" cy="1612574"/>
                </a:xfrm>
                <a:prstGeom prst="rect">
                  <a:avLst/>
                </a:prstGeom>
                <a:noFill/>
                <a:ln>
                  <a:noFill/>
                </a:ln>
              </p:spPr>
            </p:pic>
          </p:grpSp>
          <p:pic>
            <p:nvPicPr>
              <p:cNvPr id="2311" name="Google Shape;2311;p167" descr="clipped result image"/>
              <p:cNvPicPr preferRelativeResize="0"/>
              <p:nvPr/>
            </p:nvPicPr>
            <p:blipFill rotWithShape="1">
              <a:blip r:embed="rId6">
                <a:alphaModFix/>
              </a:blip>
              <a:srcRect/>
              <a:stretch/>
            </p:blipFill>
            <p:spPr>
              <a:xfrm rot="-5400000">
                <a:off x="-320906" y="-1867316"/>
                <a:ext cx="837288" cy="1612574"/>
              </a:xfrm>
              <a:prstGeom prst="rect">
                <a:avLst/>
              </a:prstGeom>
              <a:noFill/>
              <a:ln>
                <a:noFill/>
              </a:ln>
            </p:spPr>
          </p:pic>
        </p:grpSp>
      </p:grpSp>
      <p:sp>
        <p:nvSpPr>
          <p:cNvPr id="2312" name="Google Shape;2312;p167"/>
          <p:cNvSpPr/>
          <p:nvPr/>
        </p:nvSpPr>
        <p:spPr>
          <a:xfrm rot="10800000" flipH="1">
            <a:off x="4962490" y="1952964"/>
            <a:ext cx="3570600" cy="27399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p167"/>
          <p:cNvSpPr txBox="1"/>
          <p:nvPr/>
        </p:nvSpPr>
        <p:spPr>
          <a:xfrm>
            <a:off x="2077039" y="1016100"/>
            <a:ext cx="80226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700" b="0" i="0" u="none" strike="noStrike" cap="none">
                <a:solidFill>
                  <a:srgbClr val="000000"/>
                </a:solidFill>
                <a:latin typeface="Arial"/>
                <a:ea typeface="Arial"/>
                <a:cs typeface="Arial"/>
                <a:sym typeface="Arial"/>
              </a:rPr>
              <a:t>in</a:t>
            </a:r>
            <a:r>
              <a:rPr lang="en" sz="2700" b="1" i="0" u="sng" strike="noStrike" cap="none">
                <a:solidFill>
                  <a:srgbClr val="000000"/>
                </a:solidFill>
                <a:latin typeface="Arial"/>
                <a:ea typeface="Arial"/>
                <a:cs typeface="Arial"/>
                <a:sym typeface="Arial"/>
              </a:rPr>
              <a:t>H</a:t>
            </a:r>
            <a:r>
              <a:rPr lang="en" sz="2700" b="0" i="0" u="none" strike="noStrike" cap="none">
                <a:solidFill>
                  <a:srgbClr val="000000"/>
                </a:solidFill>
                <a:latin typeface="Arial"/>
                <a:ea typeface="Arial"/>
                <a:cs typeface="Arial"/>
                <a:sym typeface="Arial"/>
              </a:rPr>
              <a:t>ibitor </a:t>
            </a:r>
            <a:endParaRPr sz="2700" b="0" i="0" u="none" strike="noStrike" cap="none">
              <a:solidFill>
                <a:srgbClr val="000000"/>
              </a:solidFill>
              <a:latin typeface="Arial"/>
              <a:ea typeface="Arial"/>
              <a:cs typeface="Arial"/>
              <a:sym typeface="Arial"/>
            </a:endParaRPr>
          </a:p>
        </p:txBody>
      </p:sp>
      <p:sp>
        <p:nvSpPr>
          <p:cNvPr id="2314" name="Google Shape;2314;p167"/>
          <p:cNvSpPr txBox="1"/>
          <p:nvPr/>
        </p:nvSpPr>
        <p:spPr>
          <a:xfrm>
            <a:off x="5987038" y="1016100"/>
            <a:ext cx="1371294"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700" b="0" i="0" u="none" strike="noStrike" cap="none">
                <a:solidFill>
                  <a:srgbClr val="000000"/>
                </a:solidFill>
                <a:latin typeface="Arial"/>
                <a:ea typeface="Arial"/>
                <a:cs typeface="Arial"/>
                <a:sym typeface="Arial"/>
              </a:rPr>
              <a:t>in</a:t>
            </a:r>
            <a:r>
              <a:rPr lang="en" sz="2700" b="1" i="0" u="sng" strike="noStrike" cap="none">
                <a:solidFill>
                  <a:srgbClr val="000000"/>
                </a:solidFill>
                <a:latin typeface="Arial"/>
                <a:ea typeface="Arial"/>
                <a:cs typeface="Arial"/>
                <a:sym typeface="Arial"/>
              </a:rPr>
              <a:t>D</a:t>
            </a:r>
            <a:r>
              <a:rPr lang="en" sz="2700" b="0" i="0" u="none" strike="noStrike" cap="none">
                <a:solidFill>
                  <a:srgbClr val="000000"/>
                </a:solidFill>
                <a:latin typeface="Arial"/>
                <a:ea typeface="Arial"/>
                <a:cs typeface="Arial"/>
                <a:sym typeface="Arial"/>
              </a:rPr>
              <a:t>ucer</a:t>
            </a:r>
            <a:endParaRPr sz="2700" b="0" i="0" u="none" strike="noStrike" cap="none">
              <a:solidFill>
                <a:srgbClr val="000000"/>
              </a:solidFill>
              <a:latin typeface="Arial"/>
              <a:ea typeface="Arial"/>
              <a:cs typeface="Arial"/>
              <a:sym typeface="Arial"/>
            </a:endParaRPr>
          </a:p>
        </p:txBody>
      </p:sp>
      <p:sp>
        <p:nvSpPr>
          <p:cNvPr id="2315" name="Google Shape;2315;p167"/>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p167"/>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The 2 Actions</a:t>
            </a:r>
            <a:endParaRPr sz="3500" b="0" i="0" u="none" strike="noStrike" cap="none">
              <a:solidFill>
                <a:schemeClr val="lt1"/>
              </a:solidFill>
              <a:latin typeface="Arial"/>
              <a:ea typeface="Arial"/>
              <a:cs typeface="Arial"/>
              <a:sym typeface="Arial"/>
            </a:endParaRPr>
          </a:p>
        </p:txBody>
      </p:sp>
      <p:pic>
        <p:nvPicPr>
          <p:cNvPr id="2317" name="Google Shape;2317;p167"/>
          <p:cNvPicPr preferRelativeResize="0"/>
          <p:nvPr/>
        </p:nvPicPr>
        <p:blipFill rotWithShape="1">
          <a:blip r:embed="rId7">
            <a:alphaModFix/>
          </a:blip>
          <a:srcRect/>
          <a:stretch/>
        </p:blipFill>
        <p:spPr>
          <a:xfrm>
            <a:off x="5987038" y="2389863"/>
            <a:ext cx="1462688" cy="146268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2322" name="Google Shape;2322;p168"/>
          <p:cNvSpPr/>
          <p:nvPr/>
        </p:nvSpPr>
        <p:spPr>
          <a:xfrm rot="10800000" flipH="1">
            <a:off x="4372111" y="1046720"/>
            <a:ext cx="1375800" cy="10554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23" name="Google Shape;2323;p168"/>
          <p:cNvPicPr preferRelativeResize="0"/>
          <p:nvPr/>
        </p:nvPicPr>
        <p:blipFill rotWithShape="1">
          <a:blip r:embed="rId3">
            <a:alphaModFix/>
          </a:blip>
          <a:srcRect/>
          <a:stretch/>
        </p:blipFill>
        <p:spPr>
          <a:xfrm>
            <a:off x="4104836" y="2116139"/>
            <a:ext cx="1744479" cy="1328994"/>
          </a:xfrm>
          <a:prstGeom prst="rect">
            <a:avLst/>
          </a:prstGeom>
          <a:noFill/>
          <a:ln>
            <a:noFill/>
          </a:ln>
          <a:effectLst>
            <a:outerShdw blurRad="14288" dist="19050" dir="5400000" algn="bl" rotWithShape="0">
              <a:srgbClr val="000000">
                <a:alpha val="34901"/>
              </a:srgbClr>
            </a:outerShdw>
          </a:effectLst>
        </p:spPr>
      </p:pic>
      <p:pic>
        <p:nvPicPr>
          <p:cNvPr id="2324" name="Google Shape;2324;p168"/>
          <p:cNvPicPr preferRelativeResize="0"/>
          <p:nvPr/>
        </p:nvPicPr>
        <p:blipFill rotWithShape="1">
          <a:blip r:embed="rId3">
            <a:alphaModFix/>
          </a:blip>
          <a:srcRect/>
          <a:stretch/>
        </p:blipFill>
        <p:spPr>
          <a:xfrm>
            <a:off x="4543733" y="3830232"/>
            <a:ext cx="977507" cy="744693"/>
          </a:xfrm>
          <a:prstGeom prst="rect">
            <a:avLst/>
          </a:prstGeom>
          <a:noFill/>
          <a:ln>
            <a:noFill/>
          </a:ln>
          <a:effectLst>
            <a:outerShdw blurRad="14288" dist="19050" dir="5400000" algn="bl" rotWithShape="0">
              <a:srgbClr val="000000">
                <a:alpha val="31764"/>
              </a:srgbClr>
            </a:outerShdw>
          </a:effectLst>
        </p:spPr>
      </p:pic>
      <p:cxnSp>
        <p:nvCxnSpPr>
          <p:cNvPr id="2325" name="Google Shape;2325;p168"/>
          <p:cNvCxnSpPr/>
          <p:nvPr/>
        </p:nvCxnSpPr>
        <p:spPr>
          <a:xfrm>
            <a:off x="4451078" y="3538821"/>
            <a:ext cx="215700" cy="688500"/>
          </a:xfrm>
          <a:prstGeom prst="straightConnector1">
            <a:avLst/>
          </a:prstGeom>
          <a:noFill/>
          <a:ln w="9525" cap="flat" cmpd="sng">
            <a:solidFill>
              <a:srgbClr val="595959"/>
            </a:solidFill>
            <a:prstDash val="solid"/>
            <a:round/>
            <a:headEnd type="none" w="sm" len="sm"/>
            <a:tailEnd type="triangle" w="med" len="med"/>
          </a:ln>
        </p:spPr>
      </p:cxnSp>
      <p:cxnSp>
        <p:nvCxnSpPr>
          <p:cNvPr id="2326" name="Google Shape;2326;p168"/>
          <p:cNvCxnSpPr/>
          <p:nvPr/>
        </p:nvCxnSpPr>
        <p:spPr>
          <a:xfrm flipH="1">
            <a:off x="5426988" y="3497646"/>
            <a:ext cx="227700" cy="685800"/>
          </a:xfrm>
          <a:prstGeom prst="straightConnector1">
            <a:avLst/>
          </a:prstGeom>
          <a:noFill/>
          <a:ln w="9525" cap="flat" cmpd="sng">
            <a:solidFill>
              <a:srgbClr val="595959"/>
            </a:solidFill>
            <a:prstDash val="solid"/>
            <a:round/>
            <a:headEnd type="none" w="sm" len="sm"/>
            <a:tailEnd type="triangle" w="med" len="med"/>
          </a:ln>
        </p:spPr>
      </p:cxnSp>
      <p:sp>
        <p:nvSpPr>
          <p:cNvPr id="2327" name="Google Shape;2327;p168"/>
          <p:cNvSpPr txBox="1"/>
          <p:nvPr/>
        </p:nvSpPr>
        <p:spPr>
          <a:xfrm>
            <a:off x="5818689" y="1212035"/>
            <a:ext cx="1718700" cy="72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in</a:t>
            </a:r>
            <a:r>
              <a:rPr lang="en" sz="2000" b="1" i="0" u="sng" strike="noStrike" cap="none">
                <a:solidFill>
                  <a:srgbClr val="000000"/>
                </a:solidFill>
                <a:latin typeface="Arial"/>
                <a:ea typeface="Arial"/>
                <a:cs typeface="Arial"/>
                <a:sym typeface="Arial"/>
              </a:rPr>
              <a:t>D</a:t>
            </a:r>
            <a:r>
              <a:rPr lang="en" sz="2000" b="0" i="0" u="none" strike="noStrike" cap="none">
                <a:solidFill>
                  <a:srgbClr val="000000"/>
                </a:solidFill>
                <a:latin typeface="Arial"/>
                <a:ea typeface="Arial"/>
                <a:cs typeface="Arial"/>
                <a:sym typeface="Arial"/>
              </a:rPr>
              <a:t>ucer </a:t>
            </a:r>
            <a:endParaRPr sz="2000" b="0" i="0" u="none" strike="noStrike" cap="none">
              <a:solidFill>
                <a:srgbClr val="000000"/>
              </a:solidFill>
              <a:latin typeface="Arial"/>
              <a:ea typeface="Arial"/>
              <a:cs typeface="Arial"/>
              <a:sym typeface="Arial"/>
            </a:endParaRPr>
          </a:p>
        </p:txBody>
      </p:sp>
      <p:sp>
        <p:nvSpPr>
          <p:cNvPr id="2328" name="Google Shape;2328;p168"/>
          <p:cNvSpPr txBox="1"/>
          <p:nvPr/>
        </p:nvSpPr>
        <p:spPr>
          <a:xfrm>
            <a:off x="451508" y="3400724"/>
            <a:ext cx="3400800" cy="72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p:txBody>
      </p:sp>
      <p:grpSp>
        <p:nvGrpSpPr>
          <p:cNvPr id="2329" name="Google Shape;2329;p168"/>
          <p:cNvGrpSpPr/>
          <p:nvPr/>
        </p:nvGrpSpPr>
        <p:grpSpPr>
          <a:xfrm>
            <a:off x="0" y="0"/>
            <a:ext cx="9144000" cy="724800"/>
            <a:chOff x="0" y="0"/>
            <a:chExt cx="9144000" cy="724800"/>
          </a:xfrm>
        </p:grpSpPr>
        <p:sp>
          <p:nvSpPr>
            <p:cNvPr id="2330" name="Google Shape;2330;p168"/>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p168"/>
            <p:cNvSpPr txBox="1"/>
            <p:nvPr/>
          </p:nvSpPr>
          <p:spPr>
            <a:xfrm>
              <a:off x="1105948" y="66000"/>
              <a:ext cx="69321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Enzyme in</a:t>
              </a:r>
              <a:r>
                <a:rPr lang="en" sz="2500" b="0" i="0" u="sng" strike="noStrike" cap="none">
                  <a:solidFill>
                    <a:schemeClr val="lt1"/>
                  </a:solidFill>
                  <a:latin typeface="Arial"/>
                  <a:ea typeface="Arial"/>
                  <a:cs typeface="Arial"/>
                  <a:sym typeface="Arial"/>
                </a:rPr>
                <a:t>D</a:t>
              </a:r>
              <a:r>
                <a:rPr lang="en" sz="2500" b="0" i="0" u="none" strike="noStrike" cap="none">
                  <a:solidFill>
                    <a:schemeClr val="lt1"/>
                  </a:solidFill>
                  <a:latin typeface="Arial"/>
                  <a:ea typeface="Arial"/>
                  <a:cs typeface="Arial"/>
                  <a:sym typeface="Arial"/>
                </a:rPr>
                <a:t>uction</a:t>
              </a:r>
              <a:endParaRPr sz="3500" b="0" i="0" u="none" strike="noStrike" cap="none">
                <a:solidFill>
                  <a:schemeClr val="lt1"/>
                </a:solidFill>
                <a:latin typeface="Arial"/>
                <a:ea typeface="Arial"/>
                <a:cs typeface="Arial"/>
                <a:sym typeface="Arial"/>
              </a:endParaRPr>
            </a:p>
          </p:txBody>
        </p:sp>
      </p:grpSp>
      <p:sp>
        <p:nvSpPr>
          <p:cNvPr id="2332" name="Google Shape;2332;p168"/>
          <p:cNvSpPr txBox="1"/>
          <p:nvPr/>
        </p:nvSpPr>
        <p:spPr>
          <a:xfrm>
            <a:off x="928475" y="1133300"/>
            <a:ext cx="2721568"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Enzyme in</a:t>
            </a:r>
            <a:r>
              <a:rPr lang="en" sz="2000" b="1" i="0" u="sng" strike="noStrike" cap="none">
                <a:solidFill>
                  <a:srgbClr val="000000"/>
                </a:solidFill>
                <a:highlight>
                  <a:srgbClr val="FFFF00"/>
                </a:highlight>
                <a:latin typeface="Arial"/>
                <a:ea typeface="Arial"/>
                <a:cs typeface="Arial"/>
                <a:sym typeface="Arial"/>
              </a:rPr>
              <a:t>D</a:t>
            </a:r>
            <a:r>
              <a:rPr lang="en" sz="2000" b="0" i="0" u="none" strike="noStrike" cap="none">
                <a:solidFill>
                  <a:srgbClr val="000000"/>
                </a:solidFill>
                <a:latin typeface="Arial"/>
                <a:ea typeface="Arial"/>
                <a:cs typeface="Arial"/>
                <a:sym typeface="Arial"/>
              </a:rPr>
              <a:t>uction causes decreased levels of “victim” drug (substrate).</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 for </a:t>
            </a:r>
            <a:r>
              <a:rPr lang="en" sz="2000" b="1" i="0" u="sng" strike="noStrike" cap="none">
                <a:solidFill>
                  <a:schemeClr val="dk1"/>
                </a:solidFill>
                <a:highlight>
                  <a:schemeClr val="accent6"/>
                </a:highlight>
                <a:latin typeface="Arial"/>
                <a:ea typeface="Arial"/>
                <a:cs typeface="Arial"/>
                <a:sym typeface="Arial"/>
              </a:rPr>
              <a:t>D</a:t>
            </a:r>
            <a:r>
              <a:rPr lang="en" sz="2000" b="0" i="0" u="none" strike="noStrike" cap="none">
                <a:solidFill>
                  <a:schemeClr val="dk1"/>
                </a:solidFill>
                <a:latin typeface="Arial"/>
                <a:ea typeface="Arial"/>
                <a:cs typeface="Arial"/>
                <a:sym typeface="Arial"/>
              </a:rPr>
              <a:t>own and </a:t>
            </a:r>
            <a:r>
              <a:rPr lang="en" sz="2000" b="1" i="0" u="sng" strike="noStrike" cap="none">
                <a:solidFill>
                  <a:schemeClr val="dk1"/>
                </a:solidFill>
                <a:highlight>
                  <a:schemeClr val="accent6"/>
                </a:highlight>
                <a:latin typeface="Arial"/>
                <a:ea typeface="Arial"/>
                <a:cs typeface="Arial"/>
                <a:sym typeface="Arial"/>
              </a:rPr>
              <a:t>D</a:t>
            </a:r>
            <a:r>
              <a:rPr lang="en" sz="2000" b="0" i="0" u="none" strike="noStrike" cap="none">
                <a:solidFill>
                  <a:schemeClr val="dk1"/>
                </a:solidFill>
                <a:latin typeface="Arial"/>
                <a:ea typeface="Arial"/>
                <a:cs typeface="Arial"/>
                <a:sym typeface="Arial"/>
              </a:rPr>
              <a:t>elayed </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2000" b="0" i="0" u="none" strike="noStrike" cap="none">
                <a:solidFill>
                  <a:schemeClr val="dk1"/>
                </a:solidFill>
                <a:latin typeface="Arial"/>
                <a:ea typeface="Arial"/>
                <a:cs typeface="Arial"/>
                <a:sym typeface="Arial"/>
              </a:rPr>
              <a:t>(2–4 weeks)</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sp>
        <p:nvSpPr>
          <p:cNvPr id="2333" name="Google Shape;2333;p168"/>
          <p:cNvSpPr txBox="1"/>
          <p:nvPr/>
        </p:nvSpPr>
        <p:spPr>
          <a:xfrm>
            <a:off x="6016864" y="2804750"/>
            <a:ext cx="1242600" cy="5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substrate</a:t>
            </a:r>
            <a:endParaRPr sz="2000" b="0" i="0" u="none" strike="noStrike" cap="none">
              <a:solidFill>
                <a:srgbClr val="000000"/>
              </a:solidFill>
              <a:latin typeface="Arial"/>
              <a:ea typeface="Arial"/>
              <a:cs typeface="Arial"/>
              <a:sym typeface="Arial"/>
            </a:endParaRPr>
          </a:p>
        </p:txBody>
      </p:sp>
      <p:pic>
        <p:nvPicPr>
          <p:cNvPr id="2334" name="Google Shape;2334;p168" descr="Spins Uploading Sticker by Jess Mac for iOS &amp; Android | GIPHY"/>
          <p:cNvPicPr preferRelativeResize="0"/>
          <p:nvPr/>
        </p:nvPicPr>
        <p:blipFill rotWithShape="1">
          <a:blip r:embed="rId4">
            <a:alphaModFix/>
          </a:blip>
          <a:srcRect/>
          <a:stretch/>
        </p:blipFill>
        <p:spPr>
          <a:xfrm>
            <a:off x="4697611" y="1133300"/>
            <a:ext cx="724800" cy="724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grpSp>
        <p:nvGrpSpPr>
          <p:cNvPr id="2339" name="Google Shape;2339;p169"/>
          <p:cNvGrpSpPr/>
          <p:nvPr/>
        </p:nvGrpSpPr>
        <p:grpSpPr>
          <a:xfrm>
            <a:off x="-3134" y="0"/>
            <a:ext cx="9144000" cy="724800"/>
            <a:chOff x="-1642585" y="0"/>
            <a:chExt cx="9144000" cy="724800"/>
          </a:xfrm>
        </p:grpSpPr>
        <p:sp>
          <p:nvSpPr>
            <p:cNvPr id="2340" name="Google Shape;2340;p169"/>
            <p:cNvSpPr/>
            <p:nvPr/>
          </p:nvSpPr>
          <p:spPr>
            <a:xfrm>
              <a:off x="-1642585"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1" name="Google Shape;2341;p169"/>
            <p:cNvSpPr txBox="1"/>
            <p:nvPr/>
          </p:nvSpPr>
          <p:spPr>
            <a:xfrm>
              <a:off x="-536637" y="66000"/>
              <a:ext cx="69321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Enzyme in</a:t>
              </a:r>
              <a:r>
                <a:rPr lang="en" sz="2500" b="0" i="0" u="sng" strike="noStrike" cap="none">
                  <a:solidFill>
                    <a:schemeClr val="lt1"/>
                  </a:solidFill>
                  <a:latin typeface="Arial"/>
                  <a:ea typeface="Arial"/>
                  <a:cs typeface="Arial"/>
                  <a:sym typeface="Arial"/>
                </a:rPr>
                <a:t>D</a:t>
              </a:r>
              <a:r>
                <a:rPr lang="en" sz="2500" b="0" i="0" u="none" strike="noStrike" cap="none">
                  <a:solidFill>
                    <a:schemeClr val="lt1"/>
                  </a:solidFill>
                  <a:latin typeface="Arial"/>
                  <a:ea typeface="Arial"/>
                  <a:cs typeface="Arial"/>
                  <a:sym typeface="Arial"/>
                </a:rPr>
                <a:t>uction</a:t>
              </a:r>
              <a:endParaRPr sz="3500" b="0" i="0" u="none" strike="noStrike" cap="none">
                <a:solidFill>
                  <a:schemeClr val="lt1"/>
                </a:solidFill>
                <a:latin typeface="Arial"/>
                <a:ea typeface="Arial"/>
                <a:cs typeface="Arial"/>
                <a:sym typeface="Arial"/>
              </a:endParaRPr>
            </a:p>
          </p:txBody>
        </p:sp>
      </p:grpSp>
      <p:grpSp>
        <p:nvGrpSpPr>
          <p:cNvPr id="2342" name="Google Shape;2342;p169"/>
          <p:cNvGrpSpPr/>
          <p:nvPr/>
        </p:nvGrpSpPr>
        <p:grpSpPr>
          <a:xfrm>
            <a:off x="2158516" y="975025"/>
            <a:ext cx="6324944" cy="2776366"/>
            <a:chOff x="563575" y="975025"/>
            <a:chExt cx="6324944" cy="2776366"/>
          </a:xfrm>
        </p:grpSpPr>
        <p:grpSp>
          <p:nvGrpSpPr>
            <p:cNvPr id="2343" name="Google Shape;2343;p169"/>
            <p:cNvGrpSpPr/>
            <p:nvPr/>
          </p:nvGrpSpPr>
          <p:grpSpPr>
            <a:xfrm>
              <a:off x="563575" y="975025"/>
              <a:ext cx="5567745" cy="1421100"/>
              <a:chOff x="563575" y="1526686"/>
              <a:chExt cx="5567745" cy="1421100"/>
            </a:xfrm>
          </p:grpSpPr>
          <p:sp>
            <p:nvSpPr>
              <p:cNvPr id="2344" name="Google Shape;2344;p169"/>
              <p:cNvSpPr/>
              <p:nvPr/>
            </p:nvSpPr>
            <p:spPr>
              <a:xfrm rot="10800000" flipH="1">
                <a:off x="2022397" y="1526686"/>
                <a:ext cx="1852200" cy="14211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p169"/>
              <p:cNvSpPr txBox="1"/>
              <p:nvPr/>
            </p:nvSpPr>
            <p:spPr>
              <a:xfrm>
                <a:off x="4064621" y="1577651"/>
                <a:ext cx="2066699" cy="87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in</a:t>
                </a:r>
                <a:r>
                  <a:rPr lang="en" sz="2000" b="1" i="0" u="sng" strike="noStrike" cap="none">
                    <a:solidFill>
                      <a:srgbClr val="000000"/>
                    </a:solidFill>
                    <a:latin typeface="Arial"/>
                    <a:ea typeface="Arial"/>
                    <a:cs typeface="Arial"/>
                    <a:sym typeface="Arial"/>
                  </a:rPr>
                  <a:t>D</a:t>
                </a:r>
                <a:r>
                  <a:rPr lang="en" sz="2000" b="0" i="0" u="none" strike="noStrike" cap="none">
                    <a:solidFill>
                      <a:srgbClr val="000000"/>
                    </a:solidFill>
                    <a:latin typeface="Arial"/>
                    <a:ea typeface="Arial"/>
                    <a:cs typeface="Arial"/>
                    <a:sym typeface="Arial"/>
                  </a:rPr>
                  <a:t>ucer, e.g.,</a:t>
                </a:r>
                <a:endParaRPr/>
              </a:p>
              <a:p>
                <a:pPr marL="0" marR="0" lvl="0" indent="0" algn="l" rtl="0">
                  <a:lnSpc>
                    <a:spcPct val="115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carbamazepine </a:t>
                </a:r>
                <a:endParaRPr sz="2000" b="0" i="0" u="none" strike="noStrike" cap="none">
                  <a:solidFill>
                    <a:srgbClr val="000000"/>
                  </a:solidFill>
                  <a:latin typeface="Arial"/>
                  <a:ea typeface="Arial"/>
                  <a:cs typeface="Arial"/>
                  <a:sym typeface="Arial"/>
                </a:endParaRPr>
              </a:p>
            </p:txBody>
          </p:sp>
          <p:sp>
            <p:nvSpPr>
              <p:cNvPr id="2346" name="Google Shape;2346;p169"/>
              <p:cNvSpPr txBox="1"/>
              <p:nvPr/>
            </p:nvSpPr>
            <p:spPr>
              <a:xfrm>
                <a:off x="563575" y="1598225"/>
                <a:ext cx="1661700"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own and </a:t>
                </a: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elayed </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grpSp>
        <p:sp>
          <p:nvSpPr>
            <p:cNvPr id="2347" name="Google Shape;2347;p169"/>
            <p:cNvSpPr txBox="1"/>
            <p:nvPr/>
          </p:nvSpPr>
          <p:spPr>
            <a:xfrm>
              <a:off x="4195442" y="3225791"/>
              <a:ext cx="2693077" cy="5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          </a:t>
              </a:r>
              <a:r>
                <a:rPr lang="en" sz="2000" b="0" i="0" u="none" strike="noStrike" cap="none">
                  <a:solidFill>
                    <a:schemeClr val="lt1"/>
                  </a:solidFill>
                  <a:latin typeface="Arial"/>
                  <a:ea typeface="Arial"/>
                  <a:cs typeface="Arial"/>
                  <a:sym typeface="Arial"/>
                </a:rPr>
                <a:t>)</a:t>
              </a: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grpSp>
      <p:pic>
        <p:nvPicPr>
          <p:cNvPr id="2348" name="Google Shape;2348;p169"/>
          <p:cNvPicPr preferRelativeResize="0"/>
          <p:nvPr/>
        </p:nvPicPr>
        <p:blipFill rotWithShape="1">
          <a:blip r:embed="rId3">
            <a:alphaModFix/>
          </a:blip>
          <a:srcRect/>
          <a:stretch/>
        </p:blipFill>
        <p:spPr>
          <a:xfrm>
            <a:off x="4196579" y="1153906"/>
            <a:ext cx="693715" cy="693715"/>
          </a:xfrm>
          <a:prstGeom prst="rect">
            <a:avLst/>
          </a:prstGeom>
          <a:noFill/>
          <a:ln>
            <a:noFill/>
          </a:ln>
        </p:spPr>
      </p:pic>
      <p:pic>
        <p:nvPicPr>
          <p:cNvPr id="2349" name="Google Shape;2349;p169"/>
          <p:cNvPicPr preferRelativeResize="0"/>
          <p:nvPr/>
        </p:nvPicPr>
        <p:blipFill rotWithShape="1">
          <a:blip r:embed="rId4">
            <a:alphaModFix/>
          </a:blip>
          <a:srcRect/>
          <a:stretch/>
        </p:blipFill>
        <p:spPr>
          <a:xfrm>
            <a:off x="3197029" y="1937031"/>
            <a:ext cx="2693077" cy="2051662"/>
          </a:xfrm>
          <a:prstGeom prst="rect">
            <a:avLst/>
          </a:prstGeom>
          <a:noFill/>
          <a:ln>
            <a:noFill/>
          </a:ln>
          <a:effectLst>
            <a:outerShdw blurRad="14288" dist="19050" dir="5400000" algn="bl" rotWithShape="0">
              <a:srgbClr val="000000">
                <a:alpha val="34901"/>
              </a:srgbClr>
            </a:outerShdw>
          </a:effectLst>
        </p:spPr>
      </p:pic>
      <p:sp>
        <p:nvSpPr>
          <p:cNvPr id="2350" name="Google Shape;2350;p169"/>
          <p:cNvSpPr txBox="1"/>
          <p:nvPr/>
        </p:nvSpPr>
        <p:spPr>
          <a:xfrm>
            <a:off x="6024650" y="3067496"/>
            <a:ext cx="2693077" cy="52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substrate, e.g., </a:t>
            </a:r>
            <a:endParaRPr/>
          </a:p>
          <a:p>
            <a:pPr marL="0" marR="0" lvl="0" indent="0" algn="l" rtl="0">
              <a:lnSpc>
                <a:spcPct val="100000"/>
              </a:lnSpc>
              <a:spcBef>
                <a:spcPts val="0"/>
              </a:spcBef>
              <a:spcAft>
                <a:spcPts val="0"/>
              </a:spcAft>
              <a:buClr>
                <a:srgbClr val="000000"/>
              </a:buClr>
              <a:buSzPts val="1100"/>
              <a:buFont typeface="Arial"/>
              <a:buNone/>
            </a:pPr>
            <a:r>
              <a:rPr lang="en" sz="2000" b="0" i="0" u="none" strike="noStrike" cap="none">
                <a:solidFill>
                  <a:srgbClr val="000000"/>
                </a:solidFill>
                <a:latin typeface="Arial"/>
                <a:ea typeface="Arial"/>
                <a:cs typeface="Arial"/>
                <a:sym typeface="Arial"/>
              </a:rPr>
              <a:t>quetiapine (Seroquel)</a:t>
            </a:r>
            <a:endParaRPr sz="2000" b="0" i="0" u="none" strike="noStrike" cap="none">
              <a:solidFill>
                <a:srgbClr val="000000"/>
              </a:solidFill>
              <a:latin typeface="Arial"/>
              <a:ea typeface="Arial"/>
              <a:cs typeface="Arial"/>
              <a:sym typeface="Arial"/>
            </a:endParaRPr>
          </a:p>
        </p:txBody>
      </p:sp>
      <p:sp>
        <p:nvSpPr>
          <p:cNvPr id="2351" name="Google Shape;2351;p169"/>
          <p:cNvSpPr txBox="1"/>
          <p:nvPr/>
        </p:nvSpPr>
        <p:spPr>
          <a:xfrm>
            <a:off x="2223397" y="3852523"/>
            <a:ext cx="1661700" cy="45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0000"/>
                </a:solidFill>
                <a:latin typeface="Arial"/>
                <a:ea typeface="Arial"/>
                <a:cs typeface="Arial"/>
                <a:sym typeface="Arial"/>
              </a:rPr>
              <a:t>6-fold</a:t>
            </a:r>
            <a:endParaRPr/>
          </a:p>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0000"/>
                </a:solidFill>
                <a:latin typeface="Arial"/>
                <a:ea typeface="Arial"/>
                <a:cs typeface="Arial"/>
                <a:sym typeface="Arial"/>
              </a:rPr>
              <a:t>decrease</a:t>
            </a:r>
            <a:endParaRPr sz="20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2000" b="0" i="0" u="none" strike="noStrike" cap="none">
              <a:solidFill>
                <a:srgbClr val="000000"/>
              </a:solidFill>
              <a:latin typeface="Arial"/>
              <a:ea typeface="Arial"/>
              <a:cs typeface="Arial"/>
              <a:sym typeface="Arial"/>
            </a:endParaRPr>
          </a:p>
        </p:txBody>
      </p:sp>
      <p:sp>
        <p:nvSpPr>
          <p:cNvPr id="2352" name="Google Shape;2352;p169"/>
          <p:cNvSpPr txBox="1"/>
          <p:nvPr/>
        </p:nvSpPr>
        <p:spPr>
          <a:xfrm>
            <a:off x="845853" y="1970503"/>
            <a:ext cx="3127305" cy="87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000" b="0" i="0" u="none" strike="noStrike" cap="none">
                <a:solidFill>
                  <a:srgbClr val="00B050"/>
                </a:solidFill>
                <a:latin typeface="Arial"/>
                <a:ea typeface="Arial"/>
                <a:cs typeface="Arial"/>
                <a:sym typeface="Arial"/>
              </a:rPr>
              <a:t>Wait for liver to unregulate production of metabolic enzymes</a:t>
            </a:r>
            <a:endParaRPr sz="2000" b="0" i="0" u="none" strike="noStrike" cap="none">
              <a:solidFill>
                <a:srgbClr val="00B05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8"/>
                                        </p:tgtEl>
                                        <p:attrNameLst>
                                          <p:attrName>style.visibility</p:attrName>
                                        </p:attrNameLst>
                                      </p:cBhvr>
                                      <p:to>
                                        <p:strVal val="visible"/>
                                      </p:to>
                                    </p:set>
                                    <p:animEffect transition="in" filter="fade">
                                      <p:cBhvr>
                                        <p:cTn id="7" dur="1000"/>
                                        <p:tgtEl>
                                          <p:spTgt spid="2348"/>
                                        </p:tgtEl>
                                      </p:cBhvr>
                                    </p:animEffect>
                                  </p:childTnLst>
                                </p:cTn>
                              </p:par>
                            </p:childTnLst>
                          </p:cTn>
                        </p:par>
                        <p:par>
                          <p:cTn id="8" fill="hold">
                            <p:stCondLst>
                              <p:cond delay="1000"/>
                            </p:stCondLst>
                            <p:childTnLst>
                              <p:par>
                                <p:cTn id="9" presetID="10" presetClass="entr" presetSubtype="0" fill="hold" nodeType="afterEffect">
                                  <p:stCondLst>
                                    <p:cond delay="10000"/>
                                  </p:stCondLst>
                                  <p:childTnLst>
                                    <p:set>
                                      <p:cBhvr>
                                        <p:cTn id="10" dur="1" fill="hold">
                                          <p:stCondLst>
                                            <p:cond delay="0"/>
                                          </p:stCondLst>
                                        </p:cTn>
                                        <p:tgtEl>
                                          <p:spTgt spid="2351"/>
                                        </p:tgtEl>
                                        <p:attrNameLst>
                                          <p:attrName>style.visibility</p:attrName>
                                        </p:attrNameLst>
                                      </p:cBhvr>
                                      <p:to>
                                        <p:strVal val="visible"/>
                                      </p:to>
                                    </p:set>
                                    <p:animEffect transition="in" filter="fade">
                                      <p:cBhvr>
                                        <p:cTn id="11" dur="2000"/>
                                        <p:tgtEl>
                                          <p:spTgt spid="2351"/>
                                        </p:tgtEl>
                                      </p:cBhvr>
                                    </p:animEffect>
                                  </p:childTnLst>
                                </p:cTn>
                              </p:par>
                              <p:par>
                                <p:cTn id="12" presetID="10" presetClass="entr" presetSubtype="0" fill="hold" nodeType="withEffect">
                                  <p:stCondLst>
                                    <p:cond delay="1000"/>
                                  </p:stCondLst>
                                  <p:childTnLst>
                                    <p:set>
                                      <p:cBhvr>
                                        <p:cTn id="13" dur="1" fill="hold">
                                          <p:stCondLst>
                                            <p:cond delay="0"/>
                                          </p:stCondLst>
                                        </p:cTn>
                                        <p:tgtEl>
                                          <p:spTgt spid="2352"/>
                                        </p:tgtEl>
                                        <p:attrNameLst>
                                          <p:attrName>style.visibility</p:attrName>
                                        </p:attrNameLst>
                                      </p:cBhvr>
                                      <p:to>
                                        <p:strVal val="visible"/>
                                      </p:to>
                                    </p:set>
                                    <p:animEffect transition="in" filter="fade">
                                      <p:cBhvr>
                                        <p:cTn id="14" dur="1000"/>
                                        <p:tgtEl>
                                          <p:spTgt spid="2352"/>
                                        </p:tgtEl>
                                      </p:cBhvr>
                                    </p:animEffect>
                                  </p:childTnLst>
                                </p:cTn>
                              </p:par>
                              <p:par>
                                <p:cTn id="15" presetID="10" presetClass="exit" presetSubtype="0" fill="hold" nodeType="withEffect">
                                  <p:stCondLst>
                                    <p:cond delay="5000"/>
                                  </p:stCondLst>
                                  <p:childTnLst>
                                    <p:animEffect transition="out" filter="fade">
                                      <p:cBhvr>
                                        <p:cTn id="16" dur="1000"/>
                                        <p:tgtEl>
                                          <p:spTgt spid="2352"/>
                                        </p:tgtEl>
                                      </p:cBhvr>
                                    </p:animEffect>
                                    <p:set>
                                      <p:cBhvr>
                                        <p:cTn id="17" dur="1" fill="hold">
                                          <p:stCondLst>
                                            <p:cond delay="1000"/>
                                          </p:stCondLst>
                                        </p:cTn>
                                        <p:tgtEl>
                                          <p:spTgt spid="23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376" name="Google Shape;2376;p171"/>
          <p:cNvSpPr/>
          <p:nvPr/>
        </p:nvSpPr>
        <p:spPr>
          <a:xfrm>
            <a:off x="6313100" y="2441700"/>
            <a:ext cx="1254300" cy="981000"/>
          </a:xfrm>
          <a:prstGeom prst="roundRect">
            <a:avLst>
              <a:gd name="adj" fmla="val 16667"/>
            </a:avLst>
          </a:prstGeom>
          <a:noFill/>
          <a:ln w="1524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7" name="Google Shape;2377;p171"/>
          <p:cNvPicPr preferRelativeResize="0"/>
          <p:nvPr/>
        </p:nvPicPr>
        <p:blipFill rotWithShape="1">
          <a:blip r:embed="rId3">
            <a:alphaModFix/>
          </a:blip>
          <a:srcRect/>
          <a:stretch/>
        </p:blipFill>
        <p:spPr>
          <a:xfrm>
            <a:off x="7470253" y="2626616"/>
            <a:ext cx="1501700" cy="703197"/>
          </a:xfrm>
          <a:prstGeom prst="rect">
            <a:avLst/>
          </a:prstGeom>
          <a:noFill/>
          <a:ln>
            <a:noFill/>
          </a:ln>
          <a:effectLst>
            <a:outerShdw blurRad="57150" dist="19050" dir="5400000" algn="bl" rotWithShape="0">
              <a:srgbClr val="000000">
                <a:alpha val="49019"/>
              </a:srgbClr>
            </a:outerShdw>
          </a:effectLst>
        </p:spPr>
      </p:pic>
      <p:cxnSp>
        <p:nvCxnSpPr>
          <p:cNvPr id="2378" name="Google Shape;2378;p171"/>
          <p:cNvCxnSpPr/>
          <p:nvPr/>
        </p:nvCxnSpPr>
        <p:spPr>
          <a:xfrm rot="10800000" flipH="1">
            <a:off x="1860900" y="2914350"/>
            <a:ext cx="1205100" cy="12300"/>
          </a:xfrm>
          <a:prstGeom prst="straightConnector1">
            <a:avLst/>
          </a:prstGeom>
          <a:noFill/>
          <a:ln w="38100" cap="flat" cmpd="sng">
            <a:solidFill>
              <a:srgbClr val="595959"/>
            </a:solidFill>
            <a:prstDash val="solid"/>
            <a:round/>
            <a:headEnd type="none" w="sm" len="sm"/>
            <a:tailEnd type="triangle" w="med" len="med"/>
          </a:ln>
        </p:spPr>
      </p:cxnSp>
      <p:pic>
        <p:nvPicPr>
          <p:cNvPr id="2379" name="Google Shape;2379;p171"/>
          <p:cNvPicPr preferRelativeResize="0"/>
          <p:nvPr/>
        </p:nvPicPr>
        <p:blipFill rotWithShape="1">
          <a:blip r:embed="rId4">
            <a:alphaModFix/>
          </a:blip>
          <a:srcRect/>
          <a:stretch/>
        </p:blipFill>
        <p:spPr>
          <a:xfrm>
            <a:off x="121371" y="2110112"/>
            <a:ext cx="1601016" cy="1219700"/>
          </a:xfrm>
          <a:prstGeom prst="rect">
            <a:avLst/>
          </a:prstGeom>
          <a:noFill/>
          <a:ln>
            <a:noFill/>
          </a:ln>
          <a:effectLst>
            <a:outerShdw blurRad="57150" dist="19050" dir="5400000" algn="bl" rotWithShape="0">
              <a:srgbClr val="000000">
                <a:alpha val="49019"/>
              </a:srgbClr>
            </a:outerShdw>
          </a:effectLst>
        </p:spPr>
      </p:pic>
      <p:pic>
        <p:nvPicPr>
          <p:cNvPr id="2380" name="Google Shape;2380;p171"/>
          <p:cNvPicPr preferRelativeResize="0"/>
          <p:nvPr/>
        </p:nvPicPr>
        <p:blipFill rotWithShape="1">
          <a:blip r:embed="rId3">
            <a:alphaModFix/>
          </a:blip>
          <a:srcRect/>
          <a:stretch/>
        </p:blipFill>
        <p:spPr>
          <a:xfrm>
            <a:off x="3273148" y="2626615"/>
            <a:ext cx="1501700" cy="703197"/>
          </a:xfrm>
          <a:prstGeom prst="rect">
            <a:avLst/>
          </a:prstGeom>
          <a:noFill/>
          <a:ln>
            <a:noFill/>
          </a:ln>
          <a:effectLst>
            <a:outerShdw blurRad="57150" dist="19050" dir="5400000" algn="bl" rotWithShape="0">
              <a:srgbClr val="000000">
                <a:alpha val="49019"/>
              </a:srgbClr>
            </a:outerShdw>
          </a:effectLst>
        </p:spPr>
      </p:pic>
      <p:sp>
        <p:nvSpPr>
          <p:cNvPr id="2381" name="Google Shape;2381;p171"/>
          <p:cNvSpPr txBox="1"/>
          <p:nvPr/>
        </p:nvSpPr>
        <p:spPr>
          <a:xfrm>
            <a:off x="1954103" y="3055775"/>
            <a:ext cx="9759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500" b="0" i="0" u="none" strike="noStrike" cap="none">
                <a:solidFill>
                  <a:srgbClr val="000000"/>
                </a:solidFill>
                <a:latin typeface="Arial"/>
                <a:ea typeface="Arial"/>
                <a:cs typeface="Arial"/>
                <a:sym typeface="Arial"/>
              </a:rPr>
              <a:t>CYP</a:t>
            </a:r>
            <a:endParaRPr sz="2500" b="0" i="0" u="none" strike="noStrike" cap="none">
              <a:solidFill>
                <a:srgbClr val="000000"/>
              </a:solidFill>
              <a:latin typeface="Arial"/>
              <a:ea typeface="Arial"/>
              <a:cs typeface="Arial"/>
              <a:sym typeface="Arial"/>
            </a:endParaRPr>
          </a:p>
        </p:txBody>
      </p:sp>
      <p:sp>
        <p:nvSpPr>
          <p:cNvPr id="2382" name="Google Shape;2382;p171"/>
          <p:cNvSpPr txBox="1"/>
          <p:nvPr/>
        </p:nvSpPr>
        <p:spPr>
          <a:xfrm>
            <a:off x="1801700" y="2124650"/>
            <a:ext cx="16041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600" b="0" i="0" u="none" strike="noStrike" cap="none">
                <a:solidFill>
                  <a:srgbClr val="000000"/>
                </a:solidFill>
                <a:latin typeface="Arial"/>
                <a:ea typeface="Arial"/>
                <a:cs typeface="Arial"/>
                <a:sym typeface="Arial"/>
              </a:rPr>
              <a:t>Phase I</a:t>
            </a:r>
            <a:endParaRPr sz="2600" b="0" i="0" u="none" strike="noStrike" cap="none">
              <a:solidFill>
                <a:srgbClr val="000000"/>
              </a:solidFill>
              <a:latin typeface="Arial"/>
              <a:ea typeface="Arial"/>
              <a:cs typeface="Arial"/>
              <a:sym typeface="Arial"/>
            </a:endParaRPr>
          </a:p>
        </p:txBody>
      </p:sp>
      <p:pic>
        <p:nvPicPr>
          <p:cNvPr id="2383" name="Google Shape;2383;p171" descr="Resultado de imagen para glucuronic acid"/>
          <p:cNvPicPr preferRelativeResize="0"/>
          <p:nvPr/>
        </p:nvPicPr>
        <p:blipFill rotWithShape="1">
          <a:blip r:embed="rId5">
            <a:alphaModFix/>
          </a:blip>
          <a:srcRect/>
          <a:stretch/>
        </p:blipFill>
        <p:spPr>
          <a:xfrm>
            <a:off x="6333338" y="2495013"/>
            <a:ext cx="1321350" cy="729449"/>
          </a:xfrm>
          <a:prstGeom prst="rect">
            <a:avLst/>
          </a:prstGeom>
          <a:noFill/>
          <a:ln>
            <a:noFill/>
          </a:ln>
        </p:spPr>
      </p:pic>
      <p:cxnSp>
        <p:nvCxnSpPr>
          <p:cNvPr id="2384" name="Google Shape;2384;p171"/>
          <p:cNvCxnSpPr/>
          <p:nvPr/>
        </p:nvCxnSpPr>
        <p:spPr>
          <a:xfrm rot="10800000" flipH="1">
            <a:off x="4920054" y="2914350"/>
            <a:ext cx="1205100" cy="12300"/>
          </a:xfrm>
          <a:prstGeom prst="straightConnector1">
            <a:avLst/>
          </a:prstGeom>
          <a:noFill/>
          <a:ln w="38100" cap="flat" cmpd="sng">
            <a:solidFill>
              <a:srgbClr val="595959"/>
            </a:solidFill>
            <a:prstDash val="solid"/>
            <a:round/>
            <a:headEnd type="none" w="sm" len="sm"/>
            <a:tailEnd type="triangle" w="med" len="med"/>
          </a:ln>
        </p:spPr>
      </p:cxnSp>
      <p:sp>
        <p:nvSpPr>
          <p:cNvPr id="2385" name="Google Shape;2385;p171"/>
          <p:cNvSpPr txBox="1"/>
          <p:nvPr/>
        </p:nvSpPr>
        <p:spPr>
          <a:xfrm>
            <a:off x="4806956" y="2124650"/>
            <a:ext cx="16041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600" b="0" i="0" u="none" strike="noStrike" cap="none">
                <a:solidFill>
                  <a:srgbClr val="000000"/>
                </a:solidFill>
                <a:latin typeface="Arial"/>
                <a:ea typeface="Arial"/>
                <a:cs typeface="Arial"/>
                <a:sym typeface="Arial"/>
              </a:rPr>
              <a:t>Phase II</a:t>
            </a:r>
            <a:endParaRPr sz="2600" b="0" i="0" u="none" strike="noStrike" cap="none">
              <a:solidFill>
                <a:srgbClr val="000000"/>
              </a:solidFill>
              <a:latin typeface="Arial"/>
              <a:ea typeface="Arial"/>
              <a:cs typeface="Arial"/>
              <a:sym typeface="Arial"/>
            </a:endParaRPr>
          </a:p>
        </p:txBody>
      </p:sp>
      <p:sp>
        <p:nvSpPr>
          <p:cNvPr id="2386" name="Google Shape;2386;p171"/>
          <p:cNvSpPr txBox="1"/>
          <p:nvPr/>
        </p:nvSpPr>
        <p:spPr>
          <a:xfrm>
            <a:off x="5087603" y="3035525"/>
            <a:ext cx="9759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500" b="0" i="0" u="none" strike="noStrike" cap="none">
                <a:solidFill>
                  <a:srgbClr val="000000"/>
                </a:solidFill>
                <a:highlight>
                  <a:schemeClr val="accent6"/>
                </a:highlight>
                <a:latin typeface="Arial"/>
                <a:ea typeface="Arial"/>
                <a:cs typeface="Arial"/>
                <a:sym typeface="Arial"/>
              </a:rPr>
              <a:t>U</a:t>
            </a:r>
            <a:r>
              <a:rPr lang="en" sz="2500" b="0" i="0" u="none" strike="noStrike" cap="none">
                <a:solidFill>
                  <a:srgbClr val="000000"/>
                </a:solidFill>
                <a:highlight>
                  <a:schemeClr val="accent1"/>
                </a:highlight>
                <a:latin typeface="Arial"/>
                <a:ea typeface="Arial"/>
                <a:cs typeface="Arial"/>
                <a:sym typeface="Arial"/>
              </a:rPr>
              <a:t>G</a:t>
            </a:r>
            <a:r>
              <a:rPr lang="en" sz="2500" b="0" i="0" u="none" strike="noStrike" cap="none">
                <a:solidFill>
                  <a:srgbClr val="000000"/>
                </a:solidFill>
                <a:highlight>
                  <a:srgbClr val="00FFFF"/>
                </a:highlight>
                <a:latin typeface="Arial"/>
                <a:ea typeface="Arial"/>
                <a:cs typeface="Arial"/>
                <a:sym typeface="Arial"/>
              </a:rPr>
              <a:t>T</a:t>
            </a:r>
            <a:endParaRPr sz="2500" b="0" i="0" u="none" strike="noStrike" cap="none">
              <a:solidFill>
                <a:srgbClr val="000000"/>
              </a:solidFill>
              <a:highlight>
                <a:srgbClr val="00FFFF"/>
              </a:highlight>
              <a:latin typeface="Arial"/>
              <a:ea typeface="Arial"/>
              <a:cs typeface="Arial"/>
              <a:sym typeface="Arial"/>
            </a:endParaRPr>
          </a:p>
        </p:txBody>
      </p:sp>
      <p:sp>
        <p:nvSpPr>
          <p:cNvPr id="2387" name="Google Shape;2387;p171"/>
          <p:cNvSpPr txBox="1"/>
          <p:nvPr/>
        </p:nvSpPr>
        <p:spPr>
          <a:xfrm>
            <a:off x="5037109" y="3804400"/>
            <a:ext cx="3690900" cy="8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800" b="0" i="0" u="none" strike="noStrike" cap="none">
                <a:solidFill>
                  <a:srgbClr val="000000"/>
                </a:solidFill>
                <a:latin typeface="Arial"/>
                <a:ea typeface="Arial"/>
                <a:cs typeface="Arial"/>
                <a:sym typeface="Arial"/>
              </a:rPr>
              <a:t>“</a:t>
            </a:r>
            <a:r>
              <a:rPr lang="en" sz="1800" b="0" i="0" u="none" strike="noStrike" cap="none">
                <a:solidFill>
                  <a:srgbClr val="000000"/>
                </a:solidFill>
                <a:highlight>
                  <a:schemeClr val="accent6"/>
                </a:highlight>
                <a:latin typeface="Arial"/>
                <a:ea typeface="Arial"/>
                <a:cs typeface="Arial"/>
                <a:sym typeface="Arial"/>
              </a:rPr>
              <a:t>U</a:t>
            </a:r>
            <a:r>
              <a:rPr lang="en" sz="1800" b="0" i="0" u="none" strike="noStrike" cap="none">
                <a:solidFill>
                  <a:srgbClr val="000000"/>
                </a:solidFill>
                <a:latin typeface="Arial"/>
                <a:ea typeface="Arial"/>
                <a:cs typeface="Arial"/>
                <a:sym typeface="Arial"/>
              </a:rPr>
              <a:t> </a:t>
            </a:r>
            <a:r>
              <a:rPr lang="en" sz="1800" b="0" i="0" u="none" strike="noStrike" cap="none">
                <a:solidFill>
                  <a:srgbClr val="000000"/>
                </a:solidFill>
                <a:highlight>
                  <a:schemeClr val="accent1"/>
                </a:highlight>
                <a:latin typeface="Arial"/>
                <a:ea typeface="Arial"/>
                <a:cs typeface="Arial"/>
                <a:sym typeface="Arial"/>
              </a:rPr>
              <a:t>G</a:t>
            </a:r>
            <a:r>
              <a:rPr lang="en" sz="1800" b="0" i="0" u="none" strike="noStrike" cap="none">
                <a:solidFill>
                  <a:srgbClr val="000000"/>
                </a:solidFill>
                <a:latin typeface="Arial"/>
                <a:ea typeface="Arial"/>
                <a:cs typeface="Arial"/>
                <a:sym typeface="Arial"/>
              </a:rPr>
              <a:t>ot </a:t>
            </a:r>
            <a:r>
              <a:rPr lang="en" sz="1800" b="0" i="0" u="none" strike="noStrike" cap="none">
                <a:solidFill>
                  <a:srgbClr val="000000"/>
                </a:solidFill>
                <a:highlight>
                  <a:srgbClr val="00FFFF"/>
                </a:highlight>
                <a:latin typeface="Arial"/>
                <a:ea typeface="Arial"/>
                <a:cs typeface="Arial"/>
                <a:sym typeface="Arial"/>
              </a:rPr>
              <a:t>T</a:t>
            </a:r>
            <a:r>
              <a:rPr lang="en" sz="1800" b="0" i="0" u="none" strike="noStrike" cap="none">
                <a:solidFill>
                  <a:srgbClr val="000000"/>
                </a:solidFill>
                <a:latin typeface="Arial"/>
                <a:ea typeface="Arial"/>
                <a:cs typeface="Arial"/>
                <a:sym typeface="Arial"/>
              </a:rPr>
              <a:t>agged”</a:t>
            </a:r>
            <a:endParaRPr sz="1800" b="0" i="0" u="none" strike="noStrike" cap="none">
              <a:solidFill>
                <a:srgbClr val="000000"/>
              </a:solidFill>
              <a:latin typeface="Arial"/>
              <a:ea typeface="Arial"/>
              <a:cs typeface="Arial"/>
              <a:sym typeface="Arial"/>
            </a:endParaRPr>
          </a:p>
        </p:txBody>
      </p:sp>
      <p:sp>
        <p:nvSpPr>
          <p:cNvPr id="2388" name="Google Shape;2388;p171"/>
          <p:cNvSpPr txBox="1"/>
          <p:nvPr/>
        </p:nvSpPr>
        <p:spPr>
          <a:xfrm>
            <a:off x="6349955" y="3231066"/>
            <a:ext cx="1205100" cy="29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glucuronic acid</a:t>
            </a:r>
            <a:endParaRPr sz="1100" b="0" i="0" u="none" strike="noStrike" cap="none">
              <a:solidFill>
                <a:srgbClr val="000000"/>
              </a:solidFill>
              <a:latin typeface="Arial"/>
              <a:ea typeface="Arial"/>
              <a:cs typeface="Arial"/>
              <a:sym typeface="Arial"/>
            </a:endParaRPr>
          </a:p>
        </p:txBody>
      </p:sp>
      <p:sp>
        <p:nvSpPr>
          <p:cNvPr id="2389" name="Google Shape;2389;p171"/>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p171"/>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Phase II Metabolism</a:t>
            </a:r>
            <a:endParaRPr sz="3500" b="0" i="0" u="none" strike="noStrike" cap="none">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2395" name="Google Shape;2395;p172"/>
          <p:cNvPicPr preferRelativeResize="0"/>
          <p:nvPr/>
        </p:nvPicPr>
        <p:blipFill rotWithShape="1">
          <a:blip r:embed="rId3">
            <a:alphaModFix/>
          </a:blip>
          <a:srcRect/>
          <a:stretch/>
        </p:blipFill>
        <p:spPr>
          <a:xfrm>
            <a:off x="2298808" y="2952437"/>
            <a:ext cx="2309438" cy="2103986"/>
          </a:xfrm>
          <a:prstGeom prst="rect">
            <a:avLst/>
          </a:prstGeom>
          <a:noFill/>
          <a:ln>
            <a:noFill/>
          </a:ln>
        </p:spPr>
      </p:pic>
      <p:sp>
        <p:nvSpPr>
          <p:cNvPr id="2396" name="Google Shape;2396;p172"/>
          <p:cNvSpPr txBox="1"/>
          <p:nvPr/>
        </p:nvSpPr>
        <p:spPr>
          <a:xfrm rot="3526">
            <a:off x="3841281" y="1921957"/>
            <a:ext cx="1754701" cy="9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UGT</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in</a:t>
            </a:r>
            <a:r>
              <a:rPr lang="en" sz="1800" b="1" i="0" u="sng" strike="noStrike" cap="none">
                <a:solidFill>
                  <a:srgbClr val="000000"/>
                </a:solidFill>
                <a:latin typeface="Arial"/>
                <a:ea typeface="Arial"/>
                <a:cs typeface="Arial"/>
                <a:sym typeface="Arial"/>
              </a:rPr>
              <a:t>D</a:t>
            </a:r>
            <a:r>
              <a:rPr lang="en" sz="1800" b="0" i="0" u="none" strike="noStrike" cap="none">
                <a:solidFill>
                  <a:srgbClr val="000000"/>
                </a:solidFill>
                <a:latin typeface="Arial"/>
                <a:ea typeface="Arial"/>
                <a:cs typeface="Arial"/>
                <a:sym typeface="Arial"/>
              </a:rPr>
              <a:t>ucer</a:t>
            </a:r>
            <a:endParaRPr sz="1800" b="0" i="0" u="none" strike="noStrike" cap="none">
              <a:solidFill>
                <a:srgbClr val="000000"/>
              </a:solidFill>
              <a:latin typeface="Arial"/>
              <a:ea typeface="Arial"/>
              <a:cs typeface="Arial"/>
              <a:sym typeface="Arial"/>
            </a:endParaRPr>
          </a:p>
        </p:txBody>
      </p:sp>
      <p:sp>
        <p:nvSpPr>
          <p:cNvPr id="2397" name="Google Shape;2397;p172"/>
          <p:cNvSpPr txBox="1"/>
          <p:nvPr/>
        </p:nvSpPr>
        <p:spPr>
          <a:xfrm>
            <a:off x="693010" y="9644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UGT enzymes</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“U Got Tagged”</a:t>
            </a:r>
            <a:endParaRPr sz="2000" b="0" i="0" u="none" strike="noStrike" cap="none">
              <a:solidFill>
                <a:srgbClr val="000000"/>
              </a:solidFill>
              <a:latin typeface="Arial"/>
              <a:ea typeface="Arial"/>
              <a:cs typeface="Arial"/>
              <a:sym typeface="Arial"/>
            </a:endParaRPr>
          </a:p>
        </p:txBody>
      </p:sp>
      <p:sp>
        <p:nvSpPr>
          <p:cNvPr id="2398" name="Google Shape;2398;p172"/>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p172"/>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Interaction mnemonics</a:t>
            </a:r>
            <a:endParaRPr sz="3500" b="0" i="0" u="none" strike="noStrike" cap="none">
              <a:solidFill>
                <a:schemeClr val="lt1"/>
              </a:solidFill>
              <a:latin typeface="Arial"/>
              <a:ea typeface="Arial"/>
              <a:cs typeface="Arial"/>
              <a:sym typeface="Arial"/>
            </a:endParaRPr>
          </a:p>
        </p:txBody>
      </p:sp>
      <p:pic>
        <p:nvPicPr>
          <p:cNvPr id="2400" name="Google Shape;2400;p172" descr="Resultado de imagen para razor png"/>
          <p:cNvPicPr preferRelativeResize="0"/>
          <p:nvPr/>
        </p:nvPicPr>
        <p:blipFill rotWithShape="1">
          <a:blip r:embed="rId4">
            <a:alphaModFix/>
          </a:blip>
          <a:srcRect/>
          <a:stretch/>
        </p:blipFill>
        <p:spPr>
          <a:xfrm>
            <a:off x="3686992" y="2239876"/>
            <a:ext cx="2250007" cy="1678533"/>
          </a:xfrm>
          <a:prstGeom prst="rect">
            <a:avLst/>
          </a:prstGeom>
          <a:noFill/>
          <a:ln>
            <a:noFill/>
          </a:ln>
        </p:spPr>
      </p:pic>
      <p:sp>
        <p:nvSpPr>
          <p:cNvPr id="2401" name="Google Shape;2401;p172"/>
          <p:cNvSpPr txBox="1"/>
          <p:nvPr/>
        </p:nvSpPr>
        <p:spPr>
          <a:xfrm rot="3319">
            <a:off x="4005847" y="3594375"/>
            <a:ext cx="2485501" cy="9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highlight>
                  <a:srgbClr val="FF00FF"/>
                </a:highlight>
                <a:latin typeface="Arial"/>
                <a:ea typeface="Arial"/>
                <a:cs typeface="Arial"/>
                <a:sym typeface="Arial"/>
              </a:rPr>
              <a:t>UG</a:t>
            </a:r>
            <a:r>
              <a:rPr lang="en" sz="1800" b="0" i="0" u="none" strike="noStrike" cap="none">
                <a:solidFill>
                  <a:srgbClr val="000000"/>
                </a:solidFill>
                <a:latin typeface="Arial"/>
                <a:ea typeface="Arial"/>
                <a:cs typeface="Arial"/>
                <a:sym typeface="Arial"/>
              </a:rPr>
              <a:t>T</a:t>
            </a:r>
            <a:r>
              <a:rPr lang="en" sz="1800" b="0" i="0" u="none" strike="noStrike" cap="none">
                <a:solidFill>
                  <a:srgbClr val="000000"/>
                </a:solidFill>
                <a:highlight>
                  <a:schemeClr val="accent6"/>
                </a:highlight>
                <a:latin typeface="Arial"/>
                <a:ea typeface="Arial"/>
                <a:cs typeface="Arial"/>
                <a:sym typeface="Arial"/>
              </a:rPr>
              <a:t>1</a:t>
            </a:r>
            <a:r>
              <a:rPr lang="en" sz="1800" b="0" i="0" u="none" strike="noStrike" cap="none">
                <a:solidFill>
                  <a:srgbClr val="000000"/>
                </a:solidFill>
                <a:highlight>
                  <a:schemeClr val="accent1"/>
                </a:highlight>
                <a:latin typeface="Arial"/>
                <a:ea typeface="Arial"/>
                <a:cs typeface="Arial"/>
                <a:sym typeface="Arial"/>
              </a:rPr>
              <a:t>A</a:t>
            </a:r>
            <a:r>
              <a:rPr lang="en" sz="1800" b="0" i="0" u="none" strike="noStrike" cap="none">
                <a:solidFill>
                  <a:srgbClr val="000000"/>
                </a:solidFill>
                <a:highlight>
                  <a:srgbClr val="00FFFF"/>
                </a:highlight>
                <a:latin typeface="Arial"/>
                <a:ea typeface="Arial"/>
                <a:cs typeface="Arial"/>
                <a:sym typeface="Arial"/>
              </a:rPr>
              <a:t>4</a:t>
            </a:r>
            <a:endParaRPr sz="1800" b="0" i="0" u="none" strike="noStrike" cap="none">
              <a:solidFill>
                <a:srgbClr val="000000"/>
              </a:solidFill>
              <a:highlight>
                <a:srgbClr val="00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Substrate</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a:t>
            </a:r>
            <a:r>
              <a:rPr lang="en" sz="1200" b="0" i="0" u="none" strike="noStrike" cap="none">
                <a:solidFill>
                  <a:srgbClr val="000000"/>
                </a:solidFill>
                <a:highlight>
                  <a:schemeClr val="accent6"/>
                </a:highlight>
                <a:latin typeface="Arial"/>
                <a:ea typeface="Arial"/>
                <a:cs typeface="Arial"/>
                <a:sym typeface="Arial"/>
              </a:rPr>
              <a:t>1</a:t>
            </a:r>
            <a:r>
              <a:rPr lang="en" sz="1200" b="0" i="0" u="none" strike="noStrike" cap="none">
                <a:solidFill>
                  <a:srgbClr val="000000"/>
                </a:solidFill>
                <a:latin typeface="Arial"/>
                <a:ea typeface="Arial"/>
                <a:cs typeface="Arial"/>
                <a:sym typeface="Arial"/>
              </a:rPr>
              <a:t> </a:t>
            </a:r>
            <a:r>
              <a:rPr lang="en" sz="1200" b="0" i="0" u="none" strike="noStrike" cap="none">
                <a:solidFill>
                  <a:srgbClr val="000000"/>
                </a:solidFill>
                <a:highlight>
                  <a:schemeClr val="accent1"/>
                </a:highlight>
                <a:latin typeface="Arial"/>
                <a:ea typeface="Arial"/>
                <a:cs typeface="Arial"/>
                <a:sym typeface="Arial"/>
              </a:rPr>
              <a:t>A</a:t>
            </a:r>
            <a:r>
              <a:rPr lang="en" sz="1200" b="0" i="0" u="none" strike="noStrike" cap="none">
                <a:solidFill>
                  <a:srgbClr val="000000"/>
                </a:solidFill>
                <a:latin typeface="Arial"/>
                <a:ea typeface="Arial"/>
                <a:cs typeface="Arial"/>
                <a:sym typeface="Arial"/>
              </a:rPr>
              <a:t>nimal, </a:t>
            </a:r>
            <a:r>
              <a:rPr lang="en" sz="1200" b="0" i="0" u="none" strike="noStrike" cap="none">
                <a:solidFill>
                  <a:srgbClr val="000000"/>
                </a:solidFill>
                <a:highlight>
                  <a:srgbClr val="00FFFF"/>
                </a:highlight>
                <a:latin typeface="Arial"/>
                <a:ea typeface="Arial"/>
                <a:cs typeface="Arial"/>
                <a:sym typeface="Arial"/>
              </a:rPr>
              <a:t>4</a:t>
            </a:r>
            <a:r>
              <a:rPr lang="en" sz="1200" b="0" i="0" u="none" strike="noStrike" cap="none">
                <a:solidFill>
                  <a:srgbClr val="000000"/>
                </a:solidFill>
                <a:latin typeface="Arial"/>
                <a:ea typeface="Arial"/>
                <a:cs typeface="Arial"/>
                <a:sym typeface="Arial"/>
              </a:rPr>
              <a:t> </a:t>
            </a:r>
            <a:r>
              <a:rPr lang="en" sz="1200" b="0" i="0" u="none" strike="noStrike" cap="none">
                <a:solidFill>
                  <a:srgbClr val="000000"/>
                </a:solidFill>
                <a:highlight>
                  <a:srgbClr val="FF00FF"/>
                </a:highlight>
                <a:latin typeface="Arial"/>
                <a:ea typeface="Arial"/>
                <a:cs typeface="Arial"/>
                <a:sym typeface="Arial"/>
              </a:rPr>
              <a:t>Ug</a:t>
            </a:r>
            <a:r>
              <a:rPr lang="en" sz="1200" b="0" i="0" u="none" strike="noStrike" cap="none">
                <a:solidFill>
                  <a:srgbClr val="000000"/>
                </a:solidFill>
                <a:latin typeface="Arial"/>
                <a:ea typeface="Arial"/>
                <a:cs typeface="Arial"/>
                <a:sym typeface="Arial"/>
              </a:rPr>
              <a:t>gs”</a:t>
            </a:r>
            <a:endParaRPr sz="1200" b="0" i="0" u="none" strike="noStrike" cap="none">
              <a:solidFill>
                <a:srgbClr val="000000"/>
              </a:solidFill>
              <a:latin typeface="Arial"/>
              <a:ea typeface="Arial"/>
              <a:cs typeface="Arial"/>
              <a:sym typeface="Arial"/>
            </a:endParaRPr>
          </a:p>
        </p:txBody>
      </p:sp>
      <p:pic>
        <p:nvPicPr>
          <p:cNvPr id="2402" name="Google Shape;2402;p172" descr="clipped result image"/>
          <p:cNvPicPr preferRelativeResize="0"/>
          <p:nvPr/>
        </p:nvPicPr>
        <p:blipFill rotWithShape="1">
          <a:blip r:embed="rId5">
            <a:alphaModFix/>
          </a:blip>
          <a:srcRect/>
          <a:stretch/>
        </p:blipFill>
        <p:spPr>
          <a:xfrm>
            <a:off x="5655098" y="2290354"/>
            <a:ext cx="167101" cy="165881"/>
          </a:xfrm>
          <a:prstGeom prst="rect">
            <a:avLst/>
          </a:prstGeom>
          <a:noFill/>
          <a:ln>
            <a:noFill/>
          </a:ln>
        </p:spPr>
      </p:pic>
      <p:sp>
        <p:nvSpPr>
          <p:cNvPr id="2403" name="Google Shape;2403;p172"/>
          <p:cNvSpPr/>
          <p:nvPr/>
        </p:nvSpPr>
        <p:spPr>
          <a:xfrm rot="10800000" flipH="1">
            <a:off x="6363727" y="1578613"/>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4" name="Google Shape;2404;p172" descr="clipped result image"/>
          <p:cNvPicPr preferRelativeResize="0"/>
          <p:nvPr/>
        </p:nvPicPr>
        <p:blipFill rotWithShape="1">
          <a:blip r:embed="rId5">
            <a:alphaModFix/>
          </a:blip>
          <a:srcRect/>
          <a:stretch/>
        </p:blipFill>
        <p:spPr>
          <a:xfrm>
            <a:off x="6662994" y="1702424"/>
            <a:ext cx="450337" cy="447063"/>
          </a:xfrm>
          <a:prstGeom prst="rect">
            <a:avLst/>
          </a:prstGeom>
          <a:noFill/>
          <a:ln>
            <a:noFill/>
          </a:ln>
        </p:spPr>
      </p:pic>
      <p:sp>
        <p:nvSpPr>
          <p:cNvPr id="2405" name="Google Shape;2405;p172"/>
          <p:cNvSpPr txBox="1"/>
          <p:nvPr/>
        </p:nvSpPr>
        <p:spPr>
          <a:xfrm>
            <a:off x="7412524" y="1506623"/>
            <a:ext cx="14784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000" b="0" i="0" u="none" strike="noStrike" cap="none">
                <a:solidFill>
                  <a:schemeClr val="dk1"/>
                </a:solidFill>
                <a:latin typeface="Arial"/>
                <a:ea typeface="Arial"/>
                <a:cs typeface="Arial"/>
                <a:sym typeface="Arial"/>
              </a:rPr>
              <a:t>in</a:t>
            </a: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uction</a:t>
            </a:r>
            <a:endParaRPr sz="2000" b="0" i="0" u="none" strike="noStrike" cap="none">
              <a:solidFill>
                <a:srgbClr val="000000"/>
              </a:solidFill>
              <a:latin typeface="Arial"/>
              <a:ea typeface="Arial"/>
              <a:cs typeface="Arial"/>
              <a:sym typeface="Arial"/>
            </a:endParaRPr>
          </a:p>
        </p:txBody>
      </p:sp>
      <p:sp>
        <p:nvSpPr>
          <p:cNvPr id="2406" name="Google Shape;2406;p172"/>
          <p:cNvSpPr txBox="1"/>
          <p:nvPr/>
        </p:nvSpPr>
        <p:spPr>
          <a:xfrm>
            <a:off x="7652409" y="1835394"/>
            <a:ext cx="14259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own and </a:t>
            </a: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elayed</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410"/>
        <p:cNvGrpSpPr/>
        <p:nvPr/>
      </p:nvGrpSpPr>
      <p:grpSpPr>
        <a:xfrm>
          <a:off x="0" y="0"/>
          <a:ext cx="0" cy="0"/>
          <a:chOff x="0" y="0"/>
          <a:chExt cx="0" cy="0"/>
        </a:xfrm>
      </p:grpSpPr>
      <p:sp>
        <p:nvSpPr>
          <p:cNvPr id="2411" name="Google Shape;2411;p173"/>
          <p:cNvSpPr txBox="1"/>
          <p:nvPr/>
        </p:nvSpPr>
        <p:spPr>
          <a:xfrm>
            <a:off x="693010" y="96446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000" b="1" i="0" u="none" strike="noStrike" cap="none">
                <a:solidFill>
                  <a:srgbClr val="000000"/>
                </a:solidFill>
                <a:latin typeface="Arial"/>
                <a:ea typeface="Arial"/>
                <a:cs typeface="Arial"/>
                <a:sym typeface="Arial"/>
              </a:rPr>
              <a:t>UGT enzymes</a:t>
            </a:r>
            <a:endParaRPr sz="2000" b="1"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800"/>
              <a:buFont typeface="Arial"/>
              <a:buNone/>
            </a:pPr>
            <a:r>
              <a:rPr lang="en" sz="2000" b="0" i="0" u="none" strike="noStrike" cap="none">
                <a:solidFill>
                  <a:srgbClr val="000000"/>
                </a:solidFill>
                <a:latin typeface="Arial"/>
                <a:ea typeface="Arial"/>
                <a:cs typeface="Arial"/>
                <a:sym typeface="Arial"/>
              </a:rPr>
              <a:t>“U Got Tagged”</a:t>
            </a:r>
            <a:endParaRPr sz="2000" b="0" i="0" u="none" strike="noStrike" cap="none">
              <a:solidFill>
                <a:srgbClr val="000000"/>
              </a:solidFill>
              <a:latin typeface="Arial"/>
              <a:ea typeface="Arial"/>
              <a:cs typeface="Arial"/>
              <a:sym typeface="Arial"/>
            </a:endParaRPr>
          </a:p>
        </p:txBody>
      </p:sp>
      <p:sp>
        <p:nvSpPr>
          <p:cNvPr id="2412" name="Google Shape;2412;p173"/>
          <p:cNvSpPr/>
          <p:nvPr/>
        </p:nvSpPr>
        <p:spPr>
          <a:xfrm>
            <a:off x="0" y="0"/>
            <a:ext cx="9144000" cy="724800"/>
          </a:xfrm>
          <a:prstGeom prst="rect">
            <a:avLst/>
          </a:pr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p173"/>
          <p:cNvSpPr txBox="1"/>
          <p:nvPr/>
        </p:nvSpPr>
        <p:spPr>
          <a:xfrm>
            <a:off x="1979107" y="66000"/>
            <a:ext cx="5185800" cy="658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200"/>
              <a:buFont typeface="Arial"/>
              <a:buNone/>
            </a:pPr>
            <a:r>
              <a:rPr lang="en" sz="2500" b="0" i="0" u="none" strike="noStrike" cap="none">
                <a:solidFill>
                  <a:schemeClr val="lt1"/>
                </a:solidFill>
                <a:latin typeface="Arial"/>
                <a:ea typeface="Arial"/>
                <a:cs typeface="Arial"/>
                <a:sym typeface="Arial"/>
              </a:rPr>
              <a:t>Interaction mnemonics</a:t>
            </a:r>
            <a:endParaRPr sz="3500" b="0" i="0" u="none" strike="noStrike" cap="none">
              <a:solidFill>
                <a:schemeClr val="lt1"/>
              </a:solidFill>
              <a:latin typeface="Arial"/>
              <a:ea typeface="Arial"/>
              <a:cs typeface="Arial"/>
              <a:sym typeface="Arial"/>
            </a:endParaRPr>
          </a:p>
        </p:txBody>
      </p:sp>
      <p:sp>
        <p:nvSpPr>
          <p:cNvPr id="2414" name="Google Shape;2414;p173"/>
          <p:cNvSpPr txBox="1"/>
          <p:nvPr/>
        </p:nvSpPr>
        <p:spPr>
          <a:xfrm rot="-1388">
            <a:off x="2584814" y="1930759"/>
            <a:ext cx="2923554" cy="63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Carbamazepine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(Tegretol)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“Tiger tail”</a:t>
            </a:r>
            <a:endParaRPr sz="1200" b="0" i="0" u="none" strike="noStrike" cap="none">
              <a:solidFill>
                <a:srgbClr val="000000"/>
              </a:solidFill>
              <a:latin typeface="Arial"/>
              <a:ea typeface="Arial"/>
              <a:cs typeface="Arial"/>
              <a:sym typeface="Arial"/>
            </a:endParaRPr>
          </a:p>
        </p:txBody>
      </p:sp>
      <p:sp>
        <p:nvSpPr>
          <p:cNvPr id="2415" name="Google Shape;2415;p173"/>
          <p:cNvSpPr txBox="1"/>
          <p:nvPr/>
        </p:nvSpPr>
        <p:spPr>
          <a:xfrm rot="3526">
            <a:off x="4608731" y="3386869"/>
            <a:ext cx="1754701" cy="9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1800" b="0" i="0" u="none" strike="noStrike" cap="none">
                <a:solidFill>
                  <a:srgbClr val="000000"/>
                </a:solidFill>
                <a:latin typeface="Arial"/>
                <a:ea typeface="Arial"/>
                <a:cs typeface="Arial"/>
                <a:sym typeface="Arial"/>
              </a:rPr>
              <a:t>Lamotrigine (Lamictal)</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1200" b="0" i="0" u="none" strike="noStrike" cap="none">
                <a:solidFill>
                  <a:srgbClr val="000000"/>
                </a:solidFill>
                <a:latin typeface="Arial"/>
                <a:ea typeface="Arial"/>
                <a:cs typeface="Arial"/>
                <a:sym typeface="Arial"/>
              </a:rPr>
              <a:t>“Lamb-ictal”</a:t>
            </a:r>
            <a:endParaRPr sz="1200" b="0" i="0" u="none" strike="noStrike" cap="none">
              <a:solidFill>
                <a:srgbClr val="000000"/>
              </a:solidFill>
              <a:latin typeface="Arial"/>
              <a:ea typeface="Arial"/>
              <a:cs typeface="Arial"/>
              <a:sym typeface="Arial"/>
            </a:endParaRPr>
          </a:p>
        </p:txBody>
      </p:sp>
      <p:sp>
        <p:nvSpPr>
          <p:cNvPr id="2416" name="Google Shape;2416;p173"/>
          <p:cNvSpPr txBox="1"/>
          <p:nvPr/>
        </p:nvSpPr>
        <p:spPr>
          <a:xfrm>
            <a:off x="0" y="3368099"/>
            <a:ext cx="2994000" cy="29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 sz="2400" b="0" i="0" u="none" strike="noStrike" cap="none">
                <a:solidFill>
                  <a:srgbClr val="FF0000"/>
                </a:solidFill>
                <a:latin typeface="Arial"/>
                <a:ea typeface="Arial"/>
                <a:cs typeface="Arial"/>
                <a:sym typeface="Arial"/>
              </a:rPr>
              <a:t>50% decrease</a:t>
            </a:r>
            <a:endParaRPr sz="2400" b="0" i="0" u="none" strike="noStrike" cap="none">
              <a:solidFill>
                <a:srgbClr val="FF0000"/>
              </a:solidFill>
              <a:latin typeface="Arial"/>
              <a:ea typeface="Arial"/>
              <a:cs typeface="Arial"/>
              <a:sym typeface="Arial"/>
            </a:endParaRPr>
          </a:p>
        </p:txBody>
      </p:sp>
      <p:grpSp>
        <p:nvGrpSpPr>
          <p:cNvPr id="2417" name="Google Shape;2417;p173"/>
          <p:cNvGrpSpPr/>
          <p:nvPr/>
        </p:nvGrpSpPr>
        <p:grpSpPr>
          <a:xfrm>
            <a:off x="2326379" y="2971171"/>
            <a:ext cx="2233389" cy="1926531"/>
            <a:chOff x="2289773" y="2937925"/>
            <a:chExt cx="2233389" cy="1926531"/>
          </a:xfrm>
        </p:grpSpPr>
        <p:grpSp>
          <p:nvGrpSpPr>
            <p:cNvPr id="2418" name="Google Shape;2418;p173"/>
            <p:cNvGrpSpPr/>
            <p:nvPr/>
          </p:nvGrpSpPr>
          <p:grpSpPr>
            <a:xfrm>
              <a:off x="2633161" y="3112659"/>
              <a:ext cx="1890001" cy="1751797"/>
              <a:chOff x="1486360" y="2711248"/>
              <a:chExt cx="2323295" cy="2153408"/>
            </a:xfrm>
          </p:grpSpPr>
          <p:pic>
            <p:nvPicPr>
              <p:cNvPr id="2419" name="Google Shape;2419;p173" descr="Resultado de imagen para sheep png"/>
              <p:cNvPicPr preferRelativeResize="0"/>
              <p:nvPr/>
            </p:nvPicPr>
            <p:blipFill rotWithShape="1">
              <a:blip r:embed="rId3">
                <a:alphaModFix/>
              </a:blip>
              <a:srcRect/>
              <a:stretch/>
            </p:blipFill>
            <p:spPr>
              <a:xfrm>
                <a:off x="1486360" y="2711248"/>
                <a:ext cx="2323295" cy="2118802"/>
              </a:xfrm>
              <a:prstGeom prst="rect">
                <a:avLst/>
              </a:prstGeom>
              <a:noFill/>
              <a:ln>
                <a:noFill/>
              </a:ln>
            </p:spPr>
          </p:pic>
          <p:pic>
            <p:nvPicPr>
              <p:cNvPr id="2420" name="Google Shape;2420;p173"/>
              <p:cNvPicPr preferRelativeResize="0"/>
              <p:nvPr/>
            </p:nvPicPr>
            <p:blipFill rotWithShape="1">
              <a:blip r:embed="rId4">
                <a:alphaModFix/>
              </a:blip>
              <a:srcRect/>
              <a:stretch/>
            </p:blipFill>
            <p:spPr>
              <a:xfrm flipH="1">
                <a:off x="2004142" y="4491715"/>
                <a:ext cx="376596" cy="368032"/>
              </a:xfrm>
              <a:prstGeom prst="rect">
                <a:avLst/>
              </a:prstGeom>
              <a:noFill/>
              <a:ln>
                <a:noFill/>
              </a:ln>
              <a:effectLst>
                <a:outerShdw blurRad="28575" dist="9525" algn="bl" rotWithShape="0">
                  <a:srgbClr val="000000">
                    <a:alpha val="20784"/>
                  </a:srgbClr>
                </a:outerShdw>
              </a:effectLst>
            </p:spPr>
          </p:pic>
          <p:pic>
            <p:nvPicPr>
              <p:cNvPr id="2421" name="Google Shape;2421;p173"/>
              <p:cNvPicPr preferRelativeResize="0"/>
              <p:nvPr/>
            </p:nvPicPr>
            <p:blipFill rotWithShape="1">
              <a:blip r:embed="rId4">
                <a:alphaModFix/>
              </a:blip>
              <a:srcRect/>
              <a:stretch/>
            </p:blipFill>
            <p:spPr>
              <a:xfrm flipH="1">
                <a:off x="2241462" y="4496624"/>
                <a:ext cx="376596" cy="368032"/>
              </a:xfrm>
              <a:prstGeom prst="rect">
                <a:avLst/>
              </a:prstGeom>
              <a:noFill/>
              <a:ln>
                <a:noFill/>
              </a:ln>
              <a:effectLst>
                <a:outerShdw blurRad="28575" dist="9525" algn="bl" rotWithShape="0">
                  <a:srgbClr val="000000">
                    <a:alpha val="20784"/>
                  </a:srgbClr>
                </a:outerShdw>
              </a:effectLst>
            </p:spPr>
          </p:pic>
          <p:pic>
            <p:nvPicPr>
              <p:cNvPr id="2422" name="Google Shape;2422;p173"/>
              <p:cNvPicPr preferRelativeResize="0"/>
              <p:nvPr/>
            </p:nvPicPr>
            <p:blipFill rotWithShape="1">
              <a:blip r:embed="rId4">
                <a:alphaModFix/>
              </a:blip>
              <a:srcRect/>
              <a:stretch/>
            </p:blipFill>
            <p:spPr>
              <a:xfrm flipH="1">
                <a:off x="3305996" y="4347906"/>
                <a:ext cx="376596" cy="368032"/>
              </a:xfrm>
              <a:prstGeom prst="rect">
                <a:avLst/>
              </a:prstGeom>
              <a:noFill/>
              <a:ln>
                <a:noFill/>
              </a:ln>
              <a:effectLst>
                <a:outerShdw blurRad="28575" dist="9525" algn="bl" rotWithShape="0">
                  <a:srgbClr val="000000">
                    <a:alpha val="20784"/>
                  </a:srgbClr>
                </a:outerShdw>
              </a:effectLst>
            </p:spPr>
          </p:pic>
          <p:pic>
            <p:nvPicPr>
              <p:cNvPr id="2423" name="Google Shape;2423;p173"/>
              <p:cNvPicPr preferRelativeResize="0"/>
              <p:nvPr/>
            </p:nvPicPr>
            <p:blipFill rotWithShape="1">
              <a:blip r:embed="rId4">
                <a:alphaModFix/>
              </a:blip>
              <a:srcRect/>
              <a:stretch/>
            </p:blipFill>
            <p:spPr>
              <a:xfrm flipH="1">
                <a:off x="3193669" y="4399557"/>
                <a:ext cx="376596" cy="368032"/>
              </a:xfrm>
              <a:prstGeom prst="rect">
                <a:avLst/>
              </a:prstGeom>
              <a:noFill/>
              <a:ln>
                <a:noFill/>
              </a:ln>
              <a:effectLst>
                <a:outerShdw blurRad="28575" dist="9525" algn="bl" rotWithShape="0">
                  <a:srgbClr val="000000">
                    <a:alpha val="20784"/>
                  </a:srgbClr>
                </a:outerShdw>
              </a:effectLst>
            </p:spPr>
          </p:pic>
        </p:grpSp>
        <p:pic>
          <p:nvPicPr>
            <p:cNvPr id="2424" name="Google Shape;2424;p173"/>
            <p:cNvPicPr preferRelativeResize="0"/>
            <p:nvPr/>
          </p:nvPicPr>
          <p:blipFill rotWithShape="1">
            <a:blip r:embed="rId5">
              <a:alphaModFix/>
            </a:blip>
            <a:srcRect/>
            <a:stretch/>
          </p:blipFill>
          <p:spPr>
            <a:xfrm>
              <a:off x="2289773" y="2937925"/>
              <a:ext cx="1352074" cy="1042374"/>
            </a:xfrm>
            <a:prstGeom prst="rect">
              <a:avLst/>
            </a:prstGeom>
            <a:noFill/>
            <a:ln>
              <a:noFill/>
            </a:ln>
          </p:spPr>
        </p:pic>
      </p:grpSp>
      <p:grpSp>
        <p:nvGrpSpPr>
          <p:cNvPr id="2425" name="Google Shape;2425;p173"/>
          <p:cNvGrpSpPr/>
          <p:nvPr/>
        </p:nvGrpSpPr>
        <p:grpSpPr>
          <a:xfrm>
            <a:off x="3521528" y="2191943"/>
            <a:ext cx="2577822" cy="1961593"/>
            <a:chOff x="3686996" y="1956810"/>
            <a:chExt cx="2577822" cy="1961593"/>
          </a:xfrm>
        </p:grpSpPr>
        <p:pic>
          <p:nvPicPr>
            <p:cNvPr id="2426" name="Google Shape;2426;p173" descr="Resultado de imagen para razor png"/>
            <p:cNvPicPr preferRelativeResize="0"/>
            <p:nvPr/>
          </p:nvPicPr>
          <p:blipFill rotWithShape="1">
            <a:blip r:embed="rId6">
              <a:alphaModFix/>
            </a:blip>
            <a:srcRect t="41588" r="52716"/>
            <a:stretch/>
          </p:blipFill>
          <p:spPr>
            <a:xfrm>
              <a:off x="3686996" y="2937929"/>
              <a:ext cx="1063874" cy="980474"/>
            </a:xfrm>
            <a:prstGeom prst="rect">
              <a:avLst/>
            </a:prstGeom>
            <a:noFill/>
            <a:ln>
              <a:noFill/>
            </a:ln>
          </p:spPr>
        </p:pic>
        <p:pic>
          <p:nvPicPr>
            <p:cNvPr id="2427" name="Google Shape;2427;p173" descr="clipped result image"/>
            <p:cNvPicPr preferRelativeResize="0"/>
            <p:nvPr/>
          </p:nvPicPr>
          <p:blipFill rotWithShape="1">
            <a:blip r:embed="rId7">
              <a:alphaModFix/>
            </a:blip>
            <a:srcRect/>
            <a:stretch/>
          </p:blipFill>
          <p:spPr>
            <a:xfrm rot="-2074006">
              <a:off x="4415371" y="2451079"/>
              <a:ext cx="1885413" cy="459859"/>
            </a:xfrm>
            <a:prstGeom prst="rect">
              <a:avLst/>
            </a:prstGeom>
            <a:noFill/>
            <a:ln>
              <a:noFill/>
            </a:ln>
          </p:spPr>
        </p:pic>
        <p:pic>
          <p:nvPicPr>
            <p:cNvPr id="2428" name="Google Shape;2428;p173" descr="clipped result image"/>
            <p:cNvPicPr preferRelativeResize="0"/>
            <p:nvPr/>
          </p:nvPicPr>
          <p:blipFill rotWithShape="1">
            <a:blip r:embed="rId8">
              <a:alphaModFix/>
            </a:blip>
            <a:srcRect/>
            <a:stretch/>
          </p:blipFill>
          <p:spPr>
            <a:xfrm>
              <a:off x="5898400" y="2121739"/>
              <a:ext cx="211925" cy="210375"/>
            </a:xfrm>
            <a:prstGeom prst="rect">
              <a:avLst/>
            </a:prstGeom>
            <a:noFill/>
            <a:ln>
              <a:noFill/>
            </a:ln>
          </p:spPr>
        </p:pic>
      </p:grpSp>
      <p:sp>
        <p:nvSpPr>
          <p:cNvPr id="2429" name="Google Shape;2429;p173"/>
          <p:cNvSpPr/>
          <p:nvPr/>
        </p:nvSpPr>
        <p:spPr>
          <a:xfrm rot="10800000" flipH="1">
            <a:off x="6363727" y="1578613"/>
            <a:ext cx="1048800" cy="80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30" name="Google Shape;2430;p173" descr="clipped result image"/>
          <p:cNvPicPr preferRelativeResize="0"/>
          <p:nvPr/>
        </p:nvPicPr>
        <p:blipFill rotWithShape="1">
          <a:blip r:embed="rId9">
            <a:alphaModFix/>
          </a:blip>
          <a:srcRect/>
          <a:stretch/>
        </p:blipFill>
        <p:spPr>
          <a:xfrm>
            <a:off x="6662994" y="1702424"/>
            <a:ext cx="450337" cy="447063"/>
          </a:xfrm>
          <a:prstGeom prst="rect">
            <a:avLst/>
          </a:prstGeom>
          <a:noFill/>
          <a:ln>
            <a:noFill/>
          </a:ln>
        </p:spPr>
      </p:pic>
      <p:sp>
        <p:nvSpPr>
          <p:cNvPr id="2431" name="Google Shape;2431;p173"/>
          <p:cNvSpPr txBox="1"/>
          <p:nvPr/>
        </p:nvSpPr>
        <p:spPr>
          <a:xfrm>
            <a:off x="7412524" y="1506623"/>
            <a:ext cx="14784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2000" b="0" i="0" u="none" strike="noStrike" cap="none">
                <a:solidFill>
                  <a:schemeClr val="dk1"/>
                </a:solidFill>
                <a:latin typeface="Arial"/>
                <a:ea typeface="Arial"/>
                <a:cs typeface="Arial"/>
                <a:sym typeface="Arial"/>
              </a:rPr>
              <a:t>in</a:t>
            </a:r>
            <a:r>
              <a:rPr lang="en" sz="2000" b="1" i="0" u="sng" strike="noStrike" cap="none">
                <a:solidFill>
                  <a:schemeClr val="dk1"/>
                </a:solidFill>
                <a:latin typeface="Arial"/>
                <a:ea typeface="Arial"/>
                <a:cs typeface="Arial"/>
                <a:sym typeface="Arial"/>
              </a:rPr>
              <a:t>D</a:t>
            </a:r>
            <a:r>
              <a:rPr lang="en" sz="2000" b="0" i="0" u="none" strike="noStrike" cap="none">
                <a:solidFill>
                  <a:schemeClr val="dk1"/>
                </a:solidFill>
                <a:latin typeface="Arial"/>
                <a:ea typeface="Arial"/>
                <a:cs typeface="Arial"/>
                <a:sym typeface="Arial"/>
              </a:rPr>
              <a:t>uction</a:t>
            </a:r>
            <a:endParaRPr sz="2000" b="0" i="0" u="none" strike="noStrike" cap="none">
              <a:solidFill>
                <a:srgbClr val="000000"/>
              </a:solidFill>
              <a:latin typeface="Arial"/>
              <a:ea typeface="Arial"/>
              <a:cs typeface="Arial"/>
              <a:sym typeface="Arial"/>
            </a:endParaRPr>
          </a:p>
        </p:txBody>
      </p:sp>
      <p:sp>
        <p:nvSpPr>
          <p:cNvPr id="2432" name="Google Shape;2432;p173"/>
          <p:cNvSpPr txBox="1"/>
          <p:nvPr/>
        </p:nvSpPr>
        <p:spPr>
          <a:xfrm>
            <a:off x="7652409" y="1835394"/>
            <a:ext cx="1425900" cy="49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own and </a:t>
            </a:r>
            <a:r>
              <a:rPr lang="en" sz="1200" b="1" i="0" u="sng" strike="noStrike" cap="none">
                <a:solidFill>
                  <a:schemeClr val="dk1"/>
                </a:solidFill>
                <a:latin typeface="Arial"/>
                <a:ea typeface="Arial"/>
                <a:cs typeface="Arial"/>
                <a:sym typeface="Arial"/>
              </a:rPr>
              <a:t>D</a:t>
            </a:r>
            <a:r>
              <a:rPr lang="en" sz="1200" b="0" i="0" u="none" strike="noStrike" cap="none">
                <a:solidFill>
                  <a:schemeClr val="dk1"/>
                </a:solidFill>
                <a:latin typeface="Arial"/>
                <a:ea typeface="Arial"/>
                <a:cs typeface="Arial"/>
                <a:sym typeface="Arial"/>
              </a:rPr>
              <a:t>elayed</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3"/>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212" name="Google Shape;212;p13"/>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grpSp>
        <p:nvGrpSpPr>
          <p:cNvPr id="213" name="Google Shape;213;p13"/>
          <p:cNvGrpSpPr/>
          <p:nvPr/>
        </p:nvGrpSpPr>
        <p:grpSpPr>
          <a:xfrm>
            <a:off x="66862" y="641425"/>
            <a:ext cx="9010274" cy="4305276"/>
            <a:chOff x="-188325" y="1103550"/>
            <a:chExt cx="9010274" cy="4305276"/>
          </a:xfrm>
        </p:grpSpPr>
        <p:pic>
          <p:nvPicPr>
            <p:cNvPr id="214" name="Google Shape;214;p13"/>
            <p:cNvPicPr preferRelativeResize="0"/>
            <p:nvPr/>
          </p:nvPicPr>
          <p:blipFill rotWithShape="1">
            <a:blip r:embed="rId5">
              <a:alphaModFix/>
            </a:blip>
            <a:srcRect l="21934" b="2352"/>
            <a:stretch/>
          </p:blipFill>
          <p:spPr>
            <a:xfrm>
              <a:off x="4715100" y="3140175"/>
              <a:ext cx="4106849" cy="2268651"/>
            </a:xfrm>
            <a:prstGeom prst="rect">
              <a:avLst/>
            </a:prstGeom>
            <a:noFill/>
            <a:ln>
              <a:noFill/>
            </a:ln>
          </p:spPr>
        </p:pic>
        <p:pic>
          <p:nvPicPr>
            <p:cNvPr id="215" name="Google Shape;215;p13"/>
            <p:cNvPicPr preferRelativeResize="0"/>
            <p:nvPr/>
          </p:nvPicPr>
          <p:blipFill rotWithShape="1">
            <a:blip r:embed="rId6">
              <a:alphaModFix/>
            </a:blip>
            <a:srcRect/>
            <a:stretch/>
          </p:blipFill>
          <p:spPr>
            <a:xfrm>
              <a:off x="-188325" y="1103550"/>
              <a:ext cx="4903425" cy="2127975"/>
            </a:xfrm>
            <a:prstGeom prst="rect">
              <a:avLst/>
            </a:prstGeom>
            <a:noFill/>
            <a:ln>
              <a:noFill/>
            </a:ln>
          </p:spPr>
        </p:pic>
      </p:grpSp>
      <p:sp>
        <p:nvSpPr>
          <p:cNvPr id="216" name="Google Shape;216;p13"/>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217" name="Google Shape;217;p13"/>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218" name="Google Shape;218;p13"/>
          <p:cNvSpPr txBox="1"/>
          <p:nvPr/>
        </p:nvSpPr>
        <p:spPr>
          <a:xfrm>
            <a:off x="4994148" y="61560"/>
            <a:ext cx="3457765"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Ditto for carbamazepine (Tegretol) – mostly antimanic.</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Only FDA-approved for bipolar </a:t>
            </a:r>
            <a:r>
              <a:rPr lang="en" sz="1800" b="1" i="0" u="sng" strike="noStrike" cap="none">
                <a:solidFill>
                  <a:srgbClr val="000000"/>
                </a:solidFill>
                <a:latin typeface="Arial"/>
                <a:ea typeface="Arial"/>
                <a:cs typeface="Arial"/>
                <a:sym typeface="Arial"/>
              </a:rPr>
              <a:t>mania</a:t>
            </a:r>
            <a:r>
              <a:rPr lang="en"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pic>
        <p:nvPicPr>
          <p:cNvPr id="219" name="Google Shape;219;p13" descr="Resultado de imagen para tiger"/>
          <p:cNvPicPr preferRelativeResize="0"/>
          <p:nvPr/>
        </p:nvPicPr>
        <p:blipFill rotWithShape="1">
          <a:blip r:embed="rId7">
            <a:alphaModFix/>
          </a:blip>
          <a:srcRect/>
          <a:stretch/>
        </p:blipFill>
        <p:spPr>
          <a:xfrm rot="-312030" flipH="1">
            <a:off x="1586464" y="2295327"/>
            <a:ext cx="810073" cy="795347"/>
          </a:xfrm>
          <a:prstGeom prst="rect">
            <a:avLst/>
          </a:prstGeom>
          <a:noFill/>
          <a:ln>
            <a:noFill/>
          </a:ln>
        </p:spPr>
      </p:pic>
      <p:pic>
        <p:nvPicPr>
          <p:cNvPr id="220" name="Google Shape;220;p13" descr="Resultado de imagen para tiger"/>
          <p:cNvPicPr preferRelativeResize="0"/>
          <p:nvPr/>
        </p:nvPicPr>
        <p:blipFill rotWithShape="1">
          <a:blip r:embed="rId7">
            <a:alphaModFix/>
          </a:blip>
          <a:srcRect/>
          <a:stretch/>
        </p:blipFill>
        <p:spPr>
          <a:xfrm rot="-312030" flipH="1">
            <a:off x="3589397" y="2538151"/>
            <a:ext cx="315432" cy="309698"/>
          </a:xfrm>
          <a:prstGeom prst="rect">
            <a:avLst/>
          </a:prstGeom>
          <a:noFill/>
          <a:ln>
            <a:noFill/>
          </a:ln>
        </p:spPr>
      </p:pic>
      <p:pic>
        <p:nvPicPr>
          <p:cNvPr id="221" name="Google Shape;221;p13" descr="Resultado de imagen para tiger"/>
          <p:cNvPicPr preferRelativeResize="0"/>
          <p:nvPr/>
        </p:nvPicPr>
        <p:blipFill rotWithShape="1">
          <a:blip r:embed="rId7">
            <a:alphaModFix/>
          </a:blip>
          <a:srcRect/>
          <a:stretch/>
        </p:blipFill>
        <p:spPr>
          <a:xfrm rot="-312030" flipH="1">
            <a:off x="5799198" y="2538153"/>
            <a:ext cx="315432" cy="309698"/>
          </a:xfrm>
          <a:prstGeom prst="rect">
            <a:avLst/>
          </a:prstGeom>
          <a:noFill/>
          <a:ln>
            <a:noFill/>
          </a:ln>
        </p:spPr>
      </p:pic>
      <p:sp>
        <p:nvSpPr>
          <p:cNvPr id="222" name="Google Shape;222;p13"/>
          <p:cNvSpPr txBox="1"/>
          <p:nvPr/>
        </p:nvSpPr>
        <p:spPr>
          <a:xfrm>
            <a:off x="3253372" y="2024148"/>
            <a:ext cx="1160973"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
        <p:nvSpPr>
          <p:cNvPr id="223" name="Google Shape;223;p13"/>
          <p:cNvSpPr txBox="1"/>
          <p:nvPr/>
        </p:nvSpPr>
        <p:spPr>
          <a:xfrm>
            <a:off x="5467080" y="2024147"/>
            <a:ext cx="1160973"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grpSp>
        <p:nvGrpSpPr>
          <p:cNvPr id="2486" name="Google Shape;2486;p176"/>
          <p:cNvGrpSpPr/>
          <p:nvPr/>
        </p:nvGrpSpPr>
        <p:grpSpPr>
          <a:xfrm>
            <a:off x="66273" y="-80455"/>
            <a:ext cx="9467762" cy="4861765"/>
            <a:chOff x="219224" y="2029202"/>
            <a:chExt cx="4472677" cy="2296752"/>
          </a:xfrm>
        </p:grpSpPr>
        <p:grpSp>
          <p:nvGrpSpPr>
            <p:cNvPr id="2487" name="Google Shape;2487;p176"/>
            <p:cNvGrpSpPr/>
            <p:nvPr/>
          </p:nvGrpSpPr>
          <p:grpSpPr>
            <a:xfrm>
              <a:off x="219224" y="2029202"/>
              <a:ext cx="4472677" cy="2042034"/>
              <a:chOff x="2089330" y="2987695"/>
              <a:chExt cx="2969707" cy="1355842"/>
            </a:xfrm>
          </p:grpSpPr>
          <p:grpSp>
            <p:nvGrpSpPr>
              <p:cNvPr id="2488" name="Google Shape;2488;p176"/>
              <p:cNvGrpSpPr/>
              <p:nvPr/>
            </p:nvGrpSpPr>
            <p:grpSpPr>
              <a:xfrm>
                <a:off x="2089330" y="2987695"/>
                <a:ext cx="2969707" cy="1355842"/>
                <a:chOff x="2013130" y="2759095"/>
                <a:chExt cx="2969707" cy="1355842"/>
              </a:xfrm>
            </p:grpSpPr>
            <p:grpSp>
              <p:nvGrpSpPr>
                <p:cNvPr id="2489" name="Google Shape;2489;p176"/>
                <p:cNvGrpSpPr/>
                <p:nvPr/>
              </p:nvGrpSpPr>
              <p:grpSpPr>
                <a:xfrm>
                  <a:off x="2013130" y="2759095"/>
                  <a:ext cx="2969707" cy="1355842"/>
                  <a:chOff x="475877" y="3456468"/>
                  <a:chExt cx="2969707" cy="1355842"/>
                </a:xfrm>
              </p:grpSpPr>
              <p:grpSp>
                <p:nvGrpSpPr>
                  <p:cNvPr id="2490" name="Google Shape;2490;p176"/>
                  <p:cNvGrpSpPr/>
                  <p:nvPr/>
                </p:nvGrpSpPr>
                <p:grpSpPr>
                  <a:xfrm>
                    <a:off x="666053" y="3456468"/>
                    <a:ext cx="2779531" cy="1355842"/>
                    <a:chOff x="559556" y="3574008"/>
                    <a:chExt cx="2779531" cy="1355842"/>
                  </a:xfrm>
                </p:grpSpPr>
                <p:grpSp>
                  <p:nvGrpSpPr>
                    <p:cNvPr id="2491" name="Google Shape;2491;p176"/>
                    <p:cNvGrpSpPr/>
                    <p:nvPr/>
                  </p:nvGrpSpPr>
                  <p:grpSpPr>
                    <a:xfrm>
                      <a:off x="559556" y="3574008"/>
                      <a:ext cx="2303560" cy="1355842"/>
                      <a:chOff x="530981" y="1011783"/>
                      <a:chExt cx="2303560" cy="1355842"/>
                    </a:xfrm>
                  </p:grpSpPr>
                  <p:pic>
                    <p:nvPicPr>
                      <p:cNvPr id="2492" name="Google Shape;2492;p176" descr="Resultado de imagen para sheep png"/>
                      <p:cNvPicPr preferRelativeResize="0"/>
                      <p:nvPr/>
                    </p:nvPicPr>
                    <p:blipFill rotWithShape="1">
                      <a:blip r:embed="rId3">
                        <a:alphaModFix/>
                      </a:blip>
                      <a:srcRect b="14266"/>
                      <a:stretch/>
                    </p:blipFill>
                    <p:spPr>
                      <a:xfrm>
                        <a:off x="530981" y="1406525"/>
                        <a:ext cx="1229200" cy="961100"/>
                      </a:xfrm>
                      <a:prstGeom prst="rect">
                        <a:avLst/>
                      </a:prstGeom>
                      <a:noFill/>
                      <a:ln>
                        <a:noFill/>
                      </a:ln>
                    </p:spPr>
                  </p:pic>
                  <p:pic>
                    <p:nvPicPr>
                      <p:cNvPr id="2493" name="Google Shape;2493;p176" descr="Resultado de imagen para razor png"/>
                      <p:cNvPicPr preferRelativeResize="0"/>
                      <p:nvPr/>
                    </p:nvPicPr>
                    <p:blipFill rotWithShape="1">
                      <a:blip r:embed="rId4">
                        <a:alphaModFix/>
                      </a:blip>
                      <a:srcRect/>
                      <a:stretch/>
                    </p:blipFill>
                    <p:spPr>
                      <a:xfrm rot="1763312">
                        <a:off x="1535061" y="1241041"/>
                        <a:ext cx="1161600" cy="866556"/>
                      </a:xfrm>
                      <a:prstGeom prst="rect">
                        <a:avLst/>
                      </a:prstGeom>
                      <a:noFill/>
                      <a:ln>
                        <a:noFill/>
                      </a:ln>
                    </p:spPr>
                  </p:pic>
                </p:grpSp>
                <p:sp>
                  <p:nvSpPr>
                    <p:cNvPr id="2494" name="Google Shape;2494;p176"/>
                    <p:cNvSpPr txBox="1"/>
                    <p:nvPr/>
                  </p:nvSpPr>
                  <p:spPr>
                    <a:xfrm rot="-129833">
                      <a:off x="2292977" y="3980552"/>
                      <a:ext cx="1040842" cy="298718"/>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000000"/>
                          </a:solidFill>
                          <a:latin typeface="Arial"/>
                          <a:ea typeface="Arial"/>
                          <a:cs typeface="Arial"/>
                          <a:sym typeface="Arial"/>
                        </a:rPr>
                        <a:t>UGT1A4</a:t>
                      </a:r>
                      <a:endParaRPr sz="29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rgbClr val="000000"/>
                        </a:buClr>
                        <a:buSzPts val="900"/>
                        <a:buFont typeface="Arial"/>
                        <a:buNone/>
                      </a:pPr>
                      <a:r>
                        <a:rPr lang="en" sz="2300" b="1" i="0" u="none" strike="noStrike" cap="none">
                          <a:solidFill>
                            <a:srgbClr val="FFFFFF"/>
                          </a:solidFill>
                          <a:latin typeface="Arial"/>
                          <a:ea typeface="Arial"/>
                          <a:cs typeface="Arial"/>
                          <a:sym typeface="Arial"/>
                        </a:rPr>
                        <a:t>inducer   </a:t>
                      </a:r>
                      <a:endParaRPr sz="2300" b="1" i="0" u="none" strike="noStrike" cap="none">
                        <a:solidFill>
                          <a:srgbClr val="FFFFFF"/>
                        </a:solidFill>
                        <a:latin typeface="Arial"/>
                        <a:ea typeface="Arial"/>
                        <a:cs typeface="Arial"/>
                        <a:sym typeface="Arial"/>
                      </a:endParaRPr>
                    </a:p>
                  </p:txBody>
                </p:sp>
              </p:grpSp>
              <p:pic>
                <p:nvPicPr>
                  <p:cNvPr id="2495" name="Google Shape;2495;p176"/>
                  <p:cNvPicPr preferRelativeResize="0"/>
                  <p:nvPr/>
                </p:nvPicPr>
                <p:blipFill rotWithShape="1">
                  <a:blip r:embed="rId5">
                    <a:alphaModFix/>
                  </a:blip>
                  <a:srcRect/>
                  <a:stretch/>
                </p:blipFill>
                <p:spPr>
                  <a:xfrm>
                    <a:off x="475877" y="3734464"/>
                    <a:ext cx="866543" cy="668044"/>
                  </a:xfrm>
                  <a:prstGeom prst="rect">
                    <a:avLst/>
                  </a:prstGeom>
                  <a:noFill/>
                  <a:ln>
                    <a:noFill/>
                  </a:ln>
                </p:spPr>
              </p:pic>
            </p:grpSp>
            <p:sp>
              <p:nvSpPr>
                <p:cNvPr id="2496" name="Google Shape;2496;p176"/>
                <p:cNvSpPr txBox="1"/>
                <p:nvPr/>
              </p:nvSpPr>
              <p:spPr>
                <a:xfrm rot="3824">
                  <a:off x="2407054" y="3444953"/>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UGT1A4</a:t>
                  </a:r>
                  <a:endParaRPr sz="24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400" b="1" i="0" u="none" strike="noStrike" cap="none">
                      <a:solidFill>
                        <a:srgbClr val="000000"/>
                      </a:solidFill>
                      <a:latin typeface="Arial"/>
                      <a:ea typeface="Arial"/>
                      <a:cs typeface="Arial"/>
                      <a:sym typeface="Arial"/>
                    </a:rPr>
                    <a:t>substrate</a:t>
                  </a:r>
                  <a:endParaRPr sz="2400" b="1" i="0" u="none" strike="noStrike" cap="none">
                    <a:solidFill>
                      <a:srgbClr val="000000"/>
                    </a:solidFill>
                    <a:latin typeface="Arial"/>
                    <a:ea typeface="Arial"/>
                    <a:cs typeface="Arial"/>
                    <a:sym typeface="Arial"/>
                  </a:endParaRPr>
                </a:p>
              </p:txBody>
            </p:sp>
          </p:grpSp>
          <p:pic>
            <p:nvPicPr>
              <p:cNvPr id="2497" name="Google Shape;2497;p176" descr="clipped result image"/>
              <p:cNvPicPr preferRelativeResize="0"/>
              <p:nvPr/>
            </p:nvPicPr>
            <p:blipFill rotWithShape="1">
              <a:blip r:embed="rId6">
                <a:alphaModFix/>
              </a:blip>
              <a:srcRect/>
              <a:stretch/>
            </p:blipFill>
            <p:spPr>
              <a:xfrm>
                <a:off x="4407862" y="3526172"/>
                <a:ext cx="73303" cy="72771"/>
              </a:xfrm>
              <a:prstGeom prst="rect">
                <a:avLst/>
              </a:prstGeom>
              <a:noFill/>
              <a:ln>
                <a:noFill/>
              </a:ln>
            </p:spPr>
          </p:pic>
        </p:grpSp>
        <p:grpSp>
          <p:nvGrpSpPr>
            <p:cNvPr id="2498" name="Google Shape;2498;p176"/>
            <p:cNvGrpSpPr/>
            <p:nvPr/>
          </p:nvGrpSpPr>
          <p:grpSpPr>
            <a:xfrm>
              <a:off x="840593" y="3766027"/>
              <a:ext cx="1390180" cy="559927"/>
              <a:chOff x="840593" y="3766027"/>
              <a:chExt cx="1390180" cy="559927"/>
            </a:xfrm>
          </p:grpSpPr>
          <p:pic>
            <p:nvPicPr>
              <p:cNvPr id="2499" name="Google Shape;2499;p176"/>
              <p:cNvPicPr preferRelativeResize="0"/>
              <p:nvPr/>
            </p:nvPicPr>
            <p:blipFill rotWithShape="1">
              <a:blip r:embed="rId7">
                <a:alphaModFix/>
              </a:blip>
              <a:srcRect/>
              <a:stretch/>
            </p:blipFill>
            <p:spPr>
              <a:xfrm flipH="1">
                <a:off x="840593" y="3963615"/>
                <a:ext cx="365904" cy="357570"/>
              </a:xfrm>
              <a:prstGeom prst="rect">
                <a:avLst/>
              </a:prstGeom>
              <a:noFill/>
              <a:ln>
                <a:noFill/>
              </a:ln>
              <a:effectLst>
                <a:outerShdw blurRad="28575" dist="9525" algn="bl" rotWithShape="0">
                  <a:srgbClr val="000000">
                    <a:alpha val="20784"/>
                  </a:srgbClr>
                </a:outerShdw>
              </a:effectLst>
            </p:spPr>
          </p:pic>
          <p:pic>
            <p:nvPicPr>
              <p:cNvPr id="2500" name="Google Shape;2500;p176"/>
              <p:cNvPicPr preferRelativeResize="0"/>
              <p:nvPr/>
            </p:nvPicPr>
            <p:blipFill rotWithShape="1">
              <a:blip r:embed="rId7">
                <a:alphaModFix/>
              </a:blip>
              <a:srcRect/>
              <a:stretch/>
            </p:blipFill>
            <p:spPr>
              <a:xfrm flipH="1">
                <a:off x="1071175" y="3968384"/>
                <a:ext cx="365904" cy="357570"/>
              </a:xfrm>
              <a:prstGeom prst="rect">
                <a:avLst/>
              </a:prstGeom>
              <a:noFill/>
              <a:ln>
                <a:noFill/>
              </a:ln>
              <a:effectLst>
                <a:outerShdw blurRad="28575" dist="9525" algn="bl" rotWithShape="0">
                  <a:srgbClr val="000000">
                    <a:alpha val="20784"/>
                  </a:srgbClr>
                </a:outerShdw>
              </a:effectLst>
            </p:spPr>
          </p:pic>
          <p:pic>
            <p:nvPicPr>
              <p:cNvPr id="2501" name="Google Shape;2501;p176"/>
              <p:cNvPicPr preferRelativeResize="0"/>
              <p:nvPr/>
            </p:nvPicPr>
            <p:blipFill rotWithShape="1">
              <a:blip r:embed="rId7">
                <a:alphaModFix/>
              </a:blip>
              <a:srcRect/>
              <a:stretch/>
            </p:blipFill>
            <p:spPr>
              <a:xfrm flipH="1">
                <a:off x="1864869" y="3858618"/>
                <a:ext cx="365904" cy="357570"/>
              </a:xfrm>
              <a:prstGeom prst="rect">
                <a:avLst/>
              </a:prstGeom>
              <a:noFill/>
              <a:ln>
                <a:noFill/>
              </a:ln>
              <a:effectLst>
                <a:outerShdw blurRad="28575" dist="9525" algn="bl" rotWithShape="0">
                  <a:srgbClr val="000000">
                    <a:alpha val="20784"/>
                  </a:srgbClr>
                </a:outerShdw>
              </a:effectLst>
            </p:spPr>
          </p:pic>
          <p:pic>
            <p:nvPicPr>
              <p:cNvPr id="2502" name="Google Shape;2502;p176"/>
              <p:cNvPicPr preferRelativeResize="0"/>
              <p:nvPr/>
            </p:nvPicPr>
            <p:blipFill rotWithShape="1">
              <a:blip r:embed="rId7">
                <a:alphaModFix/>
              </a:blip>
              <a:srcRect/>
              <a:stretch/>
            </p:blipFill>
            <p:spPr>
              <a:xfrm flipH="1">
                <a:off x="1828932" y="3766027"/>
                <a:ext cx="389172" cy="380303"/>
              </a:xfrm>
              <a:prstGeom prst="rect">
                <a:avLst/>
              </a:prstGeom>
              <a:noFill/>
              <a:ln>
                <a:noFill/>
              </a:ln>
              <a:effectLst>
                <a:outerShdw blurRad="28575" dist="9525" algn="bl" rotWithShape="0">
                  <a:srgbClr val="000000">
                    <a:alpha val="20784"/>
                  </a:srgbClr>
                </a:outerShdw>
              </a:effectLst>
            </p:spPr>
          </p:pic>
        </p:grpSp>
      </p:grpSp>
      <p:sp>
        <p:nvSpPr>
          <p:cNvPr id="2503" name="Google Shape;2503;p176"/>
          <p:cNvSpPr txBox="1"/>
          <p:nvPr/>
        </p:nvSpPr>
        <p:spPr>
          <a:xfrm rot="4128">
            <a:off x="5766373" y="2568850"/>
            <a:ext cx="3996903" cy="29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in</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ucer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2400" b="0" i="0" u="none" strike="noStrike" cap="none">
                <a:solidFill>
                  <a:srgbClr val="000000"/>
                </a:solidFill>
                <a:latin typeface="Arial"/>
                <a:ea typeface="Arial"/>
                <a:cs typeface="Arial"/>
                <a:sym typeface="Arial"/>
              </a:rPr>
              <a:t>= </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own and </a:t>
            </a: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elayed</a:t>
            </a:r>
            <a:endParaRPr sz="1900" b="0" i="0" u="none" strike="noStrike" cap="none">
              <a:solidFill>
                <a:srgbClr val="000000"/>
              </a:solidFill>
              <a:latin typeface="Arial"/>
              <a:ea typeface="Arial"/>
              <a:cs typeface="Arial"/>
              <a:sym typeface="Arial"/>
            </a:endParaRPr>
          </a:p>
        </p:txBody>
      </p:sp>
      <p:sp>
        <p:nvSpPr>
          <p:cNvPr id="2504" name="Google Shape;2504;p176"/>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5" name="Google Shape;2505;p176"/>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grpSp>
        <p:nvGrpSpPr>
          <p:cNvPr id="2506" name="Google Shape;2506;p176"/>
          <p:cNvGrpSpPr/>
          <p:nvPr/>
        </p:nvGrpSpPr>
        <p:grpSpPr>
          <a:xfrm>
            <a:off x="4821196" y="2764351"/>
            <a:ext cx="858553" cy="658830"/>
            <a:chOff x="3132192" y="1605976"/>
            <a:chExt cx="2534100" cy="1944600"/>
          </a:xfrm>
        </p:grpSpPr>
        <p:sp>
          <p:nvSpPr>
            <p:cNvPr id="2507" name="Google Shape;2507;p176"/>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8" name="Google Shape;2508;p176" descr="clipped result image"/>
            <p:cNvPicPr preferRelativeResize="0"/>
            <p:nvPr/>
          </p:nvPicPr>
          <p:blipFill rotWithShape="1">
            <a:blip r:embed="rId8">
              <a:alphaModFix/>
            </a:blip>
            <a:srcRect/>
            <a:stretch/>
          </p:blipFill>
          <p:spPr>
            <a:xfrm>
              <a:off x="3859341" y="2128157"/>
              <a:ext cx="1087977" cy="1080040"/>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513" name="Google Shape;2513;p177"/>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p177"/>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FFFF"/>
                </a:solidFill>
                <a:latin typeface="Arial"/>
                <a:ea typeface="Arial"/>
                <a:cs typeface="Arial"/>
                <a:sym typeface="Arial"/>
              </a:rPr>
              <a:t>Lamotrigine interactions </a:t>
            </a:r>
            <a:endParaRPr sz="2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515" name="Google Shape;2515;p177"/>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latin typeface="Arial"/>
                <a:ea typeface="Arial"/>
                <a:cs typeface="Arial"/>
                <a:sym typeface="Arial"/>
              </a:rPr>
              <a:t>Phase II metabolism, UGT1A4</a:t>
            </a:r>
            <a:endParaRPr sz="1200" b="1" i="0" u="none" strike="noStrike" cap="none">
              <a:solidFill>
                <a:schemeClr val="lt1"/>
              </a:solidFill>
              <a:latin typeface="Arial"/>
              <a:ea typeface="Arial"/>
              <a:cs typeface="Arial"/>
              <a:sym typeface="Arial"/>
            </a:endParaRPr>
          </a:p>
        </p:txBody>
      </p:sp>
      <p:sp>
        <p:nvSpPr>
          <p:cNvPr id="2516" name="Google Shape;2516;p177"/>
          <p:cNvSpPr txBox="1"/>
          <p:nvPr/>
        </p:nvSpPr>
        <p:spPr>
          <a:xfrm rot="2680">
            <a:off x="4432924" y="591675"/>
            <a:ext cx="4617301"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latin typeface="Arial"/>
                <a:ea typeface="Arial"/>
                <a:cs typeface="Arial"/>
                <a:sym typeface="Arial"/>
              </a:rPr>
              <a:t>18% of individuals are UGT1A4 ultrarapid metabolizers.</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latin typeface="Arial"/>
                <a:ea typeface="Arial"/>
                <a:cs typeface="Arial"/>
                <a:sym typeface="Arial"/>
              </a:rPr>
              <a:t>  0% are poor metabolizers.</a:t>
            </a:r>
            <a:endParaRPr sz="19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Arial"/>
              <a:ea typeface="Arial"/>
              <a:cs typeface="Arial"/>
              <a:sym typeface="Arial"/>
            </a:endParaRPr>
          </a:p>
        </p:txBody>
      </p:sp>
      <p:grpSp>
        <p:nvGrpSpPr>
          <p:cNvPr id="2517" name="Google Shape;2517;p177"/>
          <p:cNvGrpSpPr/>
          <p:nvPr/>
        </p:nvGrpSpPr>
        <p:grpSpPr>
          <a:xfrm>
            <a:off x="683031" y="3919872"/>
            <a:ext cx="2251433" cy="961103"/>
            <a:chOff x="108226" y="6302212"/>
            <a:chExt cx="2251433" cy="961103"/>
          </a:xfrm>
        </p:grpSpPr>
        <p:grpSp>
          <p:nvGrpSpPr>
            <p:cNvPr id="2518" name="Google Shape;2518;p177"/>
            <p:cNvGrpSpPr/>
            <p:nvPr/>
          </p:nvGrpSpPr>
          <p:grpSpPr>
            <a:xfrm>
              <a:off x="108226" y="6302212"/>
              <a:ext cx="2251433" cy="961103"/>
              <a:chOff x="-50326" y="6534559"/>
              <a:chExt cx="2251433" cy="961103"/>
            </a:xfrm>
          </p:grpSpPr>
          <p:sp>
            <p:nvSpPr>
              <p:cNvPr id="2519" name="Google Shape;2519;p177"/>
              <p:cNvSpPr txBox="1"/>
              <p:nvPr/>
            </p:nvSpPr>
            <p:spPr>
              <a:xfrm rot="3891">
                <a:off x="527489" y="6535309"/>
                <a:ext cx="1325101" cy="2985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100"/>
                  <a:buFont typeface="Arial"/>
                  <a:buNone/>
                </a:pPr>
                <a:endParaRPr sz="900" b="1" i="0" u="none" strike="noStrike" cap="none">
                  <a:solidFill>
                    <a:srgbClr val="000000"/>
                  </a:solidFill>
                  <a:latin typeface="Arial"/>
                  <a:ea typeface="Arial"/>
                  <a:cs typeface="Arial"/>
                  <a:sym typeface="Arial"/>
                </a:endParaRPr>
              </a:p>
            </p:txBody>
          </p:sp>
          <p:sp>
            <p:nvSpPr>
              <p:cNvPr id="2520" name="Google Shape;2520;p177"/>
              <p:cNvSpPr txBox="1"/>
              <p:nvPr/>
            </p:nvSpPr>
            <p:spPr>
              <a:xfrm rot="3567">
                <a:off x="466052" y="7085693"/>
                <a:ext cx="1734901" cy="2985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100"/>
                  <a:buFont typeface="Arial"/>
                  <a:buNone/>
                </a:pPr>
                <a:r>
                  <a:rPr lang="en" sz="1000" b="1" i="0" u="none" strike="noStrike" cap="none">
                    <a:solidFill>
                      <a:srgbClr val="000000"/>
                    </a:solidFill>
                    <a:latin typeface="Arial"/>
                    <a:ea typeface="Arial"/>
                    <a:cs typeface="Arial"/>
                    <a:sym typeface="Arial"/>
                  </a:rPr>
                  <a:t>estrogens</a:t>
                </a:r>
                <a:r>
                  <a:rPr lang="en" sz="1000" b="0" i="0" u="none" strike="noStrike" cap="none">
                    <a:solidFill>
                      <a:srgbClr val="000000"/>
                    </a:solidFill>
                    <a:latin typeface="Arial"/>
                    <a:ea typeface="Arial"/>
                    <a:cs typeface="Arial"/>
                    <a:sym typeface="Arial"/>
                  </a:rPr>
                  <a:t> or </a:t>
                </a:r>
                <a:r>
                  <a:rPr lang="en" sz="1000" b="1" i="0" u="none" strike="noStrike" cap="none">
                    <a:solidFill>
                      <a:srgbClr val="000000"/>
                    </a:solidFill>
                    <a:latin typeface="Arial"/>
                    <a:ea typeface="Arial"/>
                    <a:cs typeface="Arial"/>
                    <a:sym typeface="Arial"/>
                  </a:rPr>
                  <a:t>pregnancy</a:t>
                </a:r>
                <a:r>
                  <a:rPr lang="en" sz="1000" b="0" i="0" u="none" strike="noStrike" cap="none">
                    <a:solidFill>
                      <a:srgbClr val="000000"/>
                    </a:solidFill>
                    <a:latin typeface="Arial"/>
                    <a:ea typeface="Arial"/>
                    <a:cs typeface="Arial"/>
                    <a:sym typeface="Arial"/>
                  </a:rPr>
                  <a:t> </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nvGrpSpPr>
              <p:cNvPr id="2521" name="Google Shape;2521;p177"/>
              <p:cNvGrpSpPr/>
              <p:nvPr/>
            </p:nvGrpSpPr>
            <p:grpSpPr>
              <a:xfrm rot="270145">
                <a:off x="-24616" y="6687493"/>
                <a:ext cx="1963659" cy="732225"/>
                <a:chOff x="-26478" y="6690223"/>
                <a:chExt cx="1963686" cy="732235"/>
              </a:xfrm>
            </p:grpSpPr>
            <p:pic>
              <p:nvPicPr>
                <p:cNvPr id="2522" name="Google Shape;2522;p177" descr="clipped result image"/>
                <p:cNvPicPr preferRelativeResize="0"/>
                <p:nvPr/>
              </p:nvPicPr>
              <p:blipFill rotWithShape="1">
                <a:blip r:embed="rId3">
                  <a:alphaModFix/>
                </a:blip>
                <a:srcRect/>
                <a:stretch/>
              </p:blipFill>
              <p:spPr>
                <a:xfrm rot="-143538">
                  <a:off x="433814" y="6792751"/>
                  <a:ext cx="1497341" cy="321300"/>
                </a:xfrm>
                <a:prstGeom prst="rect">
                  <a:avLst/>
                </a:prstGeom>
                <a:noFill/>
                <a:ln>
                  <a:noFill/>
                </a:ln>
                <a:effectLst>
                  <a:outerShdw blurRad="57150" dist="19050" dir="5400000" algn="bl" rotWithShape="0">
                    <a:srgbClr val="000000">
                      <a:alpha val="49019"/>
                    </a:srgbClr>
                  </a:outerShdw>
                </a:effectLst>
              </p:spPr>
            </p:pic>
            <p:pic>
              <p:nvPicPr>
                <p:cNvPr id="2523" name="Google Shape;2523;p177" descr="clipped result image"/>
                <p:cNvPicPr preferRelativeResize="0"/>
                <p:nvPr/>
              </p:nvPicPr>
              <p:blipFill rotWithShape="1">
                <a:blip r:embed="rId4">
                  <a:alphaModFix/>
                </a:blip>
                <a:srcRect l="-880" t="2200" r="-13522" b="-2199"/>
                <a:stretch/>
              </p:blipFill>
              <p:spPr>
                <a:xfrm rot="1705091">
                  <a:off x="55263" y="6806634"/>
                  <a:ext cx="615678" cy="499412"/>
                </a:xfrm>
                <a:prstGeom prst="rect">
                  <a:avLst/>
                </a:prstGeom>
                <a:noFill/>
                <a:ln>
                  <a:noFill/>
                </a:ln>
                <a:effectLst>
                  <a:outerShdw blurRad="57150" dist="19050" dir="5400000" algn="bl" rotWithShape="0">
                    <a:srgbClr val="000000">
                      <a:alpha val="49019"/>
                    </a:srgbClr>
                  </a:outerShdw>
                </a:effectLst>
              </p:spPr>
            </p:pic>
          </p:grpSp>
        </p:grpSp>
        <p:pic>
          <p:nvPicPr>
            <p:cNvPr id="2524" name="Google Shape;2524;p177" descr="clipped result image"/>
            <p:cNvPicPr preferRelativeResize="0"/>
            <p:nvPr/>
          </p:nvPicPr>
          <p:blipFill rotWithShape="1">
            <a:blip r:embed="rId5">
              <a:alphaModFix/>
            </a:blip>
            <a:srcRect/>
            <a:stretch/>
          </p:blipFill>
          <p:spPr>
            <a:xfrm>
              <a:off x="1894289" y="6667254"/>
              <a:ext cx="134100" cy="133109"/>
            </a:xfrm>
            <a:prstGeom prst="rect">
              <a:avLst/>
            </a:prstGeom>
            <a:noFill/>
            <a:ln>
              <a:noFill/>
            </a:ln>
          </p:spPr>
        </p:pic>
      </p:grpSp>
      <p:grpSp>
        <p:nvGrpSpPr>
          <p:cNvPr id="2525" name="Google Shape;2525;p177"/>
          <p:cNvGrpSpPr/>
          <p:nvPr/>
        </p:nvGrpSpPr>
        <p:grpSpPr>
          <a:xfrm>
            <a:off x="923158" y="2348710"/>
            <a:ext cx="1933648" cy="609537"/>
            <a:chOff x="343832" y="4841773"/>
            <a:chExt cx="1933648" cy="609537"/>
          </a:xfrm>
        </p:grpSpPr>
        <p:grpSp>
          <p:nvGrpSpPr>
            <p:cNvPr id="2526" name="Google Shape;2526;p177"/>
            <p:cNvGrpSpPr/>
            <p:nvPr/>
          </p:nvGrpSpPr>
          <p:grpSpPr>
            <a:xfrm>
              <a:off x="343832" y="4841773"/>
              <a:ext cx="1933648" cy="609537"/>
              <a:chOff x="298988" y="4998949"/>
              <a:chExt cx="1933648" cy="609537"/>
            </a:xfrm>
          </p:grpSpPr>
          <p:grpSp>
            <p:nvGrpSpPr>
              <p:cNvPr id="2527" name="Google Shape;2527;p177"/>
              <p:cNvGrpSpPr/>
              <p:nvPr/>
            </p:nvGrpSpPr>
            <p:grpSpPr>
              <a:xfrm>
                <a:off x="298988" y="4998949"/>
                <a:ext cx="1933648" cy="609537"/>
                <a:chOff x="-5623616" y="2263291"/>
                <a:chExt cx="2415852" cy="761541"/>
              </a:xfrm>
            </p:grpSpPr>
            <p:pic>
              <p:nvPicPr>
                <p:cNvPr id="2528" name="Google Shape;2528;p177" descr="clipped result image"/>
                <p:cNvPicPr preferRelativeResize="0"/>
                <p:nvPr/>
              </p:nvPicPr>
              <p:blipFill rotWithShape="1">
                <a:blip r:embed="rId6">
                  <a:alphaModFix/>
                </a:blip>
                <a:srcRect/>
                <a:stretch/>
              </p:blipFill>
              <p:spPr>
                <a:xfrm rot="-322671">
                  <a:off x="-4911315" y="2341590"/>
                  <a:ext cx="1689076" cy="388223"/>
                </a:xfrm>
                <a:prstGeom prst="rect">
                  <a:avLst/>
                </a:prstGeom>
                <a:noFill/>
                <a:ln>
                  <a:noFill/>
                </a:ln>
              </p:spPr>
            </p:pic>
            <p:pic>
              <p:nvPicPr>
                <p:cNvPr id="2529" name="Google Shape;2529;p177" descr="clipped result image"/>
                <p:cNvPicPr preferRelativeResize="0"/>
                <p:nvPr/>
              </p:nvPicPr>
              <p:blipFill rotWithShape="1">
                <a:blip r:embed="rId7">
                  <a:alphaModFix/>
                </a:blip>
                <a:srcRect/>
                <a:stretch/>
              </p:blipFill>
              <p:spPr>
                <a:xfrm>
                  <a:off x="-5623616" y="2285197"/>
                  <a:ext cx="880050" cy="739635"/>
                </a:xfrm>
                <a:prstGeom prst="rect">
                  <a:avLst/>
                </a:prstGeom>
                <a:noFill/>
                <a:ln>
                  <a:noFill/>
                </a:ln>
              </p:spPr>
            </p:pic>
          </p:grpSp>
          <p:pic>
            <p:nvPicPr>
              <p:cNvPr id="2530" name="Google Shape;2530;p177" descr="clipped result image"/>
              <p:cNvPicPr preferRelativeResize="0"/>
              <p:nvPr/>
            </p:nvPicPr>
            <p:blipFill rotWithShape="1">
              <a:blip r:embed="rId8">
                <a:alphaModFix/>
              </a:blip>
              <a:srcRect/>
              <a:stretch/>
            </p:blipFill>
            <p:spPr>
              <a:xfrm>
                <a:off x="2052806" y="5106581"/>
                <a:ext cx="134100" cy="133109"/>
              </a:xfrm>
              <a:prstGeom prst="rect">
                <a:avLst/>
              </a:prstGeom>
              <a:noFill/>
              <a:ln>
                <a:noFill/>
              </a:ln>
            </p:spPr>
          </p:pic>
        </p:grpSp>
        <p:sp>
          <p:nvSpPr>
            <p:cNvPr id="2531" name="Google Shape;2531;p177"/>
            <p:cNvSpPr txBox="1"/>
            <p:nvPr/>
          </p:nvSpPr>
          <p:spPr>
            <a:xfrm rot="23453">
              <a:off x="999736" y="5090243"/>
              <a:ext cx="1143327" cy="2244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Carbamazepine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TEGRETOL</a:t>
              </a:r>
              <a:endParaRPr sz="900" b="1"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grpSp>
      <p:grpSp>
        <p:nvGrpSpPr>
          <p:cNvPr id="2532" name="Google Shape;2532;p177"/>
          <p:cNvGrpSpPr/>
          <p:nvPr/>
        </p:nvGrpSpPr>
        <p:grpSpPr>
          <a:xfrm>
            <a:off x="3313976" y="3882248"/>
            <a:ext cx="1999132" cy="882707"/>
            <a:chOff x="2293213" y="6159933"/>
            <a:chExt cx="1999132" cy="882707"/>
          </a:xfrm>
        </p:grpSpPr>
        <p:grpSp>
          <p:nvGrpSpPr>
            <p:cNvPr id="2533" name="Google Shape;2533;p177"/>
            <p:cNvGrpSpPr/>
            <p:nvPr/>
          </p:nvGrpSpPr>
          <p:grpSpPr>
            <a:xfrm rot="-294109">
              <a:off x="2320382" y="6241708"/>
              <a:ext cx="1944794" cy="719157"/>
              <a:chOff x="2201216" y="6625582"/>
              <a:chExt cx="2314477" cy="855861"/>
            </a:xfrm>
          </p:grpSpPr>
          <p:pic>
            <p:nvPicPr>
              <p:cNvPr id="2534" name="Google Shape;2534;p177" descr="Resultado de imagen para rifle"/>
              <p:cNvPicPr preferRelativeResize="0"/>
              <p:nvPr/>
            </p:nvPicPr>
            <p:blipFill rotWithShape="1">
              <a:blip r:embed="rId9">
                <a:alphaModFix/>
              </a:blip>
              <a:srcRect l="28591" t="32023" r="3153" b="34434"/>
              <a:stretch/>
            </p:blipFill>
            <p:spPr>
              <a:xfrm>
                <a:off x="2504743" y="6781962"/>
                <a:ext cx="2010950" cy="658424"/>
              </a:xfrm>
              <a:prstGeom prst="rect">
                <a:avLst/>
              </a:prstGeom>
              <a:noFill/>
              <a:ln>
                <a:noFill/>
              </a:ln>
            </p:spPr>
          </p:pic>
          <p:pic>
            <p:nvPicPr>
              <p:cNvPr id="2535" name="Google Shape;2535;p177" descr="clipped result image"/>
              <p:cNvPicPr preferRelativeResize="0"/>
              <p:nvPr/>
            </p:nvPicPr>
            <p:blipFill rotWithShape="1">
              <a:blip r:embed="rId10">
                <a:alphaModFix/>
              </a:blip>
              <a:srcRect/>
              <a:stretch/>
            </p:blipFill>
            <p:spPr>
              <a:xfrm rot="-5973414">
                <a:off x="2110395" y="6812877"/>
                <a:ext cx="786878" cy="481272"/>
              </a:xfrm>
              <a:prstGeom prst="rect">
                <a:avLst/>
              </a:prstGeom>
              <a:noFill/>
              <a:ln>
                <a:noFill/>
              </a:ln>
            </p:spPr>
          </p:pic>
          <p:pic>
            <p:nvPicPr>
              <p:cNvPr id="2536" name="Google Shape;2536;p177" descr="clipped result image"/>
              <p:cNvPicPr preferRelativeResize="0"/>
              <p:nvPr/>
            </p:nvPicPr>
            <p:blipFill rotWithShape="1">
              <a:blip r:embed="rId8">
                <a:alphaModFix/>
              </a:blip>
              <a:srcRect/>
              <a:stretch/>
            </p:blipFill>
            <p:spPr>
              <a:xfrm rot="-47">
                <a:off x="4224947" y="7115252"/>
                <a:ext cx="199402" cy="197958"/>
              </a:xfrm>
              <a:prstGeom prst="rect">
                <a:avLst/>
              </a:prstGeom>
              <a:noFill/>
              <a:ln>
                <a:noFill/>
              </a:ln>
            </p:spPr>
          </p:pic>
        </p:grpSp>
        <p:sp>
          <p:nvSpPr>
            <p:cNvPr id="2537" name="Google Shape;2537;p177"/>
            <p:cNvSpPr txBox="1"/>
            <p:nvPr/>
          </p:nvSpPr>
          <p:spPr>
            <a:xfrm rot="23593">
              <a:off x="3058944" y="6715080"/>
              <a:ext cx="743118" cy="2244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Rifampin</a:t>
              </a: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RIFADIN</a:t>
              </a:r>
              <a:endParaRPr sz="900" b="1" i="0" u="none" strike="noStrike" cap="none">
                <a:solidFill>
                  <a:srgbClr val="000000"/>
                </a:solidFill>
                <a:latin typeface="Arial"/>
                <a:ea typeface="Arial"/>
                <a:cs typeface="Arial"/>
                <a:sym typeface="Arial"/>
              </a:endParaRPr>
            </a:p>
          </p:txBody>
        </p:sp>
      </p:grpSp>
      <p:grpSp>
        <p:nvGrpSpPr>
          <p:cNvPr id="2538" name="Google Shape;2538;p177"/>
          <p:cNvGrpSpPr/>
          <p:nvPr/>
        </p:nvGrpSpPr>
        <p:grpSpPr>
          <a:xfrm>
            <a:off x="891662" y="3135508"/>
            <a:ext cx="2036452" cy="850465"/>
            <a:chOff x="237786" y="5480453"/>
            <a:chExt cx="2036452" cy="850465"/>
          </a:xfrm>
        </p:grpSpPr>
        <p:grpSp>
          <p:nvGrpSpPr>
            <p:cNvPr id="2539" name="Google Shape;2539;p177"/>
            <p:cNvGrpSpPr/>
            <p:nvPr/>
          </p:nvGrpSpPr>
          <p:grpSpPr>
            <a:xfrm>
              <a:off x="237786" y="5480453"/>
              <a:ext cx="2036452" cy="850465"/>
              <a:chOff x="237706" y="5470803"/>
              <a:chExt cx="2036452" cy="850465"/>
            </a:xfrm>
          </p:grpSpPr>
          <p:pic>
            <p:nvPicPr>
              <p:cNvPr id="2540" name="Google Shape;2540;p177" descr="clipped result image"/>
              <p:cNvPicPr preferRelativeResize="0"/>
              <p:nvPr/>
            </p:nvPicPr>
            <p:blipFill rotWithShape="1">
              <a:blip r:embed="rId11">
                <a:alphaModFix/>
              </a:blip>
              <a:srcRect/>
              <a:stretch/>
            </p:blipFill>
            <p:spPr>
              <a:xfrm>
                <a:off x="379733" y="5533090"/>
                <a:ext cx="1894425" cy="645225"/>
              </a:xfrm>
              <a:prstGeom prst="rect">
                <a:avLst/>
              </a:prstGeom>
              <a:noFill/>
              <a:ln>
                <a:noFill/>
              </a:ln>
              <a:effectLst>
                <a:outerShdw blurRad="57150" dist="19050" dir="5400000" algn="bl" rotWithShape="0">
                  <a:srgbClr val="000000">
                    <a:alpha val="49019"/>
                  </a:srgbClr>
                </a:outerShdw>
              </a:effectLst>
            </p:spPr>
          </p:pic>
          <p:sp>
            <p:nvSpPr>
              <p:cNvPr id="2541" name="Google Shape;2541;p177"/>
              <p:cNvSpPr txBox="1"/>
              <p:nvPr/>
            </p:nvSpPr>
            <p:spPr>
              <a:xfrm rot="23593">
                <a:off x="1210365" y="5804812"/>
                <a:ext cx="743118" cy="51391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Phenytoin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DILANTIN</a:t>
                </a:r>
                <a:endParaRPr sz="9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pic>
            <p:nvPicPr>
              <p:cNvPr id="2542" name="Google Shape;2542;p177" descr="clipped result image"/>
              <p:cNvPicPr preferRelativeResize="0"/>
              <p:nvPr/>
            </p:nvPicPr>
            <p:blipFill rotWithShape="1">
              <a:blip r:embed="rId12">
                <a:alphaModFix/>
              </a:blip>
              <a:srcRect/>
              <a:stretch/>
            </p:blipFill>
            <p:spPr>
              <a:xfrm rot="4528912">
                <a:off x="129471" y="5693034"/>
                <a:ext cx="713535" cy="328687"/>
              </a:xfrm>
              <a:prstGeom prst="rect">
                <a:avLst/>
              </a:prstGeom>
              <a:noFill/>
              <a:ln>
                <a:noFill/>
              </a:ln>
            </p:spPr>
          </p:pic>
        </p:grpSp>
        <p:pic>
          <p:nvPicPr>
            <p:cNvPr id="2543" name="Google Shape;2543;p177" descr="clipped result image"/>
            <p:cNvPicPr preferRelativeResize="0"/>
            <p:nvPr/>
          </p:nvPicPr>
          <p:blipFill rotWithShape="1">
            <a:blip r:embed="rId8">
              <a:alphaModFix/>
            </a:blip>
            <a:srcRect/>
            <a:stretch/>
          </p:blipFill>
          <p:spPr>
            <a:xfrm>
              <a:off x="2028541" y="5678013"/>
              <a:ext cx="134100" cy="133109"/>
            </a:xfrm>
            <a:prstGeom prst="rect">
              <a:avLst/>
            </a:prstGeom>
            <a:noFill/>
            <a:ln>
              <a:noFill/>
            </a:ln>
          </p:spPr>
        </p:pic>
      </p:grpSp>
      <p:sp>
        <p:nvSpPr>
          <p:cNvPr id="2544" name="Google Shape;2544;p177"/>
          <p:cNvSpPr txBox="1"/>
          <p:nvPr/>
        </p:nvSpPr>
        <p:spPr>
          <a:xfrm rot="24395">
            <a:off x="893541" y="1603668"/>
            <a:ext cx="4650417"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Arial"/>
                <a:ea typeface="Arial"/>
                <a:cs typeface="Arial"/>
                <a:sym typeface="Arial"/>
              </a:rPr>
              <a:t>These </a:t>
            </a:r>
            <a:r>
              <a:rPr lang="en" sz="1100" b="1" i="0" u="none" strike="noStrike" cap="none">
                <a:solidFill>
                  <a:srgbClr val="000000"/>
                </a:solidFill>
                <a:latin typeface="Arial"/>
                <a:ea typeface="Arial"/>
                <a:cs typeface="Arial"/>
                <a:sym typeface="Arial"/>
              </a:rPr>
              <a:t>UGT1A4  in</a:t>
            </a:r>
            <a:r>
              <a:rPr lang="en" sz="1100" b="1" i="0" u="sng" strike="noStrike" cap="none">
                <a:solidFill>
                  <a:srgbClr val="000000"/>
                </a:solidFill>
                <a:latin typeface="Arial"/>
                <a:ea typeface="Arial"/>
                <a:cs typeface="Arial"/>
                <a:sym typeface="Arial"/>
              </a:rPr>
              <a:t>D</a:t>
            </a:r>
            <a:r>
              <a:rPr lang="en" sz="1100" b="1" i="0" u="none" strike="noStrike" cap="none">
                <a:solidFill>
                  <a:srgbClr val="000000"/>
                </a:solidFill>
                <a:latin typeface="Arial"/>
                <a:ea typeface="Arial"/>
                <a:cs typeface="Arial"/>
                <a:sym typeface="Arial"/>
              </a:rPr>
              <a:t>ucers </a:t>
            </a:r>
            <a:r>
              <a:rPr lang="en" sz="1100" b="0" i="0" u="none" strike="noStrike" cap="none">
                <a:solidFill>
                  <a:srgbClr val="000000"/>
                </a:solidFill>
                <a:latin typeface="Arial"/>
                <a:ea typeface="Arial"/>
                <a:cs typeface="Arial"/>
                <a:sym typeface="Arial"/>
              </a:rPr>
              <a:t>are expected to cause a </a:t>
            </a:r>
            <a:r>
              <a:rPr lang="en" sz="1100" b="0" i="0" u="sng" strike="noStrike" cap="none">
                <a:solidFill>
                  <a:srgbClr val="000000"/>
                </a:solidFill>
                <a:latin typeface="Arial"/>
                <a:ea typeface="Arial"/>
                <a:cs typeface="Arial"/>
                <a:sym typeface="Arial"/>
              </a:rPr>
              <a:t>D</a:t>
            </a:r>
            <a:r>
              <a:rPr lang="en" sz="1100" b="0" i="0" u="none" strike="noStrike" cap="none">
                <a:solidFill>
                  <a:srgbClr val="000000"/>
                </a:solidFill>
                <a:latin typeface="Arial"/>
                <a:ea typeface="Arial"/>
                <a:cs typeface="Arial"/>
                <a:sym typeface="Arial"/>
              </a:rPr>
              <a:t>ecrease of lamotrigine blood levels by about 50%</a:t>
            </a:r>
            <a:endParaRPr sz="1100" b="0" i="0" u="none" strike="noStrike" cap="none">
              <a:solidFill>
                <a:srgbClr val="000000"/>
              </a:solidFill>
              <a:latin typeface="Arial"/>
              <a:ea typeface="Arial"/>
              <a:cs typeface="Arial"/>
              <a:sym typeface="Arial"/>
            </a:endParaRPr>
          </a:p>
        </p:txBody>
      </p:sp>
      <p:grpSp>
        <p:nvGrpSpPr>
          <p:cNvPr id="2545" name="Google Shape;2545;p177"/>
          <p:cNvGrpSpPr/>
          <p:nvPr/>
        </p:nvGrpSpPr>
        <p:grpSpPr>
          <a:xfrm>
            <a:off x="3307993" y="3021848"/>
            <a:ext cx="2234661" cy="923890"/>
            <a:chOff x="2645412" y="5745998"/>
            <a:chExt cx="2234661" cy="923890"/>
          </a:xfrm>
        </p:grpSpPr>
        <p:sp>
          <p:nvSpPr>
            <p:cNvPr id="2546" name="Google Shape;2546;p177"/>
            <p:cNvSpPr txBox="1"/>
            <p:nvPr/>
          </p:nvSpPr>
          <p:spPr>
            <a:xfrm rot="23271">
              <a:off x="3904358" y="6161953"/>
              <a:ext cx="975022" cy="2079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Phenobarbital</a:t>
              </a: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LUMINAL</a:t>
              </a:r>
              <a:endParaRPr sz="900" b="1" i="0" u="none" strike="noStrike" cap="none">
                <a:solidFill>
                  <a:srgbClr val="000000"/>
                </a:solidFill>
                <a:latin typeface="Arial"/>
                <a:ea typeface="Arial"/>
                <a:cs typeface="Arial"/>
                <a:sym typeface="Arial"/>
              </a:endParaRPr>
            </a:p>
          </p:txBody>
        </p:sp>
        <p:grpSp>
          <p:nvGrpSpPr>
            <p:cNvPr id="2547" name="Google Shape;2547;p177"/>
            <p:cNvGrpSpPr/>
            <p:nvPr/>
          </p:nvGrpSpPr>
          <p:grpSpPr>
            <a:xfrm>
              <a:off x="2645412" y="5745998"/>
              <a:ext cx="2018718" cy="923890"/>
              <a:chOff x="2645412" y="5745998"/>
              <a:chExt cx="2018718" cy="923890"/>
            </a:xfrm>
          </p:grpSpPr>
          <p:grpSp>
            <p:nvGrpSpPr>
              <p:cNvPr id="2548" name="Google Shape;2548;p177"/>
              <p:cNvGrpSpPr/>
              <p:nvPr/>
            </p:nvGrpSpPr>
            <p:grpSpPr>
              <a:xfrm rot="-361798">
                <a:off x="2677965" y="5846611"/>
                <a:ext cx="1953612" cy="722664"/>
                <a:chOff x="-3486409" y="4705484"/>
                <a:chExt cx="2313687" cy="855860"/>
              </a:xfrm>
            </p:grpSpPr>
            <p:pic>
              <p:nvPicPr>
                <p:cNvPr id="2549" name="Google Shape;2549;p177" descr="Resultado de imagen para barb wire png"/>
                <p:cNvPicPr preferRelativeResize="0"/>
                <p:nvPr/>
              </p:nvPicPr>
              <p:blipFill rotWithShape="1">
                <a:blip r:embed="rId13">
                  <a:alphaModFix/>
                </a:blip>
                <a:srcRect t="24533"/>
                <a:stretch/>
              </p:blipFill>
              <p:spPr>
                <a:xfrm rot="-196655">
                  <a:off x="-3193883" y="4934786"/>
                  <a:ext cx="1701379" cy="468441"/>
                </a:xfrm>
                <a:prstGeom prst="rect">
                  <a:avLst/>
                </a:prstGeom>
                <a:noFill/>
                <a:ln>
                  <a:noFill/>
                </a:ln>
              </p:spPr>
            </p:pic>
            <p:pic>
              <p:nvPicPr>
                <p:cNvPr id="2550" name="Google Shape;2550;p177" descr="clipped result image"/>
                <p:cNvPicPr preferRelativeResize="0"/>
                <p:nvPr/>
              </p:nvPicPr>
              <p:blipFill rotWithShape="1">
                <a:blip r:embed="rId10">
                  <a:alphaModFix/>
                </a:blip>
                <a:srcRect/>
                <a:stretch/>
              </p:blipFill>
              <p:spPr>
                <a:xfrm rot="-5973414">
                  <a:off x="-3577230" y="4892778"/>
                  <a:ext cx="786877" cy="481272"/>
                </a:xfrm>
                <a:prstGeom prst="rect">
                  <a:avLst/>
                </a:prstGeom>
                <a:noFill/>
                <a:ln>
                  <a:noFill/>
                </a:ln>
              </p:spPr>
            </p:pic>
            <p:pic>
              <p:nvPicPr>
                <p:cNvPr id="2551" name="Google Shape;2551;p177" descr="clipped result image"/>
                <p:cNvPicPr preferRelativeResize="0"/>
                <p:nvPr/>
              </p:nvPicPr>
              <p:blipFill rotWithShape="1">
                <a:blip r:embed="rId14">
                  <a:alphaModFix/>
                </a:blip>
                <a:srcRect l="19204" b="19607"/>
                <a:stretch/>
              </p:blipFill>
              <p:spPr>
                <a:xfrm rot="-2699808">
                  <a:off x="-1615343" y="4730651"/>
                  <a:ext cx="258697" cy="627391"/>
                </a:xfrm>
                <a:prstGeom prst="rect">
                  <a:avLst/>
                </a:prstGeom>
                <a:noFill/>
                <a:ln>
                  <a:noFill/>
                </a:ln>
              </p:spPr>
            </p:pic>
          </p:grpSp>
          <p:grpSp>
            <p:nvGrpSpPr>
              <p:cNvPr id="2552" name="Google Shape;2552;p177"/>
              <p:cNvGrpSpPr/>
              <p:nvPr/>
            </p:nvGrpSpPr>
            <p:grpSpPr>
              <a:xfrm>
                <a:off x="2837809" y="6162351"/>
                <a:ext cx="215674" cy="214297"/>
                <a:chOff x="1275753" y="6084611"/>
                <a:chExt cx="141000" cy="140100"/>
              </a:xfrm>
            </p:grpSpPr>
            <p:sp>
              <p:nvSpPr>
                <p:cNvPr id="2553" name="Google Shape;2553;p177"/>
                <p:cNvSpPr/>
                <p:nvPr/>
              </p:nvSpPr>
              <p:spPr>
                <a:xfrm>
                  <a:off x="1275753" y="6084611"/>
                  <a:ext cx="141000" cy="140100"/>
                </a:xfrm>
                <a:prstGeom prst="ellipse">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54" name="Google Shape;2554;p177" descr="clipped result image"/>
                <p:cNvPicPr preferRelativeResize="0"/>
                <p:nvPr/>
              </p:nvPicPr>
              <p:blipFill rotWithShape="1">
                <a:blip r:embed="rId15">
                  <a:alphaModFix/>
                </a:blip>
                <a:srcRect/>
                <a:stretch/>
              </p:blipFill>
              <p:spPr>
                <a:xfrm>
                  <a:off x="1285780" y="6093965"/>
                  <a:ext cx="121092" cy="120199"/>
                </a:xfrm>
                <a:prstGeom prst="rect">
                  <a:avLst/>
                </a:prstGeom>
                <a:noFill/>
                <a:ln>
                  <a:noFill/>
                </a:ln>
              </p:spPr>
            </p:pic>
          </p:grpSp>
        </p:grpSp>
      </p:grpSp>
      <p:grpSp>
        <p:nvGrpSpPr>
          <p:cNvPr id="2555" name="Google Shape;2555;p177"/>
          <p:cNvGrpSpPr/>
          <p:nvPr/>
        </p:nvGrpSpPr>
        <p:grpSpPr>
          <a:xfrm>
            <a:off x="3302625" y="2166795"/>
            <a:ext cx="2056063" cy="923890"/>
            <a:chOff x="2640043" y="4890945"/>
            <a:chExt cx="2056063" cy="923890"/>
          </a:xfrm>
        </p:grpSpPr>
        <p:sp>
          <p:nvSpPr>
            <p:cNvPr id="2556" name="Google Shape;2556;p177"/>
            <p:cNvSpPr txBox="1"/>
            <p:nvPr/>
          </p:nvSpPr>
          <p:spPr>
            <a:xfrm rot="23618">
              <a:off x="3909325" y="5364994"/>
              <a:ext cx="786019" cy="2244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Primidone</a:t>
              </a:r>
              <a:endParaRPr sz="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900" b="1" i="0" u="none" strike="noStrike" cap="none">
                  <a:solidFill>
                    <a:srgbClr val="000000"/>
                  </a:solidFill>
                  <a:latin typeface="Arial"/>
                  <a:ea typeface="Arial"/>
                  <a:cs typeface="Arial"/>
                  <a:sym typeface="Arial"/>
                </a:rPr>
                <a:t>MYSOLINE</a:t>
              </a:r>
              <a:endParaRPr sz="900" b="1" i="0" u="none" strike="noStrike" cap="none">
                <a:solidFill>
                  <a:srgbClr val="000000"/>
                </a:solidFill>
                <a:latin typeface="Arial"/>
                <a:ea typeface="Arial"/>
                <a:cs typeface="Arial"/>
                <a:sym typeface="Arial"/>
              </a:endParaRPr>
            </a:p>
          </p:txBody>
        </p:sp>
        <p:grpSp>
          <p:nvGrpSpPr>
            <p:cNvPr id="2557" name="Google Shape;2557;p177"/>
            <p:cNvGrpSpPr/>
            <p:nvPr/>
          </p:nvGrpSpPr>
          <p:grpSpPr>
            <a:xfrm>
              <a:off x="2640043" y="4890945"/>
              <a:ext cx="2018718" cy="923890"/>
              <a:chOff x="2640043" y="4890945"/>
              <a:chExt cx="2018718" cy="923890"/>
            </a:xfrm>
          </p:grpSpPr>
          <p:grpSp>
            <p:nvGrpSpPr>
              <p:cNvPr id="2558" name="Google Shape;2558;p177"/>
              <p:cNvGrpSpPr/>
              <p:nvPr/>
            </p:nvGrpSpPr>
            <p:grpSpPr>
              <a:xfrm rot="-361798">
                <a:off x="2672596" y="4991558"/>
                <a:ext cx="1953612" cy="722664"/>
                <a:chOff x="-3486409" y="4705484"/>
                <a:chExt cx="2313687" cy="855860"/>
              </a:xfrm>
            </p:grpSpPr>
            <p:pic>
              <p:nvPicPr>
                <p:cNvPr id="2559" name="Google Shape;2559;p177" descr="Resultado de imagen para barb wire png"/>
                <p:cNvPicPr preferRelativeResize="0"/>
                <p:nvPr/>
              </p:nvPicPr>
              <p:blipFill rotWithShape="1">
                <a:blip r:embed="rId13">
                  <a:alphaModFix/>
                </a:blip>
                <a:srcRect t="24533"/>
                <a:stretch/>
              </p:blipFill>
              <p:spPr>
                <a:xfrm rot="-196655">
                  <a:off x="-3193883" y="4934786"/>
                  <a:ext cx="1701379" cy="468441"/>
                </a:xfrm>
                <a:prstGeom prst="rect">
                  <a:avLst/>
                </a:prstGeom>
                <a:noFill/>
                <a:ln>
                  <a:noFill/>
                </a:ln>
              </p:spPr>
            </p:pic>
            <p:pic>
              <p:nvPicPr>
                <p:cNvPr id="2560" name="Google Shape;2560;p177" descr="clipped result image"/>
                <p:cNvPicPr preferRelativeResize="0"/>
                <p:nvPr/>
              </p:nvPicPr>
              <p:blipFill rotWithShape="1">
                <a:blip r:embed="rId10">
                  <a:alphaModFix/>
                </a:blip>
                <a:srcRect/>
                <a:stretch/>
              </p:blipFill>
              <p:spPr>
                <a:xfrm rot="-5973414">
                  <a:off x="-3577230" y="4892778"/>
                  <a:ext cx="786877" cy="481272"/>
                </a:xfrm>
                <a:prstGeom prst="rect">
                  <a:avLst/>
                </a:prstGeom>
                <a:noFill/>
                <a:ln>
                  <a:noFill/>
                </a:ln>
              </p:spPr>
            </p:pic>
            <p:pic>
              <p:nvPicPr>
                <p:cNvPr id="2561" name="Google Shape;2561;p177" descr="clipped result image"/>
                <p:cNvPicPr preferRelativeResize="0"/>
                <p:nvPr/>
              </p:nvPicPr>
              <p:blipFill rotWithShape="1">
                <a:blip r:embed="rId14">
                  <a:alphaModFix/>
                </a:blip>
                <a:srcRect l="19204" b="19607"/>
                <a:stretch/>
              </p:blipFill>
              <p:spPr>
                <a:xfrm rot="-2699808">
                  <a:off x="-1615343" y="4730651"/>
                  <a:ext cx="258697" cy="627391"/>
                </a:xfrm>
                <a:prstGeom prst="rect">
                  <a:avLst/>
                </a:prstGeom>
                <a:noFill/>
                <a:ln>
                  <a:noFill/>
                </a:ln>
              </p:spPr>
            </p:pic>
          </p:grpSp>
          <p:grpSp>
            <p:nvGrpSpPr>
              <p:cNvPr id="2562" name="Google Shape;2562;p177"/>
              <p:cNvGrpSpPr/>
              <p:nvPr/>
            </p:nvGrpSpPr>
            <p:grpSpPr>
              <a:xfrm>
                <a:off x="2814021" y="5301951"/>
                <a:ext cx="215674" cy="214297"/>
                <a:chOff x="1275753" y="6084611"/>
                <a:chExt cx="141000" cy="140100"/>
              </a:xfrm>
            </p:grpSpPr>
            <p:sp>
              <p:nvSpPr>
                <p:cNvPr id="2563" name="Google Shape;2563;p177"/>
                <p:cNvSpPr/>
                <p:nvPr/>
              </p:nvSpPr>
              <p:spPr>
                <a:xfrm>
                  <a:off x="1275753" y="6084611"/>
                  <a:ext cx="141000" cy="140100"/>
                </a:xfrm>
                <a:prstGeom prst="ellipse">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4" name="Google Shape;2564;p177" descr="clipped result image"/>
                <p:cNvPicPr preferRelativeResize="0"/>
                <p:nvPr/>
              </p:nvPicPr>
              <p:blipFill rotWithShape="1">
                <a:blip r:embed="rId15">
                  <a:alphaModFix/>
                </a:blip>
                <a:srcRect/>
                <a:stretch/>
              </p:blipFill>
              <p:spPr>
                <a:xfrm>
                  <a:off x="1285780" y="6093965"/>
                  <a:ext cx="121092" cy="120199"/>
                </a:xfrm>
                <a:prstGeom prst="rect">
                  <a:avLst/>
                </a:prstGeom>
                <a:noFill/>
                <a:ln>
                  <a:noFill/>
                </a:ln>
              </p:spPr>
            </p:pic>
          </p:grpSp>
        </p:grpSp>
      </p:grpSp>
      <p:sp>
        <p:nvSpPr>
          <p:cNvPr id="2565" name="Google Shape;2565;p177"/>
          <p:cNvSpPr txBox="1"/>
          <p:nvPr/>
        </p:nvSpPr>
        <p:spPr>
          <a:xfrm rot="24395">
            <a:off x="1383816" y="4699451"/>
            <a:ext cx="4650417" cy="55291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1100" b="0" i="0" u="none" strike="noStrike" cap="none">
                <a:solidFill>
                  <a:srgbClr val="000000"/>
                </a:solidFill>
                <a:latin typeface="Arial"/>
                <a:ea typeface="Arial"/>
                <a:cs typeface="Arial"/>
                <a:sym typeface="Arial"/>
              </a:rPr>
              <a:t>30-40% decrease</a:t>
            </a:r>
            <a:endParaRPr sz="1100" b="0" i="0" u="none" strike="noStrike" cap="none">
              <a:solidFill>
                <a:srgbClr val="000000"/>
              </a:solidFill>
              <a:latin typeface="Arial"/>
              <a:ea typeface="Arial"/>
              <a:cs typeface="Arial"/>
              <a:sym typeface="Arial"/>
            </a:endParaRPr>
          </a:p>
        </p:txBody>
      </p:sp>
      <p:grpSp>
        <p:nvGrpSpPr>
          <p:cNvPr id="2566" name="Google Shape;2566;p177"/>
          <p:cNvGrpSpPr/>
          <p:nvPr/>
        </p:nvGrpSpPr>
        <p:grpSpPr>
          <a:xfrm>
            <a:off x="6378244" y="1573987"/>
            <a:ext cx="2263631" cy="1384253"/>
            <a:chOff x="219224" y="2029202"/>
            <a:chExt cx="3755816" cy="2296752"/>
          </a:xfrm>
        </p:grpSpPr>
        <p:grpSp>
          <p:nvGrpSpPr>
            <p:cNvPr id="2567" name="Google Shape;2567;p177"/>
            <p:cNvGrpSpPr/>
            <p:nvPr/>
          </p:nvGrpSpPr>
          <p:grpSpPr>
            <a:xfrm>
              <a:off x="219224" y="2029202"/>
              <a:ext cx="3755816" cy="2042034"/>
              <a:chOff x="2089330" y="2987695"/>
              <a:chExt cx="2493736" cy="1355842"/>
            </a:xfrm>
          </p:grpSpPr>
          <p:grpSp>
            <p:nvGrpSpPr>
              <p:cNvPr id="2568" name="Google Shape;2568;p177"/>
              <p:cNvGrpSpPr/>
              <p:nvPr/>
            </p:nvGrpSpPr>
            <p:grpSpPr>
              <a:xfrm>
                <a:off x="2089330" y="2987695"/>
                <a:ext cx="2493736" cy="1355842"/>
                <a:chOff x="475877" y="3456468"/>
                <a:chExt cx="2493736" cy="1355842"/>
              </a:xfrm>
            </p:grpSpPr>
            <p:grpSp>
              <p:nvGrpSpPr>
                <p:cNvPr id="2569" name="Google Shape;2569;p177"/>
                <p:cNvGrpSpPr/>
                <p:nvPr/>
              </p:nvGrpSpPr>
              <p:grpSpPr>
                <a:xfrm>
                  <a:off x="666053" y="3456468"/>
                  <a:ext cx="2303560" cy="1355842"/>
                  <a:chOff x="530981" y="1011783"/>
                  <a:chExt cx="2303560" cy="1355842"/>
                </a:xfrm>
              </p:grpSpPr>
              <p:pic>
                <p:nvPicPr>
                  <p:cNvPr id="2570" name="Google Shape;2570;p177" descr="Resultado de imagen para sheep png"/>
                  <p:cNvPicPr preferRelativeResize="0"/>
                  <p:nvPr/>
                </p:nvPicPr>
                <p:blipFill rotWithShape="1">
                  <a:blip r:embed="rId16">
                    <a:alphaModFix/>
                  </a:blip>
                  <a:srcRect b="14266"/>
                  <a:stretch/>
                </p:blipFill>
                <p:spPr>
                  <a:xfrm>
                    <a:off x="530981" y="1406525"/>
                    <a:ext cx="1229200" cy="961100"/>
                  </a:xfrm>
                  <a:prstGeom prst="rect">
                    <a:avLst/>
                  </a:prstGeom>
                  <a:noFill/>
                  <a:ln>
                    <a:noFill/>
                  </a:ln>
                </p:spPr>
              </p:pic>
              <p:pic>
                <p:nvPicPr>
                  <p:cNvPr id="2571" name="Google Shape;2571;p177" descr="Resultado de imagen para razor png"/>
                  <p:cNvPicPr preferRelativeResize="0"/>
                  <p:nvPr/>
                </p:nvPicPr>
                <p:blipFill rotWithShape="1">
                  <a:blip r:embed="rId17">
                    <a:alphaModFix/>
                  </a:blip>
                  <a:srcRect/>
                  <a:stretch/>
                </p:blipFill>
                <p:spPr>
                  <a:xfrm rot="1763312">
                    <a:off x="1535061" y="1241041"/>
                    <a:ext cx="1161600" cy="866556"/>
                  </a:xfrm>
                  <a:prstGeom prst="rect">
                    <a:avLst/>
                  </a:prstGeom>
                  <a:noFill/>
                  <a:ln>
                    <a:noFill/>
                  </a:ln>
                </p:spPr>
              </p:pic>
            </p:grpSp>
            <p:pic>
              <p:nvPicPr>
                <p:cNvPr id="2572" name="Google Shape;2572;p177"/>
                <p:cNvPicPr preferRelativeResize="0"/>
                <p:nvPr/>
              </p:nvPicPr>
              <p:blipFill rotWithShape="1">
                <a:blip r:embed="rId18">
                  <a:alphaModFix/>
                </a:blip>
                <a:srcRect/>
                <a:stretch/>
              </p:blipFill>
              <p:spPr>
                <a:xfrm>
                  <a:off x="475877" y="3734464"/>
                  <a:ext cx="866543" cy="668044"/>
                </a:xfrm>
                <a:prstGeom prst="rect">
                  <a:avLst/>
                </a:prstGeom>
                <a:noFill/>
                <a:ln>
                  <a:noFill/>
                </a:ln>
              </p:spPr>
            </p:pic>
          </p:grpSp>
          <p:pic>
            <p:nvPicPr>
              <p:cNvPr id="2573" name="Google Shape;2573;p177" descr="clipped result image"/>
              <p:cNvPicPr preferRelativeResize="0"/>
              <p:nvPr/>
            </p:nvPicPr>
            <p:blipFill rotWithShape="1">
              <a:blip r:embed="rId19">
                <a:alphaModFix/>
              </a:blip>
              <a:srcRect/>
              <a:stretch/>
            </p:blipFill>
            <p:spPr>
              <a:xfrm>
                <a:off x="4407862" y="3526172"/>
                <a:ext cx="73303" cy="72771"/>
              </a:xfrm>
              <a:prstGeom prst="rect">
                <a:avLst/>
              </a:prstGeom>
              <a:noFill/>
              <a:ln>
                <a:noFill/>
              </a:ln>
            </p:spPr>
          </p:pic>
        </p:grpSp>
        <p:grpSp>
          <p:nvGrpSpPr>
            <p:cNvPr id="2574" name="Google Shape;2574;p177"/>
            <p:cNvGrpSpPr/>
            <p:nvPr/>
          </p:nvGrpSpPr>
          <p:grpSpPr>
            <a:xfrm>
              <a:off x="840593" y="3766027"/>
              <a:ext cx="1390180" cy="559927"/>
              <a:chOff x="840593" y="3766027"/>
              <a:chExt cx="1390180" cy="559927"/>
            </a:xfrm>
          </p:grpSpPr>
          <p:pic>
            <p:nvPicPr>
              <p:cNvPr id="2575" name="Google Shape;2575;p177"/>
              <p:cNvPicPr preferRelativeResize="0"/>
              <p:nvPr/>
            </p:nvPicPr>
            <p:blipFill rotWithShape="1">
              <a:blip r:embed="rId20">
                <a:alphaModFix/>
              </a:blip>
              <a:srcRect/>
              <a:stretch/>
            </p:blipFill>
            <p:spPr>
              <a:xfrm flipH="1">
                <a:off x="840593" y="3963615"/>
                <a:ext cx="365904" cy="357570"/>
              </a:xfrm>
              <a:prstGeom prst="rect">
                <a:avLst/>
              </a:prstGeom>
              <a:noFill/>
              <a:ln>
                <a:noFill/>
              </a:ln>
              <a:effectLst>
                <a:outerShdw blurRad="28575" dist="9525" algn="bl" rotWithShape="0">
                  <a:srgbClr val="000000">
                    <a:alpha val="20784"/>
                  </a:srgbClr>
                </a:outerShdw>
              </a:effectLst>
            </p:spPr>
          </p:pic>
          <p:pic>
            <p:nvPicPr>
              <p:cNvPr id="2576" name="Google Shape;2576;p177"/>
              <p:cNvPicPr preferRelativeResize="0"/>
              <p:nvPr/>
            </p:nvPicPr>
            <p:blipFill rotWithShape="1">
              <a:blip r:embed="rId20">
                <a:alphaModFix/>
              </a:blip>
              <a:srcRect/>
              <a:stretch/>
            </p:blipFill>
            <p:spPr>
              <a:xfrm flipH="1">
                <a:off x="1071175" y="3968384"/>
                <a:ext cx="365904" cy="357570"/>
              </a:xfrm>
              <a:prstGeom prst="rect">
                <a:avLst/>
              </a:prstGeom>
              <a:noFill/>
              <a:ln>
                <a:noFill/>
              </a:ln>
              <a:effectLst>
                <a:outerShdw blurRad="28575" dist="9525" algn="bl" rotWithShape="0">
                  <a:srgbClr val="000000">
                    <a:alpha val="20784"/>
                  </a:srgbClr>
                </a:outerShdw>
              </a:effectLst>
            </p:spPr>
          </p:pic>
          <p:pic>
            <p:nvPicPr>
              <p:cNvPr id="2577" name="Google Shape;2577;p177"/>
              <p:cNvPicPr preferRelativeResize="0"/>
              <p:nvPr/>
            </p:nvPicPr>
            <p:blipFill rotWithShape="1">
              <a:blip r:embed="rId20">
                <a:alphaModFix/>
              </a:blip>
              <a:srcRect/>
              <a:stretch/>
            </p:blipFill>
            <p:spPr>
              <a:xfrm flipH="1">
                <a:off x="1864869" y="3858618"/>
                <a:ext cx="365904" cy="357570"/>
              </a:xfrm>
              <a:prstGeom prst="rect">
                <a:avLst/>
              </a:prstGeom>
              <a:noFill/>
              <a:ln>
                <a:noFill/>
              </a:ln>
              <a:effectLst>
                <a:outerShdw blurRad="28575" dist="9525" algn="bl" rotWithShape="0">
                  <a:srgbClr val="000000">
                    <a:alpha val="20784"/>
                  </a:srgbClr>
                </a:outerShdw>
              </a:effectLst>
            </p:spPr>
          </p:pic>
          <p:pic>
            <p:nvPicPr>
              <p:cNvPr id="2578" name="Google Shape;2578;p177"/>
              <p:cNvPicPr preferRelativeResize="0"/>
              <p:nvPr/>
            </p:nvPicPr>
            <p:blipFill rotWithShape="1">
              <a:blip r:embed="rId20">
                <a:alphaModFix/>
              </a:blip>
              <a:srcRect/>
              <a:stretch/>
            </p:blipFill>
            <p:spPr>
              <a:xfrm flipH="1">
                <a:off x="1828932" y="3766027"/>
                <a:ext cx="389172" cy="380303"/>
              </a:xfrm>
              <a:prstGeom prst="rect">
                <a:avLst/>
              </a:prstGeom>
              <a:noFill/>
              <a:ln>
                <a:noFill/>
              </a:ln>
              <a:effectLst>
                <a:outerShdw blurRad="28575" dist="9525" algn="bl" rotWithShape="0">
                  <a:srgbClr val="000000">
                    <a:alpha val="20784"/>
                  </a:srgbClr>
                </a:outerShdw>
              </a:effectLst>
            </p:spPr>
          </p:pic>
        </p:grpSp>
      </p:grpSp>
      <p:grpSp>
        <p:nvGrpSpPr>
          <p:cNvPr id="2579" name="Google Shape;2579;p177"/>
          <p:cNvGrpSpPr/>
          <p:nvPr/>
        </p:nvGrpSpPr>
        <p:grpSpPr>
          <a:xfrm>
            <a:off x="128133" y="1587170"/>
            <a:ext cx="763524" cy="585908"/>
            <a:chOff x="3132192" y="1605976"/>
            <a:chExt cx="2534100" cy="1944600"/>
          </a:xfrm>
        </p:grpSpPr>
        <p:sp>
          <p:nvSpPr>
            <p:cNvPr id="2580" name="Google Shape;2580;p177"/>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1" name="Google Shape;2581;p177" descr="clipped result image"/>
            <p:cNvPicPr preferRelativeResize="0"/>
            <p:nvPr/>
          </p:nvPicPr>
          <p:blipFill rotWithShape="1">
            <a:blip r:embed="rId21">
              <a:alphaModFix/>
            </a:blip>
            <a:srcRect/>
            <a:stretch/>
          </p:blipFill>
          <p:spPr>
            <a:xfrm>
              <a:off x="3859341" y="2128157"/>
              <a:ext cx="1087977" cy="1080040"/>
            </a:xfrm>
            <a:prstGeom prst="rect">
              <a:avLst/>
            </a:prstGeom>
            <a:noFill/>
            <a:ln>
              <a:noFill/>
            </a:ln>
          </p:spPr>
        </p:pic>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sp>
        <p:nvSpPr>
          <p:cNvPr id="2586" name="Google Shape;2586;p178"/>
          <p:cNvSpPr txBox="1"/>
          <p:nvPr/>
        </p:nvSpPr>
        <p:spPr>
          <a:xfrm rot="4241">
            <a:off x="5039376" y="2197625"/>
            <a:ext cx="3404403" cy="29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rgbClr val="000000"/>
                </a:solidFill>
                <a:latin typeface="Arial"/>
                <a:ea typeface="Arial"/>
                <a:cs typeface="Arial"/>
                <a:sym typeface="Arial"/>
              </a:rPr>
              <a:t>in</a:t>
            </a:r>
            <a:r>
              <a:rPr lang="en" sz="1400" b="1" i="0" u="sng" strike="noStrike" cap="none">
                <a:solidFill>
                  <a:srgbClr val="000000"/>
                </a:solidFill>
                <a:latin typeface="Arial"/>
                <a:ea typeface="Arial"/>
                <a:cs typeface="Arial"/>
                <a:sym typeface="Arial"/>
              </a:rPr>
              <a:t>H</a:t>
            </a:r>
            <a:r>
              <a:rPr lang="en" sz="1400" b="0" i="0" u="none" strike="noStrike" cap="none">
                <a:solidFill>
                  <a:srgbClr val="000000"/>
                </a:solidFill>
                <a:latin typeface="Arial"/>
                <a:ea typeface="Arial"/>
                <a:cs typeface="Arial"/>
                <a:sym typeface="Arial"/>
              </a:rPr>
              <a:t>ibitor = </a:t>
            </a:r>
            <a:r>
              <a:rPr lang="en" sz="1400" b="1" i="0" u="sng" strike="noStrike" cap="none">
                <a:solidFill>
                  <a:srgbClr val="000000"/>
                </a:solidFill>
                <a:latin typeface="Arial"/>
                <a:ea typeface="Arial"/>
                <a:cs typeface="Arial"/>
                <a:sym typeface="Arial"/>
              </a:rPr>
              <a:t>H</a:t>
            </a:r>
            <a:r>
              <a:rPr lang="en" sz="1400" b="0" i="0" u="none" strike="noStrike" cap="none">
                <a:solidFill>
                  <a:srgbClr val="000000"/>
                </a:solidFill>
                <a:latin typeface="Arial"/>
                <a:ea typeface="Arial"/>
                <a:cs typeface="Arial"/>
                <a:sym typeface="Arial"/>
              </a:rPr>
              <a:t>igh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rgbClr val="000000"/>
                </a:solidFill>
                <a:latin typeface="Arial"/>
                <a:ea typeface="Arial"/>
                <a:cs typeface="Arial"/>
                <a:sym typeface="Arial"/>
              </a:rPr>
              <a:t>increased lamotrigine level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rgbClr val="000000"/>
                </a:solidFill>
                <a:latin typeface="Arial"/>
                <a:ea typeface="Arial"/>
                <a:cs typeface="Arial"/>
                <a:sym typeface="Arial"/>
              </a:rPr>
              <a:t>in</a:t>
            </a:r>
            <a:r>
              <a:rPr lang="en" sz="1400" b="1" i="0" u="sng" strike="noStrike" cap="none">
                <a:solidFill>
                  <a:srgbClr val="000000"/>
                </a:solidFill>
                <a:latin typeface="Arial"/>
                <a:ea typeface="Arial"/>
                <a:cs typeface="Arial"/>
                <a:sym typeface="Arial"/>
              </a:rPr>
              <a:t>H</a:t>
            </a:r>
            <a:r>
              <a:rPr lang="en" sz="1400" b="0" i="0" u="none" strike="noStrike" cap="none">
                <a:solidFill>
                  <a:srgbClr val="000000"/>
                </a:solidFill>
                <a:latin typeface="Arial"/>
                <a:ea typeface="Arial"/>
                <a:cs typeface="Arial"/>
                <a:sym typeface="Arial"/>
              </a:rPr>
              <a:t>ibition happens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rgbClr val="000000"/>
                </a:solidFill>
                <a:latin typeface="Arial"/>
                <a:ea typeface="Arial"/>
                <a:cs typeface="Arial"/>
                <a:sym typeface="Arial"/>
              </a:rPr>
              <a:t>within hours = </a:t>
            </a:r>
            <a:r>
              <a:rPr lang="en" sz="1400" b="1" i="0" u="sng" strike="noStrike" cap="none">
                <a:solidFill>
                  <a:srgbClr val="000000"/>
                </a:solidFill>
                <a:latin typeface="Arial"/>
                <a:ea typeface="Arial"/>
                <a:cs typeface="Arial"/>
                <a:sym typeface="Arial"/>
              </a:rPr>
              <a:t>H</a:t>
            </a:r>
            <a:r>
              <a:rPr lang="en" sz="1400" b="0" i="0" u="none" strike="noStrike" cap="none">
                <a:solidFill>
                  <a:srgbClr val="000000"/>
                </a:solidFill>
                <a:latin typeface="Arial"/>
                <a:ea typeface="Arial"/>
                <a:cs typeface="Arial"/>
                <a:sym typeface="Arial"/>
              </a:rPr>
              <a:t>urried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1400" b="0" i="0" u="none" strike="noStrike" cap="none">
              <a:solidFill>
                <a:srgbClr val="000000"/>
              </a:solidFill>
              <a:latin typeface="Arial"/>
              <a:ea typeface="Arial"/>
              <a:cs typeface="Arial"/>
              <a:sym typeface="Arial"/>
            </a:endParaRPr>
          </a:p>
        </p:txBody>
      </p:sp>
      <p:sp>
        <p:nvSpPr>
          <p:cNvPr id="2587" name="Google Shape;2587;p178"/>
          <p:cNvSpPr/>
          <p:nvPr/>
        </p:nvSpPr>
        <p:spPr>
          <a:xfrm>
            <a:off x="0" y="-28450"/>
            <a:ext cx="9144000" cy="14400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8" name="Google Shape;2588;p178"/>
          <p:cNvSpPr txBox="1"/>
          <p:nvPr/>
        </p:nvSpPr>
        <p:spPr>
          <a:xfrm>
            <a:off x="767285" y="350219"/>
            <a:ext cx="4049700" cy="36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rgbClr val="FFFFFF"/>
                </a:solidFill>
                <a:latin typeface="Arial"/>
                <a:ea typeface="Arial"/>
                <a:cs typeface="Arial"/>
                <a:sym typeface="Arial"/>
              </a:rPr>
              <a:t>Lamotrigine interactions </a:t>
            </a:r>
            <a:endParaRPr sz="20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2589" name="Google Shape;2589;p178"/>
          <p:cNvSpPr txBox="1"/>
          <p:nvPr/>
        </p:nvSpPr>
        <p:spPr>
          <a:xfrm>
            <a:off x="767282" y="753425"/>
            <a:ext cx="2442600" cy="563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lt1"/>
                </a:solidFill>
                <a:latin typeface="Arial"/>
                <a:ea typeface="Arial"/>
                <a:cs typeface="Arial"/>
                <a:sym typeface="Arial"/>
              </a:rPr>
              <a:t>Phase II metabolism, UGT1A4</a:t>
            </a:r>
            <a:endParaRPr sz="1200" b="1" i="0" u="none" strike="noStrike" cap="none">
              <a:solidFill>
                <a:schemeClr val="lt1"/>
              </a:solidFill>
              <a:latin typeface="Arial"/>
              <a:ea typeface="Arial"/>
              <a:cs typeface="Arial"/>
              <a:sym typeface="Arial"/>
            </a:endParaRPr>
          </a:p>
        </p:txBody>
      </p:sp>
      <p:sp>
        <p:nvSpPr>
          <p:cNvPr id="2590" name="Google Shape;2590;p178"/>
          <p:cNvSpPr txBox="1"/>
          <p:nvPr/>
        </p:nvSpPr>
        <p:spPr>
          <a:xfrm rot="2680">
            <a:off x="4432924" y="591675"/>
            <a:ext cx="4617301" cy="4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latin typeface="Arial"/>
                <a:ea typeface="Arial"/>
                <a:cs typeface="Arial"/>
                <a:sym typeface="Arial"/>
              </a:rPr>
              <a:t>18% of individuals are UGT1A4 ultrarapid metabolizers.</a:t>
            </a: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13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1300" b="1" i="0" u="none" strike="noStrike" cap="none">
                <a:solidFill>
                  <a:schemeClr val="lt1"/>
                </a:solidFill>
                <a:latin typeface="Arial"/>
                <a:ea typeface="Arial"/>
                <a:cs typeface="Arial"/>
                <a:sym typeface="Arial"/>
              </a:rPr>
              <a:t>  0% are poor metabolizers.</a:t>
            </a:r>
            <a:endParaRPr sz="19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chemeClr val="lt1"/>
              </a:solidFill>
              <a:latin typeface="Arial"/>
              <a:ea typeface="Arial"/>
              <a:cs typeface="Arial"/>
              <a:sym typeface="Arial"/>
            </a:endParaRPr>
          </a:p>
        </p:txBody>
      </p:sp>
      <p:grpSp>
        <p:nvGrpSpPr>
          <p:cNvPr id="2591" name="Google Shape;2591;p178"/>
          <p:cNvGrpSpPr/>
          <p:nvPr/>
        </p:nvGrpSpPr>
        <p:grpSpPr>
          <a:xfrm>
            <a:off x="986818" y="1883175"/>
            <a:ext cx="3379734" cy="1998781"/>
            <a:chOff x="5018993" y="2900174"/>
            <a:chExt cx="2400379" cy="1419588"/>
          </a:xfrm>
        </p:grpSpPr>
        <p:grpSp>
          <p:nvGrpSpPr>
            <p:cNvPr id="2592" name="Google Shape;2592;p178"/>
            <p:cNvGrpSpPr/>
            <p:nvPr/>
          </p:nvGrpSpPr>
          <p:grpSpPr>
            <a:xfrm>
              <a:off x="5018993" y="2900174"/>
              <a:ext cx="2400379" cy="1419588"/>
              <a:chOff x="5018993" y="2900174"/>
              <a:chExt cx="2400379" cy="1419588"/>
            </a:xfrm>
          </p:grpSpPr>
          <p:grpSp>
            <p:nvGrpSpPr>
              <p:cNvPr id="2593" name="Google Shape;2593;p178"/>
              <p:cNvGrpSpPr/>
              <p:nvPr/>
            </p:nvGrpSpPr>
            <p:grpSpPr>
              <a:xfrm>
                <a:off x="5018993" y="2900174"/>
                <a:ext cx="2400379" cy="1419588"/>
                <a:chOff x="5018993" y="2900174"/>
                <a:chExt cx="2400379" cy="1419588"/>
              </a:xfrm>
            </p:grpSpPr>
            <p:grpSp>
              <p:nvGrpSpPr>
                <p:cNvPr id="2594" name="Google Shape;2594;p178"/>
                <p:cNvGrpSpPr/>
                <p:nvPr/>
              </p:nvGrpSpPr>
              <p:grpSpPr>
                <a:xfrm>
                  <a:off x="5018993" y="3032093"/>
                  <a:ext cx="1873863" cy="1287669"/>
                  <a:chOff x="5167519" y="3320903"/>
                  <a:chExt cx="1873863" cy="1287669"/>
                </a:xfrm>
              </p:grpSpPr>
              <p:grpSp>
                <p:nvGrpSpPr>
                  <p:cNvPr id="2595" name="Google Shape;2595;p178"/>
                  <p:cNvGrpSpPr/>
                  <p:nvPr/>
                </p:nvGrpSpPr>
                <p:grpSpPr>
                  <a:xfrm>
                    <a:off x="5167519" y="3320903"/>
                    <a:ext cx="1873863" cy="1287669"/>
                    <a:chOff x="4786923" y="3533775"/>
                    <a:chExt cx="1873863" cy="1287669"/>
                  </a:xfrm>
                </p:grpSpPr>
                <p:grpSp>
                  <p:nvGrpSpPr>
                    <p:cNvPr id="2596" name="Google Shape;2596;p178"/>
                    <p:cNvGrpSpPr/>
                    <p:nvPr/>
                  </p:nvGrpSpPr>
                  <p:grpSpPr>
                    <a:xfrm>
                      <a:off x="4786923" y="3533775"/>
                      <a:ext cx="1873863" cy="1287669"/>
                      <a:chOff x="4786923" y="4295775"/>
                      <a:chExt cx="1873863" cy="1287669"/>
                    </a:xfrm>
                  </p:grpSpPr>
                  <p:pic>
                    <p:nvPicPr>
                      <p:cNvPr id="2597" name="Google Shape;2597;p178"/>
                      <p:cNvPicPr preferRelativeResize="0"/>
                      <p:nvPr/>
                    </p:nvPicPr>
                    <p:blipFill rotWithShape="1">
                      <a:blip r:embed="rId3">
                        <a:alphaModFix/>
                      </a:blip>
                      <a:srcRect b="10769"/>
                      <a:stretch/>
                    </p:blipFill>
                    <p:spPr>
                      <a:xfrm>
                        <a:off x="4915336" y="4373644"/>
                        <a:ext cx="1745450" cy="1209800"/>
                      </a:xfrm>
                      <a:prstGeom prst="rect">
                        <a:avLst/>
                      </a:prstGeom>
                      <a:noFill/>
                      <a:ln>
                        <a:noFill/>
                      </a:ln>
                    </p:spPr>
                  </p:pic>
                  <p:pic>
                    <p:nvPicPr>
                      <p:cNvPr id="2598" name="Google Shape;2598;p178"/>
                      <p:cNvPicPr preferRelativeResize="0"/>
                      <p:nvPr/>
                    </p:nvPicPr>
                    <p:blipFill rotWithShape="1">
                      <a:blip r:embed="rId4">
                        <a:alphaModFix/>
                      </a:blip>
                      <a:srcRect/>
                      <a:stretch/>
                    </p:blipFill>
                    <p:spPr>
                      <a:xfrm>
                        <a:off x="4786923" y="4295775"/>
                        <a:ext cx="836943" cy="645225"/>
                      </a:xfrm>
                      <a:prstGeom prst="rect">
                        <a:avLst/>
                      </a:prstGeom>
                      <a:noFill/>
                      <a:ln>
                        <a:noFill/>
                      </a:ln>
                    </p:spPr>
                  </p:pic>
                </p:grpSp>
                <p:pic>
                  <p:nvPicPr>
                    <p:cNvPr id="2599" name="Google Shape;2599;p178" descr="clipped result image"/>
                    <p:cNvPicPr preferRelativeResize="0"/>
                    <p:nvPr/>
                  </p:nvPicPr>
                  <p:blipFill rotWithShape="1">
                    <a:blip r:embed="rId5">
                      <a:alphaModFix/>
                    </a:blip>
                    <a:srcRect/>
                    <a:stretch/>
                  </p:blipFill>
                  <p:spPr>
                    <a:xfrm rot="-4039868">
                      <a:off x="6066254" y="3530086"/>
                      <a:ext cx="34442" cy="77372"/>
                    </a:xfrm>
                    <a:prstGeom prst="rect">
                      <a:avLst/>
                    </a:prstGeom>
                    <a:noFill/>
                    <a:ln>
                      <a:noFill/>
                    </a:ln>
                  </p:spPr>
                </p:pic>
              </p:grpSp>
              <p:grpSp>
                <p:nvGrpSpPr>
                  <p:cNvPr id="2600" name="Google Shape;2600;p178"/>
                  <p:cNvGrpSpPr/>
                  <p:nvPr/>
                </p:nvGrpSpPr>
                <p:grpSpPr>
                  <a:xfrm>
                    <a:off x="5951113" y="3868466"/>
                    <a:ext cx="558900" cy="247019"/>
                    <a:chOff x="8110921" y="3273183"/>
                    <a:chExt cx="558900" cy="247019"/>
                  </a:xfrm>
                </p:grpSpPr>
                <p:sp>
                  <p:nvSpPr>
                    <p:cNvPr id="2601" name="Google Shape;2601;p178"/>
                    <p:cNvSpPr/>
                    <p:nvPr/>
                  </p:nvSpPr>
                  <p:spPr>
                    <a:xfrm>
                      <a:off x="8196152" y="3273183"/>
                      <a:ext cx="344400" cy="12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602" name="Google Shape;2602;p178"/>
                    <p:cNvSpPr/>
                    <p:nvPr/>
                  </p:nvSpPr>
                  <p:spPr>
                    <a:xfrm>
                      <a:off x="8110921" y="3386102"/>
                      <a:ext cx="558900" cy="134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pic>
              <p:nvPicPr>
                <p:cNvPr id="2603" name="Google Shape;2603;p178" descr="A picture containing window, person&#10;&#10;Description automatically generated"/>
                <p:cNvPicPr preferRelativeResize="0"/>
                <p:nvPr/>
              </p:nvPicPr>
              <p:blipFill rotWithShape="1">
                <a:blip r:embed="rId6">
                  <a:alphaModFix/>
                </a:blip>
                <a:srcRect/>
                <a:stretch/>
              </p:blipFill>
              <p:spPr>
                <a:xfrm rot="-3520806">
                  <a:off x="6588788" y="2722991"/>
                  <a:ext cx="339097" cy="1341253"/>
                </a:xfrm>
                <a:prstGeom prst="rect">
                  <a:avLst/>
                </a:prstGeom>
                <a:noFill/>
                <a:ln>
                  <a:noFill/>
                </a:ln>
              </p:spPr>
            </p:pic>
            <p:sp>
              <p:nvSpPr>
                <p:cNvPr id="2604" name="Google Shape;2604;p178"/>
                <p:cNvSpPr txBox="1"/>
                <p:nvPr/>
              </p:nvSpPr>
              <p:spPr>
                <a:xfrm rot="1820423">
                  <a:off x="6280331" y="3214940"/>
                  <a:ext cx="1134942" cy="29863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800" b="1" i="0" u="none" strike="noStrike" cap="none">
                      <a:solidFill>
                        <a:srgbClr val="FFFFFF"/>
                      </a:solidFill>
                      <a:latin typeface="Arial"/>
                      <a:ea typeface="Arial"/>
                      <a:cs typeface="Arial"/>
                      <a:sym typeface="Arial"/>
                    </a:rPr>
                    <a:t>UGT1A4 inhibitor</a:t>
                  </a:r>
                  <a:endParaRPr sz="800" b="1" i="0" u="none" strike="noStrike" cap="none">
                    <a:solidFill>
                      <a:srgbClr val="FFFFFF"/>
                    </a:solidFill>
                    <a:latin typeface="Arial"/>
                    <a:ea typeface="Arial"/>
                    <a:cs typeface="Arial"/>
                    <a:sym typeface="Arial"/>
                  </a:endParaRPr>
                </a:p>
              </p:txBody>
            </p:sp>
          </p:grpSp>
          <p:sp>
            <p:nvSpPr>
              <p:cNvPr id="2605" name="Google Shape;2605;p178"/>
              <p:cNvSpPr txBox="1"/>
              <p:nvPr/>
            </p:nvSpPr>
            <p:spPr>
              <a:xfrm rot="3824">
                <a:off x="5474668" y="3560619"/>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UGT1A4</a:t>
                </a:r>
                <a:endParaRPr sz="9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900" b="1" i="0" u="none" strike="noStrike" cap="none">
                    <a:solidFill>
                      <a:srgbClr val="000000"/>
                    </a:solidFill>
                    <a:latin typeface="Arial"/>
                    <a:ea typeface="Arial"/>
                    <a:cs typeface="Arial"/>
                    <a:sym typeface="Arial"/>
                  </a:rPr>
                  <a:t>substrate</a:t>
                </a:r>
                <a:endParaRPr sz="900" b="1" i="0" u="none" strike="noStrike" cap="none">
                  <a:solidFill>
                    <a:srgbClr val="000000"/>
                  </a:solidFill>
                  <a:latin typeface="Arial"/>
                  <a:ea typeface="Arial"/>
                  <a:cs typeface="Arial"/>
                  <a:sym typeface="Arial"/>
                </a:endParaRPr>
              </a:p>
            </p:txBody>
          </p:sp>
        </p:grpSp>
        <p:grpSp>
          <p:nvGrpSpPr>
            <p:cNvPr id="2606" name="Google Shape;2606;p178"/>
            <p:cNvGrpSpPr/>
            <p:nvPr/>
          </p:nvGrpSpPr>
          <p:grpSpPr>
            <a:xfrm>
              <a:off x="6274990" y="2949606"/>
              <a:ext cx="106469" cy="113229"/>
              <a:chOff x="7169775" y="4093349"/>
              <a:chExt cx="106469" cy="113229"/>
            </a:xfrm>
          </p:grpSpPr>
          <p:pic>
            <p:nvPicPr>
              <p:cNvPr id="2607" name="Google Shape;2607;p178" descr="clipped result image"/>
              <p:cNvPicPr preferRelativeResize="0"/>
              <p:nvPr/>
            </p:nvPicPr>
            <p:blipFill rotWithShape="1">
              <a:blip r:embed="rId7">
                <a:alphaModFix/>
              </a:blip>
              <a:srcRect/>
              <a:stretch/>
            </p:blipFill>
            <p:spPr>
              <a:xfrm rot="-3594251">
                <a:off x="7216917" y="4088961"/>
                <a:ext cx="34442" cy="77372"/>
              </a:xfrm>
              <a:prstGeom prst="rect">
                <a:avLst/>
              </a:prstGeom>
              <a:noFill/>
              <a:ln>
                <a:noFill/>
              </a:ln>
            </p:spPr>
          </p:pic>
          <p:pic>
            <p:nvPicPr>
              <p:cNvPr id="2608" name="Google Shape;2608;p178" descr="clipped result image"/>
              <p:cNvPicPr preferRelativeResize="0"/>
              <p:nvPr/>
            </p:nvPicPr>
            <p:blipFill rotWithShape="1">
              <a:blip r:embed="rId7">
                <a:alphaModFix/>
              </a:blip>
              <a:srcRect/>
              <a:stretch/>
            </p:blipFill>
            <p:spPr>
              <a:xfrm rot="-3639644">
                <a:off x="7194716" y="4133924"/>
                <a:ext cx="34442" cy="77372"/>
              </a:xfrm>
              <a:prstGeom prst="rect">
                <a:avLst/>
              </a:prstGeom>
              <a:noFill/>
              <a:ln>
                <a:noFill/>
              </a:ln>
            </p:spPr>
          </p:pic>
        </p:grpSp>
      </p:grpSp>
      <p:pic>
        <p:nvPicPr>
          <p:cNvPr id="2609" name="Google Shape;2609;p178"/>
          <p:cNvPicPr preferRelativeResize="0"/>
          <p:nvPr/>
        </p:nvPicPr>
        <p:blipFill rotWithShape="1">
          <a:blip r:embed="rId8">
            <a:alphaModFix/>
          </a:blip>
          <a:srcRect/>
          <a:stretch/>
        </p:blipFill>
        <p:spPr>
          <a:xfrm flipH="1">
            <a:off x="1295334" y="3707483"/>
            <a:ext cx="521236" cy="509387"/>
          </a:xfrm>
          <a:prstGeom prst="rect">
            <a:avLst/>
          </a:prstGeom>
          <a:noFill/>
          <a:ln>
            <a:noFill/>
          </a:ln>
          <a:effectLst>
            <a:outerShdw blurRad="28575" dist="9525" algn="bl" rotWithShape="0">
              <a:srgbClr val="000000">
                <a:alpha val="20784"/>
              </a:srgbClr>
            </a:outerShdw>
          </a:effectLst>
        </p:spPr>
      </p:pic>
      <p:pic>
        <p:nvPicPr>
          <p:cNvPr id="2610" name="Google Shape;2610;p178"/>
          <p:cNvPicPr preferRelativeResize="0"/>
          <p:nvPr/>
        </p:nvPicPr>
        <p:blipFill rotWithShape="1">
          <a:blip r:embed="rId8">
            <a:alphaModFix/>
          </a:blip>
          <a:srcRect/>
          <a:stretch/>
        </p:blipFill>
        <p:spPr>
          <a:xfrm flipH="1">
            <a:off x="2283959" y="3707483"/>
            <a:ext cx="521236" cy="509387"/>
          </a:xfrm>
          <a:prstGeom prst="rect">
            <a:avLst/>
          </a:prstGeom>
          <a:noFill/>
          <a:ln>
            <a:noFill/>
          </a:ln>
          <a:effectLst>
            <a:outerShdw blurRad="28575" dist="9525" algn="bl" rotWithShape="0">
              <a:srgbClr val="000000">
                <a:alpha val="20784"/>
              </a:srgbClr>
            </a:outerShdw>
          </a:effectLst>
        </p:spPr>
      </p:pic>
      <p:pic>
        <p:nvPicPr>
          <p:cNvPr id="2611" name="Google Shape;2611;p178"/>
          <p:cNvPicPr preferRelativeResize="0"/>
          <p:nvPr/>
        </p:nvPicPr>
        <p:blipFill rotWithShape="1">
          <a:blip r:embed="rId8">
            <a:alphaModFix/>
          </a:blip>
          <a:srcRect/>
          <a:stretch/>
        </p:blipFill>
        <p:spPr>
          <a:xfrm flipH="1">
            <a:off x="2552317" y="3719876"/>
            <a:ext cx="521250" cy="509404"/>
          </a:xfrm>
          <a:prstGeom prst="rect">
            <a:avLst/>
          </a:prstGeom>
          <a:noFill/>
          <a:ln>
            <a:noFill/>
          </a:ln>
          <a:effectLst>
            <a:outerShdw blurRad="28575" dist="9525" algn="bl" rotWithShape="0">
              <a:srgbClr val="000000">
                <a:alpha val="20784"/>
              </a:srgbClr>
            </a:outerShdw>
          </a:effectLst>
        </p:spPr>
      </p:pic>
      <p:pic>
        <p:nvPicPr>
          <p:cNvPr id="2612" name="Google Shape;2612;p178"/>
          <p:cNvPicPr preferRelativeResize="0"/>
          <p:nvPr/>
        </p:nvPicPr>
        <p:blipFill rotWithShape="1">
          <a:blip r:embed="rId8">
            <a:alphaModFix/>
          </a:blip>
          <a:srcRect/>
          <a:stretch/>
        </p:blipFill>
        <p:spPr>
          <a:xfrm flipH="1">
            <a:off x="1597409" y="3777883"/>
            <a:ext cx="521236" cy="509387"/>
          </a:xfrm>
          <a:prstGeom prst="rect">
            <a:avLst/>
          </a:prstGeom>
          <a:noFill/>
          <a:ln>
            <a:noFill/>
          </a:ln>
          <a:effectLst>
            <a:outerShdw blurRad="28575" dist="9525" algn="bl" rotWithShape="0">
              <a:srgbClr val="000000">
                <a:alpha val="20784"/>
              </a:srgbClr>
            </a:outerShdw>
          </a:effectLst>
        </p:spPr>
      </p:pic>
      <p:grpSp>
        <p:nvGrpSpPr>
          <p:cNvPr id="2613" name="Google Shape;2613;p178"/>
          <p:cNvGrpSpPr/>
          <p:nvPr/>
        </p:nvGrpSpPr>
        <p:grpSpPr>
          <a:xfrm>
            <a:off x="6436868" y="2092190"/>
            <a:ext cx="609412" cy="509383"/>
            <a:chOff x="-3811898" y="296698"/>
            <a:chExt cx="3506400" cy="2585700"/>
          </a:xfrm>
        </p:grpSpPr>
        <p:sp>
          <p:nvSpPr>
            <p:cNvPr id="2614" name="Google Shape;2614;p178"/>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15" name="Google Shape;2615;p178"/>
            <p:cNvGrpSpPr/>
            <p:nvPr/>
          </p:nvGrpSpPr>
          <p:grpSpPr>
            <a:xfrm>
              <a:off x="-2876086" y="1193251"/>
              <a:ext cx="1634416" cy="1662716"/>
              <a:chOff x="-708549" y="-1713557"/>
              <a:chExt cx="1634416" cy="2633379"/>
            </a:xfrm>
          </p:grpSpPr>
          <p:grpSp>
            <p:nvGrpSpPr>
              <p:cNvPr id="2616" name="Google Shape;2616;p178"/>
              <p:cNvGrpSpPr/>
              <p:nvPr/>
            </p:nvGrpSpPr>
            <p:grpSpPr>
              <a:xfrm>
                <a:off x="-696683" y="-1104667"/>
                <a:ext cx="1622550" cy="2024489"/>
                <a:chOff x="-144233" y="2152883"/>
                <a:chExt cx="1622550" cy="2024489"/>
              </a:xfrm>
            </p:grpSpPr>
            <p:grpSp>
              <p:nvGrpSpPr>
                <p:cNvPr id="2617" name="Google Shape;2617;p178"/>
                <p:cNvGrpSpPr/>
                <p:nvPr/>
              </p:nvGrpSpPr>
              <p:grpSpPr>
                <a:xfrm rot="-5400000">
                  <a:off x="-41842" y="2657213"/>
                  <a:ext cx="1424641" cy="1615677"/>
                  <a:chOff x="10901423" y="-15665848"/>
                  <a:chExt cx="4433991" cy="5845433"/>
                </a:xfrm>
              </p:grpSpPr>
              <p:pic>
                <p:nvPicPr>
                  <p:cNvPr id="2618" name="Google Shape;2618;p178" descr="clipped result image"/>
                  <p:cNvPicPr preferRelativeResize="0"/>
                  <p:nvPr/>
                </p:nvPicPr>
                <p:blipFill rotWithShape="1">
                  <a:blip r:embed="rId9">
                    <a:alphaModFix/>
                  </a:blip>
                  <a:srcRect/>
                  <a:stretch/>
                </p:blipFill>
                <p:spPr>
                  <a:xfrm>
                    <a:off x="12729472" y="-15665848"/>
                    <a:ext cx="2605942" cy="5834203"/>
                  </a:xfrm>
                  <a:prstGeom prst="rect">
                    <a:avLst/>
                  </a:prstGeom>
                  <a:noFill/>
                  <a:ln>
                    <a:noFill/>
                  </a:ln>
                </p:spPr>
              </p:pic>
              <p:pic>
                <p:nvPicPr>
                  <p:cNvPr id="2619" name="Google Shape;2619;p178" descr="clipped result image"/>
                  <p:cNvPicPr preferRelativeResize="0"/>
                  <p:nvPr/>
                </p:nvPicPr>
                <p:blipFill rotWithShape="1">
                  <a:blip r:embed="rId10">
                    <a:alphaModFix/>
                  </a:blip>
                  <a:srcRect/>
                  <a:stretch/>
                </p:blipFill>
                <p:spPr>
                  <a:xfrm>
                    <a:off x="10901423" y="-15654618"/>
                    <a:ext cx="2625389" cy="5834203"/>
                  </a:xfrm>
                  <a:prstGeom prst="rect">
                    <a:avLst/>
                  </a:prstGeom>
                  <a:noFill/>
                  <a:ln>
                    <a:noFill/>
                  </a:ln>
                </p:spPr>
              </p:pic>
            </p:grpSp>
            <p:pic>
              <p:nvPicPr>
                <p:cNvPr id="2620" name="Google Shape;2620;p178" descr="clipped result image"/>
                <p:cNvPicPr preferRelativeResize="0"/>
                <p:nvPr/>
              </p:nvPicPr>
              <p:blipFill rotWithShape="1">
                <a:blip r:embed="rId11">
                  <a:alphaModFix/>
                </a:blip>
                <a:srcRect/>
                <a:stretch/>
              </p:blipFill>
              <p:spPr>
                <a:xfrm rot="-5400000">
                  <a:off x="243410" y="1765240"/>
                  <a:ext cx="837288" cy="1612574"/>
                </a:xfrm>
                <a:prstGeom prst="rect">
                  <a:avLst/>
                </a:prstGeom>
                <a:noFill/>
                <a:ln>
                  <a:noFill/>
                </a:ln>
              </p:spPr>
            </p:pic>
          </p:grpSp>
          <p:pic>
            <p:nvPicPr>
              <p:cNvPr id="2621" name="Google Shape;2621;p178" descr="clipped result image"/>
              <p:cNvPicPr preferRelativeResize="0"/>
              <p:nvPr/>
            </p:nvPicPr>
            <p:blipFill rotWithShape="1">
              <a:blip r:embed="rId12">
                <a:alphaModFix/>
              </a:blip>
              <a:srcRect/>
              <a:stretch/>
            </p:blipFill>
            <p:spPr>
              <a:xfrm rot="-5400000">
                <a:off x="-320906" y="-2101200"/>
                <a:ext cx="837288" cy="1612574"/>
              </a:xfrm>
              <a:prstGeom prst="rect">
                <a:avLst/>
              </a:prstGeom>
              <a:noFill/>
              <a:ln>
                <a:noFill/>
              </a:ln>
            </p:spPr>
          </p:pic>
        </p:gr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grpSp>
        <p:nvGrpSpPr>
          <p:cNvPr id="2698" name="Google Shape;2698;p181"/>
          <p:cNvGrpSpPr/>
          <p:nvPr/>
        </p:nvGrpSpPr>
        <p:grpSpPr>
          <a:xfrm>
            <a:off x="1288526" y="870405"/>
            <a:ext cx="6566992" cy="3150788"/>
            <a:chOff x="4985816" y="3011079"/>
            <a:chExt cx="2727609" cy="1308684"/>
          </a:xfrm>
        </p:grpSpPr>
        <p:grpSp>
          <p:nvGrpSpPr>
            <p:cNvPr id="2699" name="Google Shape;2699;p181"/>
            <p:cNvGrpSpPr/>
            <p:nvPr/>
          </p:nvGrpSpPr>
          <p:grpSpPr>
            <a:xfrm>
              <a:off x="4985816" y="3011079"/>
              <a:ext cx="2727609" cy="1308684"/>
              <a:chOff x="4985816" y="3011079"/>
              <a:chExt cx="2727609" cy="1308684"/>
            </a:xfrm>
          </p:grpSpPr>
          <p:grpSp>
            <p:nvGrpSpPr>
              <p:cNvPr id="2700" name="Google Shape;2700;p181"/>
              <p:cNvGrpSpPr/>
              <p:nvPr/>
            </p:nvGrpSpPr>
            <p:grpSpPr>
              <a:xfrm>
                <a:off x="4985816" y="3011079"/>
                <a:ext cx="2727609" cy="1308684"/>
                <a:chOff x="4985816" y="3011079"/>
                <a:chExt cx="2727609" cy="1308684"/>
              </a:xfrm>
            </p:grpSpPr>
            <p:grpSp>
              <p:nvGrpSpPr>
                <p:cNvPr id="2701" name="Google Shape;2701;p181"/>
                <p:cNvGrpSpPr/>
                <p:nvPr/>
              </p:nvGrpSpPr>
              <p:grpSpPr>
                <a:xfrm>
                  <a:off x="4985816" y="3018204"/>
                  <a:ext cx="1907043" cy="1301559"/>
                  <a:chOff x="5134342" y="3307014"/>
                  <a:chExt cx="1907043" cy="1301559"/>
                </a:xfrm>
              </p:grpSpPr>
              <p:grpSp>
                <p:nvGrpSpPr>
                  <p:cNvPr id="2702" name="Google Shape;2702;p181"/>
                  <p:cNvGrpSpPr/>
                  <p:nvPr/>
                </p:nvGrpSpPr>
                <p:grpSpPr>
                  <a:xfrm>
                    <a:off x="5134342" y="3307014"/>
                    <a:ext cx="1907043" cy="1301559"/>
                    <a:chOff x="4753746" y="3519886"/>
                    <a:chExt cx="1907043" cy="1301559"/>
                  </a:xfrm>
                </p:grpSpPr>
                <p:grpSp>
                  <p:nvGrpSpPr>
                    <p:cNvPr id="2703" name="Google Shape;2703;p181"/>
                    <p:cNvGrpSpPr/>
                    <p:nvPr/>
                  </p:nvGrpSpPr>
                  <p:grpSpPr>
                    <a:xfrm>
                      <a:off x="4753746" y="3519886"/>
                      <a:ext cx="1907043" cy="1301559"/>
                      <a:chOff x="4753746" y="4281886"/>
                      <a:chExt cx="1907043" cy="1301559"/>
                    </a:xfrm>
                  </p:grpSpPr>
                  <p:pic>
                    <p:nvPicPr>
                      <p:cNvPr id="2704" name="Google Shape;2704;p181"/>
                      <p:cNvPicPr preferRelativeResize="0"/>
                      <p:nvPr/>
                    </p:nvPicPr>
                    <p:blipFill rotWithShape="1">
                      <a:blip r:embed="rId3">
                        <a:alphaModFix/>
                      </a:blip>
                      <a:srcRect l="3353" t="2184" b="10766"/>
                      <a:stretch/>
                    </p:blipFill>
                    <p:spPr>
                      <a:xfrm>
                        <a:off x="4973918" y="4403261"/>
                        <a:ext cx="1686871" cy="1180184"/>
                      </a:xfrm>
                      <a:prstGeom prst="rect">
                        <a:avLst/>
                      </a:prstGeom>
                      <a:noFill/>
                      <a:ln>
                        <a:noFill/>
                      </a:ln>
                    </p:spPr>
                  </p:pic>
                  <p:pic>
                    <p:nvPicPr>
                      <p:cNvPr id="2705" name="Google Shape;2705;p181"/>
                      <p:cNvPicPr preferRelativeResize="0"/>
                      <p:nvPr/>
                    </p:nvPicPr>
                    <p:blipFill rotWithShape="1">
                      <a:blip r:embed="rId4">
                        <a:alphaModFix/>
                      </a:blip>
                      <a:srcRect/>
                      <a:stretch/>
                    </p:blipFill>
                    <p:spPr>
                      <a:xfrm>
                        <a:off x="4753746" y="4281886"/>
                        <a:ext cx="913901" cy="704554"/>
                      </a:xfrm>
                      <a:prstGeom prst="rect">
                        <a:avLst/>
                      </a:prstGeom>
                      <a:noFill/>
                      <a:ln>
                        <a:noFill/>
                      </a:ln>
                    </p:spPr>
                  </p:pic>
                </p:grpSp>
                <p:pic>
                  <p:nvPicPr>
                    <p:cNvPr id="2706" name="Google Shape;2706;p181" descr="clipped result image"/>
                    <p:cNvPicPr preferRelativeResize="0"/>
                    <p:nvPr/>
                  </p:nvPicPr>
                  <p:blipFill rotWithShape="1">
                    <a:blip r:embed="rId5">
                      <a:alphaModFix/>
                    </a:blip>
                    <a:srcRect/>
                    <a:stretch/>
                  </p:blipFill>
                  <p:spPr>
                    <a:xfrm rot="-4039868">
                      <a:off x="6232611" y="3631231"/>
                      <a:ext cx="34442" cy="77372"/>
                    </a:xfrm>
                    <a:prstGeom prst="rect">
                      <a:avLst/>
                    </a:prstGeom>
                    <a:noFill/>
                    <a:ln>
                      <a:noFill/>
                    </a:ln>
                  </p:spPr>
                </p:pic>
              </p:grpSp>
              <p:grpSp>
                <p:nvGrpSpPr>
                  <p:cNvPr id="2707" name="Google Shape;2707;p181"/>
                  <p:cNvGrpSpPr/>
                  <p:nvPr/>
                </p:nvGrpSpPr>
                <p:grpSpPr>
                  <a:xfrm>
                    <a:off x="5951113" y="3868466"/>
                    <a:ext cx="558900" cy="247019"/>
                    <a:chOff x="8110921" y="3273183"/>
                    <a:chExt cx="558900" cy="247019"/>
                  </a:xfrm>
                </p:grpSpPr>
                <p:sp>
                  <p:nvSpPr>
                    <p:cNvPr id="2708" name="Google Shape;2708;p181"/>
                    <p:cNvSpPr/>
                    <p:nvPr/>
                  </p:nvSpPr>
                  <p:spPr>
                    <a:xfrm>
                      <a:off x="8196152" y="3273183"/>
                      <a:ext cx="344400" cy="12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09" name="Google Shape;2709;p181"/>
                    <p:cNvSpPr/>
                    <p:nvPr/>
                  </p:nvSpPr>
                  <p:spPr>
                    <a:xfrm>
                      <a:off x="8110921" y="3386102"/>
                      <a:ext cx="558900" cy="134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grpSp>
            <p:pic>
              <p:nvPicPr>
                <p:cNvPr id="2710" name="Google Shape;2710;p181" descr="A picture containing window, person&#10;&#10;Description automatically generated"/>
                <p:cNvPicPr preferRelativeResize="0"/>
                <p:nvPr/>
              </p:nvPicPr>
              <p:blipFill rotWithShape="1">
                <a:blip r:embed="rId6">
                  <a:alphaModFix/>
                </a:blip>
                <a:srcRect/>
                <a:stretch/>
              </p:blipFill>
              <p:spPr>
                <a:xfrm rot="-3520806">
                  <a:off x="6782872" y="2833896"/>
                  <a:ext cx="339097" cy="1341253"/>
                </a:xfrm>
                <a:prstGeom prst="rect">
                  <a:avLst/>
                </a:prstGeom>
                <a:noFill/>
                <a:ln>
                  <a:noFill/>
                </a:ln>
              </p:spPr>
            </p:pic>
            <p:sp>
              <p:nvSpPr>
                <p:cNvPr id="2711" name="Google Shape;2711;p181"/>
                <p:cNvSpPr txBox="1"/>
                <p:nvPr/>
              </p:nvSpPr>
              <p:spPr>
                <a:xfrm rot="1871442">
                  <a:off x="6443108" y="3403963"/>
                  <a:ext cx="1285992" cy="2984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rgbClr val="FFFFFF"/>
                      </a:solidFill>
                      <a:latin typeface="Arial"/>
                      <a:ea typeface="Arial"/>
                      <a:cs typeface="Arial"/>
                      <a:sym typeface="Arial"/>
                    </a:rPr>
                    <a:t>    UGT1A4                 </a:t>
                  </a:r>
                  <a:endParaRPr sz="1500" b="1" i="0" u="none" strike="noStrike" cap="none">
                    <a:solidFill>
                      <a:srgbClr val="FFFFFF"/>
                    </a:solidFill>
                    <a:latin typeface="Arial"/>
                    <a:ea typeface="Arial"/>
                    <a:cs typeface="Arial"/>
                    <a:sym typeface="Arial"/>
                  </a:endParaRPr>
                </a:p>
              </p:txBody>
            </p:sp>
          </p:grpSp>
          <p:sp>
            <p:nvSpPr>
              <p:cNvPr id="2712" name="Google Shape;2712;p181"/>
              <p:cNvSpPr txBox="1"/>
              <p:nvPr/>
            </p:nvSpPr>
            <p:spPr>
              <a:xfrm rot="3824">
                <a:off x="5520619" y="3580259"/>
                <a:ext cx="1078801" cy="2772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UGT1A4</a:t>
                </a:r>
                <a:endParaRPr sz="2700" b="1"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latin typeface="Arial"/>
                    <a:ea typeface="Arial"/>
                    <a:cs typeface="Arial"/>
                    <a:sym typeface="Arial"/>
                  </a:rPr>
                  <a:t>substrate</a:t>
                </a:r>
                <a:endParaRPr sz="2700" b="1" i="0" u="none" strike="noStrike" cap="none">
                  <a:solidFill>
                    <a:srgbClr val="000000"/>
                  </a:solidFill>
                  <a:latin typeface="Arial"/>
                  <a:ea typeface="Arial"/>
                  <a:cs typeface="Arial"/>
                  <a:sym typeface="Arial"/>
                </a:endParaRPr>
              </a:p>
            </p:txBody>
          </p:sp>
        </p:grpSp>
        <p:grpSp>
          <p:nvGrpSpPr>
            <p:cNvPr id="2713" name="Google Shape;2713;p181"/>
            <p:cNvGrpSpPr/>
            <p:nvPr/>
          </p:nvGrpSpPr>
          <p:grpSpPr>
            <a:xfrm>
              <a:off x="6441348" y="3050751"/>
              <a:ext cx="106468" cy="113229"/>
              <a:chOff x="7336133" y="4194494"/>
              <a:chExt cx="106468" cy="113229"/>
            </a:xfrm>
          </p:grpSpPr>
          <p:pic>
            <p:nvPicPr>
              <p:cNvPr id="2714" name="Google Shape;2714;p181" descr="clipped result image"/>
              <p:cNvPicPr preferRelativeResize="0"/>
              <p:nvPr/>
            </p:nvPicPr>
            <p:blipFill rotWithShape="1">
              <a:blip r:embed="rId7">
                <a:alphaModFix/>
              </a:blip>
              <a:srcRect/>
              <a:stretch/>
            </p:blipFill>
            <p:spPr>
              <a:xfrm rot="-3594251">
                <a:off x="7383274" y="4190106"/>
                <a:ext cx="34442" cy="77372"/>
              </a:xfrm>
              <a:prstGeom prst="rect">
                <a:avLst/>
              </a:prstGeom>
              <a:noFill/>
              <a:ln>
                <a:noFill/>
              </a:ln>
            </p:spPr>
          </p:pic>
          <p:pic>
            <p:nvPicPr>
              <p:cNvPr id="2715" name="Google Shape;2715;p181" descr="clipped result image"/>
              <p:cNvPicPr preferRelativeResize="0"/>
              <p:nvPr/>
            </p:nvPicPr>
            <p:blipFill rotWithShape="1">
              <a:blip r:embed="rId7">
                <a:alphaModFix/>
              </a:blip>
              <a:srcRect/>
              <a:stretch/>
            </p:blipFill>
            <p:spPr>
              <a:xfrm rot="-3639644">
                <a:off x="7361074" y="4235069"/>
                <a:ext cx="34442" cy="77372"/>
              </a:xfrm>
              <a:prstGeom prst="rect">
                <a:avLst/>
              </a:prstGeom>
              <a:noFill/>
              <a:ln>
                <a:noFill/>
              </a:ln>
            </p:spPr>
          </p:pic>
        </p:grpSp>
      </p:grpSp>
      <p:pic>
        <p:nvPicPr>
          <p:cNvPr id="2716" name="Google Shape;2716;p181"/>
          <p:cNvPicPr preferRelativeResize="0"/>
          <p:nvPr/>
        </p:nvPicPr>
        <p:blipFill rotWithShape="1">
          <a:blip r:embed="rId8">
            <a:alphaModFix/>
          </a:blip>
          <a:srcRect/>
          <a:stretch/>
        </p:blipFill>
        <p:spPr>
          <a:xfrm flipH="1">
            <a:off x="1895834" y="3722825"/>
            <a:ext cx="891275" cy="871020"/>
          </a:xfrm>
          <a:prstGeom prst="rect">
            <a:avLst/>
          </a:prstGeom>
          <a:noFill/>
          <a:ln>
            <a:noFill/>
          </a:ln>
          <a:effectLst>
            <a:outerShdw blurRad="28575" dist="9525" algn="bl" rotWithShape="0">
              <a:srgbClr val="000000">
                <a:alpha val="20784"/>
              </a:srgbClr>
            </a:outerShdw>
          </a:effectLst>
        </p:spPr>
      </p:pic>
      <p:pic>
        <p:nvPicPr>
          <p:cNvPr id="2717" name="Google Shape;2717;p181"/>
          <p:cNvPicPr preferRelativeResize="0"/>
          <p:nvPr/>
        </p:nvPicPr>
        <p:blipFill rotWithShape="1">
          <a:blip r:embed="rId8">
            <a:alphaModFix/>
          </a:blip>
          <a:srcRect/>
          <a:stretch/>
        </p:blipFill>
        <p:spPr>
          <a:xfrm flipH="1">
            <a:off x="3586311" y="3722825"/>
            <a:ext cx="891275" cy="871020"/>
          </a:xfrm>
          <a:prstGeom prst="rect">
            <a:avLst/>
          </a:prstGeom>
          <a:noFill/>
          <a:ln>
            <a:noFill/>
          </a:ln>
          <a:effectLst>
            <a:outerShdw blurRad="28575" dist="9525" algn="bl" rotWithShape="0">
              <a:srgbClr val="000000">
                <a:alpha val="20784"/>
              </a:srgbClr>
            </a:outerShdw>
          </a:effectLst>
        </p:spPr>
      </p:pic>
      <p:pic>
        <p:nvPicPr>
          <p:cNvPr id="2718" name="Google Shape;2718;p181"/>
          <p:cNvPicPr preferRelativeResize="0"/>
          <p:nvPr/>
        </p:nvPicPr>
        <p:blipFill rotWithShape="1">
          <a:blip r:embed="rId8">
            <a:alphaModFix/>
          </a:blip>
          <a:srcRect/>
          <a:stretch/>
        </p:blipFill>
        <p:spPr>
          <a:xfrm flipH="1">
            <a:off x="4045183" y="3744015"/>
            <a:ext cx="891301" cy="871050"/>
          </a:xfrm>
          <a:prstGeom prst="rect">
            <a:avLst/>
          </a:prstGeom>
          <a:noFill/>
          <a:ln>
            <a:noFill/>
          </a:ln>
          <a:effectLst>
            <a:outerShdw blurRad="28575" dist="9525" algn="bl" rotWithShape="0">
              <a:srgbClr val="000000">
                <a:alpha val="20784"/>
              </a:srgbClr>
            </a:outerShdw>
          </a:effectLst>
        </p:spPr>
      </p:pic>
      <p:pic>
        <p:nvPicPr>
          <p:cNvPr id="2719" name="Google Shape;2719;p181"/>
          <p:cNvPicPr preferRelativeResize="0"/>
          <p:nvPr/>
        </p:nvPicPr>
        <p:blipFill rotWithShape="1">
          <a:blip r:embed="rId8">
            <a:alphaModFix/>
          </a:blip>
          <a:srcRect/>
          <a:stretch/>
        </p:blipFill>
        <p:spPr>
          <a:xfrm flipH="1">
            <a:off x="2412360" y="3843204"/>
            <a:ext cx="891275" cy="871020"/>
          </a:xfrm>
          <a:prstGeom prst="rect">
            <a:avLst/>
          </a:prstGeom>
          <a:noFill/>
          <a:ln>
            <a:noFill/>
          </a:ln>
          <a:effectLst>
            <a:outerShdw blurRad="28575" dist="9525" algn="bl" rotWithShape="0">
              <a:srgbClr val="000000">
                <a:alpha val="20784"/>
              </a:srgbClr>
            </a:outerShdw>
          </a:effectLst>
        </p:spPr>
      </p:pic>
      <p:sp>
        <p:nvSpPr>
          <p:cNvPr id="2720" name="Google Shape;2720;p181"/>
          <p:cNvSpPr txBox="1"/>
          <p:nvPr/>
        </p:nvSpPr>
        <p:spPr>
          <a:xfrm rot="1911511">
            <a:off x="4960070" y="1649599"/>
            <a:ext cx="3858108" cy="1529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i="0" u="none" strike="noStrike" cap="none">
                <a:solidFill>
                  <a:schemeClr val="dk1"/>
                </a:solidFill>
                <a:latin typeface="Arial"/>
                <a:ea typeface="Arial"/>
                <a:cs typeface="Arial"/>
                <a:sym typeface="Arial"/>
              </a:rPr>
              <a:t>Valproate (DEPAKOTE)</a:t>
            </a:r>
            <a:endParaRPr sz="1800" b="1" i="0" u="none" strike="noStrike" cap="none">
              <a:solidFill>
                <a:schemeClr val="dk1"/>
              </a:solidFill>
              <a:latin typeface="Arial"/>
              <a:ea typeface="Arial"/>
              <a:cs typeface="Arial"/>
              <a:sym typeface="Arial"/>
            </a:endParaRPr>
          </a:p>
        </p:txBody>
      </p:sp>
      <p:pic>
        <p:nvPicPr>
          <p:cNvPr id="2721" name="Google Shape;2721;p181"/>
          <p:cNvPicPr preferRelativeResize="0"/>
          <p:nvPr/>
        </p:nvPicPr>
        <p:blipFill rotWithShape="1">
          <a:blip r:embed="rId9">
            <a:alphaModFix/>
          </a:blip>
          <a:srcRect t="26095" b="25845"/>
          <a:stretch/>
        </p:blipFill>
        <p:spPr>
          <a:xfrm>
            <a:off x="6778536" y="2811100"/>
            <a:ext cx="671854" cy="237603"/>
          </a:xfrm>
          <a:prstGeom prst="rect">
            <a:avLst/>
          </a:prstGeom>
          <a:noFill/>
          <a:ln>
            <a:noFill/>
          </a:ln>
        </p:spPr>
      </p:pic>
      <p:pic>
        <p:nvPicPr>
          <p:cNvPr id="2722" name="Google Shape;2722;p181"/>
          <p:cNvPicPr preferRelativeResize="0"/>
          <p:nvPr/>
        </p:nvPicPr>
        <p:blipFill rotWithShape="1">
          <a:blip r:embed="rId9">
            <a:alphaModFix amt="44000"/>
          </a:blip>
          <a:srcRect t="72996"/>
          <a:stretch/>
        </p:blipFill>
        <p:spPr>
          <a:xfrm>
            <a:off x="6778536" y="3042986"/>
            <a:ext cx="671854" cy="133508"/>
          </a:xfrm>
          <a:prstGeom prst="rect">
            <a:avLst/>
          </a:prstGeom>
          <a:noFill/>
          <a:ln>
            <a:noFill/>
          </a:ln>
        </p:spPr>
      </p:pic>
      <p:sp>
        <p:nvSpPr>
          <p:cNvPr id="2723" name="Google Shape;2723;p181"/>
          <p:cNvSpPr/>
          <p:nvPr/>
        </p:nvSpPr>
        <p:spPr>
          <a:xfrm>
            <a:off x="-1" y="-15900"/>
            <a:ext cx="9144000" cy="549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p181"/>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Lamotrigine (LAMICTAL)</a:t>
            </a:r>
            <a:endParaRPr sz="2400" b="0" i="0" u="none" strike="noStrike" cap="none">
              <a:solidFill>
                <a:srgbClr val="000000"/>
              </a:solidFill>
              <a:latin typeface="Arial"/>
              <a:ea typeface="Arial"/>
              <a:cs typeface="Arial"/>
              <a:sym typeface="Arial"/>
            </a:endParaRPr>
          </a:p>
        </p:txBody>
      </p:sp>
      <p:grpSp>
        <p:nvGrpSpPr>
          <p:cNvPr id="2725" name="Google Shape;2725;p181"/>
          <p:cNvGrpSpPr/>
          <p:nvPr/>
        </p:nvGrpSpPr>
        <p:grpSpPr>
          <a:xfrm>
            <a:off x="7509830" y="797965"/>
            <a:ext cx="1163424" cy="972482"/>
            <a:chOff x="-3811898" y="296698"/>
            <a:chExt cx="3506400" cy="2585700"/>
          </a:xfrm>
        </p:grpSpPr>
        <p:sp>
          <p:nvSpPr>
            <p:cNvPr id="2726" name="Google Shape;2726;p181"/>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27" name="Google Shape;2727;p181"/>
            <p:cNvGrpSpPr/>
            <p:nvPr/>
          </p:nvGrpSpPr>
          <p:grpSpPr>
            <a:xfrm>
              <a:off x="-2876086" y="1193251"/>
              <a:ext cx="1634416" cy="1662716"/>
              <a:chOff x="-708549" y="-1713557"/>
              <a:chExt cx="1634416" cy="2633379"/>
            </a:xfrm>
          </p:grpSpPr>
          <p:grpSp>
            <p:nvGrpSpPr>
              <p:cNvPr id="2728" name="Google Shape;2728;p181"/>
              <p:cNvGrpSpPr/>
              <p:nvPr/>
            </p:nvGrpSpPr>
            <p:grpSpPr>
              <a:xfrm>
                <a:off x="-696683" y="-1104667"/>
                <a:ext cx="1622550" cy="2024489"/>
                <a:chOff x="-144233" y="2152883"/>
                <a:chExt cx="1622550" cy="2024489"/>
              </a:xfrm>
            </p:grpSpPr>
            <p:grpSp>
              <p:nvGrpSpPr>
                <p:cNvPr id="2729" name="Google Shape;2729;p181"/>
                <p:cNvGrpSpPr/>
                <p:nvPr/>
              </p:nvGrpSpPr>
              <p:grpSpPr>
                <a:xfrm rot="-5400000">
                  <a:off x="-41842" y="2657213"/>
                  <a:ext cx="1424641" cy="1615677"/>
                  <a:chOff x="10901423" y="-15665848"/>
                  <a:chExt cx="4433991" cy="5845433"/>
                </a:xfrm>
              </p:grpSpPr>
              <p:pic>
                <p:nvPicPr>
                  <p:cNvPr id="2730" name="Google Shape;2730;p181" descr="clipped result image"/>
                  <p:cNvPicPr preferRelativeResize="0"/>
                  <p:nvPr/>
                </p:nvPicPr>
                <p:blipFill rotWithShape="1">
                  <a:blip r:embed="rId10">
                    <a:alphaModFix/>
                  </a:blip>
                  <a:srcRect/>
                  <a:stretch/>
                </p:blipFill>
                <p:spPr>
                  <a:xfrm>
                    <a:off x="12729472" y="-15665848"/>
                    <a:ext cx="2605942" cy="5834203"/>
                  </a:xfrm>
                  <a:prstGeom prst="rect">
                    <a:avLst/>
                  </a:prstGeom>
                  <a:noFill/>
                  <a:ln>
                    <a:noFill/>
                  </a:ln>
                </p:spPr>
              </p:pic>
              <p:pic>
                <p:nvPicPr>
                  <p:cNvPr id="2731" name="Google Shape;2731;p181" descr="clipped result image"/>
                  <p:cNvPicPr preferRelativeResize="0"/>
                  <p:nvPr/>
                </p:nvPicPr>
                <p:blipFill rotWithShape="1">
                  <a:blip r:embed="rId11">
                    <a:alphaModFix/>
                  </a:blip>
                  <a:srcRect/>
                  <a:stretch/>
                </p:blipFill>
                <p:spPr>
                  <a:xfrm>
                    <a:off x="10901423" y="-15654618"/>
                    <a:ext cx="2625389" cy="5834203"/>
                  </a:xfrm>
                  <a:prstGeom prst="rect">
                    <a:avLst/>
                  </a:prstGeom>
                  <a:noFill/>
                  <a:ln>
                    <a:noFill/>
                  </a:ln>
                </p:spPr>
              </p:pic>
            </p:grpSp>
            <p:pic>
              <p:nvPicPr>
                <p:cNvPr id="2732" name="Google Shape;2732;p181" descr="clipped result image"/>
                <p:cNvPicPr preferRelativeResize="0"/>
                <p:nvPr/>
              </p:nvPicPr>
              <p:blipFill rotWithShape="1">
                <a:blip r:embed="rId12">
                  <a:alphaModFix/>
                </a:blip>
                <a:srcRect/>
                <a:stretch/>
              </p:blipFill>
              <p:spPr>
                <a:xfrm rot="-5400000">
                  <a:off x="243410" y="1765240"/>
                  <a:ext cx="837288" cy="1612574"/>
                </a:xfrm>
                <a:prstGeom prst="rect">
                  <a:avLst/>
                </a:prstGeom>
                <a:noFill/>
                <a:ln>
                  <a:noFill/>
                </a:ln>
              </p:spPr>
            </p:pic>
          </p:grpSp>
          <p:pic>
            <p:nvPicPr>
              <p:cNvPr id="2733" name="Google Shape;2733;p181" descr="clipped result image"/>
              <p:cNvPicPr preferRelativeResize="0"/>
              <p:nvPr/>
            </p:nvPicPr>
            <p:blipFill rotWithShape="1">
              <a:blip r:embed="rId13">
                <a:alphaModFix/>
              </a:blip>
              <a:srcRect/>
              <a:stretch/>
            </p:blipFill>
            <p:spPr>
              <a:xfrm rot="-5400000">
                <a:off x="-320906" y="-2101200"/>
                <a:ext cx="837288" cy="1612574"/>
              </a:xfrm>
              <a:prstGeom prst="rect">
                <a:avLst/>
              </a:prstGeom>
              <a:noFill/>
              <a:ln>
                <a:noFill/>
              </a:ln>
            </p:spPr>
          </p:pic>
        </p:gr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749"/>
        <p:cNvGrpSpPr/>
        <p:nvPr/>
      </p:nvGrpSpPr>
      <p:grpSpPr>
        <a:xfrm>
          <a:off x="0" y="0"/>
          <a:ext cx="0" cy="0"/>
          <a:chOff x="0" y="0"/>
          <a:chExt cx="0" cy="0"/>
        </a:xfrm>
      </p:grpSpPr>
      <p:pic>
        <p:nvPicPr>
          <p:cNvPr id="2750" name="Google Shape;2750;p184"/>
          <p:cNvPicPr preferRelativeResize="0"/>
          <p:nvPr/>
        </p:nvPicPr>
        <p:blipFill rotWithShape="1">
          <a:blip r:embed="rId3">
            <a:alphaModFix/>
          </a:blip>
          <a:srcRect/>
          <a:stretch/>
        </p:blipFill>
        <p:spPr>
          <a:xfrm>
            <a:off x="152400" y="152400"/>
            <a:ext cx="8476557" cy="483870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755"/>
        <p:cNvGrpSpPr/>
        <p:nvPr/>
      </p:nvGrpSpPr>
      <p:grpSpPr>
        <a:xfrm>
          <a:off x="0" y="0"/>
          <a:ext cx="0" cy="0"/>
          <a:chOff x="0" y="0"/>
          <a:chExt cx="0" cy="0"/>
        </a:xfrm>
      </p:grpSpPr>
      <p:pic>
        <p:nvPicPr>
          <p:cNvPr id="2756" name="Google Shape;2756;p185"/>
          <p:cNvPicPr preferRelativeResize="0"/>
          <p:nvPr/>
        </p:nvPicPr>
        <p:blipFill rotWithShape="1">
          <a:blip r:embed="rId3">
            <a:alphaModFix/>
          </a:blip>
          <a:srcRect/>
          <a:stretch/>
        </p:blipFill>
        <p:spPr>
          <a:xfrm>
            <a:off x="2944400" y="907212"/>
            <a:ext cx="5116049" cy="3329075"/>
          </a:xfrm>
          <a:prstGeom prst="rect">
            <a:avLst/>
          </a:prstGeom>
          <a:noFill/>
          <a:ln>
            <a:noFill/>
          </a:ln>
        </p:spPr>
      </p:pic>
      <p:sp>
        <p:nvSpPr>
          <p:cNvPr id="2757" name="Google Shape;2757;p185"/>
          <p:cNvSpPr txBox="1"/>
          <p:nvPr/>
        </p:nvSpPr>
        <p:spPr>
          <a:xfrm>
            <a:off x="861875" y="1030150"/>
            <a:ext cx="1902300" cy="2134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SUBVENITE</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starter kits</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a:t>
            </a:r>
            <a:r>
              <a:rPr lang="en" sz="1400" b="1" i="0" u="none" strike="noStrike" cap="none">
                <a:solidFill>
                  <a:schemeClr val="dk1"/>
                </a:solidFill>
                <a:highlight>
                  <a:srgbClr val="FFFFFF"/>
                </a:highlight>
                <a:latin typeface="Arial"/>
                <a:ea typeface="Arial"/>
                <a:cs typeface="Arial"/>
                <a:sym typeface="Arial"/>
              </a:rPr>
              <a:t>Sub</a:t>
            </a:r>
            <a:r>
              <a:rPr lang="en" sz="1400" b="0" i="0" u="none" strike="noStrike" cap="none">
                <a:solidFill>
                  <a:schemeClr val="dk1"/>
                </a:solidFill>
                <a:highlight>
                  <a:srgbClr val="FFFFFF"/>
                </a:highlight>
                <a:latin typeface="Arial"/>
                <a:ea typeface="Arial"/>
                <a:cs typeface="Arial"/>
                <a:sym typeface="Arial"/>
              </a:rPr>
              <a:t>stitute con</a:t>
            </a:r>
            <a:r>
              <a:rPr lang="en" sz="1400" b="1" i="0" u="none" strike="noStrike" cap="none">
                <a:solidFill>
                  <a:schemeClr val="dk1"/>
                </a:solidFill>
                <a:highlight>
                  <a:srgbClr val="FFFFFF"/>
                </a:highlight>
                <a:latin typeface="Arial"/>
                <a:ea typeface="Arial"/>
                <a:cs typeface="Arial"/>
                <a:sym typeface="Arial"/>
              </a:rPr>
              <a:t>ven</a:t>
            </a:r>
            <a:r>
              <a:rPr lang="en" sz="1400" b="0" i="0" u="none" strike="noStrike" cap="none">
                <a:solidFill>
                  <a:schemeClr val="dk1"/>
                </a:solidFill>
                <a:highlight>
                  <a:srgbClr val="FFFFFF"/>
                </a:highlight>
                <a:latin typeface="Arial"/>
                <a:ea typeface="Arial"/>
                <a:cs typeface="Arial"/>
                <a:sym typeface="Arial"/>
              </a:rPr>
              <a:t>ient”</a:t>
            </a: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highlight>
                  <a:srgbClr val="FFFFFF"/>
                </a:highlight>
                <a:latin typeface="Arial"/>
                <a:ea typeface="Arial"/>
                <a:cs typeface="Arial"/>
                <a:sym typeface="Arial"/>
              </a:rPr>
              <a:t>“UGT </a:t>
            </a:r>
            <a:r>
              <a:rPr lang="en" sz="1400" b="1" i="0" u="none" strike="noStrike" cap="none">
                <a:solidFill>
                  <a:schemeClr val="dk1"/>
                </a:solidFill>
                <a:highlight>
                  <a:srgbClr val="FFFFFF"/>
                </a:highlight>
                <a:latin typeface="Arial"/>
                <a:ea typeface="Arial"/>
                <a:cs typeface="Arial"/>
                <a:sym typeface="Arial"/>
              </a:rPr>
              <a:t>sub</a:t>
            </a:r>
            <a:r>
              <a:rPr lang="en" sz="1400" b="0" i="0" u="none" strike="noStrike" cap="none">
                <a:solidFill>
                  <a:schemeClr val="dk1"/>
                </a:solidFill>
                <a:highlight>
                  <a:srgbClr val="FFFFFF"/>
                </a:highlight>
                <a:latin typeface="Arial"/>
                <a:ea typeface="Arial"/>
                <a:cs typeface="Arial"/>
                <a:sym typeface="Arial"/>
              </a:rPr>
              <a:t>strate con</a:t>
            </a:r>
            <a:r>
              <a:rPr lang="en" sz="1400" b="1" i="0" u="none" strike="noStrike" cap="none">
                <a:solidFill>
                  <a:schemeClr val="dk1"/>
                </a:solidFill>
                <a:highlight>
                  <a:srgbClr val="FFFFFF"/>
                </a:highlight>
                <a:latin typeface="Arial"/>
                <a:ea typeface="Arial"/>
                <a:cs typeface="Arial"/>
                <a:sym typeface="Arial"/>
              </a:rPr>
              <a:t>ven</a:t>
            </a:r>
            <a:r>
              <a:rPr lang="en" sz="1400" b="0" i="0" u="none" strike="noStrike" cap="none">
                <a:solidFill>
                  <a:schemeClr val="dk1"/>
                </a:solidFill>
                <a:highlight>
                  <a:srgbClr val="FFFFFF"/>
                </a:highlight>
                <a:latin typeface="Arial"/>
                <a:ea typeface="Arial"/>
                <a:cs typeface="Arial"/>
                <a:sym typeface="Arial"/>
              </a:rPr>
              <a:t>ience?”</a:t>
            </a:r>
            <a:endParaRPr sz="1400" b="0" i="0" u="none" strike="noStrike" cap="none">
              <a:solidFill>
                <a:schemeClr val="dk1"/>
              </a:solidFill>
              <a:highlight>
                <a:srgbClr val="FFFFFF"/>
              </a:highlight>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grpSp>
        <p:nvGrpSpPr>
          <p:cNvPr id="2816" name="Google Shape;2816;p191"/>
          <p:cNvGrpSpPr/>
          <p:nvPr/>
        </p:nvGrpSpPr>
        <p:grpSpPr>
          <a:xfrm>
            <a:off x="0" y="-3998"/>
            <a:ext cx="9144000" cy="665998"/>
            <a:chOff x="0" y="524750"/>
            <a:chExt cx="9144000" cy="665998"/>
          </a:xfrm>
        </p:grpSpPr>
        <p:sp>
          <p:nvSpPr>
            <p:cNvPr id="2817" name="Google Shape;2817;p191"/>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8" name="Google Shape;2818;p191"/>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sp>
        <p:nvSpPr>
          <p:cNvPr id="2819" name="Google Shape;2819;p191"/>
          <p:cNvSpPr txBox="1"/>
          <p:nvPr/>
        </p:nvSpPr>
        <p:spPr>
          <a:xfrm>
            <a:off x="629850" y="633775"/>
            <a:ext cx="7804800" cy="4206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valproate = general term including valproic acid or divalproex (Depakote)</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Depakene = valproic acid (VPA) = the active drug / what we test blood levels of</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Depakote DR = regular Depakote </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                         “When the </a:t>
            </a:r>
            <a:r>
              <a:rPr lang="en" sz="1400" b="1" i="0" u="sng" strike="noStrike" cap="none">
                <a:solidFill>
                  <a:schemeClr val="dk1"/>
                </a:solidFill>
                <a:latin typeface="Arial"/>
                <a:ea typeface="Arial"/>
                <a:cs typeface="Arial"/>
                <a:sym typeface="Arial"/>
              </a:rPr>
              <a:t>Dr</a:t>
            </a:r>
            <a:r>
              <a:rPr lang="en" sz="1400" b="0" i="0" u="none" strike="noStrike" cap="none">
                <a:solidFill>
                  <a:schemeClr val="dk1"/>
                </a:solidFill>
                <a:latin typeface="Arial"/>
                <a:ea typeface="Arial"/>
                <a:cs typeface="Arial"/>
                <a:sym typeface="Arial"/>
              </a:rPr>
              <a:t> Says Depakote, she means Depakote </a:t>
            </a:r>
            <a:r>
              <a:rPr lang="en" sz="1400" b="1" i="0" u="sng" strike="noStrike" cap="none">
                <a:solidFill>
                  <a:schemeClr val="dk1"/>
                </a:solidFill>
                <a:latin typeface="Arial"/>
                <a:ea typeface="Arial"/>
                <a:cs typeface="Arial"/>
                <a:sym typeface="Arial"/>
              </a:rPr>
              <a:t>DR</a:t>
            </a:r>
            <a:r>
              <a:rPr lang="en"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Depakote ER = the extended release form of Depakote</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                Only ~85% bioavailable compared to DR</a:t>
            </a: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Depakote IR = does not exist.  That would be Depakene.</a:t>
            </a:r>
            <a:endParaRPr sz="1400" b="0" i="0" u="none" strike="noStrike" cap="none">
              <a:solidFill>
                <a:schemeClr val="dk1"/>
              </a:solidFill>
              <a:latin typeface="Arial"/>
              <a:ea typeface="Arial"/>
              <a:cs typeface="Arial"/>
              <a:sym typeface="Arial"/>
            </a:endParaRPr>
          </a:p>
        </p:txBody>
      </p:sp>
      <p:pic>
        <p:nvPicPr>
          <p:cNvPr id="2820" name="Google Shape;2820;p191" descr="Resultado de imagen para valproic acid structure"/>
          <p:cNvPicPr preferRelativeResize="0"/>
          <p:nvPr/>
        </p:nvPicPr>
        <p:blipFill rotWithShape="1">
          <a:blip r:embed="rId3">
            <a:alphaModFix/>
          </a:blip>
          <a:srcRect/>
          <a:stretch/>
        </p:blipFill>
        <p:spPr>
          <a:xfrm>
            <a:off x="7620153" y="1560327"/>
            <a:ext cx="851799" cy="755650"/>
          </a:xfrm>
          <a:prstGeom prst="rect">
            <a:avLst/>
          </a:prstGeom>
          <a:noFill/>
          <a:ln>
            <a:noFill/>
          </a:ln>
        </p:spPr>
      </p:pic>
      <p:pic>
        <p:nvPicPr>
          <p:cNvPr id="2821" name="Google Shape;2821;p191" descr="Resultado de imagen para divalproex"/>
          <p:cNvPicPr preferRelativeResize="0"/>
          <p:nvPr/>
        </p:nvPicPr>
        <p:blipFill rotWithShape="1">
          <a:blip r:embed="rId4">
            <a:alphaModFix/>
          </a:blip>
          <a:srcRect t="15138" b="17156"/>
          <a:stretch/>
        </p:blipFill>
        <p:spPr>
          <a:xfrm>
            <a:off x="6623775" y="2359274"/>
            <a:ext cx="2068151" cy="933525"/>
          </a:xfrm>
          <a:prstGeom prst="rect">
            <a:avLst/>
          </a:prstGeom>
          <a:noFill/>
          <a:ln>
            <a:noFill/>
          </a:ln>
        </p:spPr>
      </p:pic>
      <p:pic>
        <p:nvPicPr>
          <p:cNvPr id="2822" name="Google Shape;2822;p191" descr="Resultado de imagen para divalproex"/>
          <p:cNvPicPr preferRelativeResize="0"/>
          <p:nvPr/>
        </p:nvPicPr>
        <p:blipFill rotWithShape="1">
          <a:blip r:embed="rId4">
            <a:alphaModFix/>
          </a:blip>
          <a:srcRect t="15138" b="17156"/>
          <a:stretch/>
        </p:blipFill>
        <p:spPr>
          <a:xfrm>
            <a:off x="6611173" y="3274312"/>
            <a:ext cx="2068151" cy="933525"/>
          </a:xfrm>
          <a:prstGeom prst="rect">
            <a:avLst/>
          </a:prstGeom>
          <a:noFill/>
          <a:ln>
            <a:noFill/>
          </a:ln>
        </p:spPr>
      </p:pic>
      <p:pic>
        <p:nvPicPr>
          <p:cNvPr id="2823" name="Google Shape;2823;p191"/>
          <p:cNvPicPr preferRelativeResize="0"/>
          <p:nvPr/>
        </p:nvPicPr>
        <p:blipFill rotWithShape="1">
          <a:blip r:embed="rId5">
            <a:alphaModFix/>
          </a:blip>
          <a:srcRect/>
          <a:stretch/>
        </p:blipFill>
        <p:spPr>
          <a:xfrm>
            <a:off x="7325674" y="71400"/>
            <a:ext cx="1213850" cy="1346125"/>
          </a:xfrm>
          <a:prstGeom prst="rect">
            <a:avLst/>
          </a:prstGeom>
          <a:noFill/>
          <a:ln>
            <a:noFill/>
          </a:ln>
        </p:spPr>
      </p:pic>
      <p:cxnSp>
        <p:nvCxnSpPr>
          <p:cNvPr id="2824" name="Google Shape;2824;p191"/>
          <p:cNvCxnSpPr/>
          <p:nvPr/>
        </p:nvCxnSpPr>
        <p:spPr>
          <a:xfrm>
            <a:off x="15899" y="4244998"/>
            <a:ext cx="9126300" cy="0"/>
          </a:xfrm>
          <a:prstGeom prst="straightConnector1">
            <a:avLst/>
          </a:prstGeom>
          <a:noFill/>
          <a:ln w="9525" cap="flat" cmpd="sng">
            <a:solidFill>
              <a:srgbClr val="4285F4"/>
            </a:solidFill>
            <a:prstDash val="solid"/>
            <a:round/>
            <a:headEnd type="none" w="sm" len="sm"/>
            <a:tailEnd type="none" w="sm" len="sm"/>
          </a:ln>
        </p:spPr>
      </p:cxnSp>
      <p:cxnSp>
        <p:nvCxnSpPr>
          <p:cNvPr id="2825" name="Google Shape;2825;p191"/>
          <p:cNvCxnSpPr/>
          <p:nvPr/>
        </p:nvCxnSpPr>
        <p:spPr>
          <a:xfrm>
            <a:off x="15899" y="3335250"/>
            <a:ext cx="9126300" cy="0"/>
          </a:xfrm>
          <a:prstGeom prst="straightConnector1">
            <a:avLst/>
          </a:prstGeom>
          <a:noFill/>
          <a:ln w="9525" cap="flat" cmpd="sng">
            <a:solidFill>
              <a:srgbClr val="4285F4"/>
            </a:solidFill>
            <a:prstDash val="solid"/>
            <a:round/>
            <a:headEnd type="none" w="sm" len="sm"/>
            <a:tailEnd type="none" w="sm" len="sm"/>
          </a:ln>
        </p:spPr>
      </p:cxnSp>
      <p:cxnSp>
        <p:nvCxnSpPr>
          <p:cNvPr id="2826" name="Google Shape;2826;p191"/>
          <p:cNvCxnSpPr/>
          <p:nvPr/>
        </p:nvCxnSpPr>
        <p:spPr>
          <a:xfrm>
            <a:off x="15899" y="2401653"/>
            <a:ext cx="9126300" cy="0"/>
          </a:xfrm>
          <a:prstGeom prst="straightConnector1">
            <a:avLst/>
          </a:prstGeom>
          <a:noFill/>
          <a:ln w="9525" cap="flat" cmpd="sng">
            <a:solidFill>
              <a:srgbClr val="4285F4"/>
            </a:solidFill>
            <a:prstDash val="solid"/>
            <a:round/>
            <a:headEnd type="none" w="sm" len="sm"/>
            <a:tailEnd type="none" w="sm" len="sm"/>
          </a:ln>
        </p:spPr>
      </p:cxnSp>
      <p:cxnSp>
        <p:nvCxnSpPr>
          <p:cNvPr id="2827" name="Google Shape;2827;p191"/>
          <p:cNvCxnSpPr/>
          <p:nvPr/>
        </p:nvCxnSpPr>
        <p:spPr>
          <a:xfrm>
            <a:off x="15899" y="1506450"/>
            <a:ext cx="9126300" cy="0"/>
          </a:xfrm>
          <a:prstGeom prst="straightConnector1">
            <a:avLst/>
          </a:prstGeom>
          <a:noFill/>
          <a:ln w="9525" cap="flat" cmpd="sng">
            <a:solidFill>
              <a:srgbClr val="4285F4"/>
            </a:solidFill>
            <a:prstDash val="solid"/>
            <a:round/>
            <a:headEnd type="none" w="sm" len="sm"/>
            <a:tailEnd type="none" w="sm" len="sm"/>
          </a:ln>
        </p:spPr>
      </p:cxnSp>
      <p:pic>
        <p:nvPicPr>
          <p:cNvPr id="2828" name="Google Shape;2828;p191" descr="Resultado de imagen para valproic acid structure"/>
          <p:cNvPicPr preferRelativeResize="0"/>
          <p:nvPr/>
        </p:nvPicPr>
        <p:blipFill rotWithShape="1">
          <a:blip r:embed="rId3">
            <a:alphaModFix/>
          </a:blip>
          <a:srcRect/>
          <a:stretch/>
        </p:blipFill>
        <p:spPr>
          <a:xfrm>
            <a:off x="7772553" y="4354527"/>
            <a:ext cx="851799" cy="7556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32"/>
        <p:cNvGrpSpPr/>
        <p:nvPr/>
      </p:nvGrpSpPr>
      <p:grpSpPr>
        <a:xfrm>
          <a:off x="0" y="0"/>
          <a:ext cx="0" cy="0"/>
          <a:chOff x="0" y="0"/>
          <a:chExt cx="0" cy="0"/>
        </a:xfrm>
      </p:grpSpPr>
      <p:sp>
        <p:nvSpPr>
          <p:cNvPr id="2833" name="Google Shape;2833;p192"/>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Valproate (Depakote)</a:t>
            </a:r>
            <a:endParaRPr sz="2400" b="0" i="0" u="none" strike="noStrike" cap="none">
              <a:solidFill>
                <a:srgbClr val="000000"/>
              </a:solidFill>
              <a:latin typeface="Arial"/>
              <a:ea typeface="Arial"/>
              <a:cs typeface="Arial"/>
              <a:sym typeface="Arial"/>
            </a:endParaRPr>
          </a:p>
        </p:txBody>
      </p:sp>
      <p:sp>
        <p:nvSpPr>
          <p:cNvPr id="2834" name="Google Shape;2834;p192"/>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highlight>
                  <a:srgbClr val="FFFF00"/>
                </a:highlight>
                <a:latin typeface="Arial"/>
                <a:ea typeface="Arial"/>
                <a:cs typeface="Arial"/>
                <a:sym typeface="Arial"/>
              </a:rPr>
              <a:t>Official</a:t>
            </a:r>
            <a:r>
              <a:rPr lang="en" sz="1600" b="0" i="0" u="none" strike="noStrike" cap="none">
                <a:solidFill>
                  <a:schemeClr val="dk1"/>
                </a:solidFill>
                <a:latin typeface="Arial"/>
                <a:ea typeface="Arial"/>
                <a:cs typeface="Arial"/>
                <a:sym typeface="Arial"/>
              </a:rPr>
              <a:t> neuroscience-based nomenclature: </a:t>
            </a:r>
            <a:endParaRPr sz="3800" b="0" i="0" u="none" strike="noStrike" cap="none">
              <a:solidFill>
                <a:srgbClr val="000000"/>
              </a:solidFill>
              <a:latin typeface="Arial"/>
              <a:ea typeface="Arial"/>
              <a:cs typeface="Arial"/>
              <a:sym typeface="Arial"/>
            </a:endParaRPr>
          </a:p>
        </p:txBody>
      </p:sp>
      <p:pic>
        <p:nvPicPr>
          <p:cNvPr id="2835" name="Google Shape;2835;p192"/>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2836" name="Google Shape;2836;p192"/>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sp>
        <p:nvSpPr>
          <p:cNvPr id="2837" name="Google Shape;2837;p192"/>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8" name="Google Shape;2838;p192"/>
          <p:cNvSpPr txBox="1"/>
          <p:nvPr/>
        </p:nvSpPr>
        <p:spPr>
          <a:xfrm>
            <a:off x="6861700" y="2080350"/>
            <a:ext cx="14295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3D85C6"/>
                </a:solidFill>
                <a:latin typeface="Arial"/>
                <a:ea typeface="Arial"/>
                <a:cs typeface="Arial"/>
                <a:sym typeface="Arial"/>
              </a:rPr>
              <a:t>“unclear”</a:t>
            </a:r>
            <a:endParaRPr sz="2200" b="0" i="0" u="none" strike="noStrike" cap="none">
              <a:solidFill>
                <a:srgbClr val="3D85C6"/>
              </a:solidFill>
              <a:latin typeface="Arial"/>
              <a:ea typeface="Arial"/>
              <a:cs typeface="Arial"/>
              <a:sym typeface="Arial"/>
            </a:endParaRPr>
          </a:p>
        </p:txBody>
      </p:sp>
      <p:grpSp>
        <p:nvGrpSpPr>
          <p:cNvPr id="2839" name="Google Shape;2839;p192"/>
          <p:cNvGrpSpPr/>
          <p:nvPr/>
        </p:nvGrpSpPr>
        <p:grpSpPr>
          <a:xfrm>
            <a:off x="0" y="-3998"/>
            <a:ext cx="9144000" cy="665998"/>
            <a:chOff x="0" y="524750"/>
            <a:chExt cx="9144000" cy="665998"/>
          </a:xfrm>
        </p:grpSpPr>
        <p:sp>
          <p:nvSpPr>
            <p:cNvPr id="2840" name="Google Shape;2840;p192"/>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1" name="Google Shape;2841;p192"/>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pic>
        <p:nvPicPr>
          <p:cNvPr id="2842" name="Google Shape;2842;p192"/>
          <p:cNvPicPr preferRelativeResize="0"/>
          <p:nvPr/>
        </p:nvPicPr>
        <p:blipFill rotWithShape="1">
          <a:blip r:embed="rId5">
            <a:alphaModFix/>
          </a:blip>
          <a:srcRect/>
          <a:stretch/>
        </p:blipFill>
        <p:spPr>
          <a:xfrm>
            <a:off x="8095625" y="253975"/>
            <a:ext cx="778525" cy="86335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2847" name="Google Shape;2847;p193"/>
          <p:cNvSpPr txBox="1"/>
          <p:nvPr/>
        </p:nvSpPr>
        <p:spPr>
          <a:xfrm>
            <a:off x="648275" y="-159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2400" b="0" i="0" u="none" strike="noStrike" cap="none">
                <a:solidFill>
                  <a:schemeClr val="lt1"/>
                </a:solidFill>
                <a:latin typeface="Arial"/>
                <a:ea typeface="Arial"/>
                <a:cs typeface="Arial"/>
                <a:sym typeface="Arial"/>
              </a:rPr>
              <a:t>Valproate (Depakote)</a:t>
            </a:r>
            <a:endParaRPr sz="2400" b="0" i="0" u="none" strike="noStrike" cap="none">
              <a:solidFill>
                <a:srgbClr val="000000"/>
              </a:solidFill>
              <a:latin typeface="Arial"/>
              <a:ea typeface="Arial"/>
              <a:cs typeface="Arial"/>
              <a:sym typeface="Arial"/>
            </a:endParaRPr>
          </a:p>
        </p:txBody>
      </p:sp>
      <p:sp>
        <p:nvSpPr>
          <p:cNvPr id="2848" name="Google Shape;2848;p193"/>
          <p:cNvSpPr txBox="1"/>
          <p:nvPr/>
        </p:nvSpPr>
        <p:spPr>
          <a:xfrm>
            <a:off x="868200" y="838700"/>
            <a:ext cx="4233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But the mechanism seems to involve:</a:t>
            </a:r>
            <a:endParaRPr sz="3800" b="0" i="0" u="none" strike="noStrike" cap="none">
              <a:solidFill>
                <a:srgbClr val="000000"/>
              </a:solidFill>
              <a:latin typeface="Arial"/>
              <a:ea typeface="Arial"/>
              <a:cs typeface="Arial"/>
              <a:sym typeface="Arial"/>
            </a:endParaRPr>
          </a:p>
        </p:txBody>
      </p:sp>
      <p:pic>
        <p:nvPicPr>
          <p:cNvPr id="2849" name="Google Shape;2849;p193"/>
          <p:cNvPicPr preferRelativeResize="0"/>
          <p:nvPr/>
        </p:nvPicPr>
        <p:blipFill rotWithShape="1">
          <a:blip r:embed="rId3">
            <a:alphaModFix/>
          </a:blip>
          <a:srcRect t="10650"/>
          <a:stretch/>
        </p:blipFill>
        <p:spPr>
          <a:xfrm>
            <a:off x="805103" y="1402099"/>
            <a:ext cx="3758289" cy="3504525"/>
          </a:xfrm>
          <a:prstGeom prst="rect">
            <a:avLst/>
          </a:prstGeom>
          <a:noFill/>
          <a:ln>
            <a:noFill/>
          </a:ln>
        </p:spPr>
      </p:pic>
      <p:pic>
        <p:nvPicPr>
          <p:cNvPr id="2850" name="Google Shape;2850;p193"/>
          <p:cNvPicPr preferRelativeResize="0"/>
          <p:nvPr/>
        </p:nvPicPr>
        <p:blipFill rotWithShape="1">
          <a:blip r:embed="rId4">
            <a:alphaModFix/>
          </a:blip>
          <a:srcRect t="12945"/>
          <a:stretch/>
        </p:blipFill>
        <p:spPr>
          <a:xfrm>
            <a:off x="4718839" y="1416122"/>
            <a:ext cx="3572349" cy="2680238"/>
          </a:xfrm>
          <a:prstGeom prst="rect">
            <a:avLst/>
          </a:prstGeom>
          <a:noFill/>
          <a:ln>
            <a:noFill/>
          </a:ln>
        </p:spPr>
      </p:pic>
      <p:grpSp>
        <p:nvGrpSpPr>
          <p:cNvPr id="2852" name="Google Shape;2852;p193"/>
          <p:cNvGrpSpPr/>
          <p:nvPr/>
        </p:nvGrpSpPr>
        <p:grpSpPr>
          <a:xfrm>
            <a:off x="0" y="-3998"/>
            <a:ext cx="9144000" cy="665998"/>
            <a:chOff x="0" y="524750"/>
            <a:chExt cx="9144000" cy="665998"/>
          </a:xfrm>
        </p:grpSpPr>
        <p:sp>
          <p:nvSpPr>
            <p:cNvPr id="2853" name="Google Shape;2853;p193"/>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4" name="Google Shape;2854;p193"/>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sp>
        <p:nvSpPr>
          <p:cNvPr id="2855" name="Google Shape;2855;p193"/>
          <p:cNvSpPr/>
          <p:nvPr/>
        </p:nvSpPr>
        <p:spPr>
          <a:xfrm>
            <a:off x="930125" y="2274150"/>
            <a:ext cx="784500" cy="3294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6" name="Google Shape;2856;p193"/>
          <p:cNvSpPr txBox="1"/>
          <p:nvPr/>
        </p:nvSpPr>
        <p:spPr>
          <a:xfrm>
            <a:off x="1995425" y="2491300"/>
            <a:ext cx="2723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4285F4"/>
                </a:solidFill>
                <a:latin typeface="Arial"/>
                <a:ea typeface="Arial"/>
                <a:cs typeface="Arial"/>
                <a:sym typeface="Arial"/>
              </a:rPr>
              <a:t>excitatory (VPA decreases)</a:t>
            </a:r>
            <a:endParaRPr sz="3600" b="1" i="0" u="none" strike="noStrike" cap="none">
              <a:solidFill>
                <a:srgbClr val="4285F4"/>
              </a:solidFill>
              <a:latin typeface="Arial"/>
              <a:ea typeface="Arial"/>
              <a:cs typeface="Arial"/>
              <a:sym typeface="Arial"/>
            </a:endParaRPr>
          </a:p>
        </p:txBody>
      </p:sp>
      <p:sp>
        <p:nvSpPr>
          <p:cNvPr id="2857" name="Google Shape;2857;p193"/>
          <p:cNvSpPr txBox="1"/>
          <p:nvPr/>
        </p:nvSpPr>
        <p:spPr>
          <a:xfrm>
            <a:off x="1750688" y="2218538"/>
            <a:ext cx="2420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9900"/>
                </a:solidFill>
                <a:latin typeface="Arial"/>
                <a:ea typeface="Arial"/>
                <a:cs typeface="Arial"/>
                <a:sym typeface="Arial"/>
              </a:rPr>
              <a:t>inhibitory (VPA increases)</a:t>
            </a:r>
            <a:endParaRPr sz="3600" b="1" i="0" u="none" strike="noStrike" cap="none">
              <a:solidFill>
                <a:srgbClr val="FF9900"/>
              </a:solidFill>
              <a:latin typeface="Arial"/>
              <a:ea typeface="Arial"/>
              <a:cs typeface="Arial"/>
              <a:sym typeface="Arial"/>
            </a:endParaRPr>
          </a:p>
        </p:txBody>
      </p:sp>
      <p:sp>
        <p:nvSpPr>
          <p:cNvPr id="2858" name="Google Shape;2858;p193"/>
          <p:cNvSpPr/>
          <p:nvPr/>
        </p:nvSpPr>
        <p:spPr>
          <a:xfrm>
            <a:off x="930125" y="2559050"/>
            <a:ext cx="1065300" cy="329400"/>
          </a:xfrm>
          <a:prstGeom prst="ellipse">
            <a:avLst/>
          </a:prstGeom>
          <a:noFill/>
          <a:ln w="2857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9" name="Google Shape;2859;p193"/>
          <p:cNvSpPr/>
          <p:nvPr/>
        </p:nvSpPr>
        <p:spPr>
          <a:xfrm>
            <a:off x="4789350" y="1984388"/>
            <a:ext cx="1687800" cy="2658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0" name="Google Shape;2860;p193"/>
          <p:cNvSpPr/>
          <p:nvPr/>
        </p:nvSpPr>
        <p:spPr>
          <a:xfrm>
            <a:off x="4805225" y="2197127"/>
            <a:ext cx="1687800" cy="3294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1" name="Google Shape;2861;p193"/>
          <p:cNvPicPr preferRelativeResize="0"/>
          <p:nvPr/>
        </p:nvPicPr>
        <p:blipFill rotWithShape="1">
          <a:blip r:embed="rId5">
            <a:alphaModFix/>
          </a:blip>
          <a:srcRect/>
          <a:stretch/>
        </p:blipFill>
        <p:spPr>
          <a:xfrm>
            <a:off x="8095625" y="253975"/>
            <a:ext cx="778525" cy="8633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865"/>
        <p:cNvGrpSpPr/>
        <p:nvPr/>
      </p:nvGrpSpPr>
      <p:grpSpPr>
        <a:xfrm>
          <a:off x="0" y="0"/>
          <a:ext cx="0" cy="0"/>
          <a:chOff x="0" y="0"/>
          <a:chExt cx="0" cy="0"/>
        </a:xfrm>
      </p:grpSpPr>
      <p:pic>
        <p:nvPicPr>
          <p:cNvPr id="2866" name="Google Shape;2866;p194"/>
          <p:cNvPicPr preferRelativeResize="0"/>
          <p:nvPr/>
        </p:nvPicPr>
        <p:blipFill rotWithShape="1">
          <a:blip r:embed="rId3">
            <a:alphaModFix/>
          </a:blip>
          <a:srcRect t="6706" b="26092"/>
          <a:stretch/>
        </p:blipFill>
        <p:spPr>
          <a:xfrm>
            <a:off x="2759925" y="850900"/>
            <a:ext cx="3964724" cy="3880574"/>
          </a:xfrm>
          <a:prstGeom prst="rect">
            <a:avLst/>
          </a:prstGeom>
          <a:noFill/>
          <a:ln>
            <a:noFill/>
          </a:ln>
        </p:spPr>
      </p:pic>
      <p:sp>
        <p:nvSpPr>
          <p:cNvPr id="2867" name="Google Shape;2867;p194"/>
          <p:cNvSpPr txBox="1"/>
          <p:nvPr/>
        </p:nvSpPr>
        <p:spPr>
          <a:xfrm>
            <a:off x="6694250" y="1707100"/>
            <a:ext cx="1919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Voltage-sensitive sodium channel blocker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2868" name="Google Shape;2868;p194"/>
          <p:cNvSpPr txBox="1"/>
          <p:nvPr/>
        </p:nvSpPr>
        <p:spPr>
          <a:xfrm>
            <a:off x="6465075" y="3687950"/>
            <a:ext cx="1919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enhances GABA (inhibitory)</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2869" name="Google Shape;2869;p194"/>
          <p:cNvSpPr txBox="1"/>
          <p:nvPr/>
        </p:nvSpPr>
        <p:spPr>
          <a:xfrm>
            <a:off x="822075" y="3489200"/>
            <a:ext cx="1919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blocks glutamate (blocks excitatory)</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2870" name="Google Shape;2870;p194"/>
          <p:cNvSpPr txBox="1"/>
          <p:nvPr/>
        </p:nvSpPr>
        <p:spPr>
          <a:xfrm>
            <a:off x="1003575" y="1707100"/>
            <a:ext cx="1919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Voltage-sensitive calcium channel blocker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2871" name="Google Shape;2871;p194"/>
          <p:cNvSpPr txBox="1"/>
          <p:nvPr/>
        </p:nvSpPr>
        <p:spPr>
          <a:xfrm>
            <a:off x="822075" y="4758625"/>
            <a:ext cx="4377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400" b="0" i="0" u="none" strike="noStrike" cap="none">
                <a:solidFill>
                  <a:schemeClr val="dk1"/>
                </a:solidFill>
                <a:latin typeface="Arial"/>
                <a:ea typeface="Arial"/>
                <a:cs typeface="Arial"/>
                <a:sym typeface="Arial"/>
              </a:rPr>
              <a:t>Stahl’s Essential Psychopharmacology</a:t>
            </a:r>
            <a:endParaRPr sz="3500" b="0" i="0" u="none" strike="noStrike" cap="none">
              <a:solidFill>
                <a:srgbClr val="000000"/>
              </a:solidFill>
              <a:latin typeface="Arial"/>
              <a:ea typeface="Arial"/>
              <a:cs typeface="Arial"/>
              <a:sym typeface="Arial"/>
            </a:endParaRPr>
          </a:p>
        </p:txBody>
      </p:sp>
      <p:grpSp>
        <p:nvGrpSpPr>
          <p:cNvPr id="2872" name="Google Shape;2872;p194"/>
          <p:cNvGrpSpPr/>
          <p:nvPr/>
        </p:nvGrpSpPr>
        <p:grpSpPr>
          <a:xfrm>
            <a:off x="0" y="-3998"/>
            <a:ext cx="9144000" cy="665998"/>
            <a:chOff x="0" y="524750"/>
            <a:chExt cx="9144000" cy="665998"/>
          </a:xfrm>
        </p:grpSpPr>
        <p:sp>
          <p:nvSpPr>
            <p:cNvPr id="2873" name="Google Shape;2873;p194"/>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4" name="Google Shape;2874;p194"/>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sp>
        <p:nvSpPr>
          <p:cNvPr id="2875" name="Google Shape;2875;p194"/>
          <p:cNvSpPr/>
          <p:nvPr/>
        </p:nvSpPr>
        <p:spPr>
          <a:xfrm>
            <a:off x="3188413" y="1658938"/>
            <a:ext cx="2751300" cy="2751300"/>
          </a:xfrm>
          <a:prstGeom prst="ellipse">
            <a:avLst/>
          </a:prstGeom>
          <a:solidFill>
            <a:srgbClr val="62A8EB"/>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6" name="Google Shape;2876;p194"/>
          <p:cNvPicPr preferRelativeResize="0"/>
          <p:nvPr/>
        </p:nvPicPr>
        <p:blipFill rotWithShape="1">
          <a:blip r:embed="rId4">
            <a:alphaModFix/>
          </a:blip>
          <a:srcRect/>
          <a:stretch/>
        </p:blipFill>
        <p:spPr>
          <a:xfrm>
            <a:off x="8095625" y="253975"/>
            <a:ext cx="778525" cy="863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14"/>
          <p:cNvPicPr preferRelativeResize="0"/>
          <p:nvPr/>
        </p:nvPicPr>
        <p:blipFill rotWithShape="1">
          <a:blip r:embed="rId3">
            <a:alphaModFix amt="81000"/>
          </a:blip>
          <a:srcRect l="732" r="1619"/>
          <a:stretch/>
        </p:blipFill>
        <p:spPr>
          <a:xfrm rot="10800000" flipH="1">
            <a:off x="71550" y="1051325"/>
            <a:ext cx="8919650" cy="1574050"/>
          </a:xfrm>
          <a:prstGeom prst="rect">
            <a:avLst/>
          </a:prstGeom>
          <a:noFill/>
          <a:ln>
            <a:noFill/>
          </a:ln>
        </p:spPr>
      </p:pic>
      <p:pic>
        <p:nvPicPr>
          <p:cNvPr id="229" name="Google Shape;229;p14"/>
          <p:cNvPicPr preferRelativeResize="0"/>
          <p:nvPr/>
        </p:nvPicPr>
        <p:blipFill rotWithShape="1">
          <a:blip r:embed="rId4">
            <a:alphaModFix amt="69000"/>
          </a:blip>
          <a:srcRect l="-732" r="1731"/>
          <a:stretch/>
        </p:blipFill>
        <p:spPr>
          <a:xfrm>
            <a:off x="0" y="2863850"/>
            <a:ext cx="8986324" cy="1518425"/>
          </a:xfrm>
          <a:prstGeom prst="rect">
            <a:avLst/>
          </a:prstGeom>
          <a:noFill/>
          <a:ln>
            <a:noFill/>
          </a:ln>
        </p:spPr>
      </p:pic>
      <p:grpSp>
        <p:nvGrpSpPr>
          <p:cNvPr id="230" name="Google Shape;230;p14"/>
          <p:cNvGrpSpPr/>
          <p:nvPr/>
        </p:nvGrpSpPr>
        <p:grpSpPr>
          <a:xfrm>
            <a:off x="66862" y="641425"/>
            <a:ext cx="9010274" cy="4305276"/>
            <a:chOff x="-188325" y="1103550"/>
            <a:chExt cx="9010274" cy="4305276"/>
          </a:xfrm>
        </p:grpSpPr>
        <p:pic>
          <p:nvPicPr>
            <p:cNvPr id="231" name="Google Shape;231;p14"/>
            <p:cNvPicPr preferRelativeResize="0"/>
            <p:nvPr/>
          </p:nvPicPr>
          <p:blipFill rotWithShape="1">
            <a:blip r:embed="rId5">
              <a:alphaModFix/>
            </a:blip>
            <a:srcRect l="21934" b="2352"/>
            <a:stretch/>
          </p:blipFill>
          <p:spPr>
            <a:xfrm>
              <a:off x="4715100" y="3140175"/>
              <a:ext cx="4106849" cy="2268651"/>
            </a:xfrm>
            <a:prstGeom prst="rect">
              <a:avLst/>
            </a:prstGeom>
            <a:noFill/>
            <a:ln>
              <a:noFill/>
            </a:ln>
          </p:spPr>
        </p:pic>
        <p:pic>
          <p:nvPicPr>
            <p:cNvPr id="232" name="Google Shape;232;p14"/>
            <p:cNvPicPr preferRelativeResize="0"/>
            <p:nvPr/>
          </p:nvPicPr>
          <p:blipFill rotWithShape="1">
            <a:blip r:embed="rId6">
              <a:alphaModFix/>
            </a:blip>
            <a:srcRect/>
            <a:stretch/>
          </p:blipFill>
          <p:spPr>
            <a:xfrm>
              <a:off x="-188325" y="1103550"/>
              <a:ext cx="4903425" cy="2127975"/>
            </a:xfrm>
            <a:prstGeom prst="rect">
              <a:avLst/>
            </a:prstGeom>
            <a:noFill/>
            <a:ln>
              <a:noFill/>
            </a:ln>
          </p:spPr>
        </p:pic>
      </p:grpSp>
      <p:sp>
        <p:nvSpPr>
          <p:cNvPr id="233" name="Google Shape;233;p14"/>
          <p:cNvSpPr txBox="1"/>
          <p:nvPr/>
        </p:nvSpPr>
        <p:spPr>
          <a:xfrm rot="-5400000">
            <a:off x="-585949" y="1537300"/>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elevated mood</a:t>
            </a:r>
            <a:endParaRPr sz="1400" b="1" i="0" u="none" strike="noStrike" cap="none">
              <a:solidFill>
                <a:srgbClr val="000000"/>
              </a:solidFill>
              <a:latin typeface="Arial"/>
              <a:ea typeface="Arial"/>
              <a:cs typeface="Arial"/>
              <a:sym typeface="Arial"/>
            </a:endParaRPr>
          </a:p>
        </p:txBody>
      </p:sp>
      <p:sp>
        <p:nvSpPr>
          <p:cNvPr id="234" name="Google Shape;234;p14"/>
          <p:cNvSpPr txBox="1"/>
          <p:nvPr/>
        </p:nvSpPr>
        <p:spPr>
          <a:xfrm rot="-5400000">
            <a:off x="-585949" y="3389574"/>
            <a:ext cx="165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depressed mood</a:t>
            </a:r>
            <a:endParaRPr sz="1400" b="1" i="0" u="none" strike="noStrike" cap="none">
              <a:solidFill>
                <a:srgbClr val="000000"/>
              </a:solidFill>
              <a:latin typeface="Arial"/>
              <a:ea typeface="Arial"/>
              <a:cs typeface="Arial"/>
              <a:sym typeface="Arial"/>
            </a:endParaRPr>
          </a:p>
        </p:txBody>
      </p:sp>
      <p:sp>
        <p:nvSpPr>
          <p:cNvPr id="235" name="Google Shape;235;p14"/>
          <p:cNvSpPr txBox="1"/>
          <p:nvPr/>
        </p:nvSpPr>
        <p:spPr>
          <a:xfrm>
            <a:off x="4768656" y="78617"/>
            <a:ext cx="4217668" cy="184662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8761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Lamotrigine is a true “mood stabilizer” but ineffective in treatment of mania.</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Only FDA-approved for bipolar </a:t>
            </a:r>
            <a:r>
              <a:rPr lang="en" sz="1800" b="1" i="0" u="sng" strike="noStrike" cap="none">
                <a:solidFill>
                  <a:srgbClr val="000000"/>
                </a:solidFill>
                <a:latin typeface="Arial"/>
                <a:ea typeface="Arial"/>
                <a:cs typeface="Arial"/>
                <a:sym typeface="Arial"/>
              </a:rPr>
              <a:t>maintenance</a:t>
            </a:r>
            <a:r>
              <a:rPr lang="en"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p:txBody>
      </p:sp>
      <p:grpSp>
        <p:nvGrpSpPr>
          <p:cNvPr id="236" name="Google Shape;236;p14"/>
          <p:cNvGrpSpPr/>
          <p:nvPr/>
        </p:nvGrpSpPr>
        <p:grpSpPr>
          <a:xfrm>
            <a:off x="7232132" y="2405436"/>
            <a:ext cx="875704" cy="674312"/>
            <a:chOff x="766792" y="2138381"/>
            <a:chExt cx="2690063" cy="2071409"/>
          </a:xfrm>
        </p:grpSpPr>
        <p:grpSp>
          <p:nvGrpSpPr>
            <p:cNvPr id="237" name="Google Shape;237;p14"/>
            <p:cNvGrpSpPr/>
            <p:nvPr/>
          </p:nvGrpSpPr>
          <p:grpSpPr>
            <a:xfrm>
              <a:off x="766792" y="2138381"/>
              <a:ext cx="2690063" cy="2071409"/>
              <a:chOff x="6077928" y="3303336"/>
              <a:chExt cx="1398743" cy="1077064"/>
            </a:xfrm>
          </p:grpSpPr>
          <p:grpSp>
            <p:nvGrpSpPr>
              <p:cNvPr id="238" name="Google Shape;238;p14"/>
              <p:cNvGrpSpPr/>
              <p:nvPr/>
            </p:nvGrpSpPr>
            <p:grpSpPr>
              <a:xfrm>
                <a:off x="6077928" y="3303336"/>
                <a:ext cx="1398743" cy="937836"/>
                <a:chOff x="5619327" y="6680160"/>
                <a:chExt cx="1740163" cy="1166754"/>
              </a:xfrm>
            </p:grpSpPr>
            <p:pic>
              <p:nvPicPr>
                <p:cNvPr id="239" name="Google Shape;239;p14" descr="clipped result image"/>
                <p:cNvPicPr preferRelativeResize="0"/>
                <p:nvPr/>
              </p:nvPicPr>
              <p:blipFill rotWithShape="1">
                <a:blip r:embed="rId7">
                  <a:alphaModFix/>
                </a:blip>
                <a:srcRect l="28601" t="24642" b="13267"/>
                <a:stretch/>
              </p:blipFill>
              <p:spPr>
                <a:xfrm>
                  <a:off x="5945660" y="6923321"/>
                  <a:ext cx="1413830" cy="923593"/>
                </a:xfrm>
                <a:prstGeom prst="rect">
                  <a:avLst/>
                </a:prstGeom>
                <a:noFill/>
                <a:ln>
                  <a:noFill/>
                </a:ln>
              </p:spPr>
            </p:pic>
            <p:pic>
              <p:nvPicPr>
                <p:cNvPr id="240" name="Google Shape;240;p14"/>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241" name="Google Shape;241;p14"/>
              <p:cNvPicPr preferRelativeResize="0"/>
              <p:nvPr/>
            </p:nvPicPr>
            <p:blipFill rotWithShape="1">
              <a:blip r:embed="rId9">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242" name="Google Shape;242;p14"/>
              <p:cNvPicPr preferRelativeResize="0"/>
              <p:nvPr/>
            </p:nvPicPr>
            <p:blipFill rotWithShape="1">
              <a:blip r:embed="rId9">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243" name="Google Shape;243;p14"/>
              <p:cNvPicPr preferRelativeResize="0"/>
              <p:nvPr/>
            </p:nvPicPr>
            <p:blipFill rotWithShape="1">
              <a:blip r:embed="rId9">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244" name="Google Shape;244;p14"/>
            <p:cNvPicPr preferRelativeResize="0"/>
            <p:nvPr/>
          </p:nvPicPr>
          <p:blipFill rotWithShape="1">
            <a:blip r:embed="rId9">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grpSp>
        <p:nvGrpSpPr>
          <p:cNvPr id="245" name="Google Shape;245;p14"/>
          <p:cNvGrpSpPr/>
          <p:nvPr/>
        </p:nvGrpSpPr>
        <p:grpSpPr>
          <a:xfrm>
            <a:off x="3283735" y="2362309"/>
            <a:ext cx="875704" cy="674312"/>
            <a:chOff x="766792" y="2138381"/>
            <a:chExt cx="2690063" cy="2071409"/>
          </a:xfrm>
        </p:grpSpPr>
        <p:grpSp>
          <p:nvGrpSpPr>
            <p:cNvPr id="246" name="Google Shape;246;p14"/>
            <p:cNvGrpSpPr/>
            <p:nvPr/>
          </p:nvGrpSpPr>
          <p:grpSpPr>
            <a:xfrm>
              <a:off x="766792" y="2138381"/>
              <a:ext cx="2690063" cy="2071409"/>
              <a:chOff x="6077928" y="3303336"/>
              <a:chExt cx="1398743" cy="1077064"/>
            </a:xfrm>
          </p:grpSpPr>
          <p:grpSp>
            <p:nvGrpSpPr>
              <p:cNvPr id="247" name="Google Shape;247;p14"/>
              <p:cNvGrpSpPr/>
              <p:nvPr/>
            </p:nvGrpSpPr>
            <p:grpSpPr>
              <a:xfrm>
                <a:off x="6077928" y="3303336"/>
                <a:ext cx="1398743" cy="937836"/>
                <a:chOff x="5619327" y="6680160"/>
                <a:chExt cx="1740163" cy="1166754"/>
              </a:xfrm>
            </p:grpSpPr>
            <p:pic>
              <p:nvPicPr>
                <p:cNvPr id="248" name="Google Shape;248;p14" descr="clipped result image"/>
                <p:cNvPicPr preferRelativeResize="0"/>
                <p:nvPr/>
              </p:nvPicPr>
              <p:blipFill rotWithShape="1">
                <a:blip r:embed="rId7">
                  <a:alphaModFix/>
                </a:blip>
                <a:srcRect l="28601" t="24642" b="13267"/>
                <a:stretch/>
              </p:blipFill>
              <p:spPr>
                <a:xfrm>
                  <a:off x="5945660" y="6923321"/>
                  <a:ext cx="1413830" cy="923593"/>
                </a:xfrm>
                <a:prstGeom prst="rect">
                  <a:avLst/>
                </a:prstGeom>
                <a:noFill/>
                <a:ln>
                  <a:noFill/>
                </a:ln>
              </p:spPr>
            </p:pic>
            <p:pic>
              <p:nvPicPr>
                <p:cNvPr id="249" name="Google Shape;249;p14"/>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250" name="Google Shape;250;p14"/>
              <p:cNvPicPr preferRelativeResize="0"/>
              <p:nvPr/>
            </p:nvPicPr>
            <p:blipFill rotWithShape="1">
              <a:blip r:embed="rId9">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251" name="Google Shape;251;p14"/>
              <p:cNvPicPr preferRelativeResize="0"/>
              <p:nvPr/>
            </p:nvPicPr>
            <p:blipFill rotWithShape="1">
              <a:blip r:embed="rId9">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252" name="Google Shape;252;p14"/>
              <p:cNvPicPr preferRelativeResize="0"/>
              <p:nvPr/>
            </p:nvPicPr>
            <p:blipFill rotWithShape="1">
              <a:blip r:embed="rId9">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253" name="Google Shape;253;p14"/>
            <p:cNvPicPr preferRelativeResize="0"/>
            <p:nvPr/>
          </p:nvPicPr>
          <p:blipFill rotWithShape="1">
            <a:blip r:embed="rId9">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grpSp>
        <p:nvGrpSpPr>
          <p:cNvPr id="254" name="Google Shape;254;p14"/>
          <p:cNvGrpSpPr/>
          <p:nvPr/>
        </p:nvGrpSpPr>
        <p:grpSpPr>
          <a:xfrm>
            <a:off x="5473065" y="2362309"/>
            <a:ext cx="875704" cy="674312"/>
            <a:chOff x="766792" y="2138381"/>
            <a:chExt cx="2690063" cy="2071409"/>
          </a:xfrm>
        </p:grpSpPr>
        <p:grpSp>
          <p:nvGrpSpPr>
            <p:cNvPr id="255" name="Google Shape;255;p14"/>
            <p:cNvGrpSpPr/>
            <p:nvPr/>
          </p:nvGrpSpPr>
          <p:grpSpPr>
            <a:xfrm>
              <a:off x="766792" y="2138381"/>
              <a:ext cx="2690063" cy="2071409"/>
              <a:chOff x="6077928" y="3303336"/>
              <a:chExt cx="1398743" cy="1077064"/>
            </a:xfrm>
          </p:grpSpPr>
          <p:grpSp>
            <p:nvGrpSpPr>
              <p:cNvPr id="256" name="Google Shape;256;p14"/>
              <p:cNvGrpSpPr/>
              <p:nvPr/>
            </p:nvGrpSpPr>
            <p:grpSpPr>
              <a:xfrm>
                <a:off x="6077928" y="3303336"/>
                <a:ext cx="1398743" cy="937836"/>
                <a:chOff x="5619327" y="6680160"/>
                <a:chExt cx="1740163" cy="1166754"/>
              </a:xfrm>
            </p:grpSpPr>
            <p:pic>
              <p:nvPicPr>
                <p:cNvPr id="257" name="Google Shape;257;p14" descr="clipped result image"/>
                <p:cNvPicPr preferRelativeResize="0"/>
                <p:nvPr/>
              </p:nvPicPr>
              <p:blipFill rotWithShape="1">
                <a:blip r:embed="rId7">
                  <a:alphaModFix/>
                </a:blip>
                <a:srcRect l="28601" t="24642" b="13267"/>
                <a:stretch/>
              </p:blipFill>
              <p:spPr>
                <a:xfrm>
                  <a:off x="5945660" y="6923321"/>
                  <a:ext cx="1413830" cy="923593"/>
                </a:xfrm>
                <a:prstGeom prst="rect">
                  <a:avLst/>
                </a:prstGeom>
                <a:noFill/>
                <a:ln>
                  <a:noFill/>
                </a:ln>
              </p:spPr>
            </p:pic>
            <p:pic>
              <p:nvPicPr>
                <p:cNvPr id="258" name="Google Shape;258;p14"/>
                <p:cNvPicPr preferRelativeResize="0"/>
                <p:nvPr/>
              </p:nvPicPr>
              <p:blipFill rotWithShape="1">
                <a:blip r:embed="rId8">
                  <a:alphaModFix/>
                </a:blip>
                <a:srcRect/>
                <a:stretch/>
              </p:blipFill>
              <p:spPr>
                <a:xfrm>
                  <a:off x="5619327" y="6680160"/>
                  <a:ext cx="866543" cy="668044"/>
                </a:xfrm>
                <a:prstGeom prst="rect">
                  <a:avLst/>
                </a:prstGeom>
                <a:noFill/>
                <a:ln>
                  <a:noFill/>
                </a:ln>
              </p:spPr>
            </p:pic>
          </p:grpSp>
          <p:pic>
            <p:nvPicPr>
              <p:cNvPr id="259" name="Google Shape;259;p14"/>
              <p:cNvPicPr preferRelativeResize="0"/>
              <p:nvPr/>
            </p:nvPicPr>
            <p:blipFill rotWithShape="1">
              <a:blip r:embed="rId9">
                <a:alphaModFix/>
              </a:blip>
              <a:srcRect/>
              <a:stretch/>
            </p:blipFill>
            <p:spPr>
              <a:xfrm flipH="1">
                <a:off x="6314309" y="4147967"/>
                <a:ext cx="255693" cy="222975"/>
              </a:xfrm>
              <a:prstGeom prst="rect">
                <a:avLst/>
              </a:prstGeom>
              <a:noFill/>
              <a:ln>
                <a:noFill/>
              </a:ln>
              <a:effectLst>
                <a:outerShdw blurRad="28575" dist="9525" algn="bl" rotWithShape="0">
                  <a:srgbClr val="000000">
                    <a:alpha val="20784"/>
                  </a:srgbClr>
                </a:outerShdw>
              </a:effectLst>
            </p:spPr>
          </p:pic>
          <p:pic>
            <p:nvPicPr>
              <p:cNvPr id="260" name="Google Shape;260;p14"/>
              <p:cNvPicPr preferRelativeResize="0"/>
              <p:nvPr/>
            </p:nvPicPr>
            <p:blipFill rotWithShape="1">
              <a:blip r:embed="rId9">
                <a:alphaModFix/>
              </a:blip>
              <a:srcRect/>
              <a:stretch/>
            </p:blipFill>
            <p:spPr>
              <a:xfrm flipH="1">
                <a:off x="7003813" y="4101430"/>
                <a:ext cx="228175" cy="222982"/>
              </a:xfrm>
              <a:prstGeom prst="rect">
                <a:avLst/>
              </a:prstGeom>
              <a:noFill/>
              <a:ln>
                <a:noFill/>
              </a:ln>
              <a:effectLst>
                <a:outerShdw blurRad="28575" dist="9525" algn="bl" rotWithShape="0">
                  <a:srgbClr val="000000">
                    <a:alpha val="20784"/>
                  </a:srgbClr>
                </a:outerShdw>
              </a:effectLst>
            </p:spPr>
          </p:pic>
          <p:pic>
            <p:nvPicPr>
              <p:cNvPr id="261" name="Google Shape;261;p14"/>
              <p:cNvPicPr preferRelativeResize="0"/>
              <p:nvPr/>
            </p:nvPicPr>
            <p:blipFill rotWithShape="1">
              <a:blip r:embed="rId9">
                <a:alphaModFix/>
              </a:blip>
              <a:srcRect/>
              <a:stretch/>
            </p:blipFill>
            <p:spPr>
              <a:xfrm rot="-215982" flipH="1">
                <a:off x="7081141" y="4095750"/>
                <a:ext cx="282463" cy="276055"/>
              </a:xfrm>
              <a:prstGeom prst="rect">
                <a:avLst/>
              </a:prstGeom>
              <a:noFill/>
              <a:ln>
                <a:noFill/>
              </a:ln>
              <a:effectLst>
                <a:outerShdw blurRad="28575" dist="9525" algn="bl" rotWithShape="0">
                  <a:srgbClr val="000000">
                    <a:alpha val="20784"/>
                  </a:srgbClr>
                </a:outerShdw>
              </a:effectLst>
            </p:spPr>
          </p:pic>
        </p:grpSp>
        <p:pic>
          <p:nvPicPr>
            <p:cNvPr id="262" name="Google Shape;262;p14"/>
            <p:cNvPicPr preferRelativeResize="0"/>
            <p:nvPr/>
          </p:nvPicPr>
          <p:blipFill rotWithShape="1">
            <a:blip r:embed="rId9">
              <a:alphaModFix/>
            </a:blip>
            <a:srcRect/>
            <a:stretch/>
          </p:blipFill>
          <p:spPr>
            <a:xfrm flipH="1">
              <a:off x="1500138" y="3720100"/>
              <a:ext cx="452497" cy="442200"/>
            </a:xfrm>
            <a:prstGeom prst="rect">
              <a:avLst/>
            </a:prstGeom>
            <a:noFill/>
            <a:ln>
              <a:noFill/>
            </a:ln>
            <a:effectLst>
              <a:outerShdw blurRad="28575" dist="9525" algn="bl" rotWithShape="0">
                <a:srgbClr val="000000">
                  <a:alpha val="20784"/>
                </a:srgbClr>
              </a:outerShdw>
            </a:effectLst>
          </p:spPr>
        </p:pic>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902"/>
        <p:cNvGrpSpPr/>
        <p:nvPr/>
      </p:nvGrpSpPr>
      <p:grpSpPr>
        <a:xfrm>
          <a:off x="0" y="0"/>
          <a:ext cx="0" cy="0"/>
          <a:chOff x="0" y="0"/>
          <a:chExt cx="0" cy="0"/>
        </a:xfrm>
      </p:grpSpPr>
      <p:grpSp>
        <p:nvGrpSpPr>
          <p:cNvPr id="2903" name="Google Shape;2903;p196"/>
          <p:cNvGrpSpPr/>
          <p:nvPr/>
        </p:nvGrpSpPr>
        <p:grpSpPr>
          <a:xfrm>
            <a:off x="471425" y="1544890"/>
            <a:ext cx="2266186" cy="1893767"/>
            <a:chOff x="-3811898" y="296698"/>
            <a:chExt cx="3506400" cy="2585700"/>
          </a:xfrm>
        </p:grpSpPr>
        <p:sp>
          <p:nvSpPr>
            <p:cNvPr id="2904" name="Google Shape;2904;p196"/>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05" name="Google Shape;2905;p196"/>
            <p:cNvGrpSpPr/>
            <p:nvPr/>
          </p:nvGrpSpPr>
          <p:grpSpPr>
            <a:xfrm>
              <a:off x="-2876086" y="1193251"/>
              <a:ext cx="1634416" cy="1662716"/>
              <a:chOff x="-708549" y="-1713557"/>
              <a:chExt cx="1634416" cy="2633379"/>
            </a:xfrm>
          </p:grpSpPr>
          <p:grpSp>
            <p:nvGrpSpPr>
              <p:cNvPr id="2906" name="Google Shape;2906;p196"/>
              <p:cNvGrpSpPr/>
              <p:nvPr/>
            </p:nvGrpSpPr>
            <p:grpSpPr>
              <a:xfrm>
                <a:off x="-696683" y="-1104667"/>
                <a:ext cx="1622550" cy="2024489"/>
                <a:chOff x="-144233" y="2152883"/>
                <a:chExt cx="1622550" cy="2024489"/>
              </a:xfrm>
            </p:grpSpPr>
            <p:grpSp>
              <p:nvGrpSpPr>
                <p:cNvPr id="2907" name="Google Shape;2907;p196"/>
                <p:cNvGrpSpPr/>
                <p:nvPr/>
              </p:nvGrpSpPr>
              <p:grpSpPr>
                <a:xfrm rot="-5400000">
                  <a:off x="-41842" y="2657213"/>
                  <a:ext cx="1424641" cy="1615677"/>
                  <a:chOff x="10901423" y="-15665848"/>
                  <a:chExt cx="4433991" cy="5845433"/>
                </a:xfrm>
              </p:grpSpPr>
              <p:pic>
                <p:nvPicPr>
                  <p:cNvPr id="2908" name="Google Shape;2908;p196" descr="clipped result image"/>
                  <p:cNvPicPr preferRelativeResize="0"/>
                  <p:nvPr/>
                </p:nvPicPr>
                <p:blipFill rotWithShape="1">
                  <a:blip r:embed="rId3">
                    <a:alphaModFix/>
                  </a:blip>
                  <a:srcRect/>
                  <a:stretch/>
                </p:blipFill>
                <p:spPr>
                  <a:xfrm>
                    <a:off x="12729472" y="-15665848"/>
                    <a:ext cx="2605942" cy="5834203"/>
                  </a:xfrm>
                  <a:prstGeom prst="rect">
                    <a:avLst/>
                  </a:prstGeom>
                  <a:noFill/>
                  <a:ln>
                    <a:noFill/>
                  </a:ln>
                </p:spPr>
              </p:pic>
              <p:pic>
                <p:nvPicPr>
                  <p:cNvPr id="2909" name="Google Shape;2909;p196" descr="clipped result image"/>
                  <p:cNvPicPr preferRelativeResize="0"/>
                  <p:nvPr/>
                </p:nvPicPr>
                <p:blipFill rotWithShape="1">
                  <a:blip r:embed="rId4">
                    <a:alphaModFix/>
                  </a:blip>
                  <a:srcRect/>
                  <a:stretch/>
                </p:blipFill>
                <p:spPr>
                  <a:xfrm>
                    <a:off x="10901423" y="-15654618"/>
                    <a:ext cx="2625389" cy="5834203"/>
                  </a:xfrm>
                  <a:prstGeom prst="rect">
                    <a:avLst/>
                  </a:prstGeom>
                  <a:noFill/>
                  <a:ln>
                    <a:noFill/>
                  </a:ln>
                </p:spPr>
              </p:pic>
            </p:grpSp>
            <p:pic>
              <p:nvPicPr>
                <p:cNvPr id="2910" name="Google Shape;2910;p196" descr="clipped result image"/>
                <p:cNvPicPr preferRelativeResize="0"/>
                <p:nvPr/>
              </p:nvPicPr>
              <p:blipFill rotWithShape="1">
                <a:blip r:embed="rId5">
                  <a:alphaModFix/>
                </a:blip>
                <a:srcRect/>
                <a:stretch/>
              </p:blipFill>
              <p:spPr>
                <a:xfrm rot="-5400000">
                  <a:off x="243410" y="1765240"/>
                  <a:ext cx="837288" cy="1612574"/>
                </a:xfrm>
                <a:prstGeom prst="rect">
                  <a:avLst/>
                </a:prstGeom>
                <a:noFill/>
                <a:ln>
                  <a:noFill/>
                </a:ln>
              </p:spPr>
            </p:pic>
          </p:grpSp>
          <p:pic>
            <p:nvPicPr>
              <p:cNvPr id="2911" name="Google Shape;2911;p196" descr="clipped result image"/>
              <p:cNvPicPr preferRelativeResize="0"/>
              <p:nvPr/>
            </p:nvPicPr>
            <p:blipFill rotWithShape="1">
              <a:blip r:embed="rId6">
                <a:alphaModFix/>
              </a:blip>
              <a:srcRect/>
              <a:stretch/>
            </p:blipFill>
            <p:spPr>
              <a:xfrm rot="-5400000">
                <a:off x="-320906" y="-2101200"/>
                <a:ext cx="837288" cy="1612574"/>
              </a:xfrm>
              <a:prstGeom prst="rect">
                <a:avLst/>
              </a:prstGeom>
              <a:noFill/>
              <a:ln>
                <a:noFill/>
              </a:ln>
            </p:spPr>
          </p:pic>
        </p:grpSp>
      </p:grpSp>
      <p:sp>
        <p:nvSpPr>
          <p:cNvPr id="2912" name="Google Shape;2912;p196"/>
          <p:cNvSpPr/>
          <p:nvPr/>
        </p:nvSpPr>
        <p:spPr>
          <a:xfrm rot="10800000" flipH="1">
            <a:off x="3132192" y="1605976"/>
            <a:ext cx="2534100" cy="19446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588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13" name="Google Shape;2913;p196" descr="clipped result image"/>
          <p:cNvPicPr preferRelativeResize="0"/>
          <p:nvPr/>
        </p:nvPicPr>
        <p:blipFill rotWithShape="1">
          <a:blip r:embed="rId7">
            <a:alphaModFix/>
          </a:blip>
          <a:srcRect/>
          <a:stretch/>
        </p:blipFill>
        <p:spPr>
          <a:xfrm>
            <a:off x="3859341" y="2128157"/>
            <a:ext cx="1087977" cy="1080040"/>
          </a:xfrm>
          <a:prstGeom prst="rect">
            <a:avLst/>
          </a:prstGeom>
          <a:noFill/>
          <a:ln>
            <a:noFill/>
          </a:ln>
        </p:spPr>
      </p:pic>
      <p:sp>
        <p:nvSpPr>
          <p:cNvPr id="2914" name="Google Shape;2914;p196"/>
          <p:cNvSpPr txBox="1"/>
          <p:nvPr/>
        </p:nvSpPr>
        <p:spPr>
          <a:xfrm>
            <a:off x="858572" y="884576"/>
            <a:ext cx="56940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0" i="0" u="none" strike="noStrike" cap="none">
                <a:solidFill>
                  <a:srgbClr val="000000"/>
                </a:solidFill>
                <a:latin typeface="Arial"/>
                <a:ea typeface="Arial"/>
                <a:cs typeface="Arial"/>
                <a:sym typeface="Arial"/>
              </a:rPr>
              <a:t>in</a:t>
            </a:r>
            <a:r>
              <a:rPr lang="en" sz="2800" b="1" i="0" u="sng" strike="noStrike" cap="none">
                <a:solidFill>
                  <a:srgbClr val="000000"/>
                </a:solidFill>
                <a:latin typeface="Arial"/>
                <a:ea typeface="Arial"/>
                <a:cs typeface="Arial"/>
                <a:sym typeface="Arial"/>
              </a:rPr>
              <a:t>H</a:t>
            </a:r>
            <a:r>
              <a:rPr lang="en" sz="2800" b="0" i="0" u="none" strike="noStrike" cap="none">
                <a:solidFill>
                  <a:srgbClr val="000000"/>
                </a:solidFill>
                <a:latin typeface="Arial"/>
                <a:ea typeface="Arial"/>
                <a:cs typeface="Arial"/>
                <a:sym typeface="Arial"/>
              </a:rPr>
              <a:t>ibition</a:t>
            </a:r>
            <a:endParaRPr sz="2800" b="0" i="0" u="none" strike="noStrike" cap="none">
              <a:solidFill>
                <a:srgbClr val="000000"/>
              </a:solidFill>
              <a:latin typeface="Arial"/>
              <a:ea typeface="Arial"/>
              <a:cs typeface="Arial"/>
              <a:sym typeface="Arial"/>
            </a:endParaRPr>
          </a:p>
        </p:txBody>
      </p:sp>
      <p:sp>
        <p:nvSpPr>
          <p:cNvPr id="2915" name="Google Shape;2915;p196"/>
          <p:cNvSpPr txBox="1"/>
          <p:nvPr/>
        </p:nvSpPr>
        <p:spPr>
          <a:xfrm>
            <a:off x="3548895" y="900450"/>
            <a:ext cx="1923300" cy="21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0" i="0" u="none" strike="noStrike" cap="none">
                <a:solidFill>
                  <a:srgbClr val="000000"/>
                </a:solidFill>
                <a:latin typeface="Arial"/>
                <a:ea typeface="Arial"/>
                <a:cs typeface="Arial"/>
                <a:sym typeface="Arial"/>
              </a:rPr>
              <a:t>in</a:t>
            </a:r>
            <a:r>
              <a:rPr lang="en" sz="2800" b="1" i="0" u="sng" strike="noStrike" cap="none">
                <a:solidFill>
                  <a:srgbClr val="000000"/>
                </a:solidFill>
                <a:latin typeface="Arial"/>
                <a:ea typeface="Arial"/>
                <a:cs typeface="Arial"/>
                <a:sym typeface="Arial"/>
              </a:rPr>
              <a:t>D</a:t>
            </a:r>
            <a:r>
              <a:rPr lang="en" sz="2800" b="0" i="0" u="none" strike="noStrike" cap="none">
                <a:solidFill>
                  <a:srgbClr val="000000"/>
                </a:solidFill>
                <a:latin typeface="Arial"/>
                <a:ea typeface="Arial"/>
                <a:cs typeface="Arial"/>
                <a:sym typeface="Arial"/>
              </a:rPr>
              <a:t>uction</a:t>
            </a:r>
            <a:endParaRPr sz="2800" b="0" i="0" u="none" strike="noStrike" cap="none">
              <a:solidFill>
                <a:srgbClr val="000000"/>
              </a:solidFill>
              <a:latin typeface="Arial"/>
              <a:ea typeface="Arial"/>
              <a:cs typeface="Arial"/>
              <a:sym typeface="Arial"/>
            </a:endParaRPr>
          </a:p>
        </p:txBody>
      </p:sp>
      <p:sp>
        <p:nvSpPr>
          <p:cNvPr id="2916" name="Google Shape;2916;p196"/>
          <p:cNvSpPr txBox="1"/>
          <p:nvPr/>
        </p:nvSpPr>
        <p:spPr>
          <a:xfrm>
            <a:off x="3811244" y="3561427"/>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own &amp; </a:t>
            </a: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D</a:t>
            </a:r>
            <a:r>
              <a:rPr lang="en" sz="2400" b="0" i="0" u="none" strike="noStrike" cap="none">
                <a:solidFill>
                  <a:srgbClr val="000000"/>
                </a:solidFill>
                <a:latin typeface="Arial"/>
                <a:ea typeface="Arial"/>
                <a:cs typeface="Arial"/>
                <a:sym typeface="Arial"/>
              </a:rPr>
              <a:t>elayed </a:t>
            </a:r>
            <a:endParaRPr sz="2400" b="0" i="0" u="none" strike="noStrike" cap="none">
              <a:solidFill>
                <a:srgbClr val="000000"/>
              </a:solidFill>
              <a:latin typeface="Arial"/>
              <a:ea typeface="Arial"/>
              <a:cs typeface="Arial"/>
              <a:sym typeface="Arial"/>
            </a:endParaRPr>
          </a:p>
        </p:txBody>
      </p:sp>
      <p:sp>
        <p:nvSpPr>
          <p:cNvPr id="2917" name="Google Shape;2917;p196"/>
          <p:cNvSpPr txBox="1"/>
          <p:nvPr/>
        </p:nvSpPr>
        <p:spPr>
          <a:xfrm>
            <a:off x="1015785" y="3545552"/>
            <a:ext cx="2655600" cy="32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igh &amp;</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2400" b="1" i="0" u="sng" strike="noStrike" cap="none">
                <a:solidFill>
                  <a:srgbClr val="000000"/>
                </a:solidFill>
                <a:latin typeface="Arial"/>
                <a:ea typeface="Arial"/>
                <a:cs typeface="Arial"/>
                <a:sym typeface="Arial"/>
              </a:rPr>
              <a:t>H</a:t>
            </a:r>
            <a:r>
              <a:rPr lang="en" sz="2400" b="0" i="0" u="none" strike="noStrike" cap="none">
                <a:solidFill>
                  <a:srgbClr val="000000"/>
                </a:solidFill>
                <a:latin typeface="Arial"/>
                <a:ea typeface="Arial"/>
                <a:cs typeface="Arial"/>
                <a:sym typeface="Arial"/>
              </a:rPr>
              <a:t>urried</a:t>
            </a:r>
            <a:endParaRPr sz="2400" b="0" i="0" u="none" strike="noStrike" cap="none">
              <a:solidFill>
                <a:srgbClr val="000000"/>
              </a:solidFill>
              <a:latin typeface="Arial"/>
              <a:ea typeface="Arial"/>
              <a:cs typeface="Arial"/>
              <a:sym typeface="Arial"/>
            </a:endParaRPr>
          </a:p>
        </p:txBody>
      </p:sp>
      <p:pic>
        <p:nvPicPr>
          <p:cNvPr id="2918" name="Google Shape;2918;p196"/>
          <p:cNvPicPr preferRelativeResize="0"/>
          <p:nvPr/>
        </p:nvPicPr>
        <p:blipFill rotWithShape="1">
          <a:blip r:embed="rId8">
            <a:alphaModFix/>
          </a:blip>
          <a:srcRect/>
          <a:stretch/>
        </p:blipFill>
        <p:spPr>
          <a:xfrm>
            <a:off x="5976850" y="983450"/>
            <a:ext cx="2534099" cy="2810245"/>
          </a:xfrm>
          <a:prstGeom prst="rect">
            <a:avLst/>
          </a:prstGeom>
          <a:noFill/>
          <a:ln>
            <a:noFill/>
          </a:ln>
        </p:spPr>
      </p:pic>
      <p:sp>
        <p:nvSpPr>
          <p:cNvPr id="2919" name="Google Shape;2919;p196"/>
          <p:cNvSpPr txBox="1"/>
          <p:nvPr/>
        </p:nvSpPr>
        <p:spPr>
          <a:xfrm>
            <a:off x="6786294" y="3793702"/>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2400" b="0" i="0" u="none" strike="noStrike" cap="none">
                <a:solidFill>
                  <a:srgbClr val="000000"/>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nvGrpSpPr>
          <p:cNvPr id="2920" name="Google Shape;2920;p196"/>
          <p:cNvGrpSpPr/>
          <p:nvPr/>
        </p:nvGrpSpPr>
        <p:grpSpPr>
          <a:xfrm>
            <a:off x="7195852" y="900440"/>
            <a:ext cx="443209" cy="370272"/>
            <a:chOff x="-3811898" y="296698"/>
            <a:chExt cx="3506400" cy="2585700"/>
          </a:xfrm>
        </p:grpSpPr>
        <p:sp>
          <p:nvSpPr>
            <p:cNvPr id="2921" name="Google Shape;2921;p196"/>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22" name="Google Shape;2922;p196"/>
            <p:cNvGrpSpPr/>
            <p:nvPr/>
          </p:nvGrpSpPr>
          <p:grpSpPr>
            <a:xfrm>
              <a:off x="-2876086" y="1193251"/>
              <a:ext cx="1634416" cy="1662716"/>
              <a:chOff x="-708549" y="-1713557"/>
              <a:chExt cx="1634416" cy="2633379"/>
            </a:xfrm>
          </p:grpSpPr>
          <p:grpSp>
            <p:nvGrpSpPr>
              <p:cNvPr id="2923" name="Google Shape;2923;p196"/>
              <p:cNvGrpSpPr/>
              <p:nvPr/>
            </p:nvGrpSpPr>
            <p:grpSpPr>
              <a:xfrm>
                <a:off x="-696683" y="-1104667"/>
                <a:ext cx="1622550" cy="2024489"/>
                <a:chOff x="-144233" y="2152883"/>
                <a:chExt cx="1622550" cy="2024489"/>
              </a:xfrm>
            </p:grpSpPr>
            <p:grpSp>
              <p:nvGrpSpPr>
                <p:cNvPr id="2924" name="Google Shape;2924;p196"/>
                <p:cNvGrpSpPr/>
                <p:nvPr/>
              </p:nvGrpSpPr>
              <p:grpSpPr>
                <a:xfrm rot="-5400000">
                  <a:off x="-41842" y="2657213"/>
                  <a:ext cx="1424641" cy="1615677"/>
                  <a:chOff x="10901423" y="-15665848"/>
                  <a:chExt cx="4433991" cy="5845433"/>
                </a:xfrm>
              </p:grpSpPr>
              <p:pic>
                <p:nvPicPr>
                  <p:cNvPr id="2925" name="Google Shape;2925;p196" descr="clipped result image"/>
                  <p:cNvPicPr preferRelativeResize="0"/>
                  <p:nvPr/>
                </p:nvPicPr>
                <p:blipFill rotWithShape="1">
                  <a:blip r:embed="rId3">
                    <a:alphaModFix/>
                  </a:blip>
                  <a:srcRect/>
                  <a:stretch/>
                </p:blipFill>
                <p:spPr>
                  <a:xfrm>
                    <a:off x="12729472" y="-15665848"/>
                    <a:ext cx="2605942" cy="5834203"/>
                  </a:xfrm>
                  <a:prstGeom prst="rect">
                    <a:avLst/>
                  </a:prstGeom>
                  <a:noFill/>
                  <a:ln>
                    <a:noFill/>
                  </a:ln>
                </p:spPr>
              </p:pic>
              <p:pic>
                <p:nvPicPr>
                  <p:cNvPr id="2926" name="Google Shape;2926;p196" descr="clipped result image"/>
                  <p:cNvPicPr preferRelativeResize="0"/>
                  <p:nvPr/>
                </p:nvPicPr>
                <p:blipFill rotWithShape="1">
                  <a:blip r:embed="rId4">
                    <a:alphaModFix/>
                  </a:blip>
                  <a:srcRect/>
                  <a:stretch/>
                </p:blipFill>
                <p:spPr>
                  <a:xfrm>
                    <a:off x="10901423" y="-15654618"/>
                    <a:ext cx="2625389" cy="5834203"/>
                  </a:xfrm>
                  <a:prstGeom prst="rect">
                    <a:avLst/>
                  </a:prstGeom>
                  <a:noFill/>
                  <a:ln>
                    <a:noFill/>
                  </a:ln>
                </p:spPr>
              </p:pic>
            </p:grpSp>
            <p:pic>
              <p:nvPicPr>
                <p:cNvPr id="2927" name="Google Shape;2927;p196" descr="clipped result image"/>
                <p:cNvPicPr preferRelativeResize="0"/>
                <p:nvPr/>
              </p:nvPicPr>
              <p:blipFill rotWithShape="1">
                <a:blip r:embed="rId5">
                  <a:alphaModFix/>
                </a:blip>
                <a:srcRect/>
                <a:stretch/>
              </p:blipFill>
              <p:spPr>
                <a:xfrm rot="-5400000">
                  <a:off x="243410" y="1765240"/>
                  <a:ext cx="837288" cy="1612574"/>
                </a:xfrm>
                <a:prstGeom prst="rect">
                  <a:avLst/>
                </a:prstGeom>
                <a:noFill/>
                <a:ln>
                  <a:noFill/>
                </a:ln>
              </p:spPr>
            </p:pic>
          </p:grpSp>
          <p:pic>
            <p:nvPicPr>
              <p:cNvPr id="2928" name="Google Shape;2928;p196" descr="clipped result image"/>
              <p:cNvPicPr preferRelativeResize="0"/>
              <p:nvPr/>
            </p:nvPicPr>
            <p:blipFill rotWithShape="1">
              <a:blip r:embed="rId6">
                <a:alphaModFix/>
              </a:blip>
              <a:srcRect/>
              <a:stretch/>
            </p:blipFill>
            <p:spPr>
              <a:xfrm rot="-5400000">
                <a:off x="-320906" y="-2101200"/>
                <a:ext cx="837288" cy="1612574"/>
              </a:xfrm>
              <a:prstGeom prst="rect">
                <a:avLst/>
              </a:prstGeom>
              <a:noFill/>
              <a:ln>
                <a:noFill/>
              </a:ln>
            </p:spPr>
          </p:pic>
        </p:grpSp>
      </p:grpSp>
      <p:sp>
        <p:nvSpPr>
          <p:cNvPr id="2929" name="Google Shape;2929;p196"/>
          <p:cNvSpPr txBox="1"/>
          <p:nvPr/>
        </p:nvSpPr>
        <p:spPr>
          <a:xfrm>
            <a:off x="7605419" y="900452"/>
            <a:ext cx="2662500" cy="621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800" b="0" i="0" u="none" strike="noStrike" cap="none">
                <a:solidFill>
                  <a:srgbClr val="000000"/>
                </a:solidFill>
                <a:latin typeface="Arial"/>
                <a:ea typeface="Arial"/>
                <a:cs typeface="Arial"/>
                <a:sym typeface="Arial"/>
              </a:rPr>
              <a:t>UGT</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958"/>
        <p:cNvGrpSpPr/>
        <p:nvPr/>
      </p:nvGrpSpPr>
      <p:grpSpPr>
        <a:xfrm>
          <a:off x="0" y="0"/>
          <a:ext cx="0" cy="0"/>
          <a:chOff x="0" y="0"/>
          <a:chExt cx="0" cy="0"/>
        </a:xfrm>
      </p:grpSpPr>
      <p:pic>
        <p:nvPicPr>
          <p:cNvPr id="2959" name="Google Shape;2959;p198"/>
          <p:cNvPicPr preferRelativeResize="0"/>
          <p:nvPr/>
        </p:nvPicPr>
        <p:blipFill rotWithShape="1">
          <a:blip r:embed="rId3">
            <a:alphaModFix/>
          </a:blip>
          <a:srcRect t="6706" b="26092"/>
          <a:stretch/>
        </p:blipFill>
        <p:spPr>
          <a:xfrm>
            <a:off x="2759925" y="850900"/>
            <a:ext cx="3964724" cy="3880574"/>
          </a:xfrm>
          <a:prstGeom prst="rect">
            <a:avLst/>
          </a:prstGeom>
          <a:noFill/>
          <a:ln>
            <a:noFill/>
          </a:ln>
        </p:spPr>
      </p:pic>
      <p:sp>
        <p:nvSpPr>
          <p:cNvPr id="2960" name="Google Shape;2960;p198"/>
          <p:cNvSpPr txBox="1"/>
          <p:nvPr/>
        </p:nvSpPr>
        <p:spPr>
          <a:xfrm>
            <a:off x="6465075" y="3687950"/>
            <a:ext cx="1919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enhances GABA (inhibitory)</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2961" name="Google Shape;2961;p198"/>
          <p:cNvSpPr txBox="1"/>
          <p:nvPr/>
        </p:nvSpPr>
        <p:spPr>
          <a:xfrm>
            <a:off x="822075" y="3489200"/>
            <a:ext cx="19194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blocks glutamate (blocks excitatory)</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grpSp>
        <p:nvGrpSpPr>
          <p:cNvPr id="2962" name="Google Shape;2962;p198"/>
          <p:cNvGrpSpPr/>
          <p:nvPr/>
        </p:nvGrpSpPr>
        <p:grpSpPr>
          <a:xfrm>
            <a:off x="0" y="-3998"/>
            <a:ext cx="9144000" cy="665998"/>
            <a:chOff x="0" y="524750"/>
            <a:chExt cx="9144000" cy="665998"/>
          </a:xfrm>
        </p:grpSpPr>
        <p:sp>
          <p:nvSpPr>
            <p:cNvPr id="2963" name="Google Shape;2963;p198"/>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4" name="Google Shape;2964;p198"/>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grpSp>
        <p:nvGrpSpPr>
          <p:cNvPr id="2965" name="Google Shape;2965;p198"/>
          <p:cNvGrpSpPr/>
          <p:nvPr/>
        </p:nvGrpSpPr>
        <p:grpSpPr>
          <a:xfrm>
            <a:off x="3901815" y="738201"/>
            <a:ext cx="1245123" cy="1040486"/>
            <a:chOff x="-3811898" y="296698"/>
            <a:chExt cx="3506400" cy="2585700"/>
          </a:xfrm>
        </p:grpSpPr>
        <p:sp>
          <p:nvSpPr>
            <p:cNvPr id="2966" name="Google Shape;2966;p198"/>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67" name="Google Shape;2967;p198"/>
            <p:cNvGrpSpPr/>
            <p:nvPr/>
          </p:nvGrpSpPr>
          <p:grpSpPr>
            <a:xfrm>
              <a:off x="-2876086" y="1193251"/>
              <a:ext cx="1634416" cy="1662716"/>
              <a:chOff x="-708549" y="-1713557"/>
              <a:chExt cx="1634416" cy="2633379"/>
            </a:xfrm>
          </p:grpSpPr>
          <p:grpSp>
            <p:nvGrpSpPr>
              <p:cNvPr id="2968" name="Google Shape;2968;p198"/>
              <p:cNvGrpSpPr/>
              <p:nvPr/>
            </p:nvGrpSpPr>
            <p:grpSpPr>
              <a:xfrm>
                <a:off x="-696683" y="-1104667"/>
                <a:ext cx="1622550" cy="2024489"/>
                <a:chOff x="-144233" y="2152883"/>
                <a:chExt cx="1622550" cy="2024489"/>
              </a:xfrm>
            </p:grpSpPr>
            <p:grpSp>
              <p:nvGrpSpPr>
                <p:cNvPr id="2969" name="Google Shape;2969;p198"/>
                <p:cNvGrpSpPr/>
                <p:nvPr/>
              </p:nvGrpSpPr>
              <p:grpSpPr>
                <a:xfrm rot="-5400000">
                  <a:off x="-41842" y="2657213"/>
                  <a:ext cx="1424641" cy="1615677"/>
                  <a:chOff x="10901423" y="-15665848"/>
                  <a:chExt cx="4433991" cy="5845433"/>
                </a:xfrm>
              </p:grpSpPr>
              <p:pic>
                <p:nvPicPr>
                  <p:cNvPr id="2970" name="Google Shape;2970;p198"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2971" name="Google Shape;2971;p198"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2972" name="Google Shape;2972;p198"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2973" name="Google Shape;2973;p198"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sp>
        <p:nvSpPr>
          <p:cNvPr id="2974" name="Google Shape;2974;p198"/>
          <p:cNvSpPr txBox="1"/>
          <p:nvPr/>
        </p:nvSpPr>
        <p:spPr>
          <a:xfrm>
            <a:off x="4243125" y="819150"/>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UGT</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500" b="0" i="0" u="none" strike="noStrike" cap="none">
              <a:solidFill>
                <a:srgbClr val="000000"/>
              </a:solidFill>
              <a:latin typeface="Arial"/>
              <a:ea typeface="Arial"/>
              <a:cs typeface="Arial"/>
              <a:sym typeface="Arial"/>
            </a:endParaRPr>
          </a:p>
        </p:txBody>
      </p:sp>
      <p:sp>
        <p:nvSpPr>
          <p:cNvPr id="2975" name="Google Shape;2975;p198"/>
          <p:cNvSpPr/>
          <p:nvPr/>
        </p:nvSpPr>
        <p:spPr>
          <a:xfrm>
            <a:off x="3188413" y="1658938"/>
            <a:ext cx="2751300" cy="2751300"/>
          </a:xfrm>
          <a:prstGeom prst="ellipse">
            <a:avLst/>
          </a:prstGeom>
          <a:solidFill>
            <a:srgbClr val="62A8EB"/>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6" name="Google Shape;2976;p198"/>
          <p:cNvPicPr preferRelativeResize="0"/>
          <p:nvPr/>
        </p:nvPicPr>
        <p:blipFill rotWithShape="1">
          <a:blip r:embed="rId8">
            <a:alphaModFix/>
          </a:blip>
          <a:srcRect/>
          <a:stretch/>
        </p:blipFill>
        <p:spPr>
          <a:xfrm>
            <a:off x="8095625" y="253975"/>
            <a:ext cx="778525" cy="863350"/>
          </a:xfrm>
          <a:prstGeom prst="rect">
            <a:avLst/>
          </a:prstGeom>
          <a:noFill/>
          <a:ln>
            <a:noFill/>
          </a:ln>
        </p:spPr>
      </p:pic>
      <p:pic>
        <p:nvPicPr>
          <p:cNvPr id="2977" name="Google Shape;2977;p198"/>
          <p:cNvPicPr preferRelativeResize="0"/>
          <p:nvPr/>
        </p:nvPicPr>
        <p:blipFill rotWithShape="1">
          <a:blip r:embed="rId9">
            <a:alphaModFix/>
          </a:blip>
          <a:srcRect r="65776"/>
          <a:stretch/>
        </p:blipFill>
        <p:spPr>
          <a:xfrm>
            <a:off x="6686422" y="1163677"/>
            <a:ext cx="1798465" cy="1105748"/>
          </a:xfrm>
          <a:prstGeom prst="rect">
            <a:avLst/>
          </a:prstGeom>
          <a:noFill/>
          <a:ln>
            <a:noFill/>
          </a:ln>
        </p:spPr>
      </p:pic>
      <p:pic>
        <p:nvPicPr>
          <p:cNvPr id="2978" name="Google Shape;2978;p198"/>
          <p:cNvPicPr preferRelativeResize="0"/>
          <p:nvPr/>
        </p:nvPicPr>
        <p:blipFill rotWithShape="1">
          <a:blip r:embed="rId9">
            <a:alphaModFix/>
          </a:blip>
          <a:srcRect l="34862" r="31985"/>
          <a:stretch/>
        </p:blipFill>
        <p:spPr>
          <a:xfrm>
            <a:off x="1173983" y="1365615"/>
            <a:ext cx="1720401" cy="1040485"/>
          </a:xfrm>
          <a:prstGeom prst="rect">
            <a:avLst/>
          </a:prstGeom>
          <a:noFill/>
          <a:ln>
            <a:noFill/>
          </a:ln>
        </p:spPr>
      </p:pic>
      <p:pic>
        <p:nvPicPr>
          <p:cNvPr id="2979" name="Google Shape;2979;p198"/>
          <p:cNvPicPr preferRelativeResize="0"/>
          <p:nvPr/>
        </p:nvPicPr>
        <p:blipFill rotWithShape="1">
          <a:blip r:embed="rId10">
            <a:alphaModFix/>
          </a:blip>
          <a:srcRect/>
          <a:stretch/>
        </p:blipFill>
        <p:spPr>
          <a:xfrm flipH="1">
            <a:off x="1173983" y="2300386"/>
            <a:ext cx="392287" cy="211428"/>
          </a:xfrm>
          <a:prstGeom prst="rect">
            <a:avLst/>
          </a:prstGeom>
          <a:noFill/>
          <a:ln>
            <a:noFill/>
          </a:ln>
        </p:spPr>
      </p:pic>
      <p:pic>
        <p:nvPicPr>
          <p:cNvPr id="2980" name="Google Shape;2980;p198"/>
          <p:cNvPicPr preferRelativeResize="0"/>
          <p:nvPr/>
        </p:nvPicPr>
        <p:blipFill rotWithShape="1">
          <a:blip r:embed="rId10">
            <a:alphaModFix/>
          </a:blip>
          <a:srcRect/>
          <a:stretch/>
        </p:blipFill>
        <p:spPr>
          <a:xfrm flipH="1">
            <a:off x="6858721" y="2096369"/>
            <a:ext cx="392287" cy="21142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984"/>
        <p:cNvGrpSpPr/>
        <p:nvPr/>
      </p:nvGrpSpPr>
      <p:grpSpPr>
        <a:xfrm>
          <a:off x="0" y="0"/>
          <a:ext cx="0" cy="0"/>
          <a:chOff x="0" y="0"/>
          <a:chExt cx="0" cy="0"/>
        </a:xfrm>
      </p:grpSpPr>
      <p:pic>
        <p:nvPicPr>
          <p:cNvPr id="2985" name="Google Shape;2985;p199"/>
          <p:cNvPicPr preferRelativeResize="0"/>
          <p:nvPr/>
        </p:nvPicPr>
        <p:blipFill rotWithShape="1">
          <a:blip r:embed="rId3">
            <a:alphaModFix/>
          </a:blip>
          <a:srcRect b="14012"/>
          <a:stretch/>
        </p:blipFill>
        <p:spPr>
          <a:xfrm>
            <a:off x="1154674" y="916619"/>
            <a:ext cx="6834651" cy="3383990"/>
          </a:xfrm>
          <a:prstGeom prst="rect">
            <a:avLst/>
          </a:prstGeom>
          <a:noFill/>
          <a:ln>
            <a:noFill/>
          </a:ln>
        </p:spPr>
      </p:pic>
      <p:sp>
        <p:nvSpPr>
          <p:cNvPr id="2986" name="Google Shape;2986;p199"/>
          <p:cNvSpPr txBox="1"/>
          <p:nvPr/>
        </p:nvSpPr>
        <p:spPr>
          <a:xfrm>
            <a:off x="822075" y="4758625"/>
            <a:ext cx="4377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400" b="0" i="0" u="none" strike="noStrike" cap="none">
                <a:solidFill>
                  <a:schemeClr val="dk1"/>
                </a:solidFill>
                <a:latin typeface="Arial"/>
                <a:ea typeface="Arial"/>
                <a:cs typeface="Arial"/>
                <a:sym typeface="Arial"/>
              </a:rPr>
              <a:t>Stahl’s Essential Psychopharmacology</a:t>
            </a:r>
            <a:endParaRPr sz="3500" b="0" i="0" u="none" strike="noStrike" cap="none">
              <a:solidFill>
                <a:srgbClr val="000000"/>
              </a:solidFill>
              <a:latin typeface="Arial"/>
              <a:ea typeface="Arial"/>
              <a:cs typeface="Arial"/>
              <a:sym typeface="Arial"/>
            </a:endParaRPr>
          </a:p>
        </p:txBody>
      </p:sp>
      <p:sp>
        <p:nvSpPr>
          <p:cNvPr id="2987" name="Google Shape;2987;p199"/>
          <p:cNvSpPr txBox="1"/>
          <p:nvPr/>
        </p:nvSpPr>
        <p:spPr>
          <a:xfrm>
            <a:off x="648275" y="3200"/>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nvGrpSpPr>
          <p:cNvPr id="2988" name="Google Shape;2988;p199"/>
          <p:cNvGrpSpPr/>
          <p:nvPr/>
        </p:nvGrpSpPr>
        <p:grpSpPr>
          <a:xfrm>
            <a:off x="0" y="-3998"/>
            <a:ext cx="9144000" cy="665998"/>
            <a:chOff x="0" y="524750"/>
            <a:chExt cx="9144000" cy="665998"/>
          </a:xfrm>
        </p:grpSpPr>
        <p:sp>
          <p:nvSpPr>
            <p:cNvPr id="2989" name="Google Shape;2989;p199"/>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199"/>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pic>
        <p:nvPicPr>
          <p:cNvPr id="2991" name="Google Shape;2991;p199"/>
          <p:cNvPicPr preferRelativeResize="0"/>
          <p:nvPr/>
        </p:nvPicPr>
        <p:blipFill rotWithShape="1">
          <a:blip r:embed="rId4">
            <a:alphaModFix/>
          </a:blip>
          <a:srcRect/>
          <a:stretch/>
        </p:blipFill>
        <p:spPr>
          <a:xfrm>
            <a:off x="8095625" y="253975"/>
            <a:ext cx="778525" cy="8633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995"/>
        <p:cNvGrpSpPr/>
        <p:nvPr/>
      </p:nvGrpSpPr>
      <p:grpSpPr>
        <a:xfrm>
          <a:off x="0" y="0"/>
          <a:ext cx="0" cy="0"/>
          <a:chOff x="0" y="0"/>
          <a:chExt cx="0" cy="0"/>
        </a:xfrm>
      </p:grpSpPr>
      <p:grpSp>
        <p:nvGrpSpPr>
          <p:cNvPr id="2996" name="Google Shape;2996;p200"/>
          <p:cNvGrpSpPr/>
          <p:nvPr/>
        </p:nvGrpSpPr>
        <p:grpSpPr>
          <a:xfrm>
            <a:off x="0" y="-3998"/>
            <a:ext cx="9144000" cy="665998"/>
            <a:chOff x="0" y="524750"/>
            <a:chExt cx="9144000" cy="665998"/>
          </a:xfrm>
        </p:grpSpPr>
        <p:sp>
          <p:nvSpPr>
            <p:cNvPr id="2997" name="Google Shape;2997;p200"/>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p200"/>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sp>
        <p:nvSpPr>
          <p:cNvPr id="2999" name="Google Shape;2999;p200"/>
          <p:cNvSpPr txBox="1"/>
          <p:nvPr/>
        </p:nvSpPr>
        <p:spPr>
          <a:xfrm>
            <a:off x="822075" y="4758625"/>
            <a:ext cx="4377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400" b="0" i="0" u="none" strike="noStrike" cap="none">
                <a:solidFill>
                  <a:schemeClr val="dk1"/>
                </a:solidFill>
                <a:latin typeface="Arial"/>
                <a:ea typeface="Arial"/>
                <a:cs typeface="Arial"/>
                <a:sym typeface="Arial"/>
              </a:rPr>
              <a:t>Stahl’s Essential Psychopharmacology</a:t>
            </a:r>
            <a:endParaRPr sz="3500" b="0" i="0" u="none" strike="noStrike" cap="none">
              <a:solidFill>
                <a:srgbClr val="000000"/>
              </a:solidFill>
              <a:latin typeface="Arial"/>
              <a:ea typeface="Arial"/>
              <a:cs typeface="Arial"/>
              <a:sym typeface="Arial"/>
            </a:endParaRPr>
          </a:p>
        </p:txBody>
      </p:sp>
      <p:pic>
        <p:nvPicPr>
          <p:cNvPr id="3000" name="Google Shape;3000;p200"/>
          <p:cNvPicPr preferRelativeResize="0"/>
          <p:nvPr/>
        </p:nvPicPr>
        <p:blipFill rotWithShape="1">
          <a:blip r:embed="rId3">
            <a:alphaModFix/>
          </a:blip>
          <a:srcRect/>
          <a:stretch/>
        </p:blipFill>
        <p:spPr>
          <a:xfrm>
            <a:off x="2935450" y="719137"/>
            <a:ext cx="3273093" cy="3878650"/>
          </a:xfrm>
          <a:prstGeom prst="rect">
            <a:avLst/>
          </a:prstGeom>
          <a:noFill/>
          <a:ln>
            <a:noFill/>
          </a:ln>
        </p:spPr>
      </p:pic>
      <p:pic>
        <p:nvPicPr>
          <p:cNvPr id="3001" name="Google Shape;3001;p200"/>
          <p:cNvPicPr preferRelativeResize="0"/>
          <p:nvPr/>
        </p:nvPicPr>
        <p:blipFill rotWithShape="1">
          <a:blip r:embed="rId4">
            <a:alphaModFix/>
          </a:blip>
          <a:srcRect/>
          <a:stretch/>
        </p:blipFill>
        <p:spPr>
          <a:xfrm>
            <a:off x="8095625" y="253975"/>
            <a:ext cx="778525" cy="8633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027"/>
        <p:cNvGrpSpPr/>
        <p:nvPr/>
      </p:nvGrpSpPr>
      <p:grpSpPr>
        <a:xfrm>
          <a:off x="0" y="0"/>
          <a:ext cx="0" cy="0"/>
          <a:chOff x="0" y="0"/>
          <a:chExt cx="0" cy="0"/>
        </a:xfrm>
      </p:grpSpPr>
      <p:pic>
        <p:nvPicPr>
          <p:cNvPr id="3028" name="Google Shape;3028;p202"/>
          <p:cNvPicPr preferRelativeResize="0"/>
          <p:nvPr/>
        </p:nvPicPr>
        <p:blipFill rotWithShape="1">
          <a:blip r:embed="rId3">
            <a:alphaModFix/>
          </a:blip>
          <a:srcRect r="28346"/>
          <a:stretch/>
        </p:blipFill>
        <p:spPr>
          <a:xfrm>
            <a:off x="3336956" y="679700"/>
            <a:ext cx="4572826" cy="4412126"/>
          </a:xfrm>
          <a:prstGeom prst="rect">
            <a:avLst/>
          </a:prstGeom>
          <a:noFill/>
          <a:ln>
            <a:noFill/>
          </a:ln>
        </p:spPr>
      </p:pic>
      <p:grpSp>
        <p:nvGrpSpPr>
          <p:cNvPr id="3029" name="Google Shape;3029;p202"/>
          <p:cNvGrpSpPr/>
          <p:nvPr/>
        </p:nvGrpSpPr>
        <p:grpSpPr>
          <a:xfrm>
            <a:off x="0" y="-3998"/>
            <a:ext cx="9144000" cy="665998"/>
            <a:chOff x="0" y="524750"/>
            <a:chExt cx="9144000" cy="665998"/>
          </a:xfrm>
        </p:grpSpPr>
        <p:sp>
          <p:nvSpPr>
            <p:cNvPr id="3030" name="Google Shape;3030;p202"/>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1" name="Google Shape;3031;p202"/>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grpSp>
        <p:nvGrpSpPr>
          <p:cNvPr id="3032" name="Google Shape;3032;p202"/>
          <p:cNvGrpSpPr/>
          <p:nvPr/>
        </p:nvGrpSpPr>
        <p:grpSpPr>
          <a:xfrm>
            <a:off x="464975" y="900446"/>
            <a:ext cx="2516201" cy="1985317"/>
            <a:chOff x="1500399" y="3005914"/>
            <a:chExt cx="2516201" cy="1985317"/>
          </a:xfrm>
        </p:grpSpPr>
        <p:grpSp>
          <p:nvGrpSpPr>
            <p:cNvPr id="3033" name="Google Shape;3033;p202"/>
            <p:cNvGrpSpPr/>
            <p:nvPr/>
          </p:nvGrpSpPr>
          <p:grpSpPr>
            <a:xfrm>
              <a:off x="1980476" y="3009470"/>
              <a:ext cx="654996" cy="547393"/>
              <a:chOff x="-3811898" y="296698"/>
              <a:chExt cx="3506400" cy="2585700"/>
            </a:xfrm>
          </p:grpSpPr>
          <p:sp>
            <p:nvSpPr>
              <p:cNvPr id="3034" name="Google Shape;3034;p202"/>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35" name="Google Shape;3035;p202"/>
              <p:cNvGrpSpPr/>
              <p:nvPr/>
            </p:nvGrpSpPr>
            <p:grpSpPr>
              <a:xfrm>
                <a:off x="-2876086" y="1193251"/>
                <a:ext cx="1634416" cy="1662716"/>
                <a:chOff x="-708549" y="-1713557"/>
                <a:chExt cx="1634416" cy="2633379"/>
              </a:xfrm>
            </p:grpSpPr>
            <p:grpSp>
              <p:nvGrpSpPr>
                <p:cNvPr id="3036" name="Google Shape;3036;p202"/>
                <p:cNvGrpSpPr/>
                <p:nvPr/>
              </p:nvGrpSpPr>
              <p:grpSpPr>
                <a:xfrm>
                  <a:off x="-696683" y="-1104667"/>
                  <a:ext cx="1622550" cy="2024489"/>
                  <a:chOff x="-144233" y="2152883"/>
                  <a:chExt cx="1622550" cy="2024489"/>
                </a:xfrm>
              </p:grpSpPr>
              <p:grpSp>
                <p:nvGrpSpPr>
                  <p:cNvPr id="3037" name="Google Shape;3037;p202"/>
                  <p:cNvGrpSpPr/>
                  <p:nvPr/>
                </p:nvGrpSpPr>
                <p:grpSpPr>
                  <a:xfrm rot="-5400000">
                    <a:off x="-41842" y="2657213"/>
                    <a:ext cx="1424641" cy="1615677"/>
                    <a:chOff x="10901423" y="-15665848"/>
                    <a:chExt cx="4433991" cy="5845433"/>
                  </a:xfrm>
                </p:grpSpPr>
                <p:pic>
                  <p:nvPicPr>
                    <p:cNvPr id="3038" name="Google Shape;3038;p202"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039" name="Google Shape;3039;p202"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040" name="Google Shape;3040;p202"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041" name="Google Shape;3041;p202"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042" name="Google Shape;3042;p202"/>
            <p:cNvGrpSpPr/>
            <p:nvPr/>
          </p:nvGrpSpPr>
          <p:grpSpPr>
            <a:xfrm>
              <a:off x="1500399" y="3005914"/>
              <a:ext cx="2516201" cy="1985317"/>
              <a:chOff x="1500399" y="3005914"/>
              <a:chExt cx="2516201" cy="1985317"/>
            </a:xfrm>
          </p:grpSpPr>
          <p:pic>
            <p:nvPicPr>
              <p:cNvPr id="3043" name="Google Shape;3043;p202"/>
              <p:cNvPicPr preferRelativeResize="0"/>
              <p:nvPr/>
            </p:nvPicPr>
            <p:blipFill rotWithShape="1">
              <a:blip r:embed="rId8">
                <a:alphaModFix/>
              </a:blip>
              <a:srcRect/>
              <a:stretch/>
            </p:blipFill>
            <p:spPr>
              <a:xfrm>
                <a:off x="1500399" y="3098155"/>
                <a:ext cx="1901300" cy="1893076"/>
              </a:xfrm>
              <a:prstGeom prst="rect">
                <a:avLst/>
              </a:prstGeom>
              <a:noFill/>
              <a:ln>
                <a:noFill/>
              </a:ln>
            </p:spPr>
          </p:pic>
          <p:sp>
            <p:nvSpPr>
              <p:cNvPr id="3044" name="Google Shape;3044;p202"/>
              <p:cNvSpPr txBox="1"/>
              <p:nvPr/>
            </p:nvSpPr>
            <p:spPr>
              <a:xfrm>
                <a:off x="2097200" y="3005914"/>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UGT</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3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3000" b="0" i="0" u="none" strike="noStrike" cap="none">
                  <a:solidFill>
                    <a:srgbClr val="000000"/>
                  </a:solidFill>
                  <a:latin typeface="Arial"/>
                  <a:ea typeface="Arial"/>
                  <a:cs typeface="Arial"/>
                  <a:sym typeface="Arial"/>
                </a:endParaRPr>
              </a:p>
            </p:txBody>
          </p:sp>
        </p:grpSp>
      </p:grpSp>
      <p:sp>
        <p:nvSpPr>
          <p:cNvPr id="3045" name="Google Shape;3045;p202"/>
          <p:cNvSpPr txBox="1"/>
          <p:nvPr/>
        </p:nvSpPr>
        <p:spPr>
          <a:xfrm>
            <a:off x="3264493" y="2751311"/>
            <a:ext cx="18015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dk1"/>
                </a:solidFill>
                <a:latin typeface="Arial"/>
                <a:ea typeface="Arial"/>
                <a:cs typeface="Arial"/>
                <a:sym typeface="Arial"/>
              </a:rPr>
              <a:t>3</a:t>
            </a:r>
            <a:r>
              <a:rPr lang="en" sz="900" b="0" i="0" u="none" strike="noStrike" cap="none">
                <a:solidFill>
                  <a:schemeClr val="dk1"/>
                </a:solidFill>
                <a:latin typeface="Arial"/>
                <a:ea typeface="Arial"/>
                <a:cs typeface="Arial"/>
                <a:sym typeface="Arial"/>
              </a:rPr>
              <a:t> </a:t>
            </a:r>
            <a:r>
              <a:rPr lang="en" sz="900" b="0" i="0" u="sng" strike="noStrike" cap="none">
                <a:solidFill>
                  <a:schemeClr val="dk1"/>
                </a:solidFill>
                <a:latin typeface="Arial"/>
                <a:ea typeface="Arial"/>
                <a:cs typeface="Arial"/>
                <a:sym typeface="Arial"/>
              </a:rPr>
              <a:t>g</a:t>
            </a:r>
            <a:r>
              <a:rPr lang="en" sz="900" b="0" i="0" u="none" strike="noStrike" cap="none">
                <a:solidFill>
                  <a:schemeClr val="dk1"/>
                </a:solidFill>
                <a:latin typeface="Arial"/>
                <a:ea typeface="Arial"/>
                <a:cs typeface="Arial"/>
                <a:sym typeface="Arial"/>
              </a:rPr>
              <a:t>a</a:t>
            </a:r>
            <a:r>
              <a:rPr lang="en" sz="900" b="0" i="0" u="sng" strike="noStrike" cap="none">
                <a:solidFill>
                  <a:schemeClr val="dk1"/>
                </a:solidFill>
                <a:latin typeface="Arial"/>
                <a:ea typeface="Arial"/>
                <a:cs typeface="Arial"/>
                <a:sym typeface="Arial"/>
              </a:rPr>
              <a:t>sk</a:t>
            </a:r>
            <a:r>
              <a:rPr lang="en" sz="900" b="0" i="0" u="none" strike="noStrike" cap="none">
                <a:solidFill>
                  <a:schemeClr val="dk1"/>
                </a:solidFill>
                <a:latin typeface="Arial"/>
                <a:ea typeface="Arial"/>
                <a:cs typeface="Arial"/>
                <a:sym typeface="Arial"/>
              </a:rPr>
              <a:t>ets</a:t>
            </a:r>
            <a:endParaRPr sz="900" b="0" i="0" u="none" strike="noStrike" cap="none">
              <a:solidFill>
                <a:schemeClr val="dk1"/>
              </a:solidFill>
              <a:latin typeface="Arial"/>
              <a:ea typeface="Arial"/>
              <a:cs typeface="Arial"/>
              <a:sym typeface="Arial"/>
            </a:endParaRPr>
          </a:p>
        </p:txBody>
      </p:sp>
      <p:cxnSp>
        <p:nvCxnSpPr>
          <p:cNvPr id="3046" name="Google Shape;3046;p202"/>
          <p:cNvCxnSpPr/>
          <p:nvPr/>
        </p:nvCxnSpPr>
        <p:spPr>
          <a:xfrm rot="10800000" flipH="1">
            <a:off x="4119323" y="3221325"/>
            <a:ext cx="421145" cy="13448"/>
          </a:xfrm>
          <a:prstGeom prst="straightConnector1">
            <a:avLst/>
          </a:prstGeom>
          <a:noFill/>
          <a:ln w="28575" cap="flat" cmpd="sng">
            <a:solidFill>
              <a:srgbClr val="FF0000"/>
            </a:solidFill>
            <a:prstDash val="solid"/>
            <a:round/>
            <a:headEnd type="none" w="sm" len="sm"/>
            <a:tailEnd type="triangle" w="med" len="med"/>
          </a:ln>
        </p:spPr>
      </p:cxnSp>
      <p:cxnSp>
        <p:nvCxnSpPr>
          <p:cNvPr id="3047" name="Google Shape;3047;p202"/>
          <p:cNvCxnSpPr/>
          <p:nvPr/>
        </p:nvCxnSpPr>
        <p:spPr>
          <a:xfrm rot="10800000">
            <a:off x="6916899" y="3308676"/>
            <a:ext cx="673966" cy="0"/>
          </a:xfrm>
          <a:prstGeom prst="straightConnector1">
            <a:avLst/>
          </a:prstGeom>
          <a:noFill/>
          <a:ln w="28575" cap="flat" cmpd="sng">
            <a:solidFill>
              <a:srgbClr val="FF0000"/>
            </a:solidFill>
            <a:prstDash val="solid"/>
            <a:round/>
            <a:headEnd type="none" w="sm" len="sm"/>
            <a:tailEnd type="triangle" w="med" len="med"/>
          </a:ln>
        </p:spPr>
      </p:cxnSp>
      <p:pic>
        <p:nvPicPr>
          <p:cNvPr id="3048" name="Google Shape;3048;p202" descr="clipped result image"/>
          <p:cNvPicPr preferRelativeResize="0"/>
          <p:nvPr/>
        </p:nvPicPr>
        <p:blipFill rotWithShape="1">
          <a:blip r:embed="rId9">
            <a:alphaModFix/>
          </a:blip>
          <a:srcRect/>
          <a:stretch/>
        </p:blipFill>
        <p:spPr>
          <a:xfrm>
            <a:off x="7475280" y="2857943"/>
            <a:ext cx="628007" cy="754447"/>
          </a:xfrm>
          <a:prstGeom prst="rect">
            <a:avLst/>
          </a:prstGeom>
          <a:noFill/>
          <a:ln>
            <a:noFill/>
          </a:ln>
        </p:spPr>
      </p:pic>
      <p:pic>
        <p:nvPicPr>
          <p:cNvPr id="3049" name="Google Shape;3049;p202" descr="clipped result image"/>
          <p:cNvPicPr preferRelativeResize="0"/>
          <p:nvPr/>
        </p:nvPicPr>
        <p:blipFill rotWithShape="1">
          <a:blip r:embed="rId10">
            <a:alphaModFix/>
          </a:blip>
          <a:srcRect/>
          <a:stretch/>
        </p:blipFill>
        <p:spPr>
          <a:xfrm>
            <a:off x="3177284" y="3014577"/>
            <a:ext cx="1007404" cy="413497"/>
          </a:xfrm>
          <a:prstGeom prst="rect">
            <a:avLst/>
          </a:prstGeom>
          <a:noFill/>
          <a:ln>
            <a:noFill/>
          </a:ln>
        </p:spPr>
      </p:pic>
      <p:sp>
        <p:nvSpPr>
          <p:cNvPr id="3050" name="Google Shape;3050;p202"/>
          <p:cNvSpPr txBox="1"/>
          <p:nvPr/>
        </p:nvSpPr>
        <p:spPr>
          <a:xfrm>
            <a:off x="744726" y="1722608"/>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valproate</a:t>
            </a:r>
            <a:endParaRPr sz="11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DEPAKOTE</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grpSp>
        <p:nvGrpSpPr>
          <p:cNvPr id="3055" name="Google Shape;3055;p203"/>
          <p:cNvGrpSpPr/>
          <p:nvPr/>
        </p:nvGrpSpPr>
        <p:grpSpPr>
          <a:xfrm>
            <a:off x="2880281" y="837765"/>
            <a:ext cx="3698224" cy="4095791"/>
            <a:chOff x="3579073" y="10252722"/>
            <a:chExt cx="961252" cy="1064616"/>
          </a:xfrm>
        </p:grpSpPr>
        <p:pic>
          <p:nvPicPr>
            <p:cNvPr id="3056" name="Google Shape;3056;p203" descr="clipped result image"/>
            <p:cNvPicPr preferRelativeResize="0"/>
            <p:nvPr/>
          </p:nvPicPr>
          <p:blipFill rotWithShape="1">
            <a:blip r:embed="rId3">
              <a:alphaModFix/>
            </a:blip>
            <a:srcRect t="4085"/>
            <a:stretch/>
          </p:blipFill>
          <p:spPr>
            <a:xfrm>
              <a:off x="3579073" y="10252722"/>
              <a:ext cx="961252" cy="1064616"/>
            </a:xfrm>
            <a:prstGeom prst="rect">
              <a:avLst/>
            </a:prstGeom>
            <a:noFill/>
            <a:ln>
              <a:noFill/>
            </a:ln>
          </p:spPr>
        </p:pic>
        <p:sp>
          <p:nvSpPr>
            <p:cNvPr id="3057" name="Google Shape;3057;p203"/>
            <p:cNvSpPr txBox="1"/>
            <p:nvPr/>
          </p:nvSpPr>
          <p:spPr>
            <a:xfrm rot="393114">
              <a:off x="3707100" y="10662219"/>
              <a:ext cx="349684" cy="2346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800" b="1" i="0" u="none" strike="noStrike" cap="none">
                  <a:solidFill>
                    <a:srgbClr val="FFFFFF"/>
                  </a:solidFill>
                  <a:latin typeface="Arial"/>
                  <a:ea typeface="Arial"/>
                  <a:cs typeface="Arial"/>
                  <a:sym typeface="Arial"/>
                </a:rPr>
                <a:t>VPA</a:t>
              </a:r>
              <a:r>
                <a:rPr lang="en" sz="2400" b="1" i="0" u="none" strike="noStrike" cap="none">
                  <a:solidFill>
                    <a:srgbClr val="FFFFFF"/>
                  </a:solidFill>
                  <a:latin typeface="Arial"/>
                  <a:ea typeface="Arial"/>
                  <a:cs typeface="Arial"/>
                  <a:sym typeface="Arial"/>
                </a:rPr>
                <a:t>  </a:t>
              </a:r>
              <a:r>
                <a:rPr lang="en" sz="1300" b="1" i="0" u="none" strike="noStrike" cap="none">
                  <a:solidFill>
                    <a:srgbClr val="FFFFFF"/>
                  </a:solidFill>
                  <a:latin typeface="Arial"/>
                  <a:ea typeface="Arial"/>
                  <a:cs typeface="Arial"/>
                  <a:sym typeface="Arial"/>
                </a:rPr>
                <a:t>    </a:t>
              </a:r>
              <a:endParaRPr sz="1300" b="1" i="1" u="none" strike="noStrike" cap="none">
                <a:solidFill>
                  <a:srgbClr val="000000"/>
                </a:solidFill>
                <a:latin typeface="Arial"/>
                <a:ea typeface="Arial"/>
                <a:cs typeface="Arial"/>
                <a:sym typeface="Arial"/>
              </a:endParaRPr>
            </a:p>
          </p:txBody>
        </p:sp>
      </p:grpSp>
      <p:grpSp>
        <p:nvGrpSpPr>
          <p:cNvPr id="3058" name="Google Shape;3058;p203"/>
          <p:cNvGrpSpPr/>
          <p:nvPr/>
        </p:nvGrpSpPr>
        <p:grpSpPr>
          <a:xfrm>
            <a:off x="682914" y="1403626"/>
            <a:ext cx="1342951" cy="1122452"/>
            <a:chOff x="-3811898" y="296698"/>
            <a:chExt cx="3506400" cy="2585700"/>
          </a:xfrm>
        </p:grpSpPr>
        <p:sp>
          <p:nvSpPr>
            <p:cNvPr id="3059" name="Google Shape;3059;p20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60" name="Google Shape;3060;p203"/>
            <p:cNvGrpSpPr/>
            <p:nvPr/>
          </p:nvGrpSpPr>
          <p:grpSpPr>
            <a:xfrm>
              <a:off x="-2876086" y="1193251"/>
              <a:ext cx="1634416" cy="1662716"/>
              <a:chOff x="-708549" y="-1713557"/>
              <a:chExt cx="1634416" cy="2633379"/>
            </a:xfrm>
          </p:grpSpPr>
          <p:grpSp>
            <p:nvGrpSpPr>
              <p:cNvPr id="3061" name="Google Shape;3061;p203"/>
              <p:cNvGrpSpPr/>
              <p:nvPr/>
            </p:nvGrpSpPr>
            <p:grpSpPr>
              <a:xfrm>
                <a:off x="-696683" y="-1104667"/>
                <a:ext cx="1622550" cy="2024489"/>
                <a:chOff x="-144233" y="2152883"/>
                <a:chExt cx="1622550" cy="2024489"/>
              </a:xfrm>
            </p:grpSpPr>
            <p:grpSp>
              <p:nvGrpSpPr>
                <p:cNvPr id="3062" name="Google Shape;3062;p203"/>
                <p:cNvGrpSpPr/>
                <p:nvPr/>
              </p:nvGrpSpPr>
              <p:grpSpPr>
                <a:xfrm rot="-5400000">
                  <a:off x="-41842" y="2657213"/>
                  <a:ext cx="1424641" cy="1615677"/>
                  <a:chOff x="10901423" y="-15665848"/>
                  <a:chExt cx="4433991" cy="5845433"/>
                </a:xfrm>
              </p:grpSpPr>
              <p:pic>
                <p:nvPicPr>
                  <p:cNvPr id="3063" name="Google Shape;3063;p203"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064" name="Google Shape;3064;p203"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065" name="Google Shape;3065;p203"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066" name="Google Shape;3066;p203"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sp>
        <p:nvSpPr>
          <p:cNvPr id="3067" name="Google Shape;3067;p203"/>
          <p:cNvSpPr txBox="1"/>
          <p:nvPr/>
        </p:nvSpPr>
        <p:spPr>
          <a:xfrm>
            <a:off x="637782" y="783527"/>
            <a:ext cx="3375000" cy="12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2800" b="0" i="0" u="none" strike="noStrike" cap="none">
                <a:solidFill>
                  <a:srgbClr val="000000"/>
                </a:solidFill>
                <a:latin typeface="Arial"/>
                <a:ea typeface="Arial"/>
                <a:cs typeface="Arial"/>
                <a:sym typeface="Arial"/>
              </a:rPr>
              <a:t>in</a:t>
            </a:r>
            <a:r>
              <a:rPr lang="en" sz="2800" b="1" i="0" u="sng" strike="noStrike" cap="none">
                <a:solidFill>
                  <a:srgbClr val="000000"/>
                </a:solidFill>
                <a:latin typeface="Arial"/>
                <a:ea typeface="Arial"/>
                <a:cs typeface="Arial"/>
                <a:sym typeface="Arial"/>
              </a:rPr>
              <a:t>H</a:t>
            </a:r>
            <a:r>
              <a:rPr lang="en" sz="2800" b="0" i="0" u="none" strike="noStrike" cap="none">
                <a:solidFill>
                  <a:srgbClr val="000000"/>
                </a:solidFill>
                <a:latin typeface="Arial"/>
                <a:ea typeface="Arial"/>
                <a:cs typeface="Arial"/>
                <a:sym typeface="Arial"/>
              </a:rPr>
              <a:t>ibitor</a:t>
            </a:r>
            <a:endParaRPr sz="2800" b="0" i="0" u="none" strike="noStrike" cap="none">
              <a:solidFill>
                <a:srgbClr val="000000"/>
              </a:solidFill>
              <a:latin typeface="Arial"/>
              <a:ea typeface="Arial"/>
              <a:cs typeface="Arial"/>
              <a:sym typeface="Arial"/>
            </a:endParaRPr>
          </a:p>
        </p:txBody>
      </p:sp>
      <p:sp>
        <p:nvSpPr>
          <p:cNvPr id="3068" name="Google Shape;3068;p203"/>
          <p:cNvSpPr txBox="1"/>
          <p:nvPr/>
        </p:nvSpPr>
        <p:spPr>
          <a:xfrm>
            <a:off x="897442" y="2526076"/>
            <a:ext cx="1574100" cy="19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800" b="1" i="0" u="sng" strike="noStrike" cap="none">
                <a:solidFill>
                  <a:srgbClr val="000000"/>
                </a:solidFill>
                <a:latin typeface="Arial"/>
                <a:ea typeface="Arial"/>
                <a:cs typeface="Arial"/>
                <a:sym typeface="Arial"/>
              </a:rPr>
              <a:t>H</a:t>
            </a:r>
            <a:r>
              <a:rPr lang="en" sz="1800" b="0" i="0" u="none" strike="noStrike" cap="none">
                <a:solidFill>
                  <a:srgbClr val="000000"/>
                </a:solidFill>
                <a:latin typeface="Arial"/>
                <a:ea typeface="Arial"/>
                <a:cs typeface="Arial"/>
                <a:sym typeface="Arial"/>
              </a:rPr>
              <a:t>igh &amp;</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800" b="1" i="0" u="sng" strike="noStrike" cap="none">
                <a:solidFill>
                  <a:srgbClr val="000000"/>
                </a:solidFill>
                <a:latin typeface="Arial"/>
                <a:ea typeface="Arial"/>
                <a:cs typeface="Arial"/>
                <a:sym typeface="Arial"/>
              </a:rPr>
              <a:t>H</a:t>
            </a:r>
            <a:r>
              <a:rPr lang="en" sz="1800" b="0" i="0" u="none" strike="noStrike" cap="none">
                <a:solidFill>
                  <a:srgbClr val="000000"/>
                </a:solidFill>
                <a:latin typeface="Arial"/>
                <a:ea typeface="Arial"/>
                <a:cs typeface="Arial"/>
                <a:sym typeface="Arial"/>
              </a:rPr>
              <a:t>urried</a:t>
            </a:r>
            <a:endParaRPr sz="1800" b="0" i="0" u="none" strike="noStrike" cap="none">
              <a:solidFill>
                <a:srgbClr val="000000"/>
              </a:solidFill>
              <a:latin typeface="Arial"/>
              <a:ea typeface="Arial"/>
              <a:cs typeface="Arial"/>
              <a:sym typeface="Arial"/>
            </a:endParaRPr>
          </a:p>
        </p:txBody>
      </p:sp>
      <p:grpSp>
        <p:nvGrpSpPr>
          <p:cNvPr id="3069" name="Google Shape;3069;p203"/>
          <p:cNvGrpSpPr/>
          <p:nvPr/>
        </p:nvGrpSpPr>
        <p:grpSpPr>
          <a:xfrm>
            <a:off x="0" y="-3998"/>
            <a:ext cx="9144000" cy="665998"/>
            <a:chOff x="0" y="524750"/>
            <a:chExt cx="9144000" cy="665998"/>
          </a:xfrm>
        </p:grpSpPr>
        <p:sp>
          <p:nvSpPr>
            <p:cNvPr id="3070" name="Google Shape;3070;p203"/>
            <p:cNvSpPr/>
            <p:nvPr/>
          </p:nvSpPr>
          <p:spPr>
            <a:xfrm>
              <a:off x="0" y="524750"/>
              <a:ext cx="9144000" cy="564300"/>
            </a:xfrm>
            <a:prstGeom prst="rect">
              <a:avLst/>
            </a:prstGeom>
            <a:solidFill>
              <a:srgbClr val="4285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1" name="Google Shape;3071;p203"/>
            <p:cNvSpPr txBox="1"/>
            <p:nvPr/>
          </p:nvSpPr>
          <p:spPr>
            <a:xfrm>
              <a:off x="648275" y="531948"/>
              <a:ext cx="67953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0" i="0" u="none" strike="noStrike" cap="none">
                  <a:solidFill>
                    <a:srgbClr val="FFFFFF"/>
                  </a:solidFill>
                  <a:latin typeface="Arial"/>
                  <a:ea typeface="Arial"/>
                  <a:cs typeface="Arial"/>
                  <a:sym typeface="Arial"/>
                </a:rPr>
                <a:t>Valproate</a:t>
              </a:r>
              <a:endParaRPr sz="2400" b="0" i="0" u="none" strike="noStrike" cap="none">
                <a:solidFill>
                  <a:srgbClr val="000000"/>
                </a:solidFill>
                <a:latin typeface="Arial"/>
                <a:ea typeface="Arial"/>
                <a:cs typeface="Arial"/>
                <a:sym typeface="Arial"/>
              </a:endParaRPr>
            </a:p>
          </p:txBody>
        </p:sp>
      </p:grpSp>
      <p:grpSp>
        <p:nvGrpSpPr>
          <p:cNvPr id="3072" name="Google Shape;3072;p203"/>
          <p:cNvGrpSpPr/>
          <p:nvPr/>
        </p:nvGrpSpPr>
        <p:grpSpPr>
          <a:xfrm>
            <a:off x="5307303" y="718407"/>
            <a:ext cx="363263" cy="303561"/>
            <a:chOff x="-3811898" y="296698"/>
            <a:chExt cx="3506400" cy="2585700"/>
          </a:xfrm>
        </p:grpSpPr>
        <p:sp>
          <p:nvSpPr>
            <p:cNvPr id="3073" name="Google Shape;3073;p20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74" name="Google Shape;3074;p203"/>
            <p:cNvGrpSpPr/>
            <p:nvPr/>
          </p:nvGrpSpPr>
          <p:grpSpPr>
            <a:xfrm>
              <a:off x="-2876086" y="1193251"/>
              <a:ext cx="1634416" cy="1662716"/>
              <a:chOff x="-708549" y="-1713557"/>
              <a:chExt cx="1634416" cy="2633379"/>
            </a:xfrm>
          </p:grpSpPr>
          <p:grpSp>
            <p:nvGrpSpPr>
              <p:cNvPr id="3075" name="Google Shape;3075;p203"/>
              <p:cNvGrpSpPr/>
              <p:nvPr/>
            </p:nvGrpSpPr>
            <p:grpSpPr>
              <a:xfrm>
                <a:off x="-696683" y="-1104667"/>
                <a:ext cx="1622550" cy="2024489"/>
                <a:chOff x="-144233" y="2152883"/>
                <a:chExt cx="1622550" cy="2024489"/>
              </a:xfrm>
            </p:grpSpPr>
            <p:grpSp>
              <p:nvGrpSpPr>
                <p:cNvPr id="3076" name="Google Shape;3076;p203"/>
                <p:cNvGrpSpPr/>
                <p:nvPr/>
              </p:nvGrpSpPr>
              <p:grpSpPr>
                <a:xfrm rot="-5400000">
                  <a:off x="-41842" y="2657213"/>
                  <a:ext cx="1424641" cy="1615677"/>
                  <a:chOff x="10901423" y="-15665848"/>
                  <a:chExt cx="4433991" cy="5845433"/>
                </a:xfrm>
              </p:grpSpPr>
              <p:pic>
                <p:nvPicPr>
                  <p:cNvPr id="3077" name="Google Shape;3077;p203"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078" name="Google Shape;3078;p203"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079" name="Google Shape;3079;p203"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080" name="Google Shape;3080;p203"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081" name="Google Shape;3081;p203"/>
          <p:cNvGrpSpPr/>
          <p:nvPr/>
        </p:nvGrpSpPr>
        <p:grpSpPr>
          <a:xfrm>
            <a:off x="7163940" y="668716"/>
            <a:ext cx="2405536" cy="1887432"/>
            <a:chOff x="1500399" y="2994371"/>
            <a:chExt cx="2545002" cy="1996860"/>
          </a:xfrm>
        </p:grpSpPr>
        <p:grpSp>
          <p:nvGrpSpPr>
            <p:cNvPr id="3082" name="Google Shape;3082;p203"/>
            <p:cNvGrpSpPr/>
            <p:nvPr/>
          </p:nvGrpSpPr>
          <p:grpSpPr>
            <a:xfrm>
              <a:off x="1980476" y="3009470"/>
              <a:ext cx="654996" cy="547393"/>
              <a:chOff x="-3811898" y="296698"/>
              <a:chExt cx="3506400" cy="2585700"/>
            </a:xfrm>
          </p:grpSpPr>
          <p:sp>
            <p:nvSpPr>
              <p:cNvPr id="3083" name="Google Shape;3083;p203"/>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84" name="Google Shape;3084;p203"/>
              <p:cNvGrpSpPr/>
              <p:nvPr/>
            </p:nvGrpSpPr>
            <p:grpSpPr>
              <a:xfrm>
                <a:off x="-2876086" y="1193251"/>
                <a:ext cx="1634416" cy="1662716"/>
                <a:chOff x="-708549" y="-1713557"/>
                <a:chExt cx="1634416" cy="2633379"/>
              </a:xfrm>
            </p:grpSpPr>
            <p:grpSp>
              <p:nvGrpSpPr>
                <p:cNvPr id="3085" name="Google Shape;3085;p203"/>
                <p:cNvGrpSpPr/>
                <p:nvPr/>
              </p:nvGrpSpPr>
              <p:grpSpPr>
                <a:xfrm>
                  <a:off x="-696683" y="-1104667"/>
                  <a:ext cx="1622550" cy="2024489"/>
                  <a:chOff x="-144233" y="2152883"/>
                  <a:chExt cx="1622550" cy="2024489"/>
                </a:xfrm>
              </p:grpSpPr>
              <p:grpSp>
                <p:nvGrpSpPr>
                  <p:cNvPr id="3086" name="Google Shape;3086;p203"/>
                  <p:cNvGrpSpPr/>
                  <p:nvPr/>
                </p:nvGrpSpPr>
                <p:grpSpPr>
                  <a:xfrm rot="-5400000">
                    <a:off x="-41842" y="2657213"/>
                    <a:ext cx="1424641" cy="1615677"/>
                    <a:chOff x="10901423" y="-15665848"/>
                    <a:chExt cx="4433991" cy="5845433"/>
                  </a:xfrm>
                </p:grpSpPr>
                <p:pic>
                  <p:nvPicPr>
                    <p:cNvPr id="3087" name="Google Shape;3087;p203"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088" name="Google Shape;3088;p203"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089" name="Google Shape;3089;p203"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090" name="Google Shape;3090;p203"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091" name="Google Shape;3091;p203"/>
            <p:cNvGrpSpPr/>
            <p:nvPr/>
          </p:nvGrpSpPr>
          <p:grpSpPr>
            <a:xfrm>
              <a:off x="1500399" y="2994371"/>
              <a:ext cx="2545002" cy="1996860"/>
              <a:chOff x="1500399" y="2994371"/>
              <a:chExt cx="2545002" cy="1996860"/>
            </a:xfrm>
          </p:grpSpPr>
          <p:pic>
            <p:nvPicPr>
              <p:cNvPr id="3092" name="Google Shape;3092;p203"/>
              <p:cNvPicPr preferRelativeResize="0"/>
              <p:nvPr/>
            </p:nvPicPr>
            <p:blipFill rotWithShape="1">
              <a:blip r:embed="rId8">
                <a:alphaModFix/>
              </a:blip>
              <a:srcRect/>
              <a:stretch/>
            </p:blipFill>
            <p:spPr>
              <a:xfrm>
                <a:off x="1500399" y="3098155"/>
                <a:ext cx="1901300" cy="1893076"/>
              </a:xfrm>
              <a:prstGeom prst="rect">
                <a:avLst/>
              </a:prstGeom>
              <a:noFill/>
              <a:ln>
                <a:noFill/>
              </a:ln>
            </p:spPr>
          </p:pic>
          <p:sp>
            <p:nvSpPr>
              <p:cNvPr id="3093" name="Google Shape;3093;p203"/>
              <p:cNvSpPr txBox="1"/>
              <p:nvPr/>
            </p:nvSpPr>
            <p:spPr>
              <a:xfrm>
                <a:off x="2126001" y="2994371"/>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chemeClr val="dk1"/>
                    </a:solidFill>
                    <a:latin typeface="Arial"/>
                    <a:ea typeface="Arial"/>
                    <a:cs typeface="Arial"/>
                    <a:sym typeface="Arial"/>
                  </a:rPr>
                  <a:t>UGT</a:t>
                </a:r>
                <a:endParaRPr sz="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094" name="Google Shape;3094;p203"/>
          <p:cNvSpPr txBox="1"/>
          <p:nvPr/>
        </p:nvSpPr>
        <p:spPr>
          <a:xfrm>
            <a:off x="7451651" y="1456305"/>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valproate</a:t>
            </a:r>
            <a:endParaRPr sz="11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DEPAKOTE</a:t>
            </a:r>
            <a:endParaRPr sz="11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098"/>
        <p:cNvGrpSpPr/>
        <p:nvPr/>
      </p:nvGrpSpPr>
      <p:grpSpPr>
        <a:xfrm>
          <a:off x="0" y="0"/>
          <a:ext cx="0" cy="0"/>
          <a:chOff x="0" y="0"/>
          <a:chExt cx="0" cy="0"/>
        </a:xfrm>
      </p:grpSpPr>
      <p:pic>
        <p:nvPicPr>
          <p:cNvPr id="3099" name="Google Shape;3099;p204"/>
          <p:cNvPicPr preferRelativeResize="0"/>
          <p:nvPr/>
        </p:nvPicPr>
        <p:blipFill rotWithShape="1">
          <a:blip r:embed="rId3">
            <a:alphaModFix/>
          </a:blip>
          <a:srcRect/>
          <a:stretch/>
        </p:blipFill>
        <p:spPr>
          <a:xfrm>
            <a:off x="1269700" y="1393526"/>
            <a:ext cx="4377001" cy="3652262"/>
          </a:xfrm>
          <a:prstGeom prst="rect">
            <a:avLst/>
          </a:prstGeom>
          <a:noFill/>
          <a:ln>
            <a:noFill/>
          </a:ln>
        </p:spPr>
      </p:pic>
      <p:pic>
        <p:nvPicPr>
          <p:cNvPr id="3100" name="Google Shape;3100;p204" descr="clipped result image"/>
          <p:cNvPicPr preferRelativeResize="0"/>
          <p:nvPr/>
        </p:nvPicPr>
        <p:blipFill rotWithShape="1">
          <a:blip r:embed="rId4">
            <a:alphaModFix/>
          </a:blip>
          <a:srcRect/>
          <a:stretch/>
        </p:blipFill>
        <p:spPr>
          <a:xfrm rot="-4039862">
            <a:off x="4655417" y="824083"/>
            <a:ext cx="94656" cy="212641"/>
          </a:xfrm>
          <a:prstGeom prst="rect">
            <a:avLst/>
          </a:prstGeom>
          <a:noFill/>
          <a:ln>
            <a:noFill/>
          </a:ln>
        </p:spPr>
      </p:pic>
      <p:pic>
        <p:nvPicPr>
          <p:cNvPr id="3101" name="Google Shape;3101;p204" descr="A picture containing window, person&#10;&#10;Description automatically generated"/>
          <p:cNvPicPr preferRelativeResize="0"/>
          <p:nvPr/>
        </p:nvPicPr>
        <p:blipFill rotWithShape="1">
          <a:blip r:embed="rId5">
            <a:alphaModFix/>
          </a:blip>
          <a:srcRect/>
          <a:stretch/>
        </p:blipFill>
        <p:spPr>
          <a:xfrm rot="-3520807">
            <a:off x="5529899" y="240142"/>
            <a:ext cx="931941" cy="3686166"/>
          </a:xfrm>
          <a:prstGeom prst="rect">
            <a:avLst/>
          </a:prstGeom>
          <a:noFill/>
          <a:ln>
            <a:noFill/>
          </a:ln>
        </p:spPr>
      </p:pic>
      <p:sp>
        <p:nvSpPr>
          <p:cNvPr id="3102" name="Google Shape;3102;p204"/>
          <p:cNvSpPr txBox="1"/>
          <p:nvPr/>
        </p:nvSpPr>
        <p:spPr>
          <a:xfrm rot="1871388">
            <a:off x="4596199" y="1806856"/>
            <a:ext cx="3534253" cy="8201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rgbClr val="FFFFFF"/>
                </a:solidFill>
                <a:latin typeface="Arial"/>
                <a:ea typeface="Arial"/>
                <a:cs typeface="Arial"/>
                <a:sym typeface="Arial"/>
              </a:rPr>
              <a:t>    UGT1A4                 </a:t>
            </a:r>
            <a:endParaRPr sz="1500" b="1" i="0" u="none" strike="noStrike" cap="none">
              <a:solidFill>
                <a:srgbClr val="FFFFFF"/>
              </a:solidFill>
              <a:latin typeface="Arial"/>
              <a:ea typeface="Arial"/>
              <a:cs typeface="Arial"/>
              <a:sym typeface="Arial"/>
            </a:endParaRPr>
          </a:p>
        </p:txBody>
      </p:sp>
      <p:sp>
        <p:nvSpPr>
          <p:cNvPr id="3103" name="Google Shape;3103;p204"/>
          <p:cNvSpPr txBox="1"/>
          <p:nvPr/>
        </p:nvSpPr>
        <p:spPr>
          <a:xfrm rot="3826">
            <a:off x="2259263" y="2415545"/>
            <a:ext cx="2964902" cy="761701"/>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UGT1A4</a:t>
            </a:r>
            <a:endParaRPr sz="2700" b="1" i="0" u="none" strike="noStrike" cap="none">
              <a:solidFill>
                <a:srgbClr val="000000"/>
              </a:solidFill>
              <a:highlight>
                <a:schemeClr val="lt1"/>
              </a:highlight>
              <a:latin typeface="Arial"/>
              <a:ea typeface="Arial"/>
              <a:cs typeface="Arial"/>
              <a:sym typeface="Arial"/>
            </a:endParaRPr>
          </a:p>
          <a:p>
            <a:pPr marL="0" marR="0" lvl="0" indent="0" algn="ctr" rtl="0">
              <a:lnSpc>
                <a:spcPct val="80000"/>
              </a:lnSpc>
              <a:spcBef>
                <a:spcPts val="0"/>
              </a:spcBef>
              <a:spcAft>
                <a:spcPts val="0"/>
              </a:spcAft>
              <a:buClr>
                <a:srgbClr val="000000"/>
              </a:buClr>
              <a:buSzPts val="900"/>
              <a:buFont typeface="Arial"/>
              <a:buNone/>
            </a:pPr>
            <a:r>
              <a:rPr lang="en" sz="2700" b="1" i="0" u="none" strike="noStrike" cap="none">
                <a:solidFill>
                  <a:srgbClr val="000000"/>
                </a:solidFill>
                <a:highlight>
                  <a:schemeClr val="lt1"/>
                </a:highlight>
                <a:latin typeface="Arial"/>
                <a:ea typeface="Arial"/>
                <a:cs typeface="Arial"/>
                <a:sym typeface="Arial"/>
              </a:rPr>
              <a:t>substrate</a:t>
            </a:r>
            <a:endParaRPr sz="2700" b="1" i="0" u="none" strike="noStrike" cap="none">
              <a:solidFill>
                <a:srgbClr val="000000"/>
              </a:solidFill>
              <a:highlight>
                <a:schemeClr val="lt1"/>
              </a:highlight>
              <a:latin typeface="Arial"/>
              <a:ea typeface="Arial"/>
              <a:cs typeface="Arial"/>
              <a:sym typeface="Arial"/>
            </a:endParaRPr>
          </a:p>
        </p:txBody>
      </p:sp>
      <p:pic>
        <p:nvPicPr>
          <p:cNvPr id="3104" name="Google Shape;3104;p204"/>
          <p:cNvPicPr preferRelativeResize="0"/>
          <p:nvPr/>
        </p:nvPicPr>
        <p:blipFill rotWithShape="1">
          <a:blip r:embed="rId6">
            <a:alphaModFix/>
          </a:blip>
          <a:srcRect t="26095" b="25845"/>
          <a:stretch/>
        </p:blipFill>
        <p:spPr>
          <a:xfrm>
            <a:off x="6857850" y="2713752"/>
            <a:ext cx="766925" cy="271225"/>
          </a:xfrm>
          <a:prstGeom prst="rect">
            <a:avLst/>
          </a:prstGeom>
          <a:noFill/>
          <a:ln>
            <a:noFill/>
          </a:ln>
        </p:spPr>
      </p:pic>
      <p:pic>
        <p:nvPicPr>
          <p:cNvPr id="3105" name="Google Shape;3105;p204"/>
          <p:cNvPicPr preferRelativeResize="0"/>
          <p:nvPr/>
        </p:nvPicPr>
        <p:blipFill rotWithShape="1">
          <a:blip r:embed="rId6">
            <a:alphaModFix amt="44000"/>
          </a:blip>
          <a:srcRect t="72996"/>
          <a:stretch/>
        </p:blipFill>
        <p:spPr>
          <a:xfrm>
            <a:off x="6857850" y="2978451"/>
            <a:ext cx="766925" cy="152400"/>
          </a:xfrm>
          <a:prstGeom prst="rect">
            <a:avLst/>
          </a:prstGeom>
          <a:noFill/>
          <a:ln>
            <a:noFill/>
          </a:ln>
        </p:spPr>
      </p:pic>
      <p:pic>
        <p:nvPicPr>
          <p:cNvPr id="3106" name="Google Shape;3106;p204"/>
          <p:cNvPicPr preferRelativeResize="0"/>
          <p:nvPr/>
        </p:nvPicPr>
        <p:blipFill rotWithShape="1">
          <a:blip r:embed="rId7">
            <a:alphaModFix/>
          </a:blip>
          <a:srcRect/>
          <a:stretch/>
        </p:blipFill>
        <p:spPr>
          <a:xfrm rot="1428193">
            <a:off x="6051246" y="693770"/>
            <a:ext cx="1256331" cy="1316156"/>
          </a:xfrm>
          <a:prstGeom prst="rect">
            <a:avLst/>
          </a:prstGeom>
          <a:noFill/>
          <a:ln>
            <a:noFill/>
          </a:ln>
        </p:spPr>
      </p:pic>
      <p:sp>
        <p:nvSpPr>
          <p:cNvPr id="3107" name="Google Shape;3107;p204"/>
          <p:cNvSpPr txBox="1"/>
          <p:nvPr/>
        </p:nvSpPr>
        <p:spPr>
          <a:xfrm rot="1911570">
            <a:off x="5370932" y="1959534"/>
            <a:ext cx="3534606" cy="1744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1500" b="1" i="0" u="none" strike="noStrike" cap="none">
                <a:solidFill>
                  <a:schemeClr val="dk1"/>
                </a:solidFill>
                <a:latin typeface="Arial"/>
                <a:ea typeface="Arial"/>
                <a:cs typeface="Arial"/>
                <a:sym typeface="Arial"/>
              </a:rPr>
              <a:t>              inHibitor</a:t>
            </a:r>
            <a:endParaRPr sz="1500" b="1" i="0" u="none" strike="noStrike" cap="none">
              <a:solidFill>
                <a:schemeClr val="dk1"/>
              </a:solidFill>
              <a:latin typeface="Arial"/>
              <a:ea typeface="Arial"/>
              <a:cs typeface="Arial"/>
              <a:sym typeface="Arial"/>
            </a:endParaRPr>
          </a:p>
        </p:txBody>
      </p:sp>
      <p:grpSp>
        <p:nvGrpSpPr>
          <p:cNvPr id="3108" name="Google Shape;3108;p204"/>
          <p:cNvGrpSpPr/>
          <p:nvPr/>
        </p:nvGrpSpPr>
        <p:grpSpPr>
          <a:xfrm rot="1243970">
            <a:off x="6940708" y="698532"/>
            <a:ext cx="279315" cy="233726"/>
            <a:chOff x="-3811898" y="296698"/>
            <a:chExt cx="3506400" cy="2585700"/>
          </a:xfrm>
        </p:grpSpPr>
        <p:sp>
          <p:nvSpPr>
            <p:cNvPr id="3109" name="Google Shape;3109;p204"/>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10" name="Google Shape;3110;p204"/>
            <p:cNvGrpSpPr/>
            <p:nvPr/>
          </p:nvGrpSpPr>
          <p:grpSpPr>
            <a:xfrm>
              <a:off x="-2876086" y="1193251"/>
              <a:ext cx="1634416" cy="1662716"/>
              <a:chOff x="-708549" y="-1713557"/>
              <a:chExt cx="1634416" cy="2633379"/>
            </a:xfrm>
          </p:grpSpPr>
          <p:grpSp>
            <p:nvGrpSpPr>
              <p:cNvPr id="3111" name="Google Shape;3111;p204"/>
              <p:cNvGrpSpPr/>
              <p:nvPr/>
            </p:nvGrpSpPr>
            <p:grpSpPr>
              <a:xfrm>
                <a:off x="-696683" y="-1104667"/>
                <a:ext cx="1622550" cy="2024489"/>
                <a:chOff x="-144233" y="2152883"/>
                <a:chExt cx="1622550" cy="2024489"/>
              </a:xfrm>
            </p:grpSpPr>
            <p:grpSp>
              <p:nvGrpSpPr>
                <p:cNvPr id="3112" name="Google Shape;3112;p204"/>
                <p:cNvGrpSpPr/>
                <p:nvPr/>
              </p:nvGrpSpPr>
              <p:grpSpPr>
                <a:xfrm rot="-5400000">
                  <a:off x="-41842" y="2657213"/>
                  <a:ext cx="1424641" cy="1615677"/>
                  <a:chOff x="10901423" y="-15665848"/>
                  <a:chExt cx="4433991" cy="5845433"/>
                </a:xfrm>
              </p:grpSpPr>
              <p:pic>
                <p:nvPicPr>
                  <p:cNvPr id="3113" name="Google Shape;3113;p204"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3114" name="Google Shape;3114;p204"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3115" name="Google Shape;3115;p204"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3116" name="Google Shape;3116;p204"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sp>
        <p:nvSpPr>
          <p:cNvPr id="3117" name="Google Shape;3117;p204"/>
          <p:cNvSpPr txBox="1"/>
          <p:nvPr/>
        </p:nvSpPr>
        <p:spPr>
          <a:xfrm>
            <a:off x="506900" y="3213575"/>
            <a:ext cx="4377000" cy="65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800" b="0" i="0" u="none" strike="noStrike" cap="none">
                <a:solidFill>
                  <a:schemeClr val="dk1"/>
                </a:solidFill>
                <a:latin typeface="Arial"/>
                <a:ea typeface="Arial"/>
                <a:cs typeface="Arial"/>
                <a:sym typeface="Arial"/>
              </a:rPr>
              <a:t>Lamotrigine</a:t>
            </a:r>
            <a:endParaRPr sz="3900" b="0" i="0" u="none" strike="noStrike" cap="none">
              <a:solidFill>
                <a:srgbClr val="000000"/>
              </a:solidFill>
              <a:latin typeface="Arial"/>
              <a:ea typeface="Arial"/>
              <a:cs typeface="Arial"/>
              <a:sym typeface="Arial"/>
            </a:endParaRPr>
          </a:p>
        </p:txBody>
      </p:sp>
      <p:grpSp>
        <p:nvGrpSpPr>
          <p:cNvPr id="3118" name="Google Shape;3118;p204"/>
          <p:cNvGrpSpPr/>
          <p:nvPr/>
        </p:nvGrpSpPr>
        <p:grpSpPr>
          <a:xfrm>
            <a:off x="7490420" y="97614"/>
            <a:ext cx="1790540" cy="1442046"/>
            <a:chOff x="1500399" y="2987276"/>
            <a:chExt cx="2488244" cy="2003955"/>
          </a:xfrm>
        </p:grpSpPr>
        <p:grpSp>
          <p:nvGrpSpPr>
            <p:cNvPr id="3119" name="Google Shape;3119;p204"/>
            <p:cNvGrpSpPr/>
            <p:nvPr/>
          </p:nvGrpSpPr>
          <p:grpSpPr>
            <a:xfrm>
              <a:off x="1980476" y="3009470"/>
              <a:ext cx="654996" cy="547393"/>
              <a:chOff x="-3811898" y="296698"/>
              <a:chExt cx="3506400" cy="2585700"/>
            </a:xfrm>
          </p:grpSpPr>
          <p:sp>
            <p:nvSpPr>
              <p:cNvPr id="3120" name="Google Shape;3120;p204"/>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21" name="Google Shape;3121;p204"/>
              <p:cNvGrpSpPr/>
              <p:nvPr/>
            </p:nvGrpSpPr>
            <p:grpSpPr>
              <a:xfrm>
                <a:off x="-2876086" y="1193251"/>
                <a:ext cx="1634416" cy="1662716"/>
                <a:chOff x="-708549" y="-1713557"/>
                <a:chExt cx="1634416" cy="2633379"/>
              </a:xfrm>
            </p:grpSpPr>
            <p:grpSp>
              <p:nvGrpSpPr>
                <p:cNvPr id="3122" name="Google Shape;3122;p204"/>
                <p:cNvGrpSpPr/>
                <p:nvPr/>
              </p:nvGrpSpPr>
              <p:grpSpPr>
                <a:xfrm>
                  <a:off x="-696683" y="-1104667"/>
                  <a:ext cx="1622550" cy="2024489"/>
                  <a:chOff x="-144233" y="2152883"/>
                  <a:chExt cx="1622550" cy="2024489"/>
                </a:xfrm>
              </p:grpSpPr>
              <p:grpSp>
                <p:nvGrpSpPr>
                  <p:cNvPr id="3123" name="Google Shape;3123;p204"/>
                  <p:cNvGrpSpPr/>
                  <p:nvPr/>
                </p:nvGrpSpPr>
                <p:grpSpPr>
                  <a:xfrm rot="-5400000">
                    <a:off x="-41842" y="2657213"/>
                    <a:ext cx="1424641" cy="1615677"/>
                    <a:chOff x="10901423" y="-15665848"/>
                    <a:chExt cx="4433991" cy="5845433"/>
                  </a:xfrm>
                </p:grpSpPr>
                <p:pic>
                  <p:nvPicPr>
                    <p:cNvPr id="3124" name="Google Shape;3124;p204" descr="clipped result image"/>
                    <p:cNvPicPr preferRelativeResize="0"/>
                    <p:nvPr/>
                  </p:nvPicPr>
                  <p:blipFill rotWithShape="1">
                    <a:blip r:embed="rId8">
                      <a:alphaModFix/>
                    </a:blip>
                    <a:srcRect/>
                    <a:stretch/>
                  </p:blipFill>
                  <p:spPr>
                    <a:xfrm>
                      <a:off x="12729472" y="-15665848"/>
                      <a:ext cx="2605942" cy="5834203"/>
                    </a:xfrm>
                    <a:prstGeom prst="rect">
                      <a:avLst/>
                    </a:prstGeom>
                    <a:noFill/>
                    <a:ln>
                      <a:noFill/>
                    </a:ln>
                  </p:spPr>
                </p:pic>
                <p:pic>
                  <p:nvPicPr>
                    <p:cNvPr id="3125" name="Google Shape;3125;p204" descr="clipped result image"/>
                    <p:cNvPicPr preferRelativeResize="0"/>
                    <p:nvPr/>
                  </p:nvPicPr>
                  <p:blipFill rotWithShape="1">
                    <a:blip r:embed="rId9">
                      <a:alphaModFix/>
                    </a:blip>
                    <a:srcRect/>
                    <a:stretch/>
                  </p:blipFill>
                  <p:spPr>
                    <a:xfrm>
                      <a:off x="10901423" y="-15654618"/>
                      <a:ext cx="2625389" cy="5834203"/>
                    </a:xfrm>
                    <a:prstGeom prst="rect">
                      <a:avLst/>
                    </a:prstGeom>
                    <a:noFill/>
                    <a:ln>
                      <a:noFill/>
                    </a:ln>
                  </p:spPr>
                </p:pic>
              </p:grpSp>
              <p:pic>
                <p:nvPicPr>
                  <p:cNvPr id="3126" name="Google Shape;3126;p204" descr="clipped result image"/>
                  <p:cNvPicPr preferRelativeResize="0"/>
                  <p:nvPr/>
                </p:nvPicPr>
                <p:blipFill rotWithShape="1">
                  <a:blip r:embed="rId10">
                    <a:alphaModFix/>
                  </a:blip>
                  <a:srcRect/>
                  <a:stretch/>
                </p:blipFill>
                <p:spPr>
                  <a:xfrm rot="-5400000">
                    <a:off x="243410" y="1765240"/>
                    <a:ext cx="837288" cy="1612574"/>
                  </a:xfrm>
                  <a:prstGeom prst="rect">
                    <a:avLst/>
                  </a:prstGeom>
                  <a:noFill/>
                  <a:ln>
                    <a:noFill/>
                  </a:ln>
                </p:spPr>
              </p:pic>
            </p:grpSp>
            <p:pic>
              <p:nvPicPr>
                <p:cNvPr id="3127" name="Google Shape;3127;p204" descr="clipped result image"/>
                <p:cNvPicPr preferRelativeResize="0"/>
                <p:nvPr/>
              </p:nvPicPr>
              <p:blipFill rotWithShape="1">
                <a:blip r:embed="rId11">
                  <a:alphaModFix/>
                </a:blip>
                <a:srcRect/>
                <a:stretch/>
              </p:blipFill>
              <p:spPr>
                <a:xfrm rot="-5400000">
                  <a:off x="-320906" y="-2101200"/>
                  <a:ext cx="837288" cy="1612574"/>
                </a:xfrm>
                <a:prstGeom prst="rect">
                  <a:avLst/>
                </a:prstGeom>
                <a:noFill/>
                <a:ln>
                  <a:noFill/>
                </a:ln>
              </p:spPr>
            </p:pic>
          </p:grpSp>
        </p:grpSp>
        <p:grpSp>
          <p:nvGrpSpPr>
            <p:cNvPr id="3128" name="Google Shape;3128;p204"/>
            <p:cNvGrpSpPr/>
            <p:nvPr/>
          </p:nvGrpSpPr>
          <p:grpSpPr>
            <a:xfrm>
              <a:off x="1500399" y="2987276"/>
              <a:ext cx="2488244" cy="2003955"/>
              <a:chOff x="1500399" y="2987276"/>
              <a:chExt cx="2488244" cy="2003955"/>
            </a:xfrm>
          </p:grpSpPr>
          <p:pic>
            <p:nvPicPr>
              <p:cNvPr id="3129" name="Google Shape;3129;p204"/>
              <p:cNvPicPr preferRelativeResize="0"/>
              <p:nvPr/>
            </p:nvPicPr>
            <p:blipFill rotWithShape="1">
              <a:blip r:embed="rId12">
                <a:alphaModFix/>
              </a:blip>
              <a:srcRect/>
              <a:stretch/>
            </p:blipFill>
            <p:spPr>
              <a:xfrm>
                <a:off x="1500399" y="3098155"/>
                <a:ext cx="1901300" cy="1893076"/>
              </a:xfrm>
              <a:prstGeom prst="rect">
                <a:avLst/>
              </a:prstGeom>
              <a:noFill/>
              <a:ln>
                <a:noFill/>
              </a:ln>
            </p:spPr>
          </p:pic>
          <p:sp>
            <p:nvSpPr>
              <p:cNvPr id="3130" name="Google Shape;3130;p204"/>
              <p:cNvSpPr txBox="1"/>
              <p:nvPr/>
            </p:nvSpPr>
            <p:spPr>
              <a:xfrm>
                <a:off x="2069243" y="2987276"/>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1" i="0" u="none" strike="noStrike" cap="none">
                    <a:solidFill>
                      <a:schemeClr val="dk1"/>
                    </a:solidFill>
                    <a:latin typeface="Arial"/>
                    <a:ea typeface="Arial"/>
                    <a:cs typeface="Arial"/>
                    <a:sym typeface="Arial"/>
                  </a:rPr>
                  <a:t>UGT</a:t>
                </a:r>
                <a:endParaRPr sz="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131" name="Google Shape;3131;p204"/>
          <p:cNvSpPr txBox="1"/>
          <p:nvPr/>
        </p:nvSpPr>
        <p:spPr>
          <a:xfrm>
            <a:off x="7583151" y="662543"/>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valproate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DEPAKOTE</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nvGrpSpPr>
          <p:cNvPr id="3132" name="Google Shape;3132;p204"/>
          <p:cNvGrpSpPr/>
          <p:nvPr/>
        </p:nvGrpSpPr>
        <p:grpSpPr>
          <a:xfrm>
            <a:off x="214725" y="97614"/>
            <a:ext cx="1674087" cy="1240786"/>
            <a:chOff x="214725" y="97614"/>
            <a:chExt cx="1674087" cy="1240786"/>
          </a:xfrm>
        </p:grpSpPr>
        <p:grpSp>
          <p:nvGrpSpPr>
            <p:cNvPr id="3133" name="Google Shape;3133;p204"/>
            <p:cNvGrpSpPr/>
            <p:nvPr/>
          </p:nvGrpSpPr>
          <p:grpSpPr>
            <a:xfrm>
              <a:off x="214725" y="97614"/>
              <a:ext cx="1674087" cy="1240786"/>
              <a:chOff x="7355400" y="3377839"/>
              <a:chExt cx="1674087" cy="1240786"/>
            </a:xfrm>
          </p:grpSpPr>
          <p:pic>
            <p:nvPicPr>
              <p:cNvPr id="3134" name="Google Shape;3134;p204"/>
              <p:cNvPicPr preferRelativeResize="0"/>
              <p:nvPr/>
            </p:nvPicPr>
            <p:blipFill rotWithShape="1">
              <a:blip r:embed="rId13">
                <a:alphaModFix/>
              </a:blip>
              <a:srcRect/>
              <a:stretch/>
            </p:blipFill>
            <p:spPr>
              <a:xfrm>
                <a:off x="7355400" y="3583475"/>
                <a:ext cx="1113374" cy="1035150"/>
              </a:xfrm>
              <a:prstGeom prst="rect">
                <a:avLst/>
              </a:prstGeom>
              <a:noFill/>
              <a:ln>
                <a:noFill/>
              </a:ln>
            </p:spPr>
          </p:pic>
          <p:sp>
            <p:nvSpPr>
              <p:cNvPr id="3135" name="Google Shape;3135;p204"/>
              <p:cNvSpPr txBox="1"/>
              <p:nvPr/>
            </p:nvSpPr>
            <p:spPr>
              <a:xfrm>
                <a:off x="7435614" y="3832131"/>
                <a:ext cx="10515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lamotrigine</a:t>
                </a:r>
                <a:endParaRPr sz="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chemeClr val="dk1"/>
                    </a:solidFill>
                    <a:latin typeface="Arial"/>
                    <a:ea typeface="Arial"/>
                    <a:cs typeface="Arial"/>
                    <a:sym typeface="Arial"/>
                  </a:rPr>
                  <a:t>LAMICTAL</a:t>
                </a:r>
                <a:endParaRPr sz="9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pic>
            <p:nvPicPr>
              <p:cNvPr id="3136" name="Google Shape;3136;p204"/>
              <p:cNvPicPr preferRelativeResize="0"/>
              <p:nvPr/>
            </p:nvPicPr>
            <p:blipFill rotWithShape="1">
              <a:blip r:embed="rId14">
                <a:alphaModFix/>
              </a:blip>
              <a:srcRect/>
              <a:stretch/>
            </p:blipFill>
            <p:spPr>
              <a:xfrm rot="9156879">
                <a:off x="8332615" y="3445432"/>
                <a:ext cx="452761" cy="652040"/>
              </a:xfrm>
              <a:prstGeom prst="rect">
                <a:avLst/>
              </a:prstGeom>
              <a:noFill/>
              <a:ln>
                <a:noFill/>
              </a:ln>
            </p:spPr>
          </p:pic>
          <p:pic>
            <p:nvPicPr>
              <p:cNvPr id="3137" name="Google Shape;3137;p204"/>
              <p:cNvPicPr preferRelativeResize="0"/>
              <p:nvPr/>
            </p:nvPicPr>
            <p:blipFill rotWithShape="1">
              <a:blip r:embed="rId15">
                <a:alphaModFix/>
              </a:blip>
              <a:srcRect l="2855" t="83848" r="73010" b="6755"/>
              <a:stretch/>
            </p:blipFill>
            <p:spPr>
              <a:xfrm>
                <a:off x="8527361" y="4046500"/>
                <a:ext cx="502126" cy="188525"/>
              </a:xfrm>
              <a:prstGeom prst="rect">
                <a:avLst/>
              </a:prstGeom>
              <a:noFill/>
              <a:ln>
                <a:noFill/>
              </a:ln>
            </p:spPr>
          </p:pic>
          <p:pic>
            <p:nvPicPr>
              <p:cNvPr id="3138" name="Google Shape;3138;p204"/>
              <p:cNvPicPr preferRelativeResize="0"/>
              <p:nvPr/>
            </p:nvPicPr>
            <p:blipFill rotWithShape="1">
              <a:blip r:embed="rId16">
                <a:alphaModFix/>
              </a:blip>
              <a:srcRect/>
              <a:stretch/>
            </p:blipFill>
            <p:spPr>
              <a:xfrm rot="10554742">
                <a:off x="8324145" y="4311069"/>
                <a:ext cx="211557" cy="230091"/>
              </a:xfrm>
              <a:prstGeom prst="rect">
                <a:avLst/>
              </a:prstGeom>
              <a:noFill/>
              <a:ln>
                <a:noFill/>
              </a:ln>
            </p:spPr>
          </p:pic>
          <p:pic>
            <p:nvPicPr>
              <p:cNvPr id="3139" name="Google Shape;3139;p204"/>
              <p:cNvPicPr preferRelativeResize="0"/>
              <p:nvPr/>
            </p:nvPicPr>
            <p:blipFill rotWithShape="1">
              <a:blip r:embed="rId17">
                <a:alphaModFix/>
              </a:blip>
              <a:srcRect/>
              <a:stretch/>
            </p:blipFill>
            <p:spPr>
              <a:xfrm>
                <a:off x="8527350" y="4423449"/>
                <a:ext cx="194881" cy="152400"/>
              </a:xfrm>
              <a:prstGeom prst="rect">
                <a:avLst/>
              </a:prstGeom>
              <a:noFill/>
              <a:ln>
                <a:noFill/>
              </a:ln>
            </p:spPr>
          </p:pic>
        </p:grpSp>
        <p:sp>
          <p:nvSpPr>
            <p:cNvPr id="3140" name="Google Shape;3140;p204"/>
            <p:cNvSpPr/>
            <p:nvPr/>
          </p:nvSpPr>
          <p:spPr>
            <a:xfrm>
              <a:off x="677300" y="385500"/>
              <a:ext cx="276600" cy="271200"/>
            </a:xfrm>
            <a:prstGeom prst="ellipse">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pic>
        <p:nvPicPr>
          <p:cNvPr id="3145" name="Google Shape;3145;p205" descr="clipped result image"/>
          <p:cNvPicPr preferRelativeResize="0"/>
          <p:nvPr/>
        </p:nvPicPr>
        <p:blipFill rotWithShape="1">
          <a:blip r:embed="rId3">
            <a:alphaModFix/>
          </a:blip>
          <a:srcRect/>
          <a:stretch/>
        </p:blipFill>
        <p:spPr>
          <a:xfrm rot="-4039862">
            <a:off x="4655417" y="1409035"/>
            <a:ext cx="94656" cy="212641"/>
          </a:xfrm>
          <a:prstGeom prst="rect">
            <a:avLst/>
          </a:prstGeom>
          <a:noFill/>
          <a:ln>
            <a:noFill/>
          </a:ln>
        </p:spPr>
      </p:pic>
      <p:grpSp>
        <p:nvGrpSpPr>
          <p:cNvPr id="3146" name="Google Shape;3146;p205"/>
          <p:cNvGrpSpPr/>
          <p:nvPr/>
        </p:nvGrpSpPr>
        <p:grpSpPr>
          <a:xfrm>
            <a:off x="5061335" y="1741224"/>
            <a:ext cx="3737402" cy="2915963"/>
            <a:chOff x="5376510" y="1337347"/>
            <a:chExt cx="3737402" cy="2915963"/>
          </a:xfrm>
        </p:grpSpPr>
        <p:grpSp>
          <p:nvGrpSpPr>
            <p:cNvPr id="3147" name="Google Shape;3147;p205"/>
            <p:cNvGrpSpPr/>
            <p:nvPr/>
          </p:nvGrpSpPr>
          <p:grpSpPr>
            <a:xfrm>
              <a:off x="5376510" y="1337347"/>
              <a:ext cx="3737402" cy="2915963"/>
              <a:chOff x="1500399" y="3009470"/>
              <a:chExt cx="2540031" cy="1981761"/>
            </a:xfrm>
          </p:grpSpPr>
          <p:grpSp>
            <p:nvGrpSpPr>
              <p:cNvPr id="3148" name="Google Shape;3148;p205"/>
              <p:cNvGrpSpPr/>
              <p:nvPr/>
            </p:nvGrpSpPr>
            <p:grpSpPr>
              <a:xfrm>
                <a:off x="1980476" y="3009470"/>
                <a:ext cx="654996" cy="547393"/>
                <a:chOff x="-3811898" y="296698"/>
                <a:chExt cx="3506400" cy="2585700"/>
              </a:xfrm>
            </p:grpSpPr>
            <p:sp>
              <p:nvSpPr>
                <p:cNvPr id="3149" name="Google Shape;3149;p205"/>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50" name="Google Shape;3150;p205"/>
                <p:cNvGrpSpPr/>
                <p:nvPr/>
              </p:nvGrpSpPr>
              <p:grpSpPr>
                <a:xfrm>
                  <a:off x="-2876086" y="1193251"/>
                  <a:ext cx="1634416" cy="1662716"/>
                  <a:chOff x="-708549" y="-1713557"/>
                  <a:chExt cx="1634416" cy="2633379"/>
                </a:xfrm>
              </p:grpSpPr>
              <p:grpSp>
                <p:nvGrpSpPr>
                  <p:cNvPr id="3151" name="Google Shape;3151;p205"/>
                  <p:cNvGrpSpPr/>
                  <p:nvPr/>
                </p:nvGrpSpPr>
                <p:grpSpPr>
                  <a:xfrm>
                    <a:off x="-696683" y="-1104667"/>
                    <a:ext cx="1622550" cy="2024489"/>
                    <a:chOff x="-144233" y="2152883"/>
                    <a:chExt cx="1622550" cy="2024489"/>
                  </a:xfrm>
                </p:grpSpPr>
                <p:grpSp>
                  <p:nvGrpSpPr>
                    <p:cNvPr id="3152" name="Google Shape;3152;p205"/>
                    <p:cNvGrpSpPr/>
                    <p:nvPr/>
                  </p:nvGrpSpPr>
                  <p:grpSpPr>
                    <a:xfrm rot="-5400000">
                      <a:off x="-41842" y="2657213"/>
                      <a:ext cx="1424641" cy="1615677"/>
                      <a:chOff x="10901423" y="-15665848"/>
                      <a:chExt cx="4433991" cy="5845433"/>
                    </a:xfrm>
                  </p:grpSpPr>
                  <p:pic>
                    <p:nvPicPr>
                      <p:cNvPr id="3153" name="Google Shape;3153;p205"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154" name="Google Shape;3154;p205"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155" name="Google Shape;3155;p205"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156" name="Google Shape;3156;p205"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157" name="Google Shape;3157;p205"/>
              <p:cNvGrpSpPr/>
              <p:nvPr/>
            </p:nvGrpSpPr>
            <p:grpSpPr>
              <a:xfrm>
                <a:off x="1500399" y="3039063"/>
                <a:ext cx="2540031" cy="1952168"/>
                <a:chOff x="1500399" y="3039063"/>
                <a:chExt cx="2540031" cy="1952168"/>
              </a:xfrm>
            </p:grpSpPr>
            <p:pic>
              <p:nvPicPr>
                <p:cNvPr id="3158" name="Google Shape;3158;p205"/>
                <p:cNvPicPr preferRelativeResize="0"/>
                <p:nvPr/>
              </p:nvPicPr>
              <p:blipFill rotWithShape="1">
                <a:blip r:embed="rId8">
                  <a:alphaModFix/>
                </a:blip>
                <a:srcRect/>
                <a:stretch/>
              </p:blipFill>
              <p:spPr>
                <a:xfrm>
                  <a:off x="1500399" y="3098155"/>
                  <a:ext cx="1901300" cy="1893076"/>
                </a:xfrm>
                <a:prstGeom prst="rect">
                  <a:avLst/>
                </a:prstGeom>
                <a:noFill/>
                <a:ln>
                  <a:noFill/>
                </a:ln>
              </p:spPr>
            </p:pic>
            <p:sp>
              <p:nvSpPr>
                <p:cNvPr id="3159" name="Google Shape;3159;p205"/>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UGT</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160" name="Google Shape;3160;p205"/>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valproate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DEPAKOTE</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1400" b="0" i="0" u="none" strike="noStrike" cap="none">
                <a:solidFill>
                  <a:srgbClr val="000000"/>
                </a:solidFill>
                <a:latin typeface="Arial"/>
                <a:ea typeface="Arial"/>
                <a:cs typeface="Arial"/>
                <a:sym typeface="Arial"/>
              </a:endParaRPr>
            </a:p>
          </p:txBody>
        </p:sp>
      </p:grpSp>
      <p:grpSp>
        <p:nvGrpSpPr>
          <p:cNvPr id="3161" name="Google Shape;3161;p205"/>
          <p:cNvGrpSpPr/>
          <p:nvPr/>
        </p:nvGrpSpPr>
        <p:grpSpPr>
          <a:xfrm>
            <a:off x="1135750" y="1919439"/>
            <a:ext cx="3168125" cy="2474525"/>
            <a:chOff x="-239000" y="-228450"/>
            <a:chExt cx="3168125" cy="2474525"/>
          </a:xfrm>
        </p:grpSpPr>
        <p:pic>
          <p:nvPicPr>
            <p:cNvPr id="3162" name="Google Shape;3162;p205"/>
            <p:cNvPicPr preferRelativeResize="0"/>
            <p:nvPr/>
          </p:nvPicPr>
          <p:blipFill rotWithShape="1">
            <a:blip r:embed="rId9">
              <a:alphaModFix/>
            </a:blip>
            <a:srcRect/>
            <a:stretch/>
          </p:blipFill>
          <p:spPr>
            <a:xfrm>
              <a:off x="-239000" y="-228450"/>
              <a:ext cx="3168125" cy="2474525"/>
            </a:xfrm>
            <a:prstGeom prst="rect">
              <a:avLst/>
            </a:prstGeom>
            <a:noFill/>
            <a:ln>
              <a:noFill/>
            </a:ln>
          </p:spPr>
        </p:pic>
        <p:sp>
          <p:nvSpPr>
            <p:cNvPr id="3163" name="Google Shape;3163;p205"/>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lamotrigine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LAMICTAL</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sp>
        <p:nvSpPr>
          <p:cNvPr id="3164" name="Google Shape;3164;p205"/>
          <p:cNvSpPr/>
          <p:nvPr/>
        </p:nvSpPr>
        <p:spPr>
          <a:xfrm>
            <a:off x="851650" y="1919427"/>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5" name="Google Shape;3165;p205"/>
          <p:cNvSpPr/>
          <p:nvPr/>
        </p:nvSpPr>
        <p:spPr>
          <a:xfrm>
            <a:off x="3448429" y="2775953"/>
            <a:ext cx="956778" cy="976995"/>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6" name="Google Shape;3166;p205"/>
          <p:cNvSpPr/>
          <p:nvPr/>
        </p:nvSpPr>
        <p:spPr>
          <a:xfrm>
            <a:off x="4791100" y="3506952"/>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7" name="Google Shape;3167;p205"/>
          <p:cNvSpPr/>
          <p:nvPr/>
        </p:nvSpPr>
        <p:spPr>
          <a:xfrm>
            <a:off x="819325" y="3431352"/>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68" name="Google Shape;3168;p205" descr="clipped result image"/>
          <p:cNvPicPr preferRelativeResize="0"/>
          <p:nvPr/>
        </p:nvPicPr>
        <p:blipFill rotWithShape="1">
          <a:blip r:embed="rId10">
            <a:alphaModFix/>
          </a:blip>
          <a:srcRect/>
          <a:stretch/>
        </p:blipFill>
        <p:spPr>
          <a:xfrm>
            <a:off x="6650971" y="454806"/>
            <a:ext cx="628007" cy="754447"/>
          </a:xfrm>
          <a:prstGeom prst="rect">
            <a:avLst/>
          </a:prstGeom>
          <a:noFill/>
          <a:ln>
            <a:noFill/>
          </a:ln>
        </p:spPr>
      </p:pic>
      <p:pic>
        <p:nvPicPr>
          <p:cNvPr id="3169" name="Google Shape;3169;p205" descr="clipped result image"/>
          <p:cNvPicPr preferRelativeResize="0"/>
          <p:nvPr/>
        </p:nvPicPr>
        <p:blipFill rotWithShape="1">
          <a:blip r:embed="rId11">
            <a:alphaModFix/>
          </a:blip>
          <a:srcRect/>
          <a:stretch/>
        </p:blipFill>
        <p:spPr>
          <a:xfrm>
            <a:off x="5393857" y="681704"/>
            <a:ext cx="1007404" cy="413497"/>
          </a:xfrm>
          <a:prstGeom prst="rect">
            <a:avLst/>
          </a:prstGeom>
          <a:noFill/>
          <a:ln>
            <a:noFill/>
          </a:ln>
        </p:spPr>
      </p:pic>
      <p:cxnSp>
        <p:nvCxnSpPr>
          <p:cNvPr id="3170" name="Google Shape;3170;p205"/>
          <p:cNvCxnSpPr/>
          <p:nvPr/>
        </p:nvCxnSpPr>
        <p:spPr>
          <a:xfrm>
            <a:off x="4437532" y="-13448"/>
            <a:ext cx="0" cy="5143500"/>
          </a:xfrm>
          <a:prstGeom prst="straightConnector1">
            <a:avLst/>
          </a:prstGeom>
          <a:noFill/>
          <a:ln w="9525" cap="flat" cmpd="sng">
            <a:solidFill>
              <a:schemeClr val="dk1"/>
            </a:solidFill>
            <a:prstDash val="solid"/>
            <a:round/>
            <a:headEnd type="none" w="sm" len="sm"/>
            <a:tailEnd type="none" w="sm" len="sm"/>
          </a:ln>
        </p:spPr>
      </p:cxnSp>
      <p:sp>
        <p:nvSpPr>
          <p:cNvPr id="3171" name="Google Shape;3171;p205"/>
          <p:cNvSpPr txBox="1"/>
          <p:nvPr/>
        </p:nvSpPr>
        <p:spPr>
          <a:xfrm>
            <a:off x="1242656" y="354855"/>
            <a:ext cx="18015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Not GSK3 inhibitor</a:t>
            </a:r>
            <a:endParaRPr sz="1200" b="0" i="0" u="none" strike="noStrike" cap="none">
              <a:solidFill>
                <a:schemeClr val="dk1"/>
              </a:solidFill>
              <a:latin typeface="Arial"/>
              <a:ea typeface="Arial"/>
              <a:cs typeface="Arial"/>
              <a:sym typeface="Arial"/>
            </a:endParaRPr>
          </a:p>
        </p:txBody>
      </p:sp>
      <p:sp>
        <p:nvSpPr>
          <p:cNvPr id="3172" name="Google Shape;3172;p205"/>
          <p:cNvSpPr txBox="1"/>
          <p:nvPr/>
        </p:nvSpPr>
        <p:spPr>
          <a:xfrm>
            <a:off x="1242656" y="588373"/>
            <a:ext cx="18015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Not PKC inhibitor</a:t>
            </a:r>
            <a:endParaRPr sz="1200" b="0" i="0" u="none" strike="noStrike" cap="none">
              <a:solidFill>
                <a:schemeClr val="dk1"/>
              </a:solidFill>
              <a:latin typeface="Arial"/>
              <a:ea typeface="Arial"/>
              <a:cs typeface="Arial"/>
              <a:sym typeface="Arial"/>
            </a:endParaRPr>
          </a:p>
        </p:txBody>
      </p:sp>
      <p:sp>
        <p:nvSpPr>
          <p:cNvPr id="3173" name="Google Shape;3173;p205"/>
          <p:cNvSpPr txBox="1"/>
          <p:nvPr/>
        </p:nvSpPr>
        <p:spPr>
          <a:xfrm>
            <a:off x="5339433" y="337101"/>
            <a:ext cx="18015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GSK3 inhibitor</a:t>
            </a:r>
            <a:endParaRPr sz="1200" b="0" i="0" u="none" strike="noStrike" cap="none">
              <a:solidFill>
                <a:schemeClr val="dk1"/>
              </a:solidFill>
              <a:latin typeface="Arial"/>
              <a:ea typeface="Arial"/>
              <a:cs typeface="Arial"/>
              <a:sym typeface="Arial"/>
            </a:endParaRPr>
          </a:p>
        </p:txBody>
      </p:sp>
      <p:sp>
        <p:nvSpPr>
          <p:cNvPr id="3174" name="Google Shape;3174;p205"/>
          <p:cNvSpPr txBox="1"/>
          <p:nvPr/>
        </p:nvSpPr>
        <p:spPr>
          <a:xfrm>
            <a:off x="7278978" y="636691"/>
            <a:ext cx="18015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PKC inhibitor</a:t>
            </a:r>
            <a:endParaRPr sz="1200" b="0" i="0" u="none" strike="noStrike" cap="none">
              <a:solidFill>
                <a:schemeClr val="dk1"/>
              </a:solidFill>
              <a:latin typeface="Arial"/>
              <a:ea typeface="Arial"/>
              <a:cs typeface="Arial"/>
              <a:sym typeface="Arial"/>
            </a:endParaRPr>
          </a:p>
        </p:txBody>
      </p:sp>
      <p:sp>
        <p:nvSpPr>
          <p:cNvPr id="3175" name="Google Shape;3175;p205"/>
          <p:cNvSpPr/>
          <p:nvPr/>
        </p:nvSpPr>
        <p:spPr>
          <a:xfrm>
            <a:off x="4817925" y="2157177"/>
            <a:ext cx="11466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6" name="Google Shape;3176;p205"/>
          <p:cNvSpPr/>
          <p:nvPr/>
        </p:nvSpPr>
        <p:spPr>
          <a:xfrm>
            <a:off x="7509176" y="2034284"/>
            <a:ext cx="478389" cy="488498"/>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05"/>
        <p:cNvGrpSpPr/>
        <p:nvPr/>
      </p:nvGrpSpPr>
      <p:grpSpPr>
        <a:xfrm>
          <a:off x="0" y="0"/>
          <a:ext cx="0" cy="0"/>
          <a:chOff x="0" y="0"/>
          <a:chExt cx="0" cy="0"/>
        </a:xfrm>
      </p:grpSpPr>
      <p:pic>
        <p:nvPicPr>
          <p:cNvPr id="3206" name="Google Shape;3206;p207" descr="clipped result image"/>
          <p:cNvPicPr preferRelativeResize="0"/>
          <p:nvPr/>
        </p:nvPicPr>
        <p:blipFill rotWithShape="1">
          <a:blip r:embed="rId3">
            <a:alphaModFix/>
          </a:blip>
          <a:srcRect/>
          <a:stretch/>
        </p:blipFill>
        <p:spPr>
          <a:xfrm rot="-4039862">
            <a:off x="4655417" y="824083"/>
            <a:ext cx="94656" cy="212641"/>
          </a:xfrm>
          <a:prstGeom prst="rect">
            <a:avLst/>
          </a:prstGeom>
          <a:noFill/>
          <a:ln>
            <a:noFill/>
          </a:ln>
        </p:spPr>
      </p:pic>
      <p:grpSp>
        <p:nvGrpSpPr>
          <p:cNvPr id="3207" name="Google Shape;3207;p207"/>
          <p:cNvGrpSpPr/>
          <p:nvPr/>
        </p:nvGrpSpPr>
        <p:grpSpPr>
          <a:xfrm>
            <a:off x="5061335" y="1156272"/>
            <a:ext cx="3737402" cy="2915963"/>
            <a:chOff x="5376510" y="1337347"/>
            <a:chExt cx="3737402" cy="2915963"/>
          </a:xfrm>
        </p:grpSpPr>
        <p:grpSp>
          <p:nvGrpSpPr>
            <p:cNvPr id="3208" name="Google Shape;3208;p207"/>
            <p:cNvGrpSpPr/>
            <p:nvPr/>
          </p:nvGrpSpPr>
          <p:grpSpPr>
            <a:xfrm>
              <a:off x="5376510" y="1337347"/>
              <a:ext cx="3737402" cy="2915963"/>
              <a:chOff x="1500399" y="3009470"/>
              <a:chExt cx="2540031" cy="1981761"/>
            </a:xfrm>
          </p:grpSpPr>
          <p:grpSp>
            <p:nvGrpSpPr>
              <p:cNvPr id="3209" name="Google Shape;3209;p207"/>
              <p:cNvGrpSpPr/>
              <p:nvPr/>
            </p:nvGrpSpPr>
            <p:grpSpPr>
              <a:xfrm>
                <a:off x="1980476" y="3009470"/>
                <a:ext cx="654996" cy="547393"/>
                <a:chOff x="-3811898" y="296698"/>
                <a:chExt cx="3506400" cy="2585700"/>
              </a:xfrm>
            </p:grpSpPr>
            <p:sp>
              <p:nvSpPr>
                <p:cNvPr id="3210" name="Google Shape;3210;p207"/>
                <p:cNvSpPr/>
                <p:nvPr/>
              </p:nvSpPr>
              <p:spPr>
                <a:xfrm>
                  <a:off x="-3811898" y="296698"/>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a:effectLst>
                  <a:outerShdw blurRad="14288" dist="19050" dir="5400000" algn="bl" rotWithShape="0">
                    <a:srgbClr val="000000">
                      <a:alpha val="2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11" name="Google Shape;3211;p207"/>
                <p:cNvGrpSpPr/>
                <p:nvPr/>
              </p:nvGrpSpPr>
              <p:grpSpPr>
                <a:xfrm>
                  <a:off x="-2876086" y="1193251"/>
                  <a:ext cx="1634416" cy="1662716"/>
                  <a:chOff x="-708549" y="-1713557"/>
                  <a:chExt cx="1634416" cy="2633379"/>
                </a:xfrm>
              </p:grpSpPr>
              <p:grpSp>
                <p:nvGrpSpPr>
                  <p:cNvPr id="3212" name="Google Shape;3212;p207"/>
                  <p:cNvGrpSpPr/>
                  <p:nvPr/>
                </p:nvGrpSpPr>
                <p:grpSpPr>
                  <a:xfrm>
                    <a:off x="-696683" y="-1104667"/>
                    <a:ext cx="1622550" cy="2024489"/>
                    <a:chOff x="-144233" y="2152883"/>
                    <a:chExt cx="1622550" cy="2024489"/>
                  </a:xfrm>
                </p:grpSpPr>
                <p:grpSp>
                  <p:nvGrpSpPr>
                    <p:cNvPr id="3213" name="Google Shape;3213;p207"/>
                    <p:cNvGrpSpPr/>
                    <p:nvPr/>
                  </p:nvGrpSpPr>
                  <p:grpSpPr>
                    <a:xfrm rot="-5400000">
                      <a:off x="-41842" y="2657213"/>
                      <a:ext cx="1424641" cy="1615677"/>
                      <a:chOff x="10901423" y="-15665848"/>
                      <a:chExt cx="4433991" cy="5845433"/>
                    </a:xfrm>
                  </p:grpSpPr>
                  <p:pic>
                    <p:nvPicPr>
                      <p:cNvPr id="3214" name="Google Shape;3214;p207"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215" name="Google Shape;3215;p207"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216" name="Google Shape;3216;p207"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217" name="Google Shape;3217;p207"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grpSp>
            <p:nvGrpSpPr>
              <p:cNvPr id="3218" name="Google Shape;3218;p207"/>
              <p:cNvGrpSpPr/>
              <p:nvPr/>
            </p:nvGrpSpPr>
            <p:grpSpPr>
              <a:xfrm>
                <a:off x="1500399" y="3039063"/>
                <a:ext cx="2540031" cy="1952168"/>
                <a:chOff x="1500399" y="3039063"/>
                <a:chExt cx="2540031" cy="1952168"/>
              </a:xfrm>
            </p:grpSpPr>
            <p:pic>
              <p:nvPicPr>
                <p:cNvPr id="3219" name="Google Shape;3219;p207"/>
                <p:cNvPicPr preferRelativeResize="0"/>
                <p:nvPr/>
              </p:nvPicPr>
              <p:blipFill rotWithShape="1">
                <a:blip r:embed="rId8">
                  <a:alphaModFix/>
                </a:blip>
                <a:srcRect/>
                <a:stretch/>
              </p:blipFill>
              <p:spPr>
                <a:xfrm>
                  <a:off x="1500399" y="3098155"/>
                  <a:ext cx="1901300" cy="1893076"/>
                </a:xfrm>
                <a:prstGeom prst="rect">
                  <a:avLst/>
                </a:prstGeom>
                <a:noFill/>
                <a:ln>
                  <a:noFill/>
                </a:ln>
              </p:spPr>
            </p:pic>
            <p:sp>
              <p:nvSpPr>
                <p:cNvPr id="3220" name="Google Shape;3220;p207"/>
                <p:cNvSpPr txBox="1"/>
                <p:nvPr/>
              </p:nvSpPr>
              <p:spPr>
                <a:xfrm>
                  <a:off x="2121030" y="3039063"/>
                  <a:ext cx="1919400" cy="6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dk1"/>
                      </a:solidFill>
                      <a:latin typeface="Arial"/>
                      <a:ea typeface="Arial"/>
                      <a:cs typeface="Arial"/>
                      <a:sym typeface="Arial"/>
                    </a:rPr>
                    <a:t>UGT</a:t>
                  </a: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700" b="0" i="0" u="none" strike="noStrike" cap="none">
                    <a:solidFill>
                      <a:srgbClr val="000000"/>
                    </a:solidFill>
                    <a:latin typeface="Arial"/>
                    <a:ea typeface="Arial"/>
                    <a:cs typeface="Arial"/>
                    <a:sym typeface="Arial"/>
                  </a:endParaRPr>
                </a:p>
              </p:txBody>
            </p:sp>
          </p:grpSp>
        </p:grpSp>
        <p:sp>
          <p:nvSpPr>
            <p:cNvPr id="3221" name="Google Shape;3221;p207"/>
            <p:cNvSpPr txBox="1"/>
            <p:nvPr/>
          </p:nvSpPr>
          <p:spPr>
            <a:xfrm>
              <a:off x="5981750" y="2571750"/>
              <a:ext cx="1298400" cy="352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valproate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DEPAKOTE</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1400" b="0" i="0" u="none" strike="noStrike" cap="none">
                <a:solidFill>
                  <a:srgbClr val="000000"/>
                </a:solidFill>
                <a:latin typeface="Arial"/>
                <a:ea typeface="Arial"/>
                <a:cs typeface="Arial"/>
                <a:sym typeface="Arial"/>
              </a:endParaRPr>
            </a:p>
          </p:txBody>
        </p:sp>
      </p:grpSp>
      <p:grpSp>
        <p:nvGrpSpPr>
          <p:cNvPr id="3222" name="Google Shape;3222;p207"/>
          <p:cNvGrpSpPr/>
          <p:nvPr/>
        </p:nvGrpSpPr>
        <p:grpSpPr>
          <a:xfrm>
            <a:off x="1135750" y="1334487"/>
            <a:ext cx="3168125" cy="2474525"/>
            <a:chOff x="-239000" y="-228450"/>
            <a:chExt cx="3168125" cy="2474525"/>
          </a:xfrm>
        </p:grpSpPr>
        <p:pic>
          <p:nvPicPr>
            <p:cNvPr id="3223" name="Google Shape;3223;p207"/>
            <p:cNvPicPr preferRelativeResize="0"/>
            <p:nvPr/>
          </p:nvPicPr>
          <p:blipFill rotWithShape="1">
            <a:blip r:embed="rId9">
              <a:alphaModFix/>
            </a:blip>
            <a:srcRect/>
            <a:stretch/>
          </p:blipFill>
          <p:spPr>
            <a:xfrm>
              <a:off x="-239000" y="-228450"/>
              <a:ext cx="3168125" cy="2474525"/>
            </a:xfrm>
            <a:prstGeom prst="rect">
              <a:avLst/>
            </a:prstGeom>
            <a:noFill/>
            <a:ln>
              <a:noFill/>
            </a:ln>
          </p:spPr>
        </p:pic>
        <p:sp>
          <p:nvSpPr>
            <p:cNvPr id="3224" name="Google Shape;3224;p207"/>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lamotrigine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LAMICTAL</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cxnSp>
        <p:nvCxnSpPr>
          <p:cNvPr id="3225" name="Google Shape;3225;p207"/>
          <p:cNvCxnSpPr/>
          <p:nvPr/>
        </p:nvCxnSpPr>
        <p:spPr>
          <a:xfrm>
            <a:off x="2400725" y="1334475"/>
            <a:ext cx="0" cy="744600"/>
          </a:xfrm>
          <a:prstGeom prst="straightConnector1">
            <a:avLst/>
          </a:prstGeom>
          <a:noFill/>
          <a:ln w="9525" cap="flat" cmpd="sng">
            <a:solidFill>
              <a:schemeClr val="dk2"/>
            </a:solidFill>
            <a:prstDash val="solid"/>
            <a:round/>
            <a:headEnd type="none" w="sm" len="sm"/>
            <a:tailEnd type="triangle" w="med" len="med"/>
          </a:ln>
        </p:spPr>
      </p:cxnSp>
      <p:sp>
        <p:nvSpPr>
          <p:cNvPr id="3226" name="Google Shape;3226;p207"/>
          <p:cNvSpPr txBox="1"/>
          <p:nvPr/>
        </p:nvSpPr>
        <p:spPr>
          <a:xfrm>
            <a:off x="1913824" y="772000"/>
            <a:ext cx="973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Arial"/>
                <a:ea typeface="Arial"/>
                <a:cs typeface="Arial"/>
                <a:sym typeface="Arial"/>
              </a:rPr>
              <a:t>sensitive substrate (UGT1A4)</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300" b="0" i="0" u="none" strike="noStrike" cap="none">
              <a:solidFill>
                <a:srgbClr val="000000"/>
              </a:solidFill>
              <a:latin typeface="Arial"/>
              <a:ea typeface="Arial"/>
              <a:cs typeface="Arial"/>
              <a:sym typeface="Arial"/>
            </a:endParaRPr>
          </a:p>
        </p:txBody>
      </p:sp>
      <p:sp>
        <p:nvSpPr>
          <p:cNvPr id="3227" name="Google Shape;3227;p207"/>
          <p:cNvSpPr/>
          <p:nvPr/>
        </p:nvSpPr>
        <p:spPr>
          <a:xfrm>
            <a:off x="1862525" y="670600"/>
            <a:ext cx="1088100" cy="1823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8" name="Google Shape;3228;p207"/>
          <p:cNvSpPr/>
          <p:nvPr/>
        </p:nvSpPr>
        <p:spPr>
          <a:xfrm>
            <a:off x="5709925" y="1015050"/>
            <a:ext cx="1088100" cy="1097400"/>
          </a:xfrm>
          <a:prstGeom prst="ellipse">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32"/>
        <p:cNvGrpSpPr/>
        <p:nvPr/>
      </p:nvGrpSpPr>
      <p:grpSpPr>
        <a:xfrm>
          <a:off x="0" y="0"/>
          <a:ext cx="0" cy="0"/>
          <a:chOff x="0" y="0"/>
          <a:chExt cx="0" cy="0"/>
        </a:xfrm>
      </p:grpSpPr>
      <p:pic>
        <p:nvPicPr>
          <p:cNvPr id="3233" name="Google Shape;3233;p208" descr="clipped result image"/>
          <p:cNvPicPr preferRelativeResize="0"/>
          <p:nvPr/>
        </p:nvPicPr>
        <p:blipFill rotWithShape="1">
          <a:blip r:embed="rId3">
            <a:alphaModFix/>
          </a:blip>
          <a:srcRect/>
          <a:stretch/>
        </p:blipFill>
        <p:spPr>
          <a:xfrm rot="-4039862">
            <a:off x="4884017" y="500889"/>
            <a:ext cx="94656" cy="212641"/>
          </a:xfrm>
          <a:prstGeom prst="rect">
            <a:avLst/>
          </a:prstGeom>
          <a:noFill/>
          <a:ln>
            <a:noFill/>
          </a:ln>
        </p:spPr>
      </p:pic>
      <p:grpSp>
        <p:nvGrpSpPr>
          <p:cNvPr id="3234" name="Google Shape;3234;p208"/>
          <p:cNvGrpSpPr/>
          <p:nvPr/>
        </p:nvGrpSpPr>
        <p:grpSpPr>
          <a:xfrm>
            <a:off x="3292185" y="2229178"/>
            <a:ext cx="2797572" cy="2915963"/>
            <a:chOff x="1500399" y="3022417"/>
            <a:chExt cx="1901300" cy="1981761"/>
          </a:xfrm>
        </p:grpSpPr>
        <p:grpSp>
          <p:nvGrpSpPr>
            <p:cNvPr id="3235" name="Google Shape;3235;p208"/>
            <p:cNvGrpSpPr/>
            <p:nvPr/>
          </p:nvGrpSpPr>
          <p:grpSpPr>
            <a:xfrm>
              <a:off x="1980476" y="3022417"/>
              <a:ext cx="654996" cy="547393"/>
              <a:chOff x="-3811898" y="357855"/>
              <a:chExt cx="3506400" cy="2585700"/>
            </a:xfrm>
          </p:grpSpPr>
          <p:sp>
            <p:nvSpPr>
              <p:cNvPr id="3236" name="Google Shape;3236;p208"/>
              <p:cNvSpPr/>
              <p:nvPr/>
            </p:nvSpPr>
            <p:spPr>
              <a:xfrm>
                <a:off x="-3811898" y="357855"/>
                <a:ext cx="3506400" cy="2585700"/>
              </a:xfrm>
              <a:prstGeom prst="upArrow">
                <a:avLst>
                  <a:gd name="adj1" fmla="val 50000"/>
                  <a:gd name="adj2" fmla="val 50000"/>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237" name="Google Shape;3237;p208"/>
              <p:cNvGrpSpPr/>
              <p:nvPr/>
            </p:nvGrpSpPr>
            <p:grpSpPr>
              <a:xfrm>
                <a:off x="-2876086" y="1193251"/>
                <a:ext cx="1634416" cy="1662716"/>
                <a:chOff x="-708549" y="-1713557"/>
                <a:chExt cx="1634416" cy="2633379"/>
              </a:xfrm>
            </p:grpSpPr>
            <p:grpSp>
              <p:nvGrpSpPr>
                <p:cNvPr id="3238" name="Google Shape;3238;p208"/>
                <p:cNvGrpSpPr/>
                <p:nvPr/>
              </p:nvGrpSpPr>
              <p:grpSpPr>
                <a:xfrm>
                  <a:off x="-696683" y="-1104667"/>
                  <a:ext cx="1622550" cy="2024489"/>
                  <a:chOff x="-144233" y="2152883"/>
                  <a:chExt cx="1622550" cy="2024489"/>
                </a:xfrm>
              </p:grpSpPr>
              <p:grpSp>
                <p:nvGrpSpPr>
                  <p:cNvPr id="3239" name="Google Shape;3239;p208"/>
                  <p:cNvGrpSpPr/>
                  <p:nvPr/>
                </p:nvGrpSpPr>
                <p:grpSpPr>
                  <a:xfrm rot="-5400000">
                    <a:off x="-41842" y="2657213"/>
                    <a:ext cx="1424641" cy="1615677"/>
                    <a:chOff x="10901423" y="-15665848"/>
                    <a:chExt cx="4433991" cy="5845433"/>
                  </a:xfrm>
                </p:grpSpPr>
                <p:pic>
                  <p:nvPicPr>
                    <p:cNvPr id="3240" name="Google Shape;3240;p208" descr="clipped result image"/>
                    <p:cNvPicPr preferRelativeResize="0"/>
                    <p:nvPr/>
                  </p:nvPicPr>
                  <p:blipFill rotWithShape="1">
                    <a:blip r:embed="rId4">
                      <a:alphaModFix/>
                    </a:blip>
                    <a:srcRect/>
                    <a:stretch/>
                  </p:blipFill>
                  <p:spPr>
                    <a:xfrm>
                      <a:off x="12729472" y="-15665848"/>
                      <a:ext cx="2605942" cy="5834203"/>
                    </a:xfrm>
                    <a:prstGeom prst="rect">
                      <a:avLst/>
                    </a:prstGeom>
                    <a:noFill/>
                    <a:ln>
                      <a:noFill/>
                    </a:ln>
                  </p:spPr>
                </p:pic>
                <p:pic>
                  <p:nvPicPr>
                    <p:cNvPr id="3241" name="Google Shape;3241;p208" descr="clipped result image"/>
                    <p:cNvPicPr preferRelativeResize="0"/>
                    <p:nvPr/>
                  </p:nvPicPr>
                  <p:blipFill rotWithShape="1">
                    <a:blip r:embed="rId5">
                      <a:alphaModFix/>
                    </a:blip>
                    <a:srcRect/>
                    <a:stretch/>
                  </p:blipFill>
                  <p:spPr>
                    <a:xfrm>
                      <a:off x="10901423" y="-15654618"/>
                      <a:ext cx="2625389" cy="5834203"/>
                    </a:xfrm>
                    <a:prstGeom prst="rect">
                      <a:avLst/>
                    </a:prstGeom>
                    <a:noFill/>
                    <a:ln>
                      <a:noFill/>
                    </a:ln>
                  </p:spPr>
                </p:pic>
              </p:grpSp>
              <p:pic>
                <p:nvPicPr>
                  <p:cNvPr id="3242" name="Google Shape;3242;p208" descr="clipped result image"/>
                  <p:cNvPicPr preferRelativeResize="0"/>
                  <p:nvPr/>
                </p:nvPicPr>
                <p:blipFill rotWithShape="1">
                  <a:blip r:embed="rId6">
                    <a:alphaModFix/>
                  </a:blip>
                  <a:srcRect/>
                  <a:stretch/>
                </p:blipFill>
                <p:spPr>
                  <a:xfrm rot="-5400000">
                    <a:off x="243410" y="1765240"/>
                    <a:ext cx="837288" cy="1612574"/>
                  </a:xfrm>
                  <a:prstGeom prst="rect">
                    <a:avLst/>
                  </a:prstGeom>
                  <a:noFill/>
                  <a:ln>
                    <a:noFill/>
                  </a:ln>
                </p:spPr>
              </p:pic>
            </p:grpSp>
            <p:pic>
              <p:nvPicPr>
                <p:cNvPr id="3243" name="Google Shape;3243;p208" descr="clipped result image"/>
                <p:cNvPicPr preferRelativeResize="0"/>
                <p:nvPr/>
              </p:nvPicPr>
              <p:blipFill rotWithShape="1">
                <a:blip r:embed="rId7">
                  <a:alphaModFix/>
                </a:blip>
                <a:srcRect/>
                <a:stretch/>
              </p:blipFill>
              <p:spPr>
                <a:xfrm rot="-5400000">
                  <a:off x="-320906" y="-2101200"/>
                  <a:ext cx="837288" cy="1612574"/>
                </a:xfrm>
                <a:prstGeom prst="rect">
                  <a:avLst/>
                </a:prstGeom>
                <a:noFill/>
                <a:ln>
                  <a:noFill/>
                </a:ln>
              </p:spPr>
            </p:pic>
          </p:grpSp>
        </p:grpSp>
        <p:pic>
          <p:nvPicPr>
            <p:cNvPr id="3244" name="Google Shape;3244;p208"/>
            <p:cNvPicPr preferRelativeResize="0"/>
            <p:nvPr/>
          </p:nvPicPr>
          <p:blipFill rotWithShape="1">
            <a:blip r:embed="rId8">
              <a:alphaModFix/>
            </a:blip>
            <a:srcRect/>
            <a:stretch/>
          </p:blipFill>
          <p:spPr>
            <a:xfrm>
              <a:off x="1500399" y="3111102"/>
              <a:ext cx="1901300" cy="1893076"/>
            </a:xfrm>
            <a:prstGeom prst="rect">
              <a:avLst/>
            </a:prstGeom>
            <a:noFill/>
            <a:ln>
              <a:noFill/>
            </a:ln>
          </p:spPr>
        </p:pic>
      </p:grpSp>
      <p:grpSp>
        <p:nvGrpSpPr>
          <p:cNvPr id="3245" name="Google Shape;3245;p208"/>
          <p:cNvGrpSpPr/>
          <p:nvPr/>
        </p:nvGrpSpPr>
        <p:grpSpPr>
          <a:xfrm>
            <a:off x="3244550" y="38543"/>
            <a:ext cx="3168125" cy="2474525"/>
            <a:chOff x="-239000" y="-228450"/>
            <a:chExt cx="3168125" cy="2474525"/>
          </a:xfrm>
        </p:grpSpPr>
        <p:pic>
          <p:nvPicPr>
            <p:cNvPr id="3246" name="Google Shape;3246;p208"/>
            <p:cNvPicPr preferRelativeResize="0"/>
            <p:nvPr/>
          </p:nvPicPr>
          <p:blipFill rotWithShape="1">
            <a:blip r:embed="rId9">
              <a:alphaModFix/>
            </a:blip>
            <a:srcRect/>
            <a:stretch/>
          </p:blipFill>
          <p:spPr>
            <a:xfrm>
              <a:off x="-239000" y="-228450"/>
              <a:ext cx="3168125" cy="2474525"/>
            </a:xfrm>
            <a:prstGeom prst="rect">
              <a:avLst/>
            </a:prstGeom>
            <a:noFill/>
            <a:ln>
              <a:noFill/>
            </a:ln>
          </p:spPr>
        </p:pic>
        <p:sp>
          <p:nvSpPr>
            <p:cNvPr id="3247" name="Google Shape;3247;p208"/>
            <p:cNvSpPr txBox="1"/>
            <p:nvPr/>
          </p:nvSpPr>
          <p:spPr>
            <a:xfrm>
              <a:off x="-42406" y="769557"/>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lamotrigine</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LAMICTAL</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grpSp>
      <p:sp>
        <p:nvSpPr>
          <p:cNvPr id="3248" name="Google Shape;3248;p208"/>
          <p:cNvSpPr txBox="1"/>
          <p:nvPr/>
        </p:nvSpPr>
        <p:spPr>
          <a:xfrm>
            <a:off x="3428106" y="3596649"/>
            <a:ext cx="2188800" cy="73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valproate </a:t>
            </a:r>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DEPAKOTE</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25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Arial"/>
              <a:buNone/>
            </a:pPr>
            <a:endParaRPr sz="25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6602</Words>
  <Application>Microsoft Office PowerPoint</Application>
  <PresentationFormat>On-screen Show (16:9)</PresentationFormat>
  <Paragraphs>1243</Paragraphs>
  <Slides>165</Slides>
  <Notes>165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165</vt:i4>
      </vt:variant>
    </vt:vector>
  </HeadingPairs>
  <TitlesOfParts>
    <vt:vector size="172" baseType="lpstr">
      <vt:lpstr>Georgia</vt:lpstr>
      <vt:lpstr>Roboto</vt:lpstr>
      <vt:lpstr>Arial</vt:lpstr>
      <vt:lpstr>Calibri</vt:lpstr>
      <vt:lpstr>Trebuchet MS</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Cafer, Jason</dc:creator>
  <cp:lastModifiedBy>Jason Cafer</cp:lastModifiedBy>
  <cp:revision>2</cp:revision>
  <dcterms:modified xsi:type="dcterms:W3CDTF">2023-06-27T00:12:17Z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0x010100413FB5493D31594987F18051F31735A7</vt:lpwstr>
  </property>
</Properties>
</file>